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5" r:id="rId2"/>
    <p:sldId id="259" r:id="rId3"/>
    <p:sldId id="260" r:id="rId4"/>
    <p:sldId id="290" r:id="rId5"/>
    <p:sldId id="289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7" r:id="rId20"/>
    <p:sldId id="286" r:id="rId21"/>
    <p:sldId id="287" r:id="rId22"/>
    <p:sldId id="273" r:id="rId23"/>
    <p:sldId id="274" r:id="rId24"/>
    <p:sldId id="275" r:id="rId25"/>
    <p:sldId id="276" r:id="rId26"/>
    <p:sldId id="277" r:id="rId27"/>
    <p:sldId id="280" r:id="rId28"/>
    <p:sldId id="281" r:id="rId29"/>
    <p:sldId id="282" r:id="rId30"/>
    <p:sldId id="291" r:id="rId31"/>
    <p:sldId id="283" r:id="rId32"/>
    <p:sldId id="292" r:id="rId33"/>
    <p:sldId id="288" r:id="rId34"/>
    <p:sldId id="285" r:id="rId35"/>
    <p:sldId id="296" r:id="rId36"/>
  </p:sldIdLst>
  <p:sldSz cx="9144000" cy="5143500" type="screen16x9"/>
  <p:notesSz cx="2782888" cy="5302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McAule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5" autoAdjust="0"/>
    <p:restoredTop sz="88642" autoAdjust="0"/>
  </p:normalViewPr>
  <p:slideViewPr>
    <p:cSldViewPr>
      <p:cViewPr varScale="1">
        <p:scale>
          <a:sx n="112" d="100"/>
          <a:sy n="112" d="100"/>
        </p:scale>
        <p:origin x="716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1576326" y="0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/>
          <a:lstStyle>
            <a:lvl1pPr algn="r">
              <a:defRPr sz="600"/>
            </a:lvl1pPr>
          </a:lstStyle>
          <a:p>
            <a:fld id="{E7872742-0270-4340-AADC-3CCACC27E9CA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398463"/>
            <a:ext cx="3532188" cy="198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196" tIns="23098" rIns="46196" bIns="2309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278289" y="2518568"/>
            <a:ext cx="2226310" cy="2386013"/>
          </a:xfrm>
          <a:prstGeom prst="rect">
            <a:avLst/>
          </a:prstGeom>
        </p:spPr>
        <p:txBody>
          <a:bodyPr vert="horz" lIns="46196" tIns="23098" rIns="46196" bIns="2309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5036217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 anchor="b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1576326" y="5036217"/>
            <a:ext cx="1205918" cy="265113"/>
          </a:xfrm>
          <a:prstGeom prst="rect">
            <a:avLst/>
          </a:prstGeom>
        </p:spPr>
        <p:txBody>
          <a:bodyPr vert="horz" lIns="46196" tIns="23098" rIns="46196" bIns="23098" rtlCol="0" anchor="b"/>
          <a:lstStyle>
            <a:lvl1pPr algn="r">
              <a:defRPr sz="600"/>
            </a:lvl1pPr>
          </a:lstStyle>
          <a:p>
            <a:fld id="{9546D6A8-29E1-4425-837C-6544EAD286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21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91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49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7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24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D6A8-29E1-4425-837C-6544EAD28601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5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sig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48264" y="4559181"/>
            <a:ext cx="2195736" cy="58431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  <a:endParaRPr lang="en-US" altLang="ja-JP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4EBD3FA-33E7-40C3-BF16-FE593DAA8FEE}" type="datetimeFigureOut">
              <a:rPr kumimoji="1" lang="ja-JP" altLang="en-US" smtClean="0"/>
              <a:pPr/>
              <a:t>2015/8/8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A6C1"/>
                </a:solidFill>
              </a:defRPr>
            </a:lvl1pPr>
          </a:lstStyle>
          <a:p>
            <a:fld id="{8C25DDAE-9047-4274-9E26-81634C4CD2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16" descr="tit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538225"/>
            <a:ext cx="2483768" cy="6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 baseline="0">
          <a:solidFill>
            <a:schemeClr val="accent6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 baseline="0">
          <a:solidFill>
            <a:schemeClr val="accent6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image" Target="../media/image44.jpeg"/><Relationship Id="rId21" Type="http://schemas.openxmlformats.org/officeDocument/2006/relationships/image" Target="../media/image58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51.png"/><Relationship Id="rId19" Type="http://schemas.openxmlformats.org/officeDocument/2006/relationships/oleObject" Target="../embeddings/oleObject3.bin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9493224#at=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40"/>
          <p:cNvSpPr txBox="1">
            <a:spLocks/>
          </p:cNvSpPr>
          <p:nvPr/>
        </p:nvSpPr>
        <p:spPr>
          <a:xfrm>
            <a:off x="3652838" y="1714500"/>
            <a:ext cx="5491162" cy="3429000"/>
          </a:xfrm>
          <a:prstGeom prst="rect">
            <a:avLst/>
          </a:prstGeom>
          <a:solidFill>
            <a:srgbClr val="41464C"/>
          </a:solidFill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Real Camera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Real-time</a:t>
            </a:r>
            <a:r>
              <a:rPr kumimoji="1" lang="en-US" altLang="ja-JP" sz="1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 Rendering of Physically Based Optical Effects in Theory and Practice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lang="en-US" altLang="ja-JP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pitchFamily="-108" charset="-128"/>
              </a:rPr>
              <a:t>Yoshiharu </a:t>
            </a:r>
            <a:r>
              <a:rPr lang="en-US" altLang="ja-JP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pitchFamily="-108" charset="-128"/>
              </a:rPr>
              <a:t>Gotanda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/>
            </a:r>
            <a:b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</a:b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tri-Ace,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pitchFamily="-108" charset="-128"/>
              </a:rPr>
              <a:t> Inc.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pitchFamily="-108" charset="-128"/>
            </a:endParaRPr>
          </a:p>
        </p:txBody>
      </p:sp>
      <p:sp>
        <p:nvSpPr>
          <p:cNvPr id="3" name="Subtitle 41"/>
          <p:cNvSpPr txBox="1">
            <a:spLocks/>
          </p:cNvSpPr>
          <p:nvPr/>
        </p:nvSpPr>
        <p:spPr>
          <a:xfrm>
            <a:off x="0" y="1714500"/>
            <a:ext cx="3652838" cy="342900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42" descr="S15_sub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6" y="1714500"/>
            <a:ext cx="3021890" cy="3429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3598"/>
              </p:ext>
            </p:extLst>
          </p:nvPr>
        </p:nvGraphicFramePr>
        <p:xfrm>
          <a:off x="2123729" y="3054238"/>
          <a:ext cx="4848320" cy="21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Image" r:id="rId3" imgW="14273016" imgH="6184127" progId="">
                  <p:embed/>
                </p:oleObj>
              </mc:Choice>
              <mc:Fallback>
                <p:oleObj name="Image" r:id="rId3" imgW="14273016" imgH="61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3054238"/>
                        <a:ext cx="4848320" cy="210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Optical Lens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394075"/>
          </a:xfrm>
        </p:spPr>
        <p:txBody>
          <a:bodyPr/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ransmissive optical device that affects the focus of a light beam through refraction</a:t>
            </a:r>
          </a:p>
          <a:p>
            <a:pPr lvl="1"/>
            <a:r>
              <a:rPr lang="en-US" altLang="ja-JP" dirty="0" smtClean="0"/>
              <a:t>Lens is necessary to collect light to acquire an image with the required exposure</a:t>
            </a:r>
          </a:p>
          <a:p>
            <a:pPr lvl="1"/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Camera Lens Requirements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camera lens needs</a:t>
            </a:r>
          </a:p>
          <a:p>
            <a:pPr lvl="1"/>
            <a:r>
              <a:rPr lang="en-US" altLang="ja-JP" dirty="0" smtClean="0"/>
              <a:t>Variable focus distance from close to infinite </a:t>
            </a:r>
          </a:p>
          <a:p>
            <a:pPr lvl="1"/>
            <a:r>
              <a:rPr lang="en-US" altLang="ja-JP" dirty="0" smtClean="0"/>
              <a:t>Fast exposure (small F-number)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Zoom (optional)</a:t>
            </a:r>
          </a:p>
          <a:p>
            <a:pPr lvl="1"/>
            <a:r>
              <a:rPr lang="en-US" altLang="ja-JP" dirty="0" smtClean="0"/>
              <a:t>Image stabilization (optional)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Camera Lens Requirements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Multiple optical lenses are necessary to satisfy the requirements</a:t>
            </a:r>
          </a:p>
          <a:p>
            <a:pPr lvl="1"/>
            <a:r>
              <a:rPr lang="en-US" altLang="ja-JP" dirty="0" smtClean="0"/>
              <a:t>Multiple lenses cause optical side effects</a:t>
            </a:r>
          </a:p>
          <a:p>
            <a:pPr lvl="2"/>
            <a:r>
              <a:rPr lang="en-US" altLang="ja-JP" dirty="0" smtClean="0"/>
              <a:t>Distortion</a:t>
            </a:r>
          </a:p>
          <a:p>
            <a:pPr lvl="2"/>
            <a:r>
              <a:rPr lang="en-US" altLang="ja-JP" dirty="0" smtClean="0"/>
              <a:t>Aberrations</a:t>
            </a:r>
          </a:p>
          <a:p>
            <a:pPr lvl="1"/>
            <a:r>
              <a:rPr lang="en-US" altLang="ja-JP" dirty="0" smtClean="0"/>
              <a:t>More lenses are required to remove side effects</a:t>
            </a:r>
          </a:p>
          <a:p>
            <a:pPr lvl="2"/>
            <a:r>
              <a:rPr lang="en-US" altLang="ja-JP" dirty="0" smtClean="0"/>
              <a:t>Not perfect with a reasonable number of lenses 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Optical Effects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5987008" cy="339407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Physical and optical limitations yield various optical effects</a:t>
            </a:r>
          </a:p>
          <a:p>
            <a:pPr lvl="1"/>
            <a:r>
              <a:rPr lang="en-US" altLang="ja-JP" dirty="0" smtClean="0"/>
              <a:t>Bokeh</a:t>
            </a:r>
          </a:p>
          <a:p>
            <a:pPr lvl="1"/>
            <a:r>
              <a:rPr kumimoji="1" lang="en-US" altLang="ja-JP" dirty="0" smtClean="0"/>
              <a:t>Aberration</a:t>
            </a:r>
          </a:p>
          <a:p>
            <a:pPr lvl="1"/>
            <a:r>
              <a:rPr lang="en-US" altLang="ja-JP" dirty="0" smtClean="0"/>
              <a:t>Glare (diffraction)</a:t>
            </a:r>
          </a:p>
          <a:p>
            <a:pPr lvl="1"/>
            <a:r>
              <a:rPr lang="en-US" altLang="ja-JP" dirty="0" smtClean="0"/>
              <a:t>Vignetting</a:t>
            </a:r>
          </a:p>
          <a:p>
            <a:pPr lvl="1"/>
            <a:r>
              <a:rPr lang="en-US" altLang="ja-JP" dirty="0" smtClean="0"/>
              <a:t>Anamorphic lens effects</a:t>
            </a:r>
          </a:p>
          <a:p>
            <a:pPr lvl="1"/>
            <a:r>
              <a:rPr lang="en-US" altLang="ja-JP" dirty="0" smtClean="0"/>
              <a:t>Distortion</a:t>
            </a:r>
          </a:p>
          <a:p>
            <a:pPr lvl="1"/>
            <a:r>
              <a:rPr lang="en-US" altLang="ja-JP" dirty="0" smtClean="0"/>
              <a:t>Ghost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12" descr="IMG_0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563" y="1210867"/>
            <a:ext cx="2668321" cy="1777871"/>
          </a:xfrm>
          <a:prstGeom prst="rect">
            <a:avLst/>
          </a:prstGeom>
          <a:noFill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84" y="2931790"/>
            <a:ext cx="2771800" cy="1559138"/>
          </a:xfrm>
          <a:prstGeom prst="rect">
            <a:avLst/>
          </a:prstGeom>
        </p:spPr>
      </p:pic>
      <p:pic>
        <p:nvPicPr>
          <p:cNvPr id="6" name="Picture 6" descr="eclipse_rea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1195" y="1880079"/>
            <a:ext cx="2553535" cy="1702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97231"/>
            <a:ext cx="2592288" cy="145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Bokeh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394075"/>
          </a:xfrm>
        </p:spPr>
        <p:txBody>
          <a:bodyPr/>
          <a:lstStyle/>
          <a:p>
            <a:r>
              <a:rPr kumimoji="1" lang="en-US" altLang="ja-JP" dirty="0" smtClean="0"/>
              <a:t>Produced by optical lenses and an aperture</a:t>
            </a:r>
          </a:p>
          <a:p>
            <a:pPr lvl="1"/>
            <a:r>
              <a:rPr lang="en-US" altLang="ja-JP" dirty="0" smtClean="0"/>
              <a:t>The aperture mechanism produces different shapes of bokeh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Multiple lenses yield various aberrations which produce different appearances of </a:t>
            </a:r>
            <a:r>
              <a:rPr lang="en-US" altLang="ja-JP" dirty="0" err="1" smtClean="0"/>
              <a:t>bokeh</a:t>
            </a:r>
            <a:endParaRPr lang="en-US" altLang="ja-JP" dirty="0" smtClean="0"/>
          </a:p>
        </p:txBody>
      </p:sp>
      <p:pic>
        <p:nvPicPr>
          <p:cNvPr id="4" name="Picture 6" descr="eclipse_rea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651870"/>
            <a:ext cx="2232248" cy="14884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56381"/>
            <a:ext cx="1847783" cy="17076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72" y="3456382"/>
            <a:ext cx="1847783" cy="17076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56" y="3456383"/>
            <a:ext cx="1847782" cy="17076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38" y="3456384"/>
            <a:ext cx="1847780" cy="17076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19" y="3456384"/>
            <a:ext cx="1847782" cy="17076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Iris </a:t>
            </a:r>
            <a:r>
              <a:rPr lang="en-US" altLang="ja-JP" dirty="0" smtClean="0"/>
              <a:t>Diaphragm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394075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amera has an iris diaphragm for an aperture</a:t>
            </a:r>
          </a:p>
          <a:p>
            <a:pPr lvl="1"/>
            <a:r>
              <a:rPr kumimoji="1" lang="en-US" altLang="ja-JP" dirty="0" smtClean="0"/>
              <a:t>It </a:t>
            </a:r>
            <a:r>
              <a:rPr lang="en-US" altLang="ja-JP" dirty="0" smtClean="0"/>
              <a:t>typically has multiple blades to control exposure</a:t>
            </a:r>
          </a:p>
          <a:p>
            <a:pPr lvl="1"/>
            <a:r>
              <a:rPr kumimoji="1" lang="en-US" altLang="ja-JP" dirty="0" smtClean="0"/>
              <a:t>Curved blades are often used (circular </a:t>
            </a:r>
            <a:r>
              <a:rPr lang="en-US" altLang="ja-JP" dirty="0" smtClean="0"/>
              <a:t>aperture</a:t>
            </a:r>
            <a:r>
              <a:rPr kumimoji="1" lang="en-US" altLang="ja-JP" dirty="0" smtClean="0"/>
              <a:t>)</a:t>
            </a:r>
          </a:p>
          <a:p>
            <a:pPr lvl="2"/>
            <a:r>
              <a:rPr lang="en-US" altLang="ja-JP" dirty="0" smtClean="0"/>
              <a:t>Cheaper systems use straight blades or fixed diaphragm</a:t>
            </a:r>
          </a:p>
          <a:p>
            <a:pPr lvl="2"/>
            <a:r>
              <a:rPr kumimoji="1" lang="en-US" altLang="ja-JP" dirty="0" smtClean="0"/>
              <a:t>Curved blades yield more complex optical behavior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Circular Aperture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The shape of aperture is…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>
                <a:ea typeface="ヒラギノ角ゴ Pro W3" pitchFamily="80" charset="-128"/>
              </a:rPr>
              <a:t>More circular when opened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>
                <a:ea typeface="ヒラギノ角ゴ Pro W3" pitchFamily="80" charset="-128"/>
              </a:rPr>
              <a:t>Tends towards a polygonal shape as it is closed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4" descr="IMG_0192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74576" y="2324645"/>
            <a:ext cx="2093913" cy="2093913"/>
          </a:xfrm>
          <a:prstGeom prst="rect">
            <a:avLst/>
          </a:prstGeom>
          <a:noFill/>
        </p:spPr>
      </p:pic>
      <p:pic>
        <p:nvPicPr>
          <p:cNvPr id="5" name="Picture 6" descr="IMG_0196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60576" y="2324645"/>
            <a:ext cx="2084388" cy="2084388"/>
          </a:xfrm>
          <a:prstGeom prst="rect">
            <a:avLst/>
          </a:prstGeom>
          <a:noFill/>
        </p:spPr>
      </p:pic>
      <p:pic>
        <p:nvPicPr>
          <p:cNvPr id="6" name="Picture 8" descr="img_0197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576" y="2324645"/>
            <a:ext cx="2084388" cy="2084388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46176" y="4077245"/>
            <a:ext cx="838200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lang="en-US" altLang="ja-JP" sz="1800" dirty="0" smtClean="0">
                <a:solidFill>
                  <a:schemeClr val="bg1"/>
                </a:solidFill>
              </a:rPr>
              <a:t>5.6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55976" y="4077245"/>
            <a:ext cx="838200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lang="en-US" altLang="ja-JP" sz="1800" dirty="0" smtClean="0">
                <a:solidFill>
                  <a:schemeClr val="bg1"/>
                </a:solidFill>
              </a:rPr>
              <a:t>8.0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118176" y="4077245"/>
            <a:ext cx="838200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lang="en-US" altLang="ja-JP" sz="1800" dirty="0" smtClean="0">
                <a:solidFill>
                  <a:schemeClr val="bg1"/>
                </a:solidFill>
              </a:rPr>
              <a:t>13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451248" y="4371950"/>
            <a:ext cx="1752600" cy="369332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altLang="ja-JP" dirty="0">
                <a:solidFill>
                  <a:schemeClr val="accent6"/>
                </a:solidFill>
              </a:rPr>
              <a:t>Fully opened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Glare Shape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68818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Glare effect varies by the number of blades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86789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Even numbers of blades produce the same number of </a:t>
            </a:r>
            <a:r>
              <a:rPr lang="en-US" altLang="ja-JP" dirty="0" smtClean="0">
                <a:solidFill>
                  <a:schemeClr val="accent6"/>
                </a:solidFill>
              </a:rPr>
              <a:t>spikes (8 blades)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388312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dirty="0">
                <a:solidFill>
                  <a:schemeClr val="accent6"/>
                </a:solidFill>
              </a:rPr>
              <a:t>Odd numbers of blades produce twice </a:t>
            </a:r>
            <a:r>
              <a:rPr lang="en-US" altLang="ja-JP" dirty="0" smtClean="0">
                <a:solidFill>
                  <a:schemeClr val="accent6"/>
                </a:solidFill>
              </a:rPr>
              <a:t>the number </a:t>
            </a:r>
            <a:r>
              <a:rPr lang="en-US" altLang="ja-JP" dirty="0">
                <a:solidFill>
                  <a:schemeClr val="accent6"/>
                </a:solidFill>
              </a:rPr>
              <a:t>of spikes </a:t>
            </a:r>
            <a:r>
              <a:rPr lang="en-US" altLang="ja-JP" dirty="0" smtClean="0">
                <a:solidFill>
                  <a:schemeClr val="accent6"/>
                </a:solidFill>
              </a:rPr>
              <a:t>(9 blades)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0365"/>
            <a:ext cx="3850498" cy="20275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0365"/>
            <a:ext cx="3816424" cy="20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33162"/>
            <a:ext cx="4968552" cy="27948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Glare Shape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11560"/>
          </a:xfrm>
        </p:spPr>
        <p:txBody>
          <a:bodyPr/>
          <a:lstStyle/>
          <a:p>
            <a:r>
              <a:rPr kumimoji="1" lang="en-US" altLang="ja-JP" dirty="0" smtClean="0"/>
              <a:t>Circular aperture produces more complex glare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512" cy="516403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Glare Shape</a:t>
            </a:r>
            <a:r>
              <a:rPr lang="ja-JP" altLang="en-US" dirty="0"/>
              <a:t> </a:t>
            </a:r>
            <a:r>
              <a:rPr lang="en-US" altLang="ja-JP" dirty="0" smtClean="0"/>
              <a:t>and F-number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47947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2.8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9365" y="47947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3.2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7744" y="47964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3.5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56865" y="480560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4.0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45986" y="480560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5.6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61882" y="48039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8.0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83173" y="4803998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80312" y="48039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88424" y="48039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216" y="1131590"/>
            <a:ext cx="245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Shorter and thinner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0192" y="1163528"/>
            <a:ext cx="238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Longer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and thicker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左矢印 18"/>
          <p:cNvSpPr/>
          <p:nvPr/>
        </p:nvSpPr>
        <p:spPr>
          <a:xfrm>
            <a:off x="43203" y="1131590"/>
            <a:ext cx="563185" cy="432048"/>
          </a:xfrm>
          <a:prstGeom prst="leftArrow">
            <a:avLst>
              <a:gd name="adj1" fmla="val 50000"/>
              <a:gd name="adj2" fmla="val 815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8604447" y="1127547"/>
            <a:ext cx="526267" cy="508099"/>
          </a:xfrm>
          <a:prstGeom prst="rightArrow">
            <a:avLst>
              <a:gd name="adj1" fmla="val 50000"/>
              <a:gd name="adj2" fmla="val 600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1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30" y="1147868"/>
            <a:ext cx="3521248" cy="39956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Camera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6275040" cy="3394075"/>
          </a:xfrm>
        </p:spPr>
        <p:txBody>
          <a:bodyPr/>
          <a:lstStyle/>
          <a:p>
            <a:r>
              <a:rPr kumimoji="1" lang="en-US" altLang="ja-JP" dirty="0" smtClean="0"/>
              <a:t>A camera is made from a lot of components</a:t>
            </a:r>
          </a:p>
          <a:p>
            <a:pPr lvl="1"/>
            <a:r>
              <a:rPr lang="en-US" altLang="ja-JP" dirty="0" smtClean="0"/>
              <a:t>This course deals with components that make visual differences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Depth of Field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F-number also controls depth of field</a:t>
            </a:r>
          </a:p>
          <a:p>
            <a:pPr lvl="1"/>
            <a:r>
              <a:rPr lang="en-US" altLang="ja-JP" dirty="0" smtClean="0"/>
              <a:t>The nearest and farthest objects in a scene that appear acceptably sharp in an image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743234"/>
            <a:ext cx="3600400" cy="240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Depth of Field and F-number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3261" y="47947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2.8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05389" y="48015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4.0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57517" y="48015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5.6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35896" y="48015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8.0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0032" y="4794706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f/11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06013" y="47947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92280" y="48015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44408" y="48015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f/</a:t>
            </a:r>
            <a:r>
              <a:rPr kumimoji="1" lang="en-US" altLang="ja-JP" dirty="0" smtClean="0">
                <a:solidFill>
                  <a:schemeClr val="bg1"/>
                </a:solidFill>
              </a:rPr>
              <a:t>32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Focus and View </a:t>
            </a:r>
            <a:r>
              <a:rPr lang="en-US" altLang="ja-JP" dirty="0"/>
              <a:t>A</a:t>
            </a:r>
            <a:r>
              <a:rPr kumimoji="1" lang="en-US" altLang="ja-JP" dirty="0" smtClean="0"/>
              <a:t>ngle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1083567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Changing focus distance optically causes view angle </a:t>
            </a:r>
            <a:r>
              <a:rPr lang="en-US" altLang="ja-JP" dirty="0" smtClean="0"/>
              <a:t>(focal length) </a:t>
            </a:r>
            <a:r>
              <a:rPr kumimoji="1" lang="en-US" altLang="ja-JP" dirty="0" smtClean="0"/>
              <a:t>variations (</a:t>
            </a:r>
            <a:r>
              <a:rPr lang="en-US" altLang="ja-JP" dirty="0"/>
              <a:t>f</a:t>
            </a:r>
            <a:r>
              <a:rPr kumimoji="1" lang="en-US" altLang="ja-JP" dirty="0" smtClean="0"/>
              <a:t>ocus breathing)</a:t>
            </a:r>
          </a:p>
          <a:p>
            <a:pPr lvl="1"/>
            <a:r>
              <a:rPr lang="en-US" altLang="ja-JP" dirty="0" smtClean="0"/>
              <a:t>The theoretical reason will be explained later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Picture 4" descr="IMG_0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94656" y="2473672"/>
            <a:ext cx="3352800" cy="2233613"/>
          </a:xfrm>
          <a:prstGeom prst="rect">
            <a:avLst/>
          </a:prstGeom>
        </p:spPr>
      </p:pic>
      <p:pic>
        <p:nvPicPr>
          <p:cNvPr id="5" name="Picture 6" descr="IMG_0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3656" y="2473672"/>
            <a:ext cx="3352800" cy="2233613"/>
          </a:xfrm>
          <a:prstGeom prst="rect">
            <a:avLst/>
          </a:prstGeom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3386678" y="3723878"/>
            <a:ext cx="1327378" cy="1035794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5095056" y="3960118"/>
            <a:ext cx="1277144" cy="799554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99656" y="4683472"/>
            <a:ext cx="2159566" cy="369332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marL="346075" indent="-346075"/>
            <a:r>
              <a:rPr lang="en-US" altLang="ja-JP" dirty="0">
                <a:solidFill>
                  <a:schemeClr val="accent6"/>
                </a:solidFill>
              </a:rPr>
              <a:t>Focus on this glass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5171256" y="2427734"/>
            <a:ext cx="624880" cy="579338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8316416" y="2427734"/>
            <a:ext cx="207640" cy="503138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580112" y="2194942"/>
            <a:ext cx="3456384" cy="307777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346075" indent="-346075"/>
            <a:r>
              <a:rPr lang="en-US" altLang="ja-JP" sz="1400" dirty="0">
                <a:solidFill>
                  <a:schemeClr val="accent6"/>
                </a:solidFill>
              </a:rPr>
              <a:t>Easily </a:t>
            </a:r>
            <a:r>
              <a:rPr lang="en-US" altLang="ja-JP" sz="1400" dirty="0" smtClean="0">
                <a:solidFill>
                  <a:schemeClr val="accent6"/>
                </a:solidFill>
              </a:rPr>
              <a:t>recognizable </a:t>
            </a:r>
            <a:r>
              <a:rPr lang="en-US" altLang="ja-JP" sz="1400" dirty="0">
                <a:solidFill>
                  <a:schemeClr val="accent6"/>
                </a:solidFill>
              </a:rPr>
              <a:t>view angle </a:t>
            </a:r>
            <a:r>
              <a:rPr lang="en-US" altLang="ja-JP" sz="1400" dirty="0" smtClean="0">
                <a:solidFill>
                  <a:schemeClr val="accent6"/>
                </a:solidFill>
              </a:rPr>
              <a:t>difference</a:t>
            </a:r>
            <a:endParaRPr lang="en-US" altLang="ja-JP" sz="1400" dirty="0">
              <a:solidFill>
                <a:schemeClr val="accent6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07504" y="3291830"/>
            <a:ext cx="1800200" cy="1015663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>
                <a:solidFill>
                  <a:schemeClr val="accent6"/>
                </a:solidFill>
              </a:rPr>
              <a:t>This lens can focus between 1.5m </a:t>
            </a:r>
            <a:r>
              <a:rPr lang="en-US" altLang="ja-JP" sz="1000" dirty="0" smtClean="0">
                <a:solidFill>
                  <a:schemeClr val="accent6"/>
                </a:solidFill>
              </a:rPr>
              <a:t>and </a:t>
            </a:r>
            <a:r>
              <a:rPr lang="en-US" altLang="ja-JP" sz="1000" dirty="0">
                <a:solidFill>
                  <a:schemeClr val="accent6"/>
                </a:solidFill>
              </a:rPr>
              <a:t>Inf. Even with a </a:t>
            </a:r>
            <a:r>
              <a:rPr lang="en-US" altLang="ja-JP" sz="1000" dirty="0" smtClean="0">
                <a:solidFill>
                  <a:schemeClr val="accent6"/>
                </a:solidFill>
              </a:rPr>
              <a:t>30cm focus </a:t>
            </a:r>
            <a:r>
              <a:rPr lang="en-US" altLang="ja-JP" sz="1000" dirty="0">
                <a:solidFill>
                  <a:schemeClr val="accent6"/>
                </a:solidFill>
              </a:rPr>
              <a:t>distance change as shown in these pictures, recognizable </a:t>
            </a:r>
            <a:r>
              <a:rPr lang="en-US" altLang="ja-JP" sz="1000" dirty="0" smtClean="0">
                <a:solidFill>
                  <a:schemeClr val="accent6"/>
                </a:solidFill>
              </a:rPr>
              <a:t>view angle </a:t>
            </a:r>
            <a:r>
              <a:rPr lang="en-US" altLang="ja-JP" sz="1000" dirty="0">
                <a:solidFill>
                  <a:schemeClr val="accent6"/>
                </a:solidFill>
              </a:rPr>
              <a:t>change appears. </a:t>
            </a:r>
            <a:endParaRPr lang="en-US" altLang="ja-JP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Focus </a:t>
            </a:r>
            <a:r>
              <a:rPr lang="en-US" altLang="ja-JP" dirty="0" smtClean="0"/>
              <a:t>Breathing</a:t>
            </a:r>
            <a:endParaRPr kumimoji="1" lang="ja-JP" altLang="en-US" dirty="0"/>
          </a:p>
        </p:txBody>
      </p:sp>
      <p:pic>
        <p:nvPicPr>
          <p:cNvPr id="4" name="Picture 4" descr="IMG_0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6000" y="1036800"/>
            <a:ext cx="6019887" cy="401191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72200" y="2355726"/>
            <a:ext cx="2520280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accent6"/>
                </a:solidFill>
              </a:rPr>
              <a:t>When focusing on </a:t>
            </a:r>
            <a:r>
              <a:rPr lang="en-US" altLang="ja-JP" sz="1600" dirty="0" smtClean="0">
                <a:solidFill>
                  <a:schemeClr val="accent6"/>
                </a:solidFill>
              </a:rPr>
              <a:t>a closer </a:t>
            </a:r>
            <a:r>
              <a:rPr lang="en-US" altLang="ja-JP" sz="1600" dirty="0">
                <a:solidFill>
                  <a:schemeClr val="accent6"/>
                </a:solidFill>
              </a:rPr>
              <a:t>point, </a:t>
            </a:r>
            <a:r>
              <a:rPr lang="en-US" altLang="ja-JP" sz="1600" smtClean="0">
                <a:solidFill>
                  <a:schemeClr val="accent6"/>
                </a:solidFill>
              </a:rPr>
              <a:t>field of view </a:t>
            </a:r>
            <a:r>
              <a:rPr lang="en-US" altLang="ja-JP" sz="1600" dirty="0" smtClean="0">
                <a:solidFill>
                  <a:schemeClr val="accent6"/>
                </a:solidFill>
              </a:rPr>
              <a:t>gets narrower</a:t>
            </a:r>
            <a:endParaRPr lang="en-US" altLang="ja-JP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Focus Breathing</a:t>
            </a:r>
            <a:endParaRPr kumimoji="1" lang="ja-JP" altLang="en-US" dirty="0"/>
          </a:p>
        </p:txBody>
      </p:sp>
      <p:pic>
        <p:nvPicPr>
          <p:cNvPr id="6" name="Picture 7" descr="IMG_01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5" y="1036871"/>
            <a:ext cx="6017624" cy="401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Aberrations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Multiple optical lenses yield a variety of different aberrations</a:t>
            </a:r>
          </a:p>
          <a:p>
            <a:pPr lvl="1"/>
            <a:r>
              <a:rPr lang="en-US" altLang="ja-JP" dirty="0" smtClean="0"/>
              <a:t>Spherical Aberration</a:t>
            </a:r>
          </a:p>
          <a:p>
            <a:pPr lvl="1"/>
            <a:r>
              <a:rPr kumimoji="1" lang="en-US" altLang="ja-JP" dirty="0" smtClean="0"/>
              <a:t>Coma</a:t>
            </a:r>
          </a:p>
          <a:p>
            <a:pPr lvl="1"/>
            <a:r>
              <a:rPr lang="en-US" altLang="ja-JP" dirty="0" smtClean="0"/>
              <a:t>Field Curvature</a:t>
            </a:r>
          </a:p>
          <a:p>
            <a:pPr lvl="1"/>
            <a:r>
              <a:rPr lang="en-US" altLang="ja-JP" dirty="0" smtClean="0"/>
              <a:t>Oblique Astigmatism</a:t>
            </a:r>
          </a:p>
          <a:p>
            <a:pPr lvl="1"/>
            <a:r>
              <a:rPr lang="en-US" altLang="ja-JP" dirty="0" smtClean="0"/>
              <a:t>Distortion</a:t>
            </a:r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125845"/>
          </a:xfrm>
        </p:spPr>
        <p:txBody>
          <a:bodyPr/>
          <a:lstStyle/>
          <a:p>
            <a:r>
              <a:rPr kumimoji="1" lang="en-US" altLang="ja-JP" dirty="0" smtClean="0"/>
              <a:t>Different configurations of multiple lenses produce a variety of </a:t>
            </a:r>
            <a:r>
              <a:rPr kumimoji="1" lang="en-US" altLang="ja-JP" dirty="0" err="1" smtClean="0"/>
              <a:t>bokehs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0449" y="2489714"/>
            <a:ext cx="1415961" cy="117218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0" y="3690308"/>
            <a:ext cx="1471115" cy="14401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3815" t="3937" r="3815" b="3937"/>
          <a:stretch>
            <a:fillRect/>
          </a:stretch>
        </p:blipFill>
        <p:spPr bwMode="auto">
          <a:xfrm>
            <a:off x="1211296" y="2325995"/>
            <a:ext cx="864096" cy="83581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3525" t="3395" r="3525" b="3395"/>
          <a:stretch>
            <a:fillRect/>
          </a:stretch>
        </p:blipFill>
        <p:spPr bwMode="auto">
          <a:xfrm>
            <a:off x="8252794" y="1848646"/>
            <a:ext cx="792088" cy="82514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4345" y="3247474"/>
            <a:ext cx="937515" cy="95894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pic>
        <p:nvPicPr>
          <p:cNvPr id="9" name="Picture 8" descr="bokeh_rear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0553" y="2038568"/>
            <a:ext cx="629530" cy="698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bokeh_rear_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7463" y="3906332"/>
            <a:ext cx="1356272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bokeh_rear_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8159" y="3890391"/>
            <a:ext cx="1296144" cy="124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bokeh_front_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73" y="3574364"/>
            <a:ext cx="720080" cy="632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bokeh_rear_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2216" y="1967881"/>
            <a:ext cx="936104" cy="80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bokeh_fron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192" y="4266372"/>
            <a:ext cx="1090374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bokeh_rear_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56808" y="2334766"/>
            <a:ext cx="1440160" cy="1035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84547"/>
              </p:ext>
            </p:extLst>
          </p:nvPr>
        </p:nvGraphicFramePr>
        <p:xfrm>
          <a:off x="4867537" y="3463762"/>
          <a:ext cx="1368152" cy="141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Image" r:id="rId15" imgW="2742857" imgH="2831746" progId="">
                  <p:embed/>
                </p:oleObj>
              </mc:Choice>
              <mc:Fallback>
                <p:oleObj name="Image" r:id="rId15" imgW="2742857" imgH="28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537" y="3463762"/>
                        <a:ext cx="1368152" cy="14122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 type="non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73" y="2503499"/>
            <a:ext cx="1008112" cy="99420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98159" y="2608966"/>
            <a:ext cx="1224136" cy="119715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03133"/>
              </p:ext>
            </p:extLst>
          </p:nvPr>
        </p:nvGraphicFramePr>
        <p:xfrm>
          <a:off x="4082773" y="2289245"/>
          <a:ext cx="182958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Image" r:id="rId19" imgW="289438" imgH="216353" progId="">
                  <p:embed/>
                </p:oleObj>
              </mc:Choice>
              <mc:Fallback>
                <p:oleObj name="Image" r:id="rId19" imgW="289438" imgH="2163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73" y="2289245"/>
                        <a:ext cx="1829580" cy="136815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 type="non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31940" y="3147814"/>
            <a:ext cx="1712068" cy="172819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none" w="med" len="lg"/>
          </a:ln>
          <a:effectLst/>
        </p:spPr>
      </p:pic>
      <p:sp>
        <p:nvSpPr>
          <p:cNvPr id="21" name="テキスト ボックス 20"/>
          <p:cNvSpPr txBox="1"/>
          <p:nvPr/>
        </p:nvSpPr>
        <p:spPr>
          <a:xfrm>
            <a:off x="3178366" y="4835723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/>
                </a:solidFill>
              </a:rPr>
              <a:t>Pictures from </a:t>
            </a:r>
            <a:r>
              <a:rPr lang="en-US" altLang="ja-JP" sz="1400" dirty="0" smtClean="0">
                <a:solidFill>
                  <a:schemeClr val="accent6"/>
                </a:solidFill>
              </a:rPr>
              <a:t>[</a:t>
            </a:r>
            <a:r>
              <a:rPr lang="en-US" altLang="ja-JP" sz="1400" dirty="0" err="1" smtClean="0">
                <a:solidFill>
                  <a:schemeClr val="accent6"/>
                </a:solidFill>
              </a:rPr>
              <a:t>Kawase</a:t>
            </a:r>
            <a:r>
              <a:rPr lang="en-US" altLang="ja-JP" sz="1400" dirty="0" smtClean="0">
                <a:solidFill>
                  <a:schemeClr val="accent6"/>
                </a:solidFill>
              </a:rPr>
              <a:t> 2012]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Aberrations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Optical Vignetting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99171"/>
            <a:ext cx="8424936" cy="17326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800" dirty="0"/>
              <a:t>P</a:t>
            </a:r>
            <a:r>
              <a:rPr lang="en-US" altLang="ja-JP" sz="2800" dirty="0" smtClean="0"/>
              <a:t>henomenon that light entering near the edge of the lens at an obtuse angle can’t reach the sensor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ecause it is obstructed by the lens barrel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>
                <a:ea typeface="ヒラギノ角ゴ Pro W3" pitchFamily="80" charset="-128"/>
              </a:rPr>
              <a:t>The actual physical phenomenon is very complicated</a:t>
            </a:r>
            <a:endParaRPr kumimoji="1" lang="ja-JP" altLang="en-US" sz="3600" dirty="0"/>
          </a:p>
        </p:txBody>
      </p:sp>
      <p:pic>
        <p:nvPicPr>
          <p:cNvPr id="4" name="Picture 17" descr="lens_sim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2580" y="2830463"/>
            <a:ext cx="5507599" cy="2076163"/>
          </a:xfrm>
          <a:prstGeom prst="rect">
            <a:avLst/>
          </a:prstGeom>
        </p:spPr>
      </p:pic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5175352" y="3126964"/>
            <a:ext cx="864097" cy="36004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39450" y="2787774"/>
            <a:ext cx="2492990" cy="646331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Blue line indicates that</a:t>
            </a:r>
            <a:br>
              <a:rPr lang="en-US" altLang="ja-JP" dirty="0">
                <a:solidFill>
                  <a:schemeClr val="accent6"/>
                </a:solidFill>
              </a:rPr>
            </a:br>
            <a:r>
              <a:rPr lang="en-US" altLang="ja-JP" dirty="0">
                <a:solidFill>
                  <a:schemeClr val="accent6"/>
                </a:solidFill>
              </a:rPr>
              <a:t>ray is obstructed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583465" y="4115331"/>
            <a:ext cx="752129" cy="307777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marL="346075" indent="-346075"/>
            <a:r>
              <a:rPr lang="en-US" altLang="ja-JP" sz="1400" dirty="0" smtClean="0">
                <a:solidFill>
                  <a:schemeClr val="accent6"/>
                </a:solidFill>
              </a:rPr>
              <a:t>Sensor</a:t>
            </a:r>
            <a:endParaRPr lang="en-US" altLang="ja-JP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Optical Vignetting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858"/>
            <a:ext cx="8229600" cy="3394472"/>
          </a:xfrm>
        </p:spPr>
        <p:txBody>
          <a:bodyPr/>
          <a:lstStyle/>
          <a:p>
            <a:r>
              <a:rPr lang="en-US" altLang="ja-JP" sz="2400" dirty="0" smtClean="0"/>
              <a:t>Recognized as…</a:t>
            </a:r>
          </a:p>
          <a:p>
            <a:pPr lvl="1"/>
            <a:r>
              <a:rPr lang="en-US" altLang="ja-JP" sz="2000" dirty="0" smtClean="0">
                <a:ea typeface="ヒラギノ角ゴ Pro W3" pitchFamily="80" charset="-128"/>
              </a:rPr>
              <a:t>The corners of the picture are darkened</a:t>
            </a:r>
          </a:p>
          <a:p>
            <a:pPr lvl="1"/>
            <a:r>
              <a:rPr lang="en-US" altLang="ja-JP" sz="2000" dirty="0" smtClean="0">
                <a:ea typeface="ヒラギノ角ゴ Pro W3" pitchFamily="80" charset="-128"/>
              </a:rPr>
              <a:t>“Cat eye effect” (eclipsed bokeh)</a:t>
            </a:r>
          </a:p>
          <a:p>
            <a:endParaRPr kumimoji="1" lang="ja-JP" altLang="en-US" dirty="0"/>
          </a:p>
        </p:txBody>
      </p:sp>
      <p:pic>
        <p:nvPicPr>
          <p:cNvPr id="4" name="Picture 7" descr="IMG_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1152" y="1373323"/>
            <a:ext cx="2159320" cy="1438475"/>
          </a:xfrm>
          <a:prstGeom prst="rect">
            <a:avLst/>
          </a:prstGeom>
        </p:spPr>
      </p:pic>
      <p:pic>
        <p:nvPicPr>
          <p:cNvPr id="6" name="Picture 9" descr="IMG_0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61152" y="2859782"/>
            <a:ext cx="2159320" cy="1438224"/>
          </a:xfrm>
          <a:prstGeom prst="rect">
            <a:avLst/>
          </a:prstGeom>
        </p:spPr>
      </p:pic>
      <p:pic>
        <p:nvPicPr>
          <p:cNvPr id="7" name="Picture 11" descr="IMG_01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9216" y="3075806"/>
            <a:ext cx="2667000" cy="1776413"/>
          </a:xfrm>
          <a:prstGeom prst="rect">
            <a:avLst/>
          </a:prstGeom>
          <a:noFill/>
        </p:spPr>
      </p:pic>
      <p:pic>
        <p:nvPicPr>
          <p:cNvPr id="8" name="Picture 12" descr="IMG_01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832" y="2427734"/>
            <a:ext cx="3771528" cy="2512924"/>
          </a:xfrm>
          <a:prstGeom prst="rect">
            <a:avLst/>
          </a:prstGeom>
          <a:noFill/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633192" y="2355726"/>
            <a:ext cx="290736" cy="936104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5796136" y="1851670"/>
            <a:ext cx="900336" cy="878808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596336" y="1059582"/>
            <a:ext cx="1440160" cy="369332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altLang="ja-JP" dirty="0">
                <a:solidFill>
                  <a:schemeClr val="accent6"/>
                </a:solidFill>
              </a:rPr>
              <a:t>24mm F2.8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84504" y="4216706"/>
            <a:ext cx="1524000" cy="369332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altLang="ja-JP" dirty="0">
                <a:solidFill>
                  <a:schemeClr val="accent6"/>
                </a:solidFill>
              </a:rPr>
              <a:t>24mm F5.6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Anamorphic Lens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Legacy lenses that are designed for film</a:t>
            </a:r>
          </a:p>
          <a:p>
            <a:pPr lvl="1"/>
            <a:r>
              <a:rPr lang="en-US" altLang="ja-JP" sz="2400" dirty="0" smtClean="0"/>
              <a:t>To make full use of the available film, a lens is used during photography to stretch the image vertically</a:t>
            </a:r>
          </a:p>
          <a:p>
            <a:pPr lvl="1"/>
            <a:r>
              <a:rPr lang="en-US" altLang="ja-JP" sz="2400" dirty="0" smtClean="0"/>
              <a:t>Effects caused by the lens make the picture “retro.”</a:t>
            </a:r>
          </a:p>
          <a:p>
            <a:pPr lvl="2"/>
            <a:r>
              <a:rPr lang="en-US" altLang="ja-JP" sz="2000" dirty="0" smtClean="0"/>
              <a:t>Recently, some (Sci-fi) films or games use anamorphic lens effects to make them “retro”-style</a:t>
            </a:r>
          </a:p>
          <a:p>
            <a:pPr lvl="2"/>
            <a:endParaRPr lang="en-US" altLang="ja-JP" sz="2000" dirty="0" smtClean="0"/>
          </a:p>
          <a:p>
            <a:pPr lvl="1"/>
            <a:endParaRPr lang="en-US" altLang="ja-JP" sz="24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Camera Components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Body</a:t>
            </a:r>
          </a:p>
          <a:p>
            <a:pPr lvl="1"/>
            <a:r>
              <a:rPr lang="en-US" altLang="ja-JP" dirty="0" smtClean="0"/>
              <a:t>Shutter</a:t>
            </a:r>
          </a:p>
          <a:p>
            <a:pPr lvl="1"/>
            <a:r>
              <a:rPr kumimoji="1" lang="en-US" altLang="ja-JP" dirty="0" smtClean="0"/>
              <a:t>Sensor</a:t>
            </a:r>
          </a:p>
          <a:p>
            <a:r>
              <a:rPr lang="en-US" altLang="ja-JP" dirty="0" smtClean="0"/>
              <a:t>Lens</a:t>
            </a:r>
          </a:p>
          <a:p>
            <a:pPr lvl="1"/>
            <a:r>
              <a:rPr lang="en-US" altLang="ja-JP" dirty="0" smtClean="0"/>
              <a:t>Optical lenses</a:t>
            </a:r>
          </a:p>
          <a:p>
            <a:pPr lvl="1"/>
            <a:r>
              <a:rPr lang="en-US" altLang="ja-JP" dirty="0" smtClean="0"/>
              <a:t>Aperture</a:t>
            </a:r>
          </a:p>
          <a:p>
            <a:pPr lvl="1"/>
            <a:r>
              <a:rPr lang="en-US" altLang="ja-JP" dirty="0" smtClean="0"/>
              <a:t>Barrel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47" y="4158891"/>
            <a:ext cx="1372106" cy="9846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40" y="3017342"/>
            <a:ext cx="3115301" cy="21439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0" y="2932438"/>
            <a:ext cx="2411760" cy="22288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31" y="1081724"/>
            <a:ext cx="2795433" cy="1867356"/>
          </a:xfrm>
          <a:prstGeom prst="rect">
            <a:avLst/>
          </a:prstGeom>
        </p:spPr>
      </p:pic>
      <p:pic>
        <p:nvPicPr>
          <p:cNvPr id="8" name="Picture 4" descr="cm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090160"/>
            <a:ext cx="2232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Anamorphic Lens Effects</a:t>
            </a:r>
            <a:endParaRPr kumimoji="1" lang="ja-JP" altLang="en-US" dirty="0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 bwMode="auto">
          <a:xfrm>
            <a:off x="633950" y="1131590"/>
            <a:ext cx="7826482" cy="3816424"/>
            <a:chOff x="340" y="1480"/>
            <a:chExt cx="5120" cy="2495"/>
          </a:xfrm>
        </p:grpSpPr>
        <p:pic>
          <p:nvPicPr>
            <p:cNvPr id="8" name="Picture 4" descr="47160140_6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480"/>
              <a:ext cx="5120" cy="217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32" y="3656"/>
              <a:ext cx="3193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/>
                <a:t>Panasonic LA7200 Anamorphic Lens Flare by Andrei </a:t>
              </a:r>
              <a:r>
                <a:rPr lang="en-US" altLang="ja-JP" sz="1200" dirty="0" err="1"/>
                <a:t>Jikh</a:t>
              </a:r>
              <a:endParaRPr lang="en-US" altLang="ja-JP" sz="12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>
                  <a:hlinkClick r:id="rId4"/>
                </a:rPr>
                <a:t>http://vimeo.com/9493224#at=0</a:t>
              </a:r>
              <a:endParaRPr lang="ja-JP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Lens Ghosts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0"/>
            <a:ext cx="8579296" cy="3394075"/>
          </a:xfrm>
        </p:spPr>
        <p:txBody>
          <a:bodyPr/>
          <a:lstStyle/>
          <a:p>
            <a:r>
              <a:rPr kumimoji="1" lang="en-US" altLang="ja-JP" dirty="0" smtClean="0"/>
              <a:t>Undesired artifacts caused by multiple reflections and refractions in a camer</a:t>
            </a:r>
            <a:r>
              <a:rPr lang="en-US" altLang="ja-JP" dirty="0" smtClean="0"/>
              <a:t>a </a:t>
            </a:r>
            <a:r>
              <a:rPr kumimoji="1" lang="en-US" altLang="ja-JP" dirty="0" smtClean="0"/>
              <a:t>lens</a:t>
            </a:r>
          </a:p>
          <a:p>
            <a:pPr lvl="1"/>
            <a:r>
              <a:rPr lang="en-US" altLang="ja-JP" dirty="0" smtClean="0"/>
              <a:t>Various shapes of ghosts are observed</a:t>
            </a:r>
          </a:p>
          <a:p>
            <a:pPr lvl="2"/>
            <a:r>
              <a:rPr kumimoji="1" lang="en-US" altLang="ja-JP" dirty="0" smtClean="0"/>
              <a:t>Lens opening</a:t>
            </a:r>
          </a:p>
          <a:p>
            <a:pPr lvl="2"/>
            <a:r>
              <a:rPr lang="en-US" altLang="ja-JP" dirty="0" smtClean="0"/>
              <a:t>Aperture</a:t>
            </a:r>
          </a:p>
          <a:p>
            <a:pPr lvl="2"/>
            <a:r>
              <a:rPr kumimoji="1" lang="en-US" altLang="ja-JP" dirty="0" smtClean="0"/>
              <a:t>Vignetting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Lens Ghosts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55453" y="4299942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Emphasized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Effects </a:t>
            </a:r>
            <a:r>
              <a:rPr lang="en-US" altLang="ja-JP" dirty="0" smtClean="0"/>
              <a:t>by </a:t>
            </a:r>
            <a:r>
              <a:rPr lang="en-US" altLang="ja-JP" dirty="0"/>
              <a:t>C</a:t>
            </a:r>
            <a:r>
              <a:rPr kumimoji="1" lang="en-US" altLang="ja-JP" dirty="0" smtClean="0"/>
              <a:t>amera </a:t>
            </a:r>
            <a:r>
              <a:rPr lang="en-US" altLang="ja-JP" dirty="0" smtClean="0"/>
              <a:t>Me</a:t>
            </a:r>
            <a:r>
              <a:rPr kumimoji="1" lang="en-US" altLang="ja-JP" dirty="0" smtClean="0"/>
              <a:t>chanism 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51520" y="1275606"/>
          <a:ext cx="8712969" cy="284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491"/>
                <a:gridCol w="1132765"/>
                <a:gridCol w="844127"/>
                <a:gridCol w="878619"/>
                <a:gridCol w="805400"/>
                <a:gridCol w="951837"/>
                <a:gridCol w="805400"/>
                <a:gridCol w="1187225"/>
                <a:gridCol w="936105"/>
              </a:tblGrid>
              <a:tr h="81736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Exposure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Depth of Field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Bokeh</a:t>
                      </a:r>
                      <a:r>
                        <a:rPr kumimoji="1" lang="en-US" altLang="ja-JP" sz="1600" baseline="0" dirty="0" smtClean="0"/>
                        <a:t> Shape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View Angle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Motion Blur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Noise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Vignetting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Ghosts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41409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Shutter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280709">
                <a:tc>
                  <a:txBody>
                    <a:bodyPr/>
                    <a:lstStyle/>
                    <a:p>
                      <a:r>
                        <a:rPr kumimoji="1" lang="en-US" altLang="ja-JP" spc="-30" baseline="0" dirty="0" smtClean="0"/>
                        <a:t>Sensitivity</a:t>
                      </a:r>
                      <a:endParaRPr kumimoji="1" lang="ja-JP" altLang="en-US" spc="-3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41409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Zoom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1409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Focus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1409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Aperture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camera has multiple factors to take an intentional image</a:t>
            </a:r>
          </a:p>
          <a:p>
            <a:pPr lvl="1"/>
            <a:r>
              <a:rPr lang="en-US" altLang="ja-JP" dirty="0" smtClean="0"/>
              <a:t>Changing a factor to control a parameter always has side effects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Acknowledgements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Masaki </a:t>
            </a:r>
            <a:r>
              <a:rPr kumimoji="1" lang="en-US" altLang="ja-JP" dirty="0" err="1" smtClean="0"/>
              <a:t>Kawase</a:t>
            </a:r>
            <a:endParaRPr kumimoji="1" lang="en-US" altLang="ja-JP" dirty="0" smtClean="0"/>
          </a:p>
          <a:p>
            <a:r>
              <a:rPr lang="en-US" altLang="ja-JP" dirty="0" smtClean="0"/>
              <a:t>Masanori </a:t>
            </a:r>
            <a:r>
              <a:rPr lang="en-US" altLang="ja-JP" dirty="0" err="1" smtClean="0"/>
              <a:t>Kakimoto</a:t>
            </a:r>
            <a:endParaRPr lang="en-US" altLang="ja-JP" dirty="0" smtClean="0"/>
          </a:p>
          <a:p>
            <a:r>
              <a:rPr lang="en-US" altLang="ja-JP" dirty="0" smtClean="0"/>
              <a:t>Kristian </a:t>
            </a:r>
            <a:r>
              <a:rPr lang="en-US" altLang="ja-JP" dirty="0" err="1" smtClean="0"/>
              <a:t>Spoerer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Exposure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Proper exposure</a:t>
            </a:r>
          </a:p>
          <a:p>
            <a:pPr lvl="1"/>
            <a:r>
              <a:rPr lang="en-US" altLang="ja-JP" dirty="0" smtClean="0"/>
              <a:t>When you take an image with a camera</a:t>
            </a:r>
          </a:p>
          <a:p>
            <a:pPr lvl="2"/>
            <a:r>
              <a:rPr lang="en-US" altLang="ja-JP" dirty="0" smtClean="0"/>
              <a:t>Proper exposure (brightness) is required</a:t>
            </a:r>
          </a:p>
          <a:p>
            <a:pPr lvl="3"/>
            <a:r>
              <a:rPr lang="en-US" altLang="ja-JP" dirty="0" smtClean="0"/>
              <a:t>Need to control multiple factors</a:t>
            </a:r>
          </a:p>
          <a:p>
            <a:pPr lvl="4"/>
            <a:r>
              <a:rPr lang="en-US" altLang="ja-JP" dirty="0" smtClean="0"/>
              <a:t>Time value (shutter speed)</a:t>
            </a:r>
          </a:p>
          <a:p>
            <a:pPr lvl="4"/>
            <a:r>
              <a:rPr lang="en-US" altLang="ja-JP" dirty="0" smtClean="0"/>
              <a:t>F-number (aperture)</a:t>
            </a:r>
          </a:p>
          <a:p>
            <a:pPr lvl="4"/>
            <a:r>
              <a:rPr lang="en-US" altLang="ja-JP" dirty="0" smtClean="0"/>
              <a:t>Film speed (sensor sensitivity)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Exposure Value and APEX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11560"/>
          </a:xfrm>
        </p:spPr>
        <p:txBody>
          <a:bodyPr/>
          <a:lstStyle/>
          <a:p>
            <a:r>
              <a:rPr lang="en-US" altLang="ja-JP" dirty="0" smtClean="0"/>
              <a:t>A value for ‘exposure’</a:t>
            </a:r>
          </a:p>
          <a:p>
            <a:pPr lvl="1"/>
            <a:r>
              <a:rPr lang="en-US" altLang="ja-JP" dirty="0" smtClean="0"/>
              <a:t>To combine ‘time value’ and ‘F-number’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7544" y="2931790"/>
                <a:ext cx="5328592" cy="174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 smtClean="0">
                    <a:solidFill>
                      <a:schemeClr val="accent6"/>
                    </a:solidFill>
                  </a:rPr>
                  <a:t> :</a:t>
                </a:r>
                <a:r>
                  <a:rPr kumimoji="1" lang="en-US" altLang="ja-JP" sz="1600" dirty="0" smtClean="0">
                    <a:solidFill>
                      <a:schemeClr val="accent6"/>
                    </a:solidFill>
                  </a:rPr>
                  <a:t> </a:t>
                </a:r>
                <a:r>
                  <a:rPr kumimoji="1" lang="en-US" altLang="ja-JP" sz="1400" dirty="0" smtClean="0">
                    <a:solidFill>
                      <a:schemeClr val="accent6"/>
                    </a:solidFill>
                  </a:rPr>
                  <a:t>F-number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 smtClean="0">
                    <a:solidFill>
                      <a:schemeClr val="accent6"/>
                    </a:solidFill>
                  </a:rPr>
                  <a:t> : </a:t>
                </a:r>
                <a:r>
                  <a:rPr lang="en-US" altLang="ja-JP" sz="1400" dirty="0" smtClean="0">
                    <a:solidFill>
                      <a:schemeClr val="accent6"/>
                    </a:solidFill>
                  </a:rPr>
                  <a:t>Exposure time (shutter </a:t>
                </a:r>
                <a:r>
                  <a:rPr lang="en-US" altLang="ja-JP" sz="1400" dirty="0">
                    <a:solidFill>
                      <a:schemeClr val="accent6"/>
                    </a:solidFill>
                  </a:rPr>
                  <a:t>s</a:t>
                </a:r>
                <a:r>
                  <a:rPr lang="en-US" altLang="ja-JP" sz="1400" dirty="0" smtClean="0">
                    <a:solidFill>
                      <a:schemeClr val="accent6"/>
                    </a:solidFill>
                  </a:rPr>
                  <a:t>peed)</a:t>
                </a:r>
                <a:endParaRPr lang="en-US" altLang="ja-JP" sz="1600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ja-JP" dirty="0" smtClean="0">
                    <a:solidFill>
                      <a:schemeClr val="bg1">
                        <a:lumMod val="75000"/>
                      </a:schemeClr>
                    </a:solidFill>
                  </a:rPr>
                  <a:t> : </a:t>
                </a:r>
                <a:r>
                  <a:rPr lang="en-US" altLang="ja-JP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Average  scene luminance (brightness)</a:t>
                </a:r>
                <a:endParaRPr lang="en-US" altLang="ja-JP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ISO arithmetic film speed</a:t>
                </a:r>
                <a:endParaRPr lang="en-US" altLang="ja-JP" sz="16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ja-JP" dirty="0" smtClean="0">
                    <a:solidFill>
                      <a:schemeClr val="bg1">
                        <a:lumMod val="75000"/>
                      </a:schemeClr>
                    </a:solidFill>
                  </a:rPr>
                  <a:t> : </a:t>
                </a:r>
                <a:r>
                  <a:rPr kumimoji="1" lang="en-US" altLang="ja-JP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Reflected-light meter calibration constant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ja-JP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m:t> :</m:t>
                    </m:r>
                    <m:r>
                      <m:rPr>
                        <m:nor/>
                      </m:rPr>
                      <a:rPr lang="en-US" altLang="ja-JP" b="0" i="0" dirty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altLang="ja-JP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Constant </a:t>
                </a:r>
                <a:r>
                  <a:rPr lang="en-US" altLang="ja-JP" sz="1400" dirty="0">
                    <a:solidFill>
                      <a:schemeClr val="bg1">
                        <a:lumMod val="75000"/>
                      </a:schemeClr>
                    </a:solidFill>
                  </a:rPr>
                  <a:t>that establishes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kumimoji="1" lang="ja-JP" alt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31790"/>
                <a:ext cx="5328592" cy="1747979"/>
              </a:xfrm>
              <a:prstGeom prst="rect">
                <a:avLst/>
              </a:prstGeom>
              <a:blipFill rotWithShape="0">
                <a:blip r:embed="rId2"/>
                <a:stretch>
                  <a:fillRect t="-2091" b="-2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52028" y="2244745"/>
                <a:ext cx="3399892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ja-JP" sz="2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8" y="2244745"/>
                <a:ext cx="3399892" cy="8310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775836" y="2470125"/>
                <a:ext cx="3828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𝐴𝑃𝐸𝑋</m:t>
                      </m:r>
                      <m:r>
                        <a:rPr lang="en-US" altLang="ja-JP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sz="240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36" y="2470125"/>
                <a:ext cx="382861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796136" y="2905337"/>
                <a:ext cx="1775486" cy="1898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b="0" dirty="0" smtClean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bg1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𝑁𝐾</m:t>
                            </m:r>
                          </m:den>
                        </m:f>
                      </m:e>
                    </m:d>
                  </m:oMath>
                </a14:m>
                <a:endParaRPr lang="en-US" altLang="ja-JP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kumimoji="1" lang="en-US" altLang="ja-JP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kumimoji="1" lang="ja-JP" alt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05337"/>
                <a:ext cx="1775486" cy="1898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Shutter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4766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A device that allows light to pass for a determined period of time (exposure time)</a:t>
            </a:r>
          </a:p>
          <a:p>
            <a:pPr lvl="1"/>
            <a:r>
              <a:rPr kumimoji="1" lang="en-US" altLang="ja-JP" dirty="0" smtClean="0"/>
              <a:t>Mechanical or electrical</a:t>
            </a:r>
          </a:p>
          <a:p>
            <a:pPr lvl="1"/>
            <a:r>
              <a:rPr lang="en-US" altLang="ja-JP" dirty="0" smtClean="0"/>
              <a:t>Controls exposure (brightness of an image)</a:t>
            </a:r>
          </a:p>
          <a:p>
            <a:pPr lvl="1"/>
            <a:r>
              <a:rPr lang="en-US" altLang="ja-JP" dirty="0" smtClean="0"/>
              <a:t>Longer exposure time p</a:t>
            </a:r>
            <a:r>
              <a:rPr kumimoji="1" lang="en-US" altLang="ja-JP" dirty="0" smtClean="0"/>
              <a:t>roduces </a:t>
            </a:r>
            <a:r>
              <a:rPr lang="en-US" altLang="ja-JP" dirty="0" smtClean="0"/>
              <a:t>longer</a:t>
            </a:r>
            <a:r>
              <a:rPr kumimoji="1" lang="en-US" altLang="ja-JP" dirty="0" smtClean="0"/>
              <a:t> motion blur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4" name="Picture 12" descr="IMG_0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27240" y="3068414"/>
            <a:ext cx="3505200" cy="1871663"/>
          </a:xfrm>
          <a:prstGeom prst="rect">
            <a:avLst/>
          </a:prstGeom>
        </p:spPr>
      </p:pic>
      <p:pic>
        <p:nvPicPr>
          <p:cNvPr id="5" name="Picture 4" descr="motionblu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3068414"/>
            <a:ext cx="2819400" cy="1879600"/>
          </a:xfrm>
          <a:prstGeom prst="rect">
            <a:avLst/>
          </a:prstGeom>
          <a:noFill/>
          <a:ln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6589440" y="3144614"/>
            <a:ext cx="914400" cy="457200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855640" y="3906614"/>
            <a:ext cx="304800" cy="609600"/>
          </a:xfrm>
          <a:prstGeom prst="line">
            <a:avLst/>
          </a:prstGeom>
          <a:noFill/>
          <a:ln w="22225">
            <a:pattFill prst="pct70">
              <a:fgClr>
                <a:srgbClr val="CCECFF"/>
              </a:fgClr>
              <a:bgClr>
                <a:srgbClr val="0000FF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Sensor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o receive photons and convert into electrical signals</a:t>
            </a:r>
          </a:p>
          <a:p>
            <a:pPr lvl="1"/>
            <a:r>
              <a:rPr kumimoji="1" lang="en-US" altLang="ja-JP" dirty="0" smtClean="0"/>
              <a:t>Photographic film was used in the past</a:t>
            </a:r>
          </a:p>
          <a:p>
            <a:pPr lvl="1"/>
            <a:r>
              <a:rPr lang="en-US" altLang="ja-JP" dirty="0" smtClean="0"/>
              <a:t>Higher (ISO) sensitivity yields more noise</a:t>
            </a:r>
          </a:p>
          <a:p>
            <a:pPr lvl="2"/>
            <a:r>
              <a:rPr lang="en-US" altLang="ja-JP" dirty="0" smtClean="0"/>
              <a:t>Exposure setting affects the amount of noise</a:t>
            </a:r>
          </a:p>
          <a:p>
            <a:pPr lvl="2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5" name="Picture 5" descr="fil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14" y="3709641"/>
            <a:ext cx="2155091" cy="143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m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05" y="3711111"/>
            <a:ext cx="1621887" cy="143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Noise vs. Sensitivity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58797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ISO100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0325" y="458797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4</a:t>
            </a:r>
            <a:r>
              <a:rPr kumimoji="1" lang="en-US" altLang="ja-JP" dirty="0" smtClean="0">
                <a:solidFill>
                  <a:schemeClr val="bg1"/>
                </a:solidFill>
              </a:rPr>
              <a:t>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2101" y="45879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1,6</a:t>
            </a:r>
            <a:r>
              <a:rPr kumimoji="1" lang="en-US" altLang="ja-JP" dirty="0" smtClean="0">
                <a:solidFill>
                  <a:schemeClr val="bg1"/>
                </a:solidFill>
              </a:rPr>
              <a:t>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8894" y="45879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6,4</a:t>
            </a:r>
            <a:r>
              <a:rPr kumimoji="1" lang="en-US" altLang="ja-JP" dirty="0" smtClean="0">
                <a:solidFill>
                  <a:schemeClr val="bg1"/>
                </a:solidFill>
              </a:rPr>
              <a:t>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45879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12,8</a:t>
            </a:r>
            <a:r>
              <a:rPr kumimoji="1" lang="en-US" altLang="ja-JP" dirty="0" smtClean="0">
                <a:solidFill>
                  <a:schemeClr val="bg1"/>
                </a:solidFill>
              </a:rPr>
              <a:t>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42253" y="45879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25,60</a:t>
            </a:r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20272" y="45879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51,20</a:t>
            </a:r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28384" y="458797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102,40</a:t>
            </a:r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31589"/>
            <a:ext cx="4005997" cy="40260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Camera Lens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main part of this course</a:t>
            </a:r>
          </a:p>
          <a:p>
            <a:pPr lvl="1"/>
            <a:r>
              <a:rPr lang="en-US" altLang="ja-JP" dirty="0" smtClean="0"/>
              <a:t>A camera lens has:</a:t>
            </a:r>
          </a:p>
          <a:p>
            <a:pPr lvl="2"/>
            <a:r>
              <a:rPr lang="en-US" altLang="ja-JP" dirty="0" smtClean="0"/>
              <a:t>Multiple optical lenses</a:t>
            </a:r>
          </a:p>
          <a:p>
            <a:pPr lvl="2"/>
            <a:r>
              <a:rPr lang="en-US" altLang="ja-JP" dirty="0" smtClean="0"/>
              <a:t>An aperture</a:t>
            </a:r>
          </a:p>
          <a:p>
            <a:pPr lvl="2"/>
            <a:r>
              <a:rPr lang="en-US" altLang="ja-JP" dirty="0" smtClean="0"/>
              <a:t>A barrel</a:t>
            </a:r>
          </a:p>
          <a:p>
            <a:pPr lvl="2"/>
            <a:r>
              <a:rPr lang="en-US" altLang="ja-JP" dirty="0"/>
              <a:t>Motors</a:t>
            </a:r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15">
  <a:themeElements>
    <a:clrScheme name="SIGGRAPH 2015">
      <a:dk1>
        <a:srgbClr val="4C75A5"/>
      </a:dk1>
      <a:lt1>
        <a:srgbClr val="FFFFFF"/>
      </a:lt1>
      <a:dk2>
        <a:srgbClr val="4C75A5"/>
      </a:dk2>
      <a:lt2>
        <a:srgbClr val="FFFFFF"/>
      </a:lt2>
      <a:accent1>
        <a:srgbClr val="A0B3D8"/>
      </a:accent1>
      <a:accent2>
        <a:srgbClr val="CDDB1C"/>
      </a:accent2>
      <a:accent3>
        <a:srgbClr val="950026"/>
      </a:accent3>
      <a:accent4>
        <a:srgbClr val="F6A168"/>
      </a:accent4>
      <a:accent5>
        <a:srgbClr val="E30078"/>
      </a:accent5>
      <a:accent6>
        <a:srgbClr val="380E2C"/>
      </a:accent6>
      <a:hlink>
        <a:srgbClr val="380E2C"/>
      </a:hlink>
      <a:folHlink>
        <a:srgbClr val="A0B3CE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S15</Template>
  <TotalTime>3824</TotalTime>
  <Words>892</Words>
  <Application>Microsoft Office PowerPoint</Application>
  <PresentationFormat>画面に合わせる (16:9)</PresentationFormat>
  <Paragraphs>238</Paragraphs>
  <Slides>35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ＭＳ Ｐゴシック</vt:lpstr>
      <vt:lpstr>ヒラギノ角ゴ Pro W3</vt:lpstr>
      <vt:lpstr>Arial</vt:lpstr>
      <vt:lpstr>Calibri</vt:lpstr>
      <vt:lpstr>Cambria Math</vt:lpstr>
      <vt:lpstr>S15</vt:lpstr>
      <vt:lpstr>Image</vt:lpstr>
      <vt:lpstr>PowerPoint プレゼンテーション</vt:lpstr>
      <vt:lpstr>Camera</vt:lpstr>
      <vt:lpstr>Camera Components</vt:lpstr>
      <vt:lpstr>Exposure</vt:lpstr>
      <vt:lpstr>Exposure Value and APEX</vt:lpstr>
      <vt:lpstr>Shutter</vt:lpstr>
      <vt:lpstr>Sensor</vt:lpstr>
      <vt:lpstr>Noise vs. Sensitivity</vt:lpstr>
      <vt:lpstr>Camera Lens</vt:lpstr>
      <vt:lpstr>Optical Lens</vt:lpstr>
      <vt:lpstr>Camera Lens Requirements</vt:lpstr>
      <vt:lpstr>Camera Lens Requirements</vt:lpstr>
      <vt:lpstr>Optical Effects</vt:lpstr>
      <vt:lpstr>Bokeh</vt:lpstr>
      <vt:lpstr>Iris Diaphragm</vt:lpstr>
      <vt:lpstr>Circular Aperture</vt:lpstr>
      <vt:lpstr>Glare Shape</vt:lpstr>
      <vt:lpstr>Glare Shape</vt:lpstr>
      <vt:lpstr>Glare Shape and F-number</vt:lpstr>
      <vt:lpstr>Depth of Field</vt:lpstr>
      <vt:lpstr>Depth of Field and F-number</vt:lpstr>
      <vt:lpstr>Focus and View Angle</vt:lpstr>
      <vt:lpstr>Focus Breathing</vt:lpstr>
      <vt:lpstr>Focus Breathing</vt:lpstr>
      <vt:lpstr>Aberrations</vt:lpstr>
      <vt:lpstr>Aberrations</vt:lpstr>
      <vt:lpstr>Optical Vignetting</vt:lpstr>
      <vt:lpstr>Optical Vignetting</vt:lpstr>
      <vt:lpstr>Anamorphic Lens</vt:lpstr>
      <vt:lpstr>Anamorphic Lens Effects</vt:lpstr>
      <vt:lpstr>Lens Ghosts</vt:lpstr>
      <vt:lpstr>Lens Ghosts</vt:lpstr>
      <vt:lpstr>Effects by Camera Mechanism </vt:lpstr>
      <vt:lpstr>Conclusion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straight</dc:creator>
  <cp:lastModifiedBy>Yoshiharu Gotanda</cp:lastModifiedBy>
  <cp:revision>513</cp:revision>
  <dcterms:created xsi:type="dcterms:W3CDTF">2014-06-25T06:56:40Z</dcterms:created>
  <dcterms:modified xsi:type="dcterms:W3CDTF">2015-08-08T10:05:56Z</dcterms:modified>
</cp:coreProperties>
</file>