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88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94" r:id="rId10"/>
    <p:sldId id="295" r:id="rId11"/>
    <p:sldId id="296" r:id="rId12"/>
    <p:sldId id="297" r:id="rId13"/>
    <p:sldId id="298" r:id="rId14"/>
    <p:sldId id="265" r:id="rId15"/>
    <p:sldId id="266" r:id="rId16"/>
    <p:sldId id="291" r:id="rId17"/>
    <p:sldId id="290" r:id="rId18"/>
    <p:sldId id="292" r:id="rId19"/>
    <p:sldId id="293" r:id="rId20"/>
    <p:sldId id="267" r:id="rId21"/>
    <p:sldId id="299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301" r:id="rId39"/>
    <p:sldId id="284" r:id="rId40"/>
    <p:sldId id="285" r:id="rId41"/>
    <p:sldId id="286" r:id="rId42"/>
    <p:sldId id="300" r:id="rId43"/>
    <p:sldId id="289" r:id="rId44"/>
  </p:sldIdLst>
  <p:sldSz cx="9144000" cy="5143500" type="screen16x9"/>
  <p:notesSz cx="2782888" cy="530225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ve McAuley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85182" autoAdjust="0"/>
  </p:normalViewPr>
  <p:slideViewPr>
    <p:cSldViewPr>
      <p:cViewPr varScale="1">
        <p:scale>
          <a:sx n="107" d="100"/>
          <a:sy n="107" d="100"/>
        </p:scale>
        <p:origin x="1188" y="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205918" cy="265113"/>
          </a:xfrm>
          <a:prstGeom prst="rect">
            <a:avLst/>
          </a:prstGeom>
        </p:spPr>
        <p:txBody>
          <a:bodyPr vert="horz" lIns="46196" tIns="23098" rIns="46196" bIns="23098" rtlCol="0"/>
          <a:lstStyle>
            <a:lvl1pPr algn="l">
              <a:defRPr sz="6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1576326" y="0"/>
            <a:ext cx="1205918" cy="265113"/>
          </a:xfrm>
          <a:prstGeom prst="rect">
            <a:avLst/>
          </a:prstGeom>
        </p:spPr>
        <p:txBody>
          <a:bodyPr vert="horz" lIns="46196" tIns="23098" rIns="46196" bIns="23098" rtlCol="0"/>
          <a:lstStyle>
            <a:lvl1pPr algn="r">
              <a:defRPr sz="600"/>
            </a:lvl1pPr>
          </a:lstStyle>
          <a:p>
            <a:fld id="{E7872742-0270-4340-AADC-3CCACC27E9CA}" type="datetimeFigureOut">
              <a:rPr kumimoji="1" lang="ja-JP" altLang="en-US" smtClean="0"/>
              <a:pPr/>
              <a:t>2015/8/10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-374650" y="398463"/>
            <a:ext cx="3532188" cy="198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6196" tIns="23098" rIns="46196" bIns="23098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278289" y="2518568"/>
            <a:ext cx="2226310" cy="2386013"/>
          </a:xfrm>
          <a:prstGeom prst="rect">
            <a:avLst/>
          </a:prstGeom>
        </p:spPr>
        <p:txBody>
          <a:bodyPr vert="horz" lIns="46196" tIns="23098" rIns="46196" bIns="23098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5036217"/>
            <a:ext cx="1205918" cy="265113"/>
          </a:xfrm>
          <a:prstGeom prst="rect">
            <a:avLst/>
          </a:prstGeom>
        </p:spPr>
        <p:txBody>
          <a:bodyPr vert="horz" lIns="46196" tIns="23098" rIns="46196" bIns="23098" rtlCol="0" anchor="b"/>
          <a:lstStyle>
            <a:lvl1pPr algn="l">
              <a:defRPr sz="6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1576326" y="5036217"/>
            <a:ext cx="1205918" cy="265113"/>
          </a:xfrm>
          <a:prstGeom prst="rect">
            <a:avLst/>
          </a:prstGeom>
        </p:spPr>
        <p:txBody>
          <a:bodyPr vert="horz" lIns="46196" tIns="23098" rIns="46196" bIns="23098" rtlCol="0" anchor="b"/>
          <a:lstStyle>
            <a:lvl1pPr algn="r">
              <a:defRPr sz="600"/>
            </a:lvl1pPr>
          </a:lstStyle>
          <a:p>
            <a:fld id="{9546D6A8-29E1-4425-837C-6544EAD286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0213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6D6A8-29E1-4425-837C-6544EAD28601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4800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6D6A8-29E1-4425-837C-6544EAD28601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972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BD3FA-33E7-40C3-BF16-FE593DAA8FEE}" type="datetimeFigureOut">
              <a:rPr kumimoji="1" lang="ja-JP" altLang="en-US" smtClean="0"/>
              <a:pPr/>
              <a:t>2015/8/10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5DDAE-9047-4274-9E26-81634C4CD20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BD3FA-33E7-40C3-BF16-FE593DAA8FEE}" type="datetimeFigureOut">
              <a:rPr kumimoji="1" lang="ja-JP" altLang="en-US" smtClean="0"/>
              <a:pPr/>
              <a:t>2015/8/10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5DDAE-9047-4274-9E26-81634C4CD20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BD3FA-33E7-40C3-BF16-FE593DAA8FEE}" type="datetimeFigureOut">
              <a:rPr kumimoji="1" lang="ja-JP" altLang="en-US" smtClean="0"/>
              <a:pPr/>
              <a:t>2015/8/10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5DDAE-9047-4274-9E26-81634C4CD20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BD3FA-33E7-40C3-BF16-FE593DAA8FEE}" type="datetimeFigureOut">
              <a:rPr kumimoji="1" lang="ja-JP" altLang="en-US" smtClean="0"/>
              <a:pPr/>
              <a:t>2015/8/10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5DDAE-9047-4274-9E26-81634C4CD20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BD3FA-33E7-40C3-BF16-FE593DAA8FEE}" type="datetimeFigureOut">
              <a:rPr kumimoji="1" lang="ja-JP" altLang="en-US" smtClean="0"/>
              <a:pPr/>
              <a:t>2015/8/10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5DDAE-9047-4274-9E26-81634C4CD20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BD3FA-33E7-40C3-BF16-FE593DAA8FEE}" type="datetimeFigureOut">
              <a:rPr kumimoji="1" lang="ja-JP" altLang="en-US" smtClean="0"/>
              <a:pPr/>
              <a:t>2015/8/10</a:t>
            </a:fld>
            <a:endParaRPr kumimoji="1"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5DDAE-9047-4274-9E26-81634C4CD20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BD3FA-33E7-40C3-BF16-FE593DAA8FEE}" type="datetimeFigureOut">
              <a:rPr kumimoji="1" lang="ja-JP" altLang="en-US" smtClean="0"/>
              <a:pPr/>
              <a:t>2015/8/10</a:t>
            </a:fld>
            <a:endParaRPr kumimoji="1" lang="ja-JP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5DDAE-9047-4274-9E26-81634C4CD20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BD3FA-33E7-40C3-BF16-FE593DAA8FEE}" type="datetimeFigureOut">
              <a:rPr kumimoji="1" lang="ja-JP" altLang="en-US" smtClean="0"/>
              <a:pPr/>
              <a:t>2015/8/10</a:t>
            </a:fld>
            <a:endParaRPr kumimoji="1" lang="ja-JP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5DDAE-9047-4274-9E26-81634C4CD20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BD3FA-33E7-40C3-BF16-FE593DAA8FEE}" type="datetimeFigureOut">
              <a:rPr kumimoji="1" lang="ja-JP" altLang="en-US" smtClean="0"/>
              <a:pPr/>
              <a:t>2015/8/10</a:t>
            </a:fld>
            <a:endParaRPr kumimoji="1" lang="ja-JP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5DDAE-9047-4274-9E26-81634C4CD20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BD3FA-33E7-40C3-BF16-FE593DAA8FEE}" type="datetimeFigureOut">
              <a:rPr kumimoji="1" lang="ja-JP" altLang="en-US" smtClean="0"/>
              <a:pPr/>
              <a:t>2015/8/10</a:t>
            </a:fld>
            <a:endParaRPr kumimoji="1"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5DDAE-9047-4274-9E26-81634C4CD20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BD3FA-33E7-40C3-BF16-FE593DAA8FEE}" type="datetimeFigureOut">
              <a:rPr kumimoji="1" lang="ja-JP" altLang="en-US" smtClean="0"/>
              <a:pPr/>
              <a:t>2015/8/10</a:t>
            </a:fld>
            <a:endParaRPr kumimoji="1"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5DDAE-9047-4274-9E26-81634C4CD20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sig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48264" y="4559181"/>
            <a:ext cx="2195736" cy="58431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  <a:endParaRPr lang="en-US" altLang="ja-JP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altLang="ja-JP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A4EBD3FA-33E7-40C3-BF16-FE593DAA8FEE}" type="datetimeFigureOut">
              <a:rPr kumimoji="1" lang="ja-JP" altLang="en-US" smtClean="0"/>
              <a:pPr/>
              <a:t>2015/8/10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A6C1"/>
                </a:solidFill>
              </a:defRPr>
            </a:lvl1pPr>
          </a:lstStyle>
          <a:p>
            <a:fld id="{8C25DDAE-9047-4274-9E26-81634C4CD20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pic>
        <p:nvPicPr>
          <p:cNvPr id="9" name="Picture 16" descr="titl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538225"/>
            <a:ext cx="2483768" cy="60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title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538225"/>
            <a:ext cx="2483768" cy="60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 baseline="0">
          <a:solidFill>
            <a:schemeClr val="accent6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 baseline="0">
          <a:solidFill>
            <a:schemeClr val="accent6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 baseline="0">
          <a:solidFill>
            <a:schemeClr val="accent6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 baseline="0">
          <a:solidFill>
            <a:schemeClr val="accent6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 baseline="0">
          <a:solidFill>
            <a:schemeClr val="accent6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40"/>
          <p:cNvSpPr txBox="1">
            <a:spLocks/>
          </p:cNvSpPr>
          <p:nvPr/>
        </p:nvSpPr>
        <p:spPr>
          <a:xfrm>
            <a:off x="3652838" y="1714500"/>
            <a:ext cx="5491162" cy="3429000"/>
          </a:xfrm>
          <a:prstGeom prst="rect">
            <a:avLst/>
          </a:prstGeom>
          <a:solidFill>
            <a:srgbClr val="41464C"/>
          </a:solidFill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pitchFamily="-108" charset="-128"/>
              </a:rPr>
              <a:t>Basic Implementation of Bokeh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8" charset="-128"/>
              </a:rPr>
              <a:t/>
            </a:r>
            <a:b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8" charset="-128"/>
              </a:rPr>
            </a:b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8" charset="-128"/>
              </a:rPr>
              <a:t>Real-time</a:t>
            </a:r>
            <a:r>
              <a:rPr kumimoji="1" lang="en-US" altLang="ja-JP" sz="11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8" charset="-128"/>
              </a:rPr>
              <a:t> Rendering of Physically Based Optical Effects in Theory and Practice</a:t>
            </a: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8" charset="-128"/>
              </a:rPr>
              <a:t/>
            </a:r>
            <a:b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8" charset="-128"/>
              </a:rPr>
            </a:b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8" charset="-128"/>
              </a:rPr>
              <a:t/>
            </a:r>
            <a:b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8" charset="-128"/>
              </a:rPr>
            </a:br>
            <a:r>
              <a:rPr lang="en-US" altLang="ja-JP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pitchFamily="-108" charset="-128"/>
              </a:rPr>
              <a:t>Yoshiharu Gotanda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8" charset="-128"/>
              </a:rPr>
              <a:t/>
            </a:r>
            <a:b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8" charset="-128"/>
              </a:rPr>
            </a:b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8" charset="-128"/>
              </a:rPr>
              <a:t>tri-Ace,</a:t>
            </a:r>
            <a:r>
              <a:rPr kumimoji="1" lang="en-US" altLang="ja-JP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8" charset="-128"/>
              </a:rPr>
              <a:t> Inc.</a:t>
            </a:r>
            <a:endParaRPr kumimoji="1" lang="en-US" altLang="ja-JP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pitchFamily="-108" charset="-128"/>
            </a:endParaRPr>
          </a:p>
        </p:txBody>
      </p:sp>
      <p:sp>
        <p:nvSpPr>
          <p:cNvPr id="3" name="Subtitle 41"/>
          <p:cNvSpPr txBox="1">
            <a:spLocks/>
          </p:cNvSpPr>
          <p:nvPr/>
        </p:nvSpPr>
        <p:spPr>
          <a:xfrm>
            <a:off x="0" y="1714500"/>
            <a:ext cx="3652838" cy="3429000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42" descr="S15_sub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7145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0178" name="Picture 2" descr="C:\Users\straight\Desktop\SIGGRAPH\SIGGRAPH 2015\Presentation\Img\PS4_Stand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2664625" y="51470"/>
            <a:ext cx="6400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Back 228 taps, Front 134 taps, 1/4 and 1/16 reduced buffers</a:t>
            </a:r>
            <a:br>
              <a:rPr lang="en-US" altLang="ja-JP" dirty="0" smtClean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schemeClr val="bg1"/>
                </a:solidFill>
              </a:rPr>
              <a:t>4.0ms @ 1920x1080 on PlayStation 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18062" y="4620280"/>
            <a:ext cx="350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>
                <a:solidFill>
                  <a:schemeClr val="bg1"/>
                </a:solidFill>
              </a:rPr>
              <a:t>Mipmap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 Comparison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1202" name="Picture 2" descr="C:\Users\straight\Desktop\SIGGRAPH\SIGGRAPH 2015\Presentation\Img\cheap_compari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4839617" y="4620280"/>
            <a:ext cx="4405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Multi-platform Comparison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0"/>
            <a:ext cx="4104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58 taps, 1/4 and 1/16 reduced buffers</a:t>
            </a:r>
            <a:br>
              <a:rPr lang="en-US" altLang="ja-JP" dirty="0" smtClean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schemeClr val="bg1"/>
                </a:solidFill>
              </a:rPr>
              <a:t>1.9ms @ 1920x1080 on PlayStation 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00878" y="0"/>
            <a:ext cx="4143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34 taps, 1/16 and 1/64 reduced buffers</a:t>
            </a:r>
            <a:br>
              <a:rPr lang="en-US" altLang="ja-JP" dirty="0" smtClean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schemeClr val="bg1"/>
                </a:solidFill>
              </a:rPr>
              <a:t>2.54ms @ 1280x720 on PlayStation 3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2226" name="Picture 2" descr="C:\Users\straight\Desktop\SIGGRAPH\SIGGRAPH 2015\Presentation\Img\lite_compari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0" y="0"/>
            <a:ext cx="4143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130 taps, 1/4 and 1/16 reduced buffers</a:t>
            </a:r>
            <a:br>
              <a:rPr lang="en-US" altLang="ja-JP" dirty="0" smtClean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schemeClr val="bg1"/>
                </a:solidFill>
              </a:rPr>
              <a:t>3.2ms @ 1920x1080 on PlayStation 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26526" y="0"/>
            <a:ext cx="4117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22 taps, 1/4 and 1/16 reduced buffers</a:t>
            </a:r>
            <a:br>
              <a:rPr lang="en-US" altLang="ja-JP" dirty="0" smtClean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schemeClr val="bg1"/>
                </a:solidFill>
              </a:rPr>
              <a:t>4.53ms @ 1280x720 on PlayStation 3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39617" y="4620280"/>
            <a:ext cx="4405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Multi-platform Comparison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3250" name="Picture 2" descr="C:\Users\straight\Desktop\SIGGRAPH\SIGGRAPH 2015\Presentation\Img\standard_compari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4839617" y="4620280"/>
            <a:ext cx="4405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smtClean="0">
                <a:solidFill>
                  <a:schemeClr val="bg1"/>
                </a:solidFill>
              </a:rPr>
              <a:t>Multi-platform Comparison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0"/>
            <a:ext cx="40607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Back 228 taps, Front 134 taps </a:t>
            </a:r>
            <a:br>
              <a:rPr lang="en-US" altLang="ja-JP" dirty="0" smtClean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schemeClr val="bg1"/>
                </a:solidFill>
              </a:rPr>
              <a:t>1/4 and 1/16 reduced buffers</a:t>
            </a:r>
            <a:br>
              <a:rPr lang="en-US" altLang="ja-JP" dirty="0" smtClean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schemeClr val="bg1"/>
                </a:solidFill>
              </a:rPr>
              <a:t>4.0ms @ 1920x1080 on PlayStation 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26526" y="0"/>
            <a:ext cx="4117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34 taps, 1/4 and 1/16 reduced buffers</a:t>
            </a:r>
            <a:br>
              <a:rPr lang="en-US" altLang="ja-JP" dirty="0" smtClean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schemeClr val="bg1"/>
                </a:solidFill>
              </a:rPr>
              <a:t>5.81ms @ 1280x720 on PlayStation 3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Focus Breathing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As mentioned earlier, focus distance affects the effective F-number</a:t>
            </a:r>
          </a:p>
          <a:p>
            <a:pPr lvl="1"/>
            <a:r>
              <a:rPr lang="en-US" altLang="ja-JP" dirty="0" smtClean="0"/>
              <a:t>Field of view</a:t>
            </a:r>
          </a:p>
          <a:p>
            <a:pPr lvl="1"/>
            <a:r>
              <a:rPr kumimoji="1" lang="en-US" altLang="ja-JP" dirty="0" smtClean="0"/>
              <a:t>Exposure</a:t>
            </a:r>
          </a:p>
          <a:p>
            <a:pPr lvl="1"/>
            <a:endParaRPr kumimoji="1" lang="en-US" altLang="ja-JP" dirty="0" smtClean="0"/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Computing Effective F-number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140642"/>
          </a:xfrm>
        </p:spPr>
        <p:txBody>
          <a:bodyPr/>
          <a:lstStyle/>
          <a:p>
            <a:r>
              <a:rPr lang="en-US" altLang="ja-JP" dirty="0"/>
              <a:t>U</a:t>
            </a:r>
            <a:r>
              <a:rPr kumimoji="1" lang="en-US" altLang="ja-JP" dirty="0" smtClean="0"/>
              <a:t>pdate the field of view and the exposure based on the effective F-number</a:t>
            </a:r>
          </a:p>
          <a:p>
            <a:pPr lvl="1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/>
              <p:cNvSpPr txBox="1"/>
              <p:nvPr/>
            </p:nvSpPr>
            <p:spPr>
              <a:xfrm>
                <a:off x="216677" y="2303355"/>
                <a:ext cx="4571347" cy="1060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𝐹𝑂𝑉</m:t>
                      </m:r>
                      <m:r>
                        <a:rPr lang="en-US" altLang="ja-JP" sz="280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en-US" altLang="ja-JP" sz="280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atan</m:t>
                      </m:r>
                      <m:d>
                        <m:dPr>
                          <m:ctrlPr>
                            <a:rPr lang="en-US" altLang="ja-JP" sz="2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2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altLang="ja-JP" sz="2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28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8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altLang="ja-JP" sz="28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r>
                                    <a:rPr lang="en-US" altLang="ja-JP" sz="2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2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ja-JP" sz="2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ja-JP" sz="2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altLang="ja-JP" sz="2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altLang="ja-JP" sz="2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sz="28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5" name="テキスト ボックス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77" y="2303355"/>
                <a:ext cx="4571347" cy="10604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/>
              <p:cNvSpPr txBox="1"/>
              <p:nvPr/>
            </p:nvSpPr>
            <p:spPr>
              <a:xfrm>
                <a:off x="5645035" y="2303355"/>
                <a:ext cx="2095317" cy="1060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sz="28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JP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JP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JP" sz="28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kumimoji="1" lang="ja-JP" altLang="en-US" sz="28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6" name="テキスト ボックス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035" y="2303355"/>
                <a:ext cx="2095317" cy="106048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/>
              <p:cNvSpPr txBox="1"/>
              <p:nvPr/>
            </p:nvSpPr>
            <p:spPr>
              <a:xfrm>
                <a:off x="2411760" y="3435846"/>
                <a:ext cx="446449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kumimoji="1" lang="en-US" altLang="ja-JP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  : </m:t>
                    </m:r>
                  </m:oMath>
                </a14:m>
                <a:r>
                  <a:rPr kumimoji="1" lang="en-US" altLang="ja-JP" dirty="0" smtClean="0">
                    <a:solidFill>
                      <a:schemeClr val="accent6"/>
                    </a:solidFill>
                  </a:rPr>
                  <a:t>Size of the sensor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kumimoji="1" lang="en-US" altLang="ja-JP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: </m:t>
                    </m:r>
                  </m:oMath>
                </a14:m>
                <a:r>
                  <a:rPr lang="en-US" altLang="ja-JP" dirty="0" smtClean="0">
                    <a:solidFill>
                      <a:schemeClr val="accent6"/>
                    </a:solidFill>
                  </a:rPr>
                  <a:t>Focus distance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altLang="ja-JP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altLang="ja-JP" dirty="0" smtClean="0">
                    <a:solidFill>
                      <a:schemeClr val="accent6"/>
                    </a:solidFill>
                  </a:rPr>
                  <a:t> Distance from the lens to the sensor</a:t>
                </a:r>
              </a:p>
              <a:p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ja-JP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  :</m:t>
                    </m:r>
                  </m:oMath>
                </a14:m>
                <a:r>
                  <a:rPr kumimoji="1" lang="en-US" altLang="ja-JP" dirty="0" smtClean="0">
                    <a:solidFill>
                      <a:schemeClr val="accent6"/>
                    </a:solidFill>
                  </a:rPr>
                  <a:t> Focal length</a:t>
                </a:r>
              </a:p>
              <a:p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  :</m:t>
                    </m:r>
                  </m:oMath>
                </a14:m>
                <a:r>
                  <a:rPr kumimoji="1" lang="en-US" altLang="ja-JP" dirty="0" smtClean="0">
                    <a:solidFill>
                      <a:schemeClr val="accent6"/>
                    </a:solidFill>
                  </a:rPr>
                  <a:t> F-number</a:t>
                </a:r>
                <a:endParaRPr kumimoji="1" lang="ja-JP" alt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7" name="テキスト ボックス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3435846"/>
                <a:ext cx="4464497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410" t="-2479" b="-57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straight\Desktop\SIGGRAPH\SIGGRAPH 2015\Presentation\Img\135mm-F20_non-effecti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179512" y="123478"/>
            <a:ext cx="34636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135mm f/20</a:t>
            </a:r>
          </a:p>
          <a:p>
            <a:r>
              <a:rPr lang="en-US" altLang="ja-JP" sz="2400" dirty="0" smtClean="0">
                <a:solidFill>
                  <a:schemeClr val="bg1"/>
                </a:solidFill>
              </a:rPr>
              <a:t>(No Effective F-number)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5058" name="Picture 2" descr="C:\Users\straight\Desktop\SIGGRAPH\SIGGRAPH 2015\Presentation\Img\135mm-F20_effectiveF22.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179512" y="123478"/>
            <a:ext cx="3668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135mm f/20</a:t>
            </a:r>
          </a:p>
          <a:p>
            <a:r>
              <a:rPr lang="en-US" altLang="ja-JP" sz="2400" dirty="0" smtClean="0">
                <a:solidFill>
                  <a:schemeClr val="bg1"/>
                </a:solidFill>
              </a:rPr>
              <a:t>(Effective F-number 22.5)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straight\Desktop\SIGGRAPH\SIGGRAPH 2015\Presentation\Img\F5.6-24mm_fd_in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179512" y="123478"/>
            <a:ext cx="37753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Result of Focus Breathing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24mm, f/5.6, Focus Distance : Inf.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straight\Desktop\SIGGRAPH\SIGGRAPH 2015\Presentation\Img\F5.6-24mm_fd_42m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179512" y="123478"/>
            <a:ext cx="38908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Result of Focus Breathing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24mm, f/5.6, Focus Distance : 42cm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Bokeh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One of the most important optical effects</a:t>
            </a:r>
          </a:p>
          <a:p>
            <a:pPr lvl="1"/>
            <a:r>
              <a:rPr lang="en-US" altLang="ja-JP" dirty="0" smtClean="0"/>
              <a:t>Adds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 appearance of “depth” to the image</a:t>
            </a:r>
          </a:p>
          <a:p>
            <a:pPr lvl="1"/>
            <a:r>
              <a:rPr lang="en-US" altLang="ja-JP" dirty="0" smtClean="0"/>
              <a:t>Beautiful bokeh is important for image quality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787774"/>
            <a:ext cx="3533590" cy="2355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kumimoji="1" lang="ja-JP" altLang="en-US" dirty="0"/>
          </a:p>
        </p:txBody>
      </p:sp>
      <p:pic>
        <p:nvPicPr>
          <p:cNvPr id="14337" name="Picture 1" descr="C:\Users\straight\Desktop\SIGGRAPH\SIGGRAPH 2015\Presentation\Img\F5.6-28mm_focusdepth_37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0" y="4912668"/>
            <a:ext cx="57006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smtClean="0">
                <a:solidFill>
                  <a:schemeClr val="bg1"/>
                </a:solidFill>
              </a:rPr>
              <a:t>©</a:t>
            </a:r>
            <a:r>
              <a:rPr kumimoji="1" lang="en-US" altLang="ja-JP" sz="900" dirty="0" smtClean="0">
                <a:solidFill>
                  <a:schemeClr val="bg1"/>
                </a:solidFill>
              </a:rPr>
              <a:t> SQUARE ENIX CO.,LTD. All Rights Reserved. Developed by tri-Ace Inc. CHARACTER DESIGN : </a:t>
            </a:r>
            <a:r>
              <a:rPr kumimoji="1" lang="en-US" altLang="ja-JP" sz="900" dirty="0" err="1" smtClean="0">
                <a:solidFill>
                  <a:schemeClr val="bg1"/>
                </a:solidFill>
              </a:rPr>
              <a:t>akiman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9512" y="123478"/>
            <a:ext cx="38908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Result of Focus Breathing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28mm, f/5.6, Focus Distance : </a:t>
            </a:r>
            <a:r>
              <a:rPr lang="en-US" altLang="ja-JP" dirty="0" smtClean="0">
                <a:solidFill>
                  <a:schemeClr val="bg1"/>
                </a:solidFill>
              </a:rPr>
              <a:t>37</a:t>
            </a:r>
            <a:r>
              <a:rPr kumimoji="1" lang="en-US" altLang="ja-JP" dirty="0" smtClean="0">
                <a:solidFill>
                  <a:schemeClr val="bg1"/>
                </a:solidFill>
              </a:rPr>
              <a:t>cm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164288" y="4805375"/>
            <a:ext cx="1968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00" dirty="0">
                <a:solidFill>
                  <a:schemeClr val="bg1"/>
                </a:solidFill>
              </a:rPr>
              <a:t>U</a:t>
            </a:r>
            <a:r>
              <a:rPr lang="en-US" altLang="ja-JP" sz="1600" dirty="0" smtClean="0">
                <a:solidFill>
                  <a:schemeClr val="bg1"/>
                </a:solidFill>
              </a:rPr>
              <a:t>nder development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4274" name="Picture 2" descr="C:\Users\straight\Desktop\SIGGRAPH\SIGGRAPH 2015\Presentation\Img\F5.6-28mm_focusdepth_270cm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0" y="4912668"/>
            <a:ext cx="57006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smtClean="0">
                <a:solidFill>
                  <a:schemeClr val="bg1"/>
                </a:solidFill>
              </a:rPr>
              <a:t>©</a:t>
            </a:r>
            <a:r>
              <a:rPr kumimoji="1" lang="en-US" altLang="ja-JP" sz="900" dirty="0" smtClean="0">
                <a:solidFill>
                  <a:schemeClr val="bg1"/>
                </a:solidFill>
              </a:rPr>
              <a:t> SQUARE ENIX CO.,LTD. All Rights Reserved. Developed by tri-Ace Inc. CHARACTER DESIGN : </a:t>
            </a:r>
            <a:r>
              <a:rPr kumimoji="1" lang="en-US" altLang="ja-JP" sz="900" dirty="0" err="1" smtClean="0">
                <a:solidFill>
                  <a:schemeClr val="bg1"/>
                </a:solidFill>
              </a:rPr>
              <a:t>akiman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123478"/>
            <a:ext cx="38395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Result of Focus Breathing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28mm, f/5.6, Focus Distance : </a:t>
            </a:r>
            <a:r>
              <a:rPr lang="en-US" altLang="ja-JP" dirty="0" smtClean="0">
                <a:solidFill>
                  <a:schemeClr val="bg1"/>
                </a:solidFill>
              </a:rPr>
              <a:t>2.7</a:t>
            </a:r>
            <a:r>
              <a:rPr kumimoji="1" lang="en-US" altLang="ja-JP" dirty="0" smtClean="0">
                <a:solidFill>
                  <a:schemeClr val="bg1"/>
                </a:solidFill>
              </a:rPr>
              <a:t>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64288" y="4805375"/>
            <a:ext cx="1968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00" dirty="0">
                <a:solidFill>
                  <a:schemeClr val="bg1"/>
                </a:solidFill>
              </a:rPr>
              <a:t>U</a:t>
            </a:r>
            <a:r>
              <a:rPr lang="en-US" altLang="ja-JP" sz="1600" dirty="0" smtClean="0">
                <a:solidFill>
                  <a:schemeClr val="bg1"/>
                </a:solidFill>
              </a:rPr>
              <a:t>nder development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Accurate </a:t>
            </a:r>
            <a:r>
              <a:rPr lang="en-US" altLang="ja-JP" dirty="0" err="1" smtClean="0"/>
              <a:t>CoC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229600" cy="2019672"/>
              </a:xfrm>
            </p:spPr>
            <p:txBody>
              <a:bodyPr/>
              <a:lstStyle/>
              <a:p>
                <a:r>
                  <a:rPr lang="en-US" altLang="ja-JP" dirty="0" smtClean="0"/>
                  <a:t>Circle of Confusion (the diameter of bokeh) can be calculated with:</a:t>
                </a:r>
                <a:endParaRPr lang="en-US" altLang="ja-JP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𝐶𝑜𝐶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229600" cy="2019672"/>
              </a:xfrm>
              <a:blipFill rotWithShape="0">
                <a:blip r:embed="rId2"/>
                <a:stretch>
                  <a:fillRect l="-1704" t="-39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259632" y="3356349"/>
                <a:ext cx="439248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kumimoji="1" lang="en-US" altLang="ja-JP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: </m:t>
                    </m:r>
                  </m:oMath>
                </a14:m>
                <a:r>
                  <a:rPr lang="en-US" altLang="ja-JP" dirty="0" smtClean="0">
                    <a:solidFill>
                      <a:schemeClr val="accent6"/>
                    </a:solidFill>
                  </a:rPr>
                  <a:t>Focus distance</a:t>
                </a:r>
              </a:p>
              <a:p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ja-JP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ja-JP" dirty="0" smtClean="0">
                    <a:solidFill>
                      <a:schemeClr val="accent6"/>
                    </a:solidFill>
                  </a:rPr>
                  <a:t> Distance from the lens to the subject</a:t>
                </a:r>
              </a:p>
              <a:p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ja-JP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  :</m:t>
                    </m:r>
                  </m:oMath>
                </a14:m>
                <a:r>
                  <a:rPr kumimoji="1" lang="en-US" altLang="ja-JP" dirty="0" smtClean="0">
                    <a:solidFill>
                      <a:schemeClr val="accent6"/>
                    </a:solidFill>
                  </a:rPr>
                  <a:t> Focal length</a:t>
                </a:r>
              </a:p>
              <a:p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ja-JP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 :</m:t>
                    </m:r>
                  </m:oMath>
                </a14:m>
                <a:r>
                  <a:rPr kumimoji="1" lang="en-US" altLang="ja-JP" dirty="0" smtClean="0">
                    <a:solidFill>
                      <a:schemeClr val="accent6"/>
                    </a:solidFill>
                  </a:rPr>
                  <a:t> Diameter of the aperture</a:t>
                </a:r>
                <a:endParaRPr kumimoji="1" lang="ja-JP" alt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356349"/>
                <a:ext cx="4392488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417" t="-3061" b="-76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Bokeh Shape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00150"/>
            <a:ext cx="8435280" cy="3394075"/>
          </a:xfrm>
        </p:spPr>
        <p:txBody>
          <a:bodyPr/>
          <a:lstStyle/>
          <a:p>
            <a:r>
              <a:rPr kumimoji="1" lang="en-US" altLang="ja-JP" dirty="0" smtClean="0"/>
              <a:t>A typical camera </a:t>
            </a:r>
            <a:r>
              <a:rPr lang="en-US" altLang="ja-JP" dirty="0" smtClean="0"/>
              <a:t>has</a:t>
            </a:r>
            <a:r>
              <a:rPr kumimoji="1" lang="en-US" altLang="ja-JP" dirty="0" smtClean="0"/>
              <a:t> a circular aperture </a:t>
            </a:r>
          </a:p>
          <a:p>
            <a:pPr lvl="1"/>
            <a:r>
              <a:rPr lang="en-US" altLang="ja-JP" dirty="0" smtClean="0"/>
              <a:t>Not a simple polygon</a:t>
            </a:r>
          </a:p>
          <a:p>
            <a:pPr lvl="1"/>
            <a:r>
              <a:rPr kumimoji="1" lang="en-US" altLang="ja-JP" dirty="0" smtClean="0"/>
              <a:t>Not a simple circle</a:t>
            </a:r>
          </a:p>
          <a:p>
            <a:pPr lvl="1"/>
            <a:endParaRPr kumimoji="1" lang="ja-JP" altLang="en-US" dirty="0"/>
          </a:p>
        </p:txBody>
      </p:sp>
      <p:pic>
        <p:nvPicPr>
          <p:cNvPr id="4" name="Picture 4" descr="IMG_0192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63688" y="2859782"/>
            <a:ext cx="1854175" cy="1854175"/>
          </a:xfrm>
          <a:prstGeom prst="rect">
            <a:avLst/>
          </a:prstGeom>
          <a:noFill/>
        </p:spPr>
      </p:pic>
      <p:pic>
        <p:nvPicPr>
          <p:cNvPr id="5" name="Picture 6" descr="IMG_0196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35896" y="2859782"/>
            <a:ext cx="1872208" cy="1872208"/>
          </a:xfrm>
          <a:prstGeom prst="rect">
            <a:avLst/>
          </a:prstGeom>
          <a:noFill/>
        </p:spPr>
      </p:pic>
      <p:pic>
        <p:nvPicPr>
          <p:cNvPr id="6" name="Picture 8" descr="img_0197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859782"/>
            <a:ext cx="1872208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Implementation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Very simple approach</a:t>
            </a:r>
          </a:p>
          <a:p>
            <a:pPr lvl="1"/>
            <a:r>
              <a:rPr kumimoji="1" lang="en-US" altLang="ja-JP" dirty="0" smtClean="0"/>
              <a:t>Change the blur filter shape w.r.t. </a:t>
            </a:r>
            <a:r>
              <a:rPr lang="en-US" altLang="ja-JP" dirty="0" smtClean="0"/>
              <a:t>the</a:t>
            </a:r>
            <a:r>
              <a:rPr kumimoji="1" lang="en-US" altLang="ja-JP" dirty="0" smtClean="0"/>
              <a:t> ratio of the given F-number to the minimum F-number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Results</a:t>
            </a:r>
            <a:endParaRPr kumimoji="1" lang="ja-JP" altLang="en-US" dirty="0"/>
          </a:p>
        </p:txBody>
      </p:sp>
      <p:pic>
        <p:nvPicPr>
          <p:cNvPr id="4" name="Picture 2" descr="t2F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059582"/>
            <a:ext cx="5257800" cy="2957513"/>
          </a:xfrm>
          <a:prstGeom prst="rect">
            <a:avLst/>
          </a:prstGeom>
          <a:noFill/>
        </p:spPr>
      </p:pic>
      <p:pic>
        <p:nvPicPr>
          <p:cNvPr id="5" name="Picture 3" descr="t2F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85988"/>
            <a:ext cx="5257800" cy="2957512"/>
          </a:xfrm>
          <a:prstGeom prst="rect">
            <a:avLst/>
          </a:prstGeom>
          <a:noFill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643688" y="4876006"/>
            <a:ext cx="26725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bg1"/>
                </a:solidFill>
                <a:latin typeface="Trebuchet MS" pitchFamily="34" charset="0"/>
              </a:rPr>
              <a:t>100mm 1/30 </a:t>
            </a:r>
            <a:r>
              <a:rPr kumimoji="1" lang="en-US" altLang="ja-JP" sz="1200" dirty="0" smtClean="0">
                <a:solidFill>
                  <a:schemeClr val="bg1"/>
                </a:solidFill>
                <a:latin typeface="Trebuchet MS" pitchFamily="34" charset="0"/>
              </a:rPr>
              <a:t>f/12.5 </a:t>
            </a:r>
            <a:r>
              <a:rPr kumimoji="1" lang="en-US" altLang="ja-JP" sz="1200" dirty="0">
                <a:solidFill>
                  <a:schemeClr val="bg1"/>
                </a:solidFill>
                <a:latin typeface="Trebuchet MS" pitchFamily="34" charset="0"/>
              </a:rPr>
              <a:t>(our simulation)</a:t>
            </a:r>
            <a:endParaRPr kumimoji="1" lang="en-US" altLang="ja-JP" sz="2800" dirty="0">
              <a:solidFill>
                <a:schemeClr val="bg1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471474" y="3726582"/>
            <a:ext cx="26725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bg1"/>
                </a:solidFill>
                <a:latin typeface="Trebuchet MS" pitchFamily="34" charset="0"/>
              </a:rPr>
              <a:t>100mm 1/250 </a:t>
            </a:r>
            <a:r>
              <a:rPr kumimoji="1" lang="en-US" altLang="ja-JP" sz="1200" dirty="0" smtClean="0">
                <a:solidFill>
                  <a:schemeClr val="bg1"/>
                </a:solidFill>
                <a:latin typeface="Trebuchet MS" pitchFamily="34" charset="0"/>
              </a:rPr>
              <a:t>f/4.3 </a:t>
            </a:r>
            <a:r>
              <a:rPr kumimoji="1" lang="en-US" altLang="ja-JP" sz="1200" dirty="0">
                <a:solidFill>
                  <a:schemeClr val="bg1"/>
                </a:solidFill>
                <a:latin typeface="Trebuchet MS" pitchFamily="34" charset="0"/>
              </a:rPr>
              <a:t>(our simulation)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442472" y="4055368"/>
            <a:ext cx="3629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ja-JP" sz="2000" dirty="0">
                <a:solidFill>
                  <a:schemeClr val="accent6"/>
                </a:solidFill>
                <a:latin typeface="Trebuchet MS" pitchFamily="34" charset="0"/>
              </a:rPr>
              <a:t>28-200mm </a:t>
            </a:r>
            <a:r>
              <a:rPr lang="en-US" altLang="ja-JP" sz="2000" dirty="0">
                <a:solidFill>
                  <a:schemeClr val="accent6"/>
                </a:solidFill>
                <a:latin typeface="Trebuchet MS" pitchFamily="34" charset="0"/>
              </a:rPr>
              <a:t>F</a:t>
            </a:r>
            <a:r>
              <a:rPr kumimoji="1" lang="en-US" altLang="ja-JP" sz="2000" dirty="0" smtClean="0">
                <a:solidFill>
                  <a:schemeClr val="accent6"/>
                </a:solidFill>
                <a:latin typeface="Trebuchet MS" pitchFamily="34" charset="0"/>
              </a:rPr>
              <a:t>3.5-5.6 </a:t>
            </a:r>
            <a:r>
              <a:rPr kumimoji="1" lang="en-US" altLang="ja-JP" sz="2000" dirty="0">
                <a:solidFill>
                  <a:schemeClr val="accent6"/>
                </a:solidFill>
                <a:latin typeface="Trebuchet MS" pitchFamily="34" charset="0"/>
              </a:rPr>
              <a:t>(6 blades)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-108520" y="4899025"/>
            <a:ext cx="733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ja-JP" sz="1000">
                <a:solidFill>
                  <a:schemeClr val="tx1"/>
                </a:solidFill>
              </a:rPr>
              <a:t>(91taps)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Comparison</a:t>
            </a:r>
            <a:endParaRPr kumimoji="1" lang="ja-JP" altLang="en-US" dirty="0"/>
          </a:p>
        </p:txBody>
      </p:sp>
      <p:pic>
        <p:nvPicPr>
          <p:cNvPr id="4" name="Picture 2" descr="simH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92438"/>
            <a:ext cx="9144000" cy="1782763"/>
          </a:xfrm>
          <a:prstGeom prst="rect">
            <a:avLst/>
          </a:prstGeom>
          <a:noFill/>
        </p:spPr>
      </p:pic>
      <p:pic>
        <p:nvPicPr>
          <p:cNvPr id="5" name="Picture 3" descr="RealH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11263"/>
            <a:ext cx="9144000" cy="1781175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958013" y="4764038"/>
            <a:ext cx="2185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ja-JP" sz="2400">
                <a:solidFill>
                  <a:schemeClr val="bg1"/>
                </a:solidFill>
                <a:latin typeface="Trebuchet MS" pitchFamily="34" charset="0"/>
              </a:rPr>
              <a:t>Our simulation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488238" y="1563638"/>
            <a:ext cx="1655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ja-JP" sz="2400">
                <a:solidFill>
                  <a:schemeClr val="bg1"/>
                </a:solidFill>
                <a:latin typeface="Trebuchet MS" pitchFamily="34" charset="0"/>
              </a:rPr>
              <a:t>Real photo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23875" y="3163838"/>
            <a:ext cx="8315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ja-JP" sz="1400" dirty="0">
                <a:solidFill>
                  <a:schemeClr val="bg1"/>
                </a:solidFill>
                <a:latin typeface="Trebuchet MS" pitchFamily="34" charset="0"/>
              </a:rPr>
              <a:t>  </a:t>
            </a:r>
            <a:r>
              <a:rPr kumimoji="1" lang="en-US" altLang="ja-JP" sz="1400" dirty="0" smtClean="0">
                <a:solidFill>
                  <a:schemeClr val="bg1"/>
                </a:solidFill>
                <a:latin typeface="Trebuchet MS" pitchFamily="34" charset="0"/>
              </a:rPr>
              <a:t>f/2.8                          f/3.2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Trebuchet MS" pitchFamily="34" charset="0"/>
              </a:rPr>
              <a:t>f/</a:t>
            </a:r>
            <a:r>
              <a:rPr kumimoji="1" lang="en-US" altLang="ja-JP" sz="1400" dirty="0" smtClean="0">
                <a:solidFill>
                  <a:schemeClr val="bg1"/>
                </a:solidFill>
                <a:latin typeface="Trebuchet MS" pitchFamily="34" charset="0"/>
              </a:rPr>
              <a:t>3.5                            f/4                            f/5.6</a:t>
            </a:r>
            <a:endParaRPr kumimoji="1" lang="en-US" altLang="ja-JP" sz="14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542285" y="1050871"/>
            <a:ext cx="66382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ja-JP" sz="1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A light source of 5mm in diameter at a distance of 3m from the </a:t>
            </a:r>
            <a:r>
              <a:rPr kumimoji="1" lang="en-US" altLang="ja-JP" sz="16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camera</a:t>
            </a:r>
            <a:endParaRPr kumimoji="1" lang="en-US" altLang="ja-JP" sz="16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ja-JP" sz="1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altLang="ja-JP" sz="16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focus </a:t>
            </a:r>
            <a:r>
              <a:rPr lang="en-US" altLang="ja-JP" sz="1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distance </a:t>
            </a:r>
            <a:r>
              <a:rPr kumimoji="1" lang="en-US" altLang="ja-JP" sz="1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is 1.5m, with </a:t>
            </a:r>
            <a:r>
              <a:rPr kumimoji="1" lang="en-US" altLang="ja-JP" sz="16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70-200mm </a:t>
            </a:r>
            <a:r>
              <a:rPr lang="en-US" altLang="ja-JP" sz="16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1" lang="en-US" altLang="ja-JP" sz="16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2.8 </a:t>
            </a:r>
            <a:r>
              <a:rPr kumimoji="1" lang="en-US" altLang="ja-JP" sz="1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lens at 200mm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Comparison</a:t>
            </a:r>
            <a:endParaRPr kumimoji="1" lang="ja-JP" altLang="en-US" dirty="0"/>
          </a:p>
        </p:txBody>
      </p:sp>
      <p:pic>
        <p:nvPicPr>
          <p:cNvPr id="4" name="Picture 2" descr="Sim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88246"/>
            <a:ext cx="9144000" cy="1781175"/>
          </a:xfrm>
          <a:prstGeom prst="rect">
            <a:avLst/>
          </a:prstGeom>
          <a:noFill/>
        </p:spPr>
      </p:pic>
      <p:pic>
        <p:nvPicPr>
          <p:cNvPr id="5" name="Picture 3" descr="Rea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35646"/>
            <a:ext cx="9144000" cy="1781175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958013" y="4759846"/>
            <a:ext cx="2185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ja-JP" sz="2400">
                <a:solidFill>
                  <a:schemeClr val="bg1"/>
                </a:solidFill>
                <a:latin typeface="Trebuchet MS" pitchFamily="34" charset="0"/>
              </a:rPr>
              <a:t>Our simulation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488238" y="1635646"/>
            <a:ext cx="1655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ja-JP" sz="2400">
                <a:solidFill>
                  <a:schemeClr val="bg1"/>
                </a:solidFill>
                <a:latin typeface="Trebuchet MS" pitchFamily="34" charset="0"/>
              </a:rPr>
              <a:t>Real photo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23875" y="3235846"/>
            <a:ext cx="8315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ja-JP" sz="1400" dirty="0">
                <a:solidFill>
                  <a:schemeClr val="tx1"/>
                </a:solidFill>
                <a:latin typeface="Trebuchet MS" pitchFamily="34" charset="0"/>
              </a:rPr>
              <a:t>   </a:t>
            </a:r>
            <a:r>
              <a:rPr lang="en-US" altLang="ja-JP" sz="1400" dirty="0" smtClean="0">
                <a:solidFill>
                  <a:schemeClr val="bg1"/>
                </a:solidFill>
                <a:latin typeface="Trebuchet MS" pitchFamily="34" charset="0"/>
              </a:rPr>
              <a:t>f/</a:t>
            </a:r>
            <a:r>
              <a:rPr kumimoji="1" lang="en-US" altLang="ja-JP" sz="1400" dirty="0" smtClean="0">
                <a:solidFill>
                  <a:schemeClr val="bg1"/>
                </a:solidFill>
                <a:latin typeface="Trebuchet MS" pitchFamily="34" charset="0"/>
              </a:rPr>
              <a:t>8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Trebuchet MS" pitchFamily="34" charset="0"/>
              </a:rPr>
              <a:t>f/</a:t>
            </a:r>
            <a:r>
              <a:rPr kumimoji="1" lang="en-US" altLang="ja-JP" sz="1400" dirty="0" smtClean="0">
                <a:solidFill>
                  <a:schemeClr val="bg1"/>
                </a:solidFill>
                <a:latin typeface="Trebuchet MS" pitchFamily="34" charset="0"/>
              </a:rPr>
              <a:t>11                            f/16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Trebuchet MS" pitchFamily="34" charset="0"/>
              </a:rPr>
              <a:t>f/</a:t>
            </a:r>
            <a:r>
              <a:rPr kumimoji="1" lang="en-US" altLang="ja-JP" sz="1400" dirty="0" smtClean="0">
                <a:solidFill>
                  <a:schemeClr val="bg1"/>
                </a:solidFill>
                <a:latin typeface="Trebuchet MS" pitchFamily="34" charset="0"/>
              </a:rPr>
              <a:t>22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Trebuchet MS" pitchFamily="34" charset="0"/>
              </a:rPr>
              <a:t>f/</a:t>
            </a:r>
            <a:r>
              <a:rPr kumimoji="1" lang="en-US" altLang="ja-JP" sz="1400" dirty="0" smtClean="0">
                <a:solidFill>
                  <a:schemeClr val="bg1"/>
                </a:solidFill>
                <a:latin typeface="Trebuchet MS" pitchFamily="34" charset="0"/>
              </a:rPr>
              <a:t>32</a:t>
            </a:r>
            <a:endParaRPr kumimoji="1" lang="en-US" altLang="ja-JP" sz="14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One More </a:t>
            </a:r>
            <a:r>
              <a:rPr lang="en-US" altLang="ja-JP" dirty="0"/>
              <a:t>T</a:t>
            </a:r>
            <a:r>
              <a:rPr kumimoji="1" lang="en-US" altLang="ja-JP" dirty="0" smtClean="0"/>
              <a:t>hing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6075" indent="-346075">
              <a:lnSpc>
                <a:spcPct val="90000"/>
              </a:lnSpc>
              <a:spcBef>
                <a:spcPts val="675"/>
              </a:spcBef>
              <a:spcAft>
                <a:spcPct val="0"/>
              </a:spcAft>
              <a:buClr>
                <a:srgbClr val="008AB9"/>
              </a:buClr>
              <a:buFont typeface="Lucida Grande" pitchFamily="80" charset="0"/>
              <a:buChar char="»"/>
            </a:pPr>
            <a:r>
              <a:rPr lang="en-US" altLang="ja-JP" sz="2400" dirty="0" smtClean="0"/>
              <a:t>During the experiment, the difference in size between f/2.8 and f/3.5 in the real photo is smaller than the theoretical calculation</a:t>
            </a:r>
          </a:p>
          <a:p>
            <a:pPr lvl="1">
              <a:lnSpc>
                <a:spcPct val="90000"/>
              </a:lnSpc>
            </a:pPr>
            <a:r>
              <a:rPr lang="en-US" altLang="ja-JP" sz="2000" dirty="0" smtClean="0">
                <a:ea typeface="ヒラギノ角ゴ Pro W3" pitchFamily="80" charset="-128"/>
              </a:rPr>
              <a:t>Actually, bokeh at f/2.8 is optically </a:t>
            </a:r>
            <a:r>
              <a:rPr lang="en-US" altLang="ja-JP" sz="2000" dirty="0" err="1" smtClean="0">
                <a:ea typeface="ヒラギノ角ゴ Pro W3" pitchFamily="80" charset="-128"/>
              </a:rPr>
              <a:t>vignetted</a:t>
            </a:r>
            <a:endParaRPr lang="en-US" altLang="ja-JP" sz="2000" dirty="0" smtClean="0">
              <a:ea typeface="ヒラギノ角ゴ Pro W3" pitchFamily="80" charset="-128"/>
            </a:endParaRPr>
          </a:p>
          <a:p>
            <a:endParaRPr kumimoji="1" lang="ja-JP" altLang="en-US" dirty="0"/>
          </a:p>
        </p:txBody>
      </p:sp>
      <p:pic>
        <p:nvPicPr>
          <p:cNvPr id="4" name="Picture 2" descr="SimV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537928"/>
            <a:ext cx="6768752" cy="2410086"/>
          </a:xfrm>
          <a:prstGeom prst="rect">
            <a:avLst/>
          </a:prstGeo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27585" y="4659982"/>
            <a:ext cx="30963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dirty="0" smtClean="0">
                <a:solidFill>
                  <a:schemeClr val="bg1"/>
                </a:solidFill>
                <a:latin typeface="Trebuchet MS" pitchFamily="34" charset="0"/>
              </a:rPr>
              <a:t>f/</a:t>
            </a:r>
            <a:r>
              <a:rPr kumimoji="1" lang="en-US" altLang="ja-JP" sz="1200" dirty="0" smtClean="0">
                <a:solidFill>
                  <a:schemeClr val="bg1"/>
                </a:solidFill>
                <a:latin typeface="Trebuchet MS" pitchFamily="34" charset="0"/>
              </a:rPr>
              <a:t>2.8 </a:t>
            </a:r>
            <a:r>
              <a:rPr kumimoji="1" lang="en-US" altLang="ja-JP" sz="1200" dirty="0">
                <a:solidFill>
                  <a:schemeClr val="bg1"/>
                </a:solidFill>
                <a:latin typeface="Trebuchet MS" pitchFamily="34" charset="0"/>
              </a:rPr>
              <a:t>(without vignetting simulation)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995936" y="4681835"/>
            <a:ext cx="8376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dirty="0" smtClean="0">
                <a:solidFill>
                  <a:schemeClr val="bg1"/>
                </a:solidFill>
                <a:latin typeface="Trebuchet MS" pitchFamily="34" charset="0"/>
              </a:rPr>
              <a:t>f/</a:t>
            </a:r>
            <a:r>
              <a:rPr kumimoji="1" lang="en-US" altLang="ja-JP" sz="1200" dirty="0" smtClean="0">
                <a:solidFill>
                  <a:schemeClr val="bg1"/>
                </a:solidFill>
                <a:latin typeface="Trebuchet MS" pitchFamily="34" charset="0"/>
              </a:rPr>
              <a:t>2.8</a:t>
            </a:r>
            <a:endParaRPr kumimoji="1" lang="en-US" altLang="ja-JP" sz="12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372200" y="4681835"/>
            <a:ext cx="7641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dirty="0" smtClean="0">
                <a:solidFill>
                  <a:schemeClr val="bg1"/>
                </a:solidFill>
                <a:latin typeface="Trebuchet MS" pitchFamily="34" charset="0"/>
              </a:rPr>
              <a:t>f/</a:t>
            </a:r>
            <a:r>
              <a:rPr kumimoji="1" lang="en-US" altLang="ja-JP" sz="1200" dirty="0" smtClean="0">
                <a:solidFill>
                  <a:schemeClr val="bg1"/>
                </a:solidFill>
                <a:latin typeface="Trebuchet MS" pitchFamily="34" charset="0"/>
              </a:rPr>
              <a:t>3.5</a:t>
            </a:r>
            <a:endParaRPr kumimoji="1" lang="en-US" altLang="ja-JP" sz="12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" name="Picture 3" descr="RealV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0"/>
            <a:ext cx="2483768" cy="1210041"/>
          </a:xfrm>
          <a:prstGeom prst="rect">
            <a:avLst/>
          </a:prstGeom>
          <a:noFill/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948264" y="998607"/>
            <a:ext cx="18722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ja-JP" sz="1200" dirty="0">
                <a:solidFill>
                  <a:schemeClr val="bg1"/>
                </a:solidFill>
                <a:latin typeface="Trebuchet MS" pitchFamily="34" charset="0"/>
              </a:rPr>
              <a:t>Real Photo </a:t>
            </a:r>
            <a:r>
              <a:rPr kumimoji="1" lang="en-US" altLang="ja-JP" sz="1200" dirty="0" smtClean="0">
                <a:solidFill>
                  <a:schemeClr val="bg1"/>
                </a:solidFill>
                <a:latin typeface="Trebuchet MS" pitchFamily="34" charset="0"/>
              </a:rPr>
              <a:t>f/2.8 </a:t>
            </a:r>
            <a:r>
              <a:rPr kumimoji="1" lang="en-US" altLang="ja-JP" sz="1200" dirty="0">
                <a:solidFill>
                  <a:schemeClr val="bg1"/>
                </a:solidFill>
                <a:latin typeface="Trebuchet MS" pitchFamily="34" charset="0"/>
              </a:rPr>
              <a:t>&amp; </a:t>
            </a:r>
            <a:r>
              <a:rPr kumimoji="1" lang="en-US" altLang="ja-JP" sz="1200" dirty="0" smtClean="0">
                <a:solidFill>
                  <a:schemeClr val="bg1"/>
                </a:solidFill>
                <a:latin typeface="Trebuchet MS" pitchFamily="34" charset="0"/>
              </a:rPr>
              <a:t>f/3.5</a:t>
            </a:r>
            <a:endParaRPr kumimoji="1" lang="en-US" altLang="ja-JP" sz="12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Optical Vignetting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Optical vignetting occurs due to limitations of lens design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Under specific conditions, bokeh is eclipsed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Very complicated phenomenon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Scatter</a:t>
            </a:r>
            <a:r>
              <a:rPr lang="ja-JP" altLang="en-US" dirty="0"/>
              <a:t> </a:t>
            </a:r>
            <a:r>
              <a:rPr lang="en-US" altLang="ja-JP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or Gather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00150"/>
            <a:ext cx="8363272" cy="3394075"/>
          </a:xfrm>
        </p:spPr>
        <p:txBody>
          <a:bodyPr/>
          <a:lstStyle/>
          <a:p>
            <a:r>
              <a:rPr lang="en-US" altLang="ja-JP" dirty="0" smtClean="0"/>
              <a:t>Scatter-based algorithms are theoretically easier for implementing bokeh</a:t>
            </a:r>
          </a:p>
          <a:p>
            <a:pPr lvl="1"/>
            <a:r>
              <a:rPr lang="en-US" altLang="ja-JP" dirty="0" smtClean="0"/>
              <a:t>Better quality</a:t>
            </a:r>
          </a:p>
          <a:p>
            <a:r>
              <a:rPr lang="en-US" altLang="ja-JP" dirty="0" smtClean="0"/>
              <a:t>Brute-force implementation is much more computationally expensive</a:t>
            </a:r>
          </a:p>
          <a:p>
            <a:pPr lvl="1"/>
            <a:r>
              <a:rPr lang="en-US" altLang="ja-JP" dirty="0" smtClean="0"/>
              <a:t>Need many hacks for reasonable performance</a:t>
            </a:r>
          </a:p>
          <a:p>
            <a:pPr lvl="1"/>
            <a:endParaRPr lang="en-US" altLang="ja-JP" dirty="0" smtClean="0"/>
          </a:p>
          <a:p>
            <a:pPr lvl="1">
              <a:buNone/>
            </a:pP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Optical Vignetting</a:t>
            </a:r>
            <a:endParaRPr kumimoji="1" lang="ja-JP" alt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914"/>
              </p:ext>
            </p:extLst>
          </p:nvPr>
        </p:nvGraphicFramePr>
        <p:xfrm>
          <a:off x="58354" y="2492052"/>
          <a:ext cx="4231766" cy="2095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4" name="Image" r:id="rId3" imgW="14590476" imgH="7225397" progId="">
                  <p:embed/>
                </p:oleObj>
              </mc:Choice>
              <mc:Fallback>
                <p:oleObj name="Image" r:id="rId3" imgW="14590476" imgH="7225397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54" y="2492052"/>
                        <a:ext cx="4231766" cy="20959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202126"/>
              </p:ext>
            </p:extLst>
          </p:nvPr>
        </p:nvGraphicFramePr>
        <p:xfrm>
          <a:off x="4346351" y="1124682"/>
          <a:ext cx="4186089" cy="1765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5" name="Image" r:id="rId5" imgW="14336508" imgH="6044444" progId="">
                  <p:embed/>
                </p:oleObj>
              </mc:Choice>
              <mc:Fallback>
                <p:oleObj name="Image" r:id="rId5" imgW="14336508" imgH="6044444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6351" y="1124682"/>
                        <a:ext cx="4186089" cy="17655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841629"/>
              </p:ext>
            </p:extLst>
          </p:nvPr>
        </p:nvGraphicFramePr>
        <p:xfrm>
          <a:off x="4355976" y="2811000"/>
          <a:ext cx="4268430" cy="1848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6" name="Image" r:id="rId7" imgW="14273016" imgH="6184127" progId="">
                  <p:embed/>
                </p:oleObj>
              </mc:Choice>
              <mc:Fallback>
                <p:oleObj name="Image" r:id="rId7" imgW="14273016" imgH="6184127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2811000"/>
                        <a:ext cx="4268430" cy="18489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ine 17"/>
          <p:cNvSpPr>
            <a:spLocks noChangeShapeType="1"/>
          </p:cNvSpPr>
          <p:nvPr/>
        </p:nvSpPr>
        <p:spPr bwMode="auto">
          <a:xfrm>
            <a:off x="1979712" y="2067818"/>
            <a:ext cx="792089" cy="1018039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8" name="Line 18"/>
          <p:cNvSpPr>
            <a:spLocks noChangeShapeType="1"/>
          </p:cNvSpPr>
          <p:nvPr/>
        </p:nvSpPr>
        <p:spPr bwMode="auto">
          <a:xfrm>
            <a:off x="2771801" y="1851793"/>
            <a:ext cx="4896543" cy="159121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>
            <a:off x="3203848" y="1427560"/>
            <a:ext cx="4176464" cy="36317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94097" y="1236821"/>
            <a:ext cx="35298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 smtClean="0">
                <a:solidFill>
                  <a:schemeClr val="accent6"/>
                </a:solidFill>
              </a:rPr>
              <a:t>Vignetting occurs at different points</a:t>
            </a:r>
            <a:endParaRPr lang="ja-JP" altLang="en-US" sz="2400" dirty="0">
              <a:solidFill>
                <a:schemeClr val="accent6"/>
              </a:solidFill>
            </a:endParaRP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2195736" y="4445699"/>
            <a:ext cx="45365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solidFill>
                  <a:schemeClr val="accent6"/>
                </a:solidFill>
              </a:rPr>
              <a:t>Vignetting simulation with a camera lens</a:t>
            </a:r>
            <a:br>
              <a:rPr lang="en-US" altLang="ja-JP" dirty="0" smtClean="0">
                <a:solidFill>
                  <a:schemeClr val="accent6"/>
                </a:solidFill>
              </a:rPr>
            </a:br>
            <a:r>
              <a:rPr lang="en-US" altLang="ja-JP" dirty="0" smtClean="0">
                <a:solidFill>
                  <a:schemeClr val="accent6"/>
                </a:solidFill>
              </a:rPr>
              <a:t>(Dash line indicates that a ray is occluded)</a:t>
            </a:r>
            <a:endParaRPr lang="en-US" altLang="ja-JP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Implem</a:t>
            </a:r>
            <a:r>
              <a:rPr lang="en-US" altLang="ja-JP" dirty="0" smtClean="0"/>
              <a:t>entation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ja-JP" dirty="0" smtClean="0"/>
              <a:t>Difficult to perfectly simulate a camera lens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Ray-tracing is needed</a:t>
            </a:r>
            <a:endParaRPr lang="ja-JP" altLang="en-US" dirty="0" smtClean="0"/>
          </a:p>
          <a:p>
            <a:pPr lvl="2"/>
            <a:r>
              <a:rPr lang="en-US" altLang="ja-JP" dirty="0" smtClean="0"/>
              <a:t>Too computationally expensive for real-time</a:t>
            </a:r>
            <a:endParaRPr lang="ja-JP" altLang="en-US" dirty="0" smtClean="0"/>
          </a:p>
          <a:p>
            <a:pPr lvl="2"/>
            <a:r>
              <a:rPr lang="en-US" altLang="ja-JP" dirty="0" smtClean="0"/>
              <a:t>LUT with </a:t>
            </a:r>
            <a:r>
              <a:rPr lang="en-US" altLang="ja-JP" dirty="0" err="1" smtClean="0"/>
              <a:t>precomputation</a:t>
            </a:r>
            <a:r>
              <a:rPr lang="en-US" altLang="ja-JP" dirty="0" smtClean="0"/>
              <a:t> is required</a:t>
            </a:r>
            <a:endParaRPr lang="ja-JP" altLang="en-US" dirty="0" smtClean="0"/>
          </a:p>
          <a:p>
            <a:pPr lvl="3"/>
            <a:r>
              <a:rPr lang="en-US" altLang="ja-JP" dirty="0" smtClean="0"/>
              <a:t>High dimensionality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Proper lens design is needed</a:t>
            </a:r>
            <a:endParaRPr lang="ja-JP" altLang="en-US" dirty="0" smtClean="0"/>
          </a:p>
          <a:p>
            <a:pPr lvl="2"/>
            <a:r>
              <a:rPr lang="en-US" altLang="ja-JP" dirty="0" smtClean="0"/>
              <a:t>Zoom, focus and aperture mechanisms must be simulated accurately</a:t>
            </a:r>
            <a:endParaRPr lang="ja-JP" altLang="en-US" dirty="0" smtClean="0"/>
          </a:p>
          <a:p>
            <a:pPr>
              <a:buFontTx/>
              <a:buNone/>
            </a:pPr>
            <a:endParaRPr lang="en-US" altLang="ja-JP" dirty="0" smtClean="0"/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Implementation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 smtClean="0"/>
              <a:t>Approximate lens design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Lens database</a:t>
            </a:r>
            <a:endParaRPr lang="ja-JP" altLang="en-US" dirty="0" smtClean="0"/>
          </a:p>
          <a:p>
            <a:pPr lvl="2"/>
            <a:r>
              <a:rPr lang="en-US" altLang="ja-JP" dirty="0" smtClean="0"/>
              <a:t>Optical </a:t>
            </a:r>
            <a:r>
              <a:rPr lang="en-US" altLang="ja-JP" dirty="0" err="1" smtClean="0"/>
              <a:t>vignetting</a:t>
            </a:r>
            <a:r>
              <a:rPr lang="en-US" altLang="ja-JP" dirty="0" smtClean="0"/>
              <a:t> occurs by optical limitations</a:t>
            </a:r>
          </a:p>
          <a:p>
            <a:pPr lvl="3"/>
            <a:r>
              <a:rPr lang="en-US" altLang="ja-JP" dirty="0" smtClean="0"/>
              <a:t>Physically-plausible simulation is necessary</a:t>
            </a:r>
          </a:p>
          <a:p>
            <a:pPr lvl="3"/>
            <a:r>
              <a:rPr lang="en-US" altLang="ja-JP" dirty="0" smtClean="0"/>
              <a:t>Otherwise, unnatural </a:t>
            </a:r>
            <a:r>
              <a:rPr lang="en-US" altLang="ja-JP" dirty="0" err="1" smtClean="0"/>
              <a:t>vignetting</a:t>
            </a:r>
            <a:r>
              <a:rPr lang="en-US" altLang="ja-JP" dirty="0" smtClean="0"/>
              <a:t> occurs</a:t>
            </a:r>
          </a:p>
          <a:p>
            <a:pPr lvl="2"/>
            <a:r>
              <a:rPr lang="en-US" altLang="ja-JP" dirty="0" smtClean="0"/>
              <a:t>Easiness of optical </a:t>
            </a:r>
            <a:r>
              <a:rPr lang="en-US" altLang="ja-JP" dirty="0" err="1" smtClean="0"/>
              <a:t>vignetting</a:t>
            </a:r>
            <a:r>
              <a:rPr lang="en-US" altLang="ja-JP" dirty="0" smtClean="0"/>
              <a:t> occurrence differs by camera lenses</a:t>
            </a:r>
          </a:p>
          <a:p>
            <a:pPr lvl="3"/>
            <a:r>
              <a:rPr lang="en-US" altLang="ja-JP" dirty="0" smtClean="0"/>
              <a:t>Moreover, it depends on given lens parameters</a:t>
            </a:r>
            <a:endParaRPr lang="ja-JP" altLang="en-US" dirty="0" smtClean="0"/>
          </a:p>
          <a:p>
            <a:pPr lvl="2"/>
            <a:endParaRPr lang="ja-JP" altLang="en-US" dirty="0" smtClean="0"/>
          </a:p>
          <a:p>
            <a:pPr lvl="2"/>
            <a:endParaRPr lang="ja-JP" altLang="en-US" dirty="0" smtClean="0"/>
          </a:p>
          <a:p>
            <a:pPr lvl="2"/>
            <a:endParaRPr lang="en-US" altLang="ja-JP" dirty="0" smtClean="0"/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Approximated </a:t>
            </a:r>
            <a:r>
              <a:rPr lang="en-US" altLang="ja-JP" dirty="0" smtClean="0"/>
              <a:t>L</a:t>
            </a:r>
            <a:r>
              <a:rPr kumimoji="1" lang="en-US" altLang="ja-JP" dirty="0" smtClean="0"/>
              <a:t>ens Database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6164" y="1200150"/>
            <a:ext cx="8570331" cy="338782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/>
              <a:t>Parameters required for </a:t>
            </a:r>
            <a:r>
              <a:rPr lang="en-US" altLang="ja-JP" dirty="0" err="1" smtClean="0"/>
              <a:t>vignetting</a:t>
            </a:r>
            <a:r>
              <a:rPr lang="en-US" altLang="ja-JP" dirty="0" smtClean="0"/>
              <a:t> sim.</a:t>
            </a:r>
          </a:p>
          <a:p>
            <a:pPr lvl="1">
              <a:lnSpc>
                <a:spcPct val="80000"/>
              </a:lnSpc>
            </a:pPr>
            <a:r>
              <a:rPr lang="en-US" altLang="ja-JP" dirty="0"/>
              <a:t>Design parameters</a:t>
            </a:r>
            <a:endParaRPr lang="ja-JP" altLang="en-US" dirty="0"/>
          </a:p>
          <a:p>
            <a:pPr lvl="2">
              <a:lnSpc>
                <a:spcPct val="80000"/>
              </a:lnSpc>
            </a:pPr>
            <a:r>
              <a:rPr lang="en-US" altLang="ja-JP" sz="2200" dirty="0" smtClean="0"/>
              <a:t>Estimated </a:t>
            </a:r>
            <a:r>
              <a:rPr lang="en-US" altLang="ja-JP" sz="2200" dirty="0"/>
              <a:t>lens barrel position and </a:t>
            </a:r>
            <a:r>
              <a:rPr lang="en-US" altLang="ja-JP" sz="2200" dirty="0" smtClean="0"/>
              <a:t>radius which most likely cause optical </a:t>
            </a:r>
            <a:r>
              <a:rPr lang="en-US" altLang="ja-JP" sz="2200" dirty="0" err="1" smtClean="0"/>
              <a:t>vignetting</a:t>
            </a:r>
            <a:endParaRPr lang="en-US" altLang="ja-JP" sz="2200" dirty="0" smtClean="0"/>
          </a:p>
          <a:p>
            <a:pPr lvl="2">
              <a:lnSpc>
                <a:spcPct val="80000"/>
              </a:lnSpc>
            </a:pPr>
            <a:r>
              <a:rPr lang="en-US" altLang="ja-JP" sz="2200" dirty="0" smtClean="0"/>
              <a:t>The aperture position </a:t>
            </a:r>
            <a:r>
              <a:rPr lang="en-US" altLang="ja-JP" sz="2200" dirty="0"/>
              <a:t>and </a:t>
            </a:r>
            <a:r>
              <a:rPr lang="en-US" altLang="ja-JP" sz="2200" dirty="0" smtClean="0"/>
              <a:t>radius</a:t>
            </a:r>
            <a:endParaRPr lang="ja-JP" altLang="en-US" sz="2200" dirty="0"/>
          </a:p>
          <a:p>
            <a:pPr lvl="2">
              <a:lnSpc>
                <a:spcPct val="80000"/>
              </a:lnSpc>
            </a:pPr>
            <a:r>
              <a:rPr lang="en-US" altLang="ja-JP" sz="2200" dirty="0"/>
              <a:t>The length of back focus or flange focal distance</a:t>
            </a:r>
            <a:endParaRPr lang="ja-JP" altLang="en-US" sz="2200" dirty="0"/>
          </a:p>
          <a:p>
            <a:pPr lvl="1">
              <a:lnSpc>
                <a:spcPct val="80000"/>
              </a:lnSpc>
            </a:pPr>
            <a:r>
              <a:rPr lang="en-US" altLang="ja-JP" dirty="0" smtClean="0"/>
              <a:t>Camera parameters</a:t>
            </a:r>
            <a:endParaRPr lang="ja-JP" altLang="en-US" dirty="0" smtClean="0"/>
          </a:p>
          <a:p>
            <a:pPr lvl="2">
              <a:lnSpc>
                <a:spcPct val="80000"/>
              </a:lnSpc>
            </a:pPr>
            <a:r>
              <a:rPr lang="en-US" altLang="ja-JP" sz="2200" dirty="0" smtClean="0"/>
              <a:t>Effective F-number</a:t>
            </a:r>
            <a:endParaRPr lang="ja-JP" altLang="en-US" sz="2200" dirty="0" smtClean="0"/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Vignetting Shader</a:t>
            </a:r>
            <a:endParaRPr kumimoji="1" lang="ja-JP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131591"/>
            <a:ext cx="4907698" cy="2515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Compute vignetting in pixel shader </a:t>
            </a:r>
            <a:r>
              <a:rPr lang="en-US" altLang="ja-JP" sz="2400" dirty="0" smtClean="0">
                <a:solidFill>
                  <a:schemeClr val="accent6"/>
                </a:solidFill>
                <a:latin typeface="Arial" pitchFamily="34" charset="0"/>
              </a:rPr>
              <a:t>with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lens database</a:t>
            </a:r>
            <a:endParaRPr kumimoji="1" lang="ja-JP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True ray-tracing is too expensive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Ray is approximated by a line</a:t>
            </a:r>
            <a:r>
              <a:rPr kumimoji="1" lang="en-US" altLang="ja-JP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from the focus point to the aperture</a:t>
            </a:r>
            <a:endParaRPr kumimoji="1" lang="ja-JP" alt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Compute occlusion</a:t>
            </a:r>
            <a:r>
              <a:rPr kumimoji="1" lang="en-US" altLang="ja-JP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altLang="ja-JP" dirty="0" smtClean="0">
                <a:solidFill>
                  <a:schemeClr val="accent6"/>
                </a:solidFill>
                <a:latin typeface="Arial" pitchFamily="34" charset="0"/>
              </a:rPr>
              <a:t>with</a:t>
            </a:r>
            <a:r>
              <a:rPr kumimoji="1" lang="en-US" altLang="ja-JP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the projected aperture and lens barrel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357568"/>
              </p:ext>
            </p:extLst>
          </p:nvPr>
        </p:nvGraphicFramePr>
        <p:xfrm>
          <a:off x="5943890" y="1482919"/>
          <a:ext cx="2657630" cy="2609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" name="Image" r:id="rId3" imgW="4228571" imgH="4152381" progId="">
                  <p:embed/>
                </p:oleObj>
              </mc:Choice>
              <mc:Fallback>
                <p:oleObj name="Image" r:id="rId3" imgW="4228571" imgH="415238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890" y="1482919"/>
                        <a:ext cx="2657630" cy="26092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6876256" y="3787349"/>
            <a:ext cx="144114" cy="5038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148064" y="4219223"/>
            <a:ext cx="38164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>
                <a:solidFill>
                  <a:schemeClr val="accent6"/>
                </a:solidFill>
              </a:rPr>
              <a:t>Original (not </a:t>
            </a:r>
            <a:r>
              <a:rPr lang="en-US" altLang="ja-JP" sz="1600" dirty="0" err="1" smtClean="0">
                <a:solidFill>
                  <a:schemeClr val="accent6"/>
                </a:solidFill>
              </a:rPr>
              <a:t>vignetted</a:t>
            </a:r>
            <a:r>
              <a:rPr lang="en-US" altLang="ja-JP" sz="1600" dirty="0" smtClean="0">
                <a:solidFill>
                  <a:schemeClr val="accent6"/>
                </a:solidFill>
              </a:rPr>
              <a:t>) bokeh,</a:t>
            </a:r>
            <a:br>
              <a:rPr lang="en-US" altLang="ja-JP" sz="1600" dirty="0" smtClean="0">
                <a:solidFill>
                  <a:schemeClr val="accent6"/>
                </a:solidFill>
              </a:rPr>
            </a:br>
            <a:r>
              <a:rPr lang="en-US" altLang="ja-JP" sz="1600" dirty="0" smtClean="0">
                <a:solidFill>
                  <a:schemeClr val="accent6"/>
                </a:solidFill>
              </a:rPr>
              <a:t>projected aperture</a:t>
            </a:r>
            <a:endParaRPr lang="en-US" altLang="ja-JP" sz="1600" dirty="0">
              <a:solidFill>
                <a:schemeClr val="accent6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5724128" y="1626935"/>
            <a:ext cx="576064" cy="2880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076056" y="1050871"/>
            <a:ext cx="41044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>
                <a:solidFill>
                  <a:schemeClr val="accent6"/>
                </a:solidFill>
              </a:rPr>
              <a:t>Projected lens barrel causing optical </a:t>
            </a:r>
            <a:r>
              <a:rPr lang="en-US" altLang="ja-JP" sz="1600" dirty="0" err="1" smtClean="0">
                <a:solidFill>
                  <a:schemeClr val="accent6"/>
                </a:solidFill>
              </a:rPr>
              <a:t>vignetting</a:t>
            </a:r>
            <a:r>
              <a:rPr lang="en-US" altLang="ja-JP" sz="1600" dirty="0" smtClean="0">
                <a:solidFill>
                  <a:schemeClr val="accent6"/>
                </a:solidFill>
              </a:rPr>
              <a:t> (from the lens database)</a:t>
            </a:r>
            <a:endParaRPr lang="ja-JP" altLang="en-US" sz="1600" dirty="0">
              <a:solidFill>
                <a:schemeClr val="accent6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V="1">
            <a:off x="5796408" y="2923079"/>
            <a:ext cx="935832" cy="8642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148708" y="3715911"/>
            <a:ext cx="17275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err="1" smtClean="0">
                <a:solidFill>
                  <a:schemeClr val="accent6"/>
                </a:solidFill>
              </a:rPr>
              <a:t>Vignetted</a:t>
            </a:r>
            <a:r>
              <a:rPr lang="en-US" altLang="ja-JP" sz="1600" dirty="0" smtClean="0">
                <a:solidFill>
                  <a:schemeClr val="accent6"/>
                </a:solidFill>
              </a:rPr>
              <a:t> bokeh</a:t>
            </a:r>
            <a:endParaRPr lang="ja-JP" altLang="en-US" sz="16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Results</a:t>
            </a:r>
            <a:endParaRPr kumimoji="1" lang="ja-JP" altLang="en-US" dirty="0"/>
          </a:p>
        </p:txBody>
      </p:sp>
      <p:pic>
        <p:nvPicPr>
          <p:cNvPr id="4" name="Picture 4" descr="eclips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059582"/>
            <a:ext cx="6769100" cy="3808413"/>
          </a:xfrm>
          <a:prstGeom prst="rect">
            <a:avLst/>
          </a:prstGeom>
          <a:noFill/>
          <a:ln/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 flipH="1">
            <a:off x="6480396" y="1707654"/>
            <a:ext cx="683891" cy="1433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 flipV="1">
            <a:off x="5759671" y="1635150"/>
            <a:ext cx="1404615" cy="4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092280" y="1458154"/>
            <a:ext cx="20875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dirty="0" smtClean="0">
                <a:solidFill>
                  <a:schemeClr val="accent6"/>
                </a:solidFill>
              </a:rPr>
              <a:t>Eclipsed bokeh</a:t>
            </a:r>
            <a:endParaRPr lang="ja-JP" altLang="en-US" sz="20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Results</a:t>
            </a:r>
            <a:endParaRPr kumimoji="1" lang="ja-JP" altLang="en-US" dirty="0"/>
          </a:p>
        </p:txBody>
      </p:sp>
      <p:pic>
        <p:nvPicPr>
          <p:cNvPr id="4" name="Picture 8" descr="eclipse_b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063352"/>
            <a:ext cx="5113337" cy="2876550"/>
          </a:xfrm>
          <a:prstGeom prst="rect">
            <a:avLst/>
          </a:prstGeom>
          <a:noFill/>
          <a:ln/>
        </p:spPr>
      </p:pic>
      <p:pic>
        <p:nvPicPr>
          <p:cNvPr id="5" name="Picture 10" descr="eclipse_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64050" y="2509838"/>
            <a:ext cx="4679950" cy="2633662"/>
          </a:xfrm>
          <a:prstGeom prst="rect">
            <a:avLst/>
          </a:prstGeom>
          <a:noFill/>
          <a:ln/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-36512" y="3867894"/>
            <a:ext cx="26638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 smtClean="0">
                <a:solidFill>
                  <a:schemeClr val="accent6"/>
                </a:solidFill>
              </a:rPr>
              <a:t>Back </a:t>
            </a:r>
            <a:r>
              <a:rPr lang="en-US" altLang="ja-JP" sz="2400" dirty="0">
                <a:solidFill>
                  <a:schemeClr val="accent6"/>
                </a:solidFill>
              </a:rPr>
              <a:t>b</a:t>
            </a:r>
            <a:r>
              <a:rPr lang="en-US" altLang="ja-JP" sz="2400" dirty="0" smtClean="0">
                <a:solidFill>
                  <a:schemeClr val="accent6"/>
                </a:solidFill>
              </a:rPr>
              <a:t>okeh</a:t>
            </a:r>
            <a:endParaRPr lang="ja-JP" altLang="en-US" sz="2400" dirty="0">
              <a:solidFill>
                <a:schemeClr val="accent6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732241" y="2139702"/>
            <a:ext cx="2411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ja-JP" sz="2400" dirty="0" smtClean="0">
                <a:solidFill>
                  <a:schemeClr val="accent6"/>
                </a:solidFill>
              </a:rPr>
              <a:t>Front bokeh</a:t>
            </a:r>
            <a:endParaRPr lang="ja-JP" altLang="en-US" sz="2400" dirty="0">
              <a:solidFill>
                <a:schemeClr val="accent6"/>
              </a:solidFill>
            </a:endParaRP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 flipH="1" flipV="1">
            <a:off x="360362" y="1800224"/>
            <a:ext cx="2339430" cy="24277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 flipV="1">
            <a:off x="4139952" y="3867894"/>
            <a:ext cx="612576" cy="4320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474663" y="4280778"/>
            <a:ext cx="30253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dirty="0" smtClean="0">
                <a:solidFill>
                  <a:schemeClr val="accent6"/>
                </a:solidFill>
              </a:rPr>
              <a:t>Eclipse directions are opposite for front and back bokeh</a:t>
            </a:r>
            <a:endParaRPr lang="ja-JP" altLang="en-US" sz="14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Vignetting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R</a:t>
            </a:r>
            <a:r>
              <a:rPr kumimoji="1" lang="en-US" altLang="ja-JP" dirty="0" smtClean="0"/>
              <a:t>eduction of an image’s brightness at the periphery compared to the image center</a:t>
            </a:r>
          </a:p>
          <a:p>
            <a:pPr lvl="1"/>
            <a:r>
              <a:rPr lang="en-US" altLang="ja-JP" dirty="0" smtClean="0"/>
              <a:t>Reduction by optical </a:t>
            </a:r>
            <a:r>
              <a:rPr lang="en-US" altLang="ja-JP" dirty="0" err="1" smtClean="0"/>
              <a:t>vignetting</a:t>
            </a:r>
            <a:endParaRPr lang="en-US" altLang="ja-JP" dirty="0" smtClean="0"/>
          </a:p>
          <a:p>
            <a:pPr lvl="2"/>
            <a:r>
              <a:rPr lang="en-US" altLang="ja-JP" dirty="0" err="1"/>
              <a:t>Bokeh</a:t>
            </a:r>
            <a:r>
              <a:rPr lang="en-US" altLang="ja-JP" dirty="0"/>
              <a:t> converges on one pixel at focus </a:t>
            </a:r>
            <a:r>
              <a:rPr lang="en-US" altLang="ja-JP" dirty="0" smtClean="0"/>
              <a:t>points</a:t>
            </a:r>
          </a:p>
          <a:p>
            <a:pPr lvl="1"/>
            <a:r>
              <a:rPr lang="en-US" altLang="ja-JP" dirty="0" smtClean="0"/>
              <a:t>Reduction by natural </a:t>
            </a:r>
            <a:r>
              <a:rPr lang="en-US" altLang="ja-JP" dirty="0" err="1" smtClean="0"/>
              <a:t>vignetting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Cosine Fourth Law</a:t>
            </a:r>
            <a:endParaRPr lang="ja-JP" altLang="en-US" dirty="0" smtClean="0"/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Reduction </a:t>
            </a:r>
            <a:r>
              <a:rPr lang="en-US" altLang="ja-JP" dirty="0" smtClean="0"/>
              <a:t>by Optical </a:t>
            </a:r>
            <a:r>
              <a:rPr kumimoji="1" lang="en-US" altLang="ja-JP" dirty="0" err="1" smtClean="0"/>
              <a:t>Vignetting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Eclipsed </a:t>
            </a:r>
            <a:r>
              <a:rPr lang="en-US" altLang="ja-JP" dirty="0" err="1" smtClean="0"/>
              <a:t>bokeh</a:t>
            </a:r>
            <a:r>
              <a:rPr lang="en-US" altLang="ja-JP" dirty="0" smtClean="0"/>
              <a:t> area attenuates brightness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Area of </a:t>
            </a:r>
            <a:r>
              <a:rPr lang="en-US" altLang="ja-JP" dirty="0" err="1" smtClean="0"/>
              <a:t>vignetted</a:t>
            </a:r>
            <a:r>
              <a:rPr lang="en-US" altLang="ja-JP" dirty="0" smtClean="0"/>
              <a:t> bokeh can be calculated using the same lens database</a:t>
            </a:r>
            <a:endParaRPr lang="ja-JP" altLang="en-US" dirty="0" smtClean="0"/>
          </a:p>
          <a:p>
            <a:pPr lvl="2"/>
            <a:r>
              <a:rPr lang="en-US" altLang="ja-JP" dirty="0" smtClean="0"/>
              <a:t>The area of two circles overlapped</a:t>
            </a:r>
            <a:endParaRPr lang="ja-JP" altLang="en-US" dirty="0" smtClean="0"/>
          </a:p>
          <a:p>
            <a:pPr lvl="2"/>
            <a:r>
              <a:rPr lang="en-US" altLang="ja-JP" dirty="0" smtClean="0"/>
              <a:t>The result is used in the shader to attenuate the brightness</a:t>
            </a:r>
            <a:endParaRPr lang="ja-JP" altLang="en-US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264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altLang="ja-JP" dirty="0"/>
              <a:t>Reduction by </a:t>
            </a:r>
            <a:r>
              <a:rPr lang="en-US" altLang="ja-JP" dirty="0" smtClean="0"/>
              <a:t>Natural </a:t>
            </a:r>
            <a:r>
              <a:rPr lang="en-US" altLang="ja-JP" dirty="0" err="1" smtClean="0"/>
              <a:t>Vignetting</a:t>
            </a:r>
            <a:endParaRPr lang="en-US" altLang="ja-JP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00150"/>
            <a:ext cx="8507288" cy="3394075"/>
          </a:xfrm>
        </p:spPr>
        <p:txBody>
          <a:bodyPr>
            <a:normAutofit fontScale="92500"/>
          </a:bodyPr>
          <a:lstStyle/>
          <a:p>
            <a:r>
              <a:rPr lang="en-US" altLang="ja-JP" sz="2800" dirty="0" smtClean="0"/>
              <a:t>Image projection is governed by Cosine Fourth Law</a:t>
            </a:r>
            <a:endParaRPr lang="ja-JP" altLang="en-US" sz="2800" dirty="0" smtClean="0"/>
          </a:p>
          <a:p>
            <a:pPr lvl="1"/>
            <a:r>
              <a:rPr lang="en-US" altLang="ja-JP" sz="2400" dirty="0"/>
              <a:t>A</a:t>
            </a:r>
            <a:r>
              <a:rPr lang="en-US" altLang="ja-JP" sz="2400" dirty="0" smtClean="0"/>
              <a:t>mount of light is reduced by following cos</a:t>
            </a:r>
            <a:r>
              <a:rPr lang="en-US" altLang="ja-JP" sz="2400" baseline="30000" dirty="0" smtClean="0"/>
              <a:t>4</a:t>
            </a:r>
            <a:r>
              <a:rPr lang="en-US" altLang="ja-JP" sz="2400" dirty="0" smtClean="0"/>
              <a:t> (angle of view)</a:t>
            </a:r>
            <a:endParaRPr lang="ja-JP" altLang="en-US" sz="2400" dirty="0" smtClean="0"/>
          </a:p>
          <a:p>
            <a:pPr lvl="2"/>
            <a:r>
              <a:rPr lang="en-US" altLang="ja-JP" sz="2000" dirty="0" smtClean="0"/>
              <a:t>Real camera lenses reduce this effect by increasing aperture ratio at the edges of the lens</a:t>
            </a:r>
          </a:p>
          <a:p>
            <a:pPr lvl="3"/>
            <a:r>
              <a:rPr lang="en-US" altLang="ja-JP" sz="1600" dirty="0" smtClean="0"/>
              <a:t>As a result, natural vignetting doesn’t follow cos</a:t>
            </a:r>
            <a:r>
              <a:rPr lang="en-US" altLang="ja-JP" sz="1600" baseline="30000" dirty="0" smtClean="0"/>
              <a:t>4</a:t>
            </a:r>
            <a:r>
              <a:rPr lang="en-US" altLang="ja-JP" sz="1600" dirty="0" smtClean="0"/>
              <a:t> (typically cos</a:t>
            </a:r>
            <a:r>
              <a:rPr lang="en-US" altLang="ja-JP" sz="1600" baseline="30000" dirty="0" smtClean="0"/>
              <a:t>2~3</a:t>
            </a:r>
            <a:r>
              <a:rPr lang="en-US" altLang="ja-JP" sz="1600" dirty="0" smtClean="0"/>
              <a:t>)</a:t>
            </a:r>
            <a:endParaRPr lang="ja-JP" altLang="en-US" sz="1600" dirty="0" smtClean="0"/>
          </a:p>
          <a:p>
            <a:pPr lvl="1"/>
            <a:r>
              <a:rPr lang="en-US" altLang="ja-JP" sz="2400" dirty="0" smtClean="0"/>
              <a:t>Natural </a:t>
            </a:r>
            <a:r>
              <a:rPr lang="en-US" altLang="ja-JP" sz="2400" dirty="0" err="1" smtClean="0"/>
              <a:t>vignetting</a:t>
            </a:r>
            <a:r>
              <a:rPr lang="en-US" altLang="ja-JP" sz="2400" dirty="0" smtClean="0"/>
              <a:t> isn’t improved even with bigger F-numbers</a:t>
            </a:r>
            <a:endParaRPr lang="ja-JP" altLang="en-US" sz="2400" dirty="0" smtClean="0"/>
          </a:p>
          <a:p>
            <a:pPr lvl="2"/>
            <a:r>
              <a:rPr lang="en-US" altLang="ja-JP" sz="2000" dirty="0" smtClean="0"/>
              <a:t>This phenomenon always occurs</a:t>
            </a:r>
            <a:endParaRPr lang="ja-JP" altLang="en-US" sz="2000" dirty="0" smtClean="0"/>
          </a:p>
          <a:p>
            <a:pPr lvl="2"/>
            <a:r>
              <a:rPr lang="en-US" altLang="ja-JP" sz="2000" dirty="0" smtClean="0"/>
              <a:t>Especially noticeable with wide-angle lenses</a:t>
            </a:r>
            <a:endParaRPr lang="ja-JP" altLang="en-US" sz="2000" dirty="0" smtClean="0"/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Scatter or</a:t>
            </a:r>
            <a:r>
              <a:rPr lang="en-US" altLang="ja-JP" dirty="0" smtClean="0"/>
              <a:t> Gather?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Gather-based algorithms </a:t>
            </a:r>
            <a:r>
              <a:rPr lang="en-US" altLang="ja-JP" dirty="0" smtClean="0"/>
              <a:t>can more easily improve performance</a:t>
            </a:r>
          </a:p>
          <a:p>
            <a:pPr lvl="1"/>
            <a:r>
              <a:rPr kumimoji="1" lang="en-US" altLang="ja-JP" dirty="0" smtClean="0"/>
              <a:t>For lower or older hardware</a:t>
            </a:r>
          </a:p>
          <a:p>
            <a:pPr lvl="1"/>
            <a:r>
              <a:rPr lang="en-US" altLang="ja-JP" dirty="0" err="1" smtClean="0"/>
              <a:t>Mipmap</a:t>
            </a:r>
            <a:r>
              <a:rPr lang="en-US" altLang="ja-JP" dirty="0" smtClean="0"/>
              <a:t> techniques</a:t>
            </a:r>
          </a:p>
          <a:p>
            <a:pPr lvl="1"/>
            <a:r>
              <a:rPr lang="en-US" altLang="ja-JP" dirty="0" smtClean="0"/>
              <a:t>A lot of hacks are necessary</a:t>
            </a:r>
          </a:p>
          <a:p>
            <a:pPr lvl="2"/>
            <a:r>
              <a:rPr lang="en-US" altLang="ja-JP" dirty="0" smtClean="0"/>
              <a:t>Masking for color bleeding</a:t>
            </a:r>
          </a:p>
          <a:p>
            <a:pPr lvl="2"/>
            <a:r>
              <a:rPr lang="en-US" altLang="ja-JP" dirty="0" smtClean="0"/>
              <a:t>Layering approach</a:t>
            </a:r>
          </a:p>
          <a:p>
            <a:pPr lvl="2"/>
            <a:endParaRPr lang="en-US" altLang="ja-JP" dirty="0" smtClean="0"/>
          </a:p>
          <a:p>
            <a:pPr lvl="1"/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Cosine Fourth Law</a:t>
            </a:r>
            <a:endParaRPr kumimoji="1" lang="ja-JP" alt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266685"/>
              </p:ext>
            </p:extLst>
          </p:nvPr>
        </p:nvGraphicFramePr>
        <p:xfrm>
          <a:off x="2915816" y="1563638"/>
          <a:ext cx="3311525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0" name="Image" r:id="rId4" imgW="5434921" imgH="5003175" progId="">
                  <p:embed/>
                </p:oleObj>
              </mc:Choice>
              <mc:Fallback>
                <p:oleObj name="Image" r:id="rId4" imgW="5434921" imgH="500317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1563638"/>
                        <a:ext cx="3311525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987824" y="4443958"/>
            <a:ext cx="34563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dirty="0" smtClean="0">
                <a:solidFill>
                  <a:schemeClr val="accent6"/>
                </a:solidFill>
              </a:rPr>
              <a:t>Attenuation ratio of a camera lens for 35mm</a:t>
            </a:r>
            <a:r>
              <a:rPr lang="ja-JP" altLang="en-US" sz="1400" dirty="0" smtClean="0">
                <a:solidFill>
                  <a:schemeClr val="accent6"/>
                </a:solidFill>
              </a:rPr>
              <a:t> </a:t>
            </a:r>
            <a:r>
              <a:rPr lang="en-US" altLang="ja-JP" sz="1400" dirty="0" smtClean="0">
                <a:solidFill>
                  <a:schemeClr val="accent6"/>
                </a:solidFill>
              </a:rPr>
              <a:t>camera system</a:t>
            </a:r>
            <a:r>
              <a:rPr lang="ja-JP" altLang="en-US" sz="1400" dirty="0" smtClean="0">
                <a:solidFill>
                  <a:schemeClr val="accent6"/>
                </a:solidFill>
              </a:rPr>
              <a:t> </a:t>
            </a:r>
            <a:r>
              <a:rPr lang="en-US" altLang="ja-JP" sz="1400" dirty="0" smtClean="0">
                <a:solidFill>
                  <a:schemeClr val="accent6"/>
                </a:solidFill>
              </a:rPr>
              <a:t>(</a:t>
            </a:r>
            <a:r>
              <a:rPr lang="en-US" altLang="ja-JP" sz="1400" dirty="0">
                <a:solidFill>
                  <a:schemeClr val="accent6"/>
                </a:solidFill>
              </a:rPr>
              <a:t>f=25mm)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5076056" y="1707580"/>
            <a:ext cx="431700" cy="6481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788024" y="1122879"/>
            <a:ext cx="43559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>
                <a:solidFill>
                  <a:schemeClr val="accent6"/>
                </a:solidFill>
              </a:rPr>
              <a:t>Attenuation ratio with a small F-number (F5.6) </a:t>
            </a:r>
            <a:br>
              <a:rPr lang="en-US" altLang="ja-JP" sz="1600" dirty="0" smtClean="0">
                <a:solidFill>
                  <a:schemeClr val="accent6"/>
                </a:solidFill>
              </a:rPr>
            </a:br>
            <a:r>
              <a:rPr lang="en-US" altLang="ja-JP" sz="1600" dirty="0" smtClean="0">
                <a:solidFill>
                  <a:schemeClr val="accent6"/>
                </a:solidFill>
              </a:rPr>
              <a:t>(Attenuation by mostly Cosine Fourth Law)</a:t>
            </a:r>
            <a:endParaRPr lang="en-US" altLang="ja-JP" sz="1600" dirty="0">
              <a:solidFill>
                <a:schemeClr val="accent6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2699792" y="2571700"/>
            <a:ext cx="1512441" cy="2160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79513" y="2499692"/>
            <a:ext cx="302433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>
                <a:solidFill>
                  <a:schemeClr val="accent6"/>
                </a:solidFill>
              </a:rPr>
              <a:t>Attenuation ratio with the minimum F-number (F2.8)</a:t>
            </a:r>
            <a:br>
              <a:rPr lang="en-US" altLang="ja-JP" sz="1600" dirty="0" smtClean="0">
                <a:solidFill>
                  <a:schemeClr val="accent6"/>
                </a:solidFill>
              </a:rPr>
            </a:br>
            <a:r>
              <a:rPr lang="ja-JP" altLang="en-US" sz="1600" dirty="0" smtClean="0">
                <a:solidFill>
                  <a:schemeClr val="accent6"/>
                </a:solidFill>
              </a:rPr>
              <a:t> </a:t>
            </a:r>
            <a:r>
              <a:rPr lang="en-US" altLang="ja-JP" sz="1600" dirty="0" smtClean="0">
                <a:solidFill>
                  <a:schemeClr val="accent6"/>
                </a:solidFill>
              </a:rPr>
              <a:t>(Attenuation by Cosine Fourth Law and optical vignetting)</a:t>
            </a:r>
            <a:endParaRPr lang="en-US" altLang="ja-JP" sz="16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Results of Vignetting</a:t>
            </a:r>
            <a:endParaRPr kumimoji="1" lang="ja-JP" altLang="en-US" dirty="0"/>
          </a:p>
        </p:txBody>
      </p:sp>
      <p:pic>
        <p:nvPicPr>
          <p:cNvPr id="5" name="Picture 6" descr="vignetting F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2571750"/>
            <a:ext cx="4572000" cy="2571750"/>
          </a:xfrm>
          <a:prstGeom prst="rect">
            <a:avLst/>
          </a:prstGeom>
          <a:noFill/>
          <a:ln/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-36512" y="3601348"/>
            <a:ext cx="30241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>
                <a:solidFill>
                  <a:schemeClr val="accent6"/>
                </a:solidFill>
              </a:rPr>
              <a:t>Simulated at F2.8</a:t>
            </a:r>
            <a:endParaRPr lang="en-US" altLang="ja-JP" sz="1600" dirty="0">
              <a:solidFill>
                <a:schemeClr val="accent6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416824" y="2305204"/>
            <a:ext cx="18356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>
                <a:solidFill>
                  <a:schemeClr val="accent6"/>
                </a:solidFill>
              </a:rPr>
              <a:t>Simulated at F5.6</a:t>
            </a:r>
            <a:endParaRPr lang="en-US" altLang="ja-JP" sz="1600" dirty="0">
              <a:solidFill>
                <a:schemeClr val="accent6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H="1">
            <a:off x="4716016" y="2067694"/>
            <a:ext cx="936104" cy="6480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932040" y="1216372"/>
            <a:ext cx="42484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solidFill>
                  <a:schemeClr val="accent6"/>
                </a:solidFill>
              </a:rPr>
              <a:t>Vignetting at corners is reduced with bigger F-numbers, but natural vignetting still remains regardless of F-number</a:t>
            </a:r>
            <a:endParaRPr lang="ja-JP" altLang="en-US" dirty="0">
              <a:solidFill>
                <a:schemeClr val="accent6"/>
              </a:solidFill>
            </a:endParaRPr>
          </a:p>
        </p:txBody>
      </p:sp>
      <p:pic>
        <p:nvPicPr>
          <p:cNvPr id="4" name="Picture 4" descr="vignetting 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" y="1077392"/>
            <a:ext cx="4577224" cy="2574478"/>
          </a:xfrm>
          <a:prstGeom prst="rect">
            <a:avLst/>
          </a:prstGeom>
          <a:noFill/>
          <a:ln/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H="1" flipV="1">
            <a:off x="4499992" y="1122878"/>
            <a:ext cx="432048" cy="2247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It is important to </a:t>
            </a:r>
            <a:r>
              <a:rPr kumimoji="1" lang="en-US" altLang="ja-JP" smtClean="0"/>
              <a:t>follow the mechanisms </a:t>
            </a:r>
            <a:r>
              <a:rPr kumimoji="1" lang="en-US" altLang="ja-JP" dirty="0" smtClean="0"/>
              <a:t>of a real camera</a:t>
            </a:r>
          </a:p>
          <a:p>
            <a:pPr lvl="1"/>
            <a:r>
              <a:rPr lang="en-US" altLang="ja-JP" dirty="0" smtClean="0"/>
              <a:t>To achieve photo-realistic optical effects</a:t>
            </a:r>
          </a:p>
          <a:p>
            <a:pPr lvl="1"/>
            <a:r>
              <a:rPr kumimoji="1" lang="en-US" altLang="ja-JP" dirty="0" smtClean="0"/>
              <a:t>Bokeh isn</a:t>
            </a:r>
            <a:r>
              <a:rPr lang="en-US" altLang="ja-JP" dirty="0" smtClean="0"/>
              <a:t>’t</a:t>
            </a:r>
            <a:r>
              <a:rPr kumimoji="1" lang="en-US" altLang="ja-JP" dirty="0" smtClean="0"/>
              <a:t> just blur</a:t>
            </a:r>
          </a:p>
          <a:p>
            <a:pPr>
              <a:buNone/>
            </a:pP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Acknowledgements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Masaki </a:t>
            </a:r>
            <a:r>
              <a:rPr lang="en-US" altLang="ja-JP" dirty="0" err="1"/>
              <a:t>Kawase</a:t>
            </a:r>
            <a:endParaRPr lang="en-US" altLang="ja-JP" dirty="0"/>
          </a:p>
          <a:p>
            <a:r>
              <a:rPr lang="en-US" altLang="ja-JP" dirty="0"/>
              <a:t>Masanori </a:t>
            </a:r>
            <a:r>
              <a:rPr lang="en-US" altLang="ja-JP" dirty="0" err="1"/>
              <a:t>Kakimoto</a:t>
            </a:r>
            <a:endParaRPr lang="en-US" altLang="ja-JP" dirty="0"/>
          </a:p>
          <a:p>
            <a:r>
              <a:rPr kumimoji="1" lang="en-US" altLang="ja-JP" dirty="0" smtClean="0"/>
              <a:t>Tatsuya Shoji</a:t>
            </a:r>
          </a:p>
          <a:p>
            <a:r>
              <a:rPr lang="en-US" altLang="ja-JP" dirty="0" smtClean="0"/>
              <a:t>Kazuhiro Nagano</a:t>
            </a:r>
          </a:p>
          <a:p>
            <a:r>
              <a:rPr lang="en-US" altLang="ja-JP" dirty="0"/>
              <a:t>Kristian </a:t>
            </a:r>
            <a:r>
              <a:rPr lang="en-US" altLang="ja-JP" dirty="0" err="1"/>
              <a:t>Spoerer</a:t>
            </a:r>
            <a:endParaRPr lang="ja-JP" altLang="en-US" dirty="0"/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Basic Implementation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00150"/>
            <a:ext cx="8435280" cy="3394075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Blur each pixel to the shape of the aperture based on:</a:t>
            </a:r>
          </a:p>
          <a:p>
            <a:pPr lvl="1"/>
            <a:r>
              <a:rPr lang="en-US" altLang="ja-JP" dirty="0" smtClean="0"/>
              <a:t>Depth</a:t>
            </a:r>
          </a:p>
          <a:p>
            <a:pPr lvl="1"/>
            <a:r>
              <a:rPr lang="en-US" altLang="ja-JP" dirty="0" smtClean="0"/>
              <a:t>Camera parameters</a:t>
            </a:r>
          </a:p>
          <a:p>
            <a:r>
              <a:rPr lang="en-US" altLang="ja-JP" dirty="0" smtClean="0"/>
              <a:t>The biggest difference is the filtering algorithm between gather and scatter-based approaches</a:t>
            </a:r>
          </a:p>
          <a:p>
            <a:pPr lvl="1"/>
            <a:r>
              <a:rPr lang="en-US" altLang="ja-JP" dirty="0" smtClean="0"/>
              <a:t>The basic implementation is the same</a:t>
            </a:r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Mipmap</a:t>
            </a:r>
            <a:r>
              <a:rPr lang="en-US" altLang="ja-JP" dirty="0" smtClean="0"/>
              <a:t> Techniques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Larger bokeh requires many taps</a:t>
            </a:r>
          </a:p>
          <a:p>
            <a:pPr lvl="1"/>
            <a:r>
              <a:rPr lang="en-US" altLang="ja-JP" dirty="0" smtClean="0"/>
              <a:t>For shallower depth of field</a:t>
            </a:r>
          </a:p>
          <a:p>
            <a:pPr lvl="1"/>
            <a:r>
              <a:rPr lang="en-US" altLang="ja-JP" dirty="0" smtClean="0"/>
              <a:t>Using lower resolution textures for larger bokeh is useful to leverage performance</a:t>
            </a:r>
          </a:p>
          <a:p>
            <a:pPr lvl="2">
              <a:buNone/>
            </a:pPr>
            <a:r>
              <a:rPr lang="en-US" altLang="ja-JP" dirty="0" smtClean="0"/>
              <a:t>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Mipmap</a:t>
            </a:r>
            <a:r>
              <a:rPr lang="en-US" altLang="ja-JP" dirty="0" smtClean="0"/>
              <a:t> Techniques</a:t>
            </a:r>
            <a:endParaRPr kumimoji="1" lang="ja-JP" altLang="en-US" dirty="0"/>
          </a:p>
        </p:txBody>
      </p:sp>
      <p:pic>
        <p:nvPicPr>
          <p:cNvPr id="4" name="Picture 4" descr="miptr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9622"/>
            <a:ext cx="8352928" cy="2355062"/>
          </a:xfrm>
          <a:prstGeom prst="rect">
            <a:avLst/>
          </a:prstGeom>
          <a:noFill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9592" y="3795886"/>
            <a:ext cx="7227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ja-JP" sz="2400" dirty="0">
                <a:solidFill>
                  <a:schemeClr val="accent6"/>
                </a:solidFill>
                <a:latin typeface="Trebuchet MS" pitchFamily="34" charset="0"/>
              </a:rPr>
              <a:t>Different </a:t>
            </a:r>
            <a:r>
              <a:rPr kumimoji="1" lang="en-US" altLang="ja-JP" sz="2400" dirty="0" smtClean="0">
                <a:solidFill>
                  <a:schemeClr val="accent6"/>
                </a:solidFill>
                <a:latin typeface="Trebuchet MS" pitchFamily="34" charset="0"/>
              </a:rPr>
              <a:t>source </a:t>
            </a:r>
            <a:r>
              <a:rPr lang="en-US" altLang="ja-JP" sz="2400" dirty="0" smtClean="0">
                <a:solidFill>
                  <a:schemeClr val="accent6"/>
                </a:solidFill>
                <a:latin typeface="Trebuchet MS" pitchFamily="34" charset="0"/>
              </a:rPr>
              <a:t>t</a:t>
            </a:r>
            <a:r>
              <a:rPr kumimoji="1" lang="en-US" altLang="ja-JP" sz="2400" dirty="0" smtClean="0">
                <a:solidFill>
                  <a:schemeClr val="accent6"/>
                </a:solidFill>
                <a:latin typeface="Trebuchet MS" pitchFamily="34" charset="0"/>
              </a:rPr>
              <a:t>exture </a:t>
            </a:r>
            <a:r>
              <a:rPr kumimoji="1" lang="en-US" altLang="ja-JP" sz="2400" dirty="0" err="1">
                <a:solidFill>
                  <a:schemeClr val="accent6"/>
                </a:solidFill>
                <a:latin typeface="Trebuchet MS" pitchFamily="34" charset="0"/>
              </a:rPr>
              <a:t>LodBias</a:t>
            </a:r>
            <a:r>
              <a:rPr kumimoji="1" lang="en-US" altLang="ja-JP" sz="2400" dirty="0">
                <a:solidFill>
                  <a:schemeClr val="accent6"/>
                </a:solidFill>
                <a:latin typeface="Trebuchet MS" pitchFamily="34" charset="0"/>
              </a:rPr>
              <a:t>, same tap </a:t>
            </a:r>
            <a:r>
              <a:rPr kumimoji="1" lang="en-US" altLang="ja-JP" sz="2400" dirty="0" smtClean="0">
                <a:solidFill>
                  <a:schemeClr val="accent6"/>
                </a:solidFill>
                <a:latin typeface="Trebuchet MS" pitchFamily="34" charset="0"/>
              </a:rPr>
              <a:t>count</a:t>
            </a:r>
            <a:endParaRPr kumimoji="1" lang="en-US" altLang="ja-JP" sz="2400" dirty="0">
              <a:solidFill>
                <a:schemeClr val="accent6"/>
              </a:solidFill>
              <a:latin typeface="Trebuchet MS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83568" y="3147814"/>
            <a:ext cx="1676400" cy="581025"/>
          </a:xfrm>
          <a:prstGeom prst="rect">
            <a:avLst/>
          </a:prstGeom>
          <a:noFill/>
          <a:ln w="22225" algn="ctr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chemeClr val="bg1"/>
                </a:solidFill>
              </a:rPr>
              <a:t>More correct blur radius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948264" y="3147814"/>
            <a:ext cx="1828800" cy="581025"/>
          </a:xfrm>
          <a:prstGeom prst="rect">
            <a:avLst/>
          </a:prstGeom>
          <a:noFill/>
          <a:ln w="22225" algn="ctr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chemeClr val="bg1"/>
                </a:solidFill>
              </a:rPr>
              <a:t>Smoother but less correct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Mipmap</a:t>
            </a:r>
            <a:r>
              <a:rPr kumimoji="1" lang="en-US" altLang="ja-JP" dirty="0" smtClean="0"/>
              <a:t> Result</a:t>
            </a:r>
            <a:endParaRPr kumimoji="1" lang="ja-JP" altLang="en-US" dirty="0"/>
          </a:p>
        </p:txBody>
      </p:sp>
      <p:pic>
        <p:nvPicPr>
          <p:cNvPr id="17409" name="Picture 1" descr="C:\Users\straight\Desktop\SIGGRAPH\SIGGRAPH 2015\Presentation\Img\PS4_Che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4960125" y="51470"/>
            <a:ext cx="4104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58 taps, 1/4 and 1/16 </a:t>
            </a:r>
            <a:r>
              <a:rPr lang="en-US" altLang="ja-JP" dirty="0">
                <a:solidFill>
                  <a:schemeClr val="bg1"/>
                </a:solidFill>
              </a:rPr>
              <a:t>r</a:t>
            </a:r>
            <a:r>
              <a:rPr lang="en-US" altLang="ja-JP" dirty="0" smtClean="0">
                <a:solidFill>
                  <a:schemeClr val="bg1"/>
                </a:solidFill>
              </a:rPr>
              <a:t>educed buffers</a:t>
            </a:r>
            <a:br>
              <a:rPr lang="en-US" altLang="ja-JP" dirty="0" smtClean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schemeClr val="bg1"/>
                </a:solidFill>
              </a:rPr>
              <a:t>1.9ms @ 1920x1080 on PlayStation 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18062" y="4620280"/>
            <a:ext cx="350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>
                <a:solidFill>
                  <a:schemeClr val="bg1"/>
                </a:solidFill>
              </a:rPr>
              <a:t>Mipmap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 Comparison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9154" name="Picture 2" descr="C:\Users\straight\Desktop\SIGGRAPH\SIGGRAPH 2015\Presentation\Img\PS4_L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4921653" y="51470"/>
            <a:ext cx="4143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130 taps, 1/4 and 1/16 reduced buffers</a:t>
            </a:r>
            <a:br>
              <a:rPr lang="en-US" altLang="ja-JP" dirty="0" smtClean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schemeClr val="bg1"/>
                </a:solidFill>
              </a:rPr>
              <a:t>3.2ms @ 1920x1080 on PlayStation 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18062" y="4620280"/>
            <a:ext cx="350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>
                <a:solidFill>
                  <a:schemeClr val="bg1"/>
                </a:solidFill>
              </a:rPr>
              <a:t>Mipmap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 Comparison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15">
  <a:themeElements>
    <a:clrScheme name="SIGGRAPH 2015">
      <a:dk1>
        <a:srgbClr val="4C75A5"/>
      </a:dk1>
      <a:lt1>
        <a:srgbClr val="FFFFFF"/>
      </a:lt1>
      <a:dk2>
        <a:srgbClr val="4C75A5"/>
      </a:dk2>
      <a:lt2>
        <a:srgbClr val="FFFFFF"/>
      </a:lt2>
      <a:accent1>
        <a:srgbClr val="A0B3D8"/>
      </a:accent1>
      <a:accent2>
        <a:srgbClr val="CDDB1C"/>
      </a:accent2>
      <a:accent3>
        <a:srgbClr val="950026"/>
      </a:accent3>
      <a:accent4>
        <a:srgbClr val="F6A168"/>
      </a:accent4>
      <a:accent5>
        <a:srgbClr val="E30078"/>
      </a:accent5>
      <a:accent6>
        <a:srgbClr val="380E2C"/>
      </a:accent6>
      <a:hlink>
        <a:srgbClr val="380E2C"/>
      </a:hlink>
      <a:folHlink>
        <a:srgbClr val="A0B3CE"/>
      </a:folHlink>
    </a:clrScheme>
    <a:fontScheme name="Office クラシック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RealCamera-S2015</Template>
  <TotalTime>2499</TotalTime>
  <Words>1041</Words>
  <Application>Microsoft Office PowerPoint</Application>
  <PresentationFormat>画面に合わせる (16:9)</PresentationFormat>
  <Paragraphs>202</Paragraphs>
  <Slides>43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52" baseType="lpstr">
      <vt:lpstr>Lucida Grande</vt:lpstr>
      <vt:lpstr>ＭＳ Ｐゴシック</vt:lpstr>
      <vt:lpstr>ヒラギノ角ゴ Pro W3</vt:lpstr>
      <vt:lpstr>Arial</vt:lpstr>
      <vt:lpstr>Calibri</vt:lpstr>
      <vt:lpstr>Cambria Math</vt:lpstr>
      <vt:lpstr>Trebuchet MS</vt:lpstr>
      <vt:lpstr>S15</vt:lpstr>
      <vt:lpstr>Image</vt:lpstr>
      <vt:lpstr>PowerPoint プレゼンテーション</vt:lpstr>
      <vt:lpstr>Bokeh</vt:lpstr>
      <vt:lpstr>Scatter or Gather?</vt:lpstr>
      <vt:lpstr>Scatter or Gather?</vt:lpstr>
      <vt:lpstr>Basic Implementation</vt:lpstr>
      <vt:lpstr>Mipmap Techniques</vt:lpstr>
      <vt:lpstr>Mipmap Techniques</vt:lpstr>
      <vt:lpstr>Mipmap Result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Focus Breathing</vt:lpstr>
      <vt:lpstr>Computing Effective F-number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Results</vt:lpstr>
      <vt:lpstr>PowerPoint プレゼンテーション</vt:lpstr>
      <vt:lpstr>Accurate CoC</vt:lpstr>
      <vt:lpstr>Bokeh Shape</vt:lpstr>
      <vt:lpstr>Implementation</vt:lpstr>
      <vt:lpstr>Results</vt:lpstr>
      <vt:lpstr>Comparison</vt:lpstr>
      <vt:lpstr>Comparison</vt:lpstr>
      <vt:lpstr>One More Thing</vt:lpstr>
      <vt:lpstr>Optical Vignetting</vt:lpstr>
      <vt:lpstr>Optical Vignetting</vt:lpstr>
      <vt:lpstr>Implementation</vt:lpstr>
      <vt:lpstr>Implementation</vt:lpstr>
      <vt:lpstr>Approximated Lens Database</vt:lpstr>
      <vt:lpstr>Vignetting Shader</vt:lpstr>
      <vt:lpstr>Results</vt:lpstr>
      <vt:lpstr>Results</vt:lpstr>
      <vt:lpstr>Vignetting</vt:lpstr>
      <vt:lpstr>Reduction by Optical Vignetting</vt:lpstr>
      <vt:lpstr>Reduction by Natural Vignetting</vt:lpstr>
      <vt:lpstr>Cosine Fourth Law</vt:lpstr>
      <vt:lpstr>Results of Vignetting</vt:lpstr>
      <vt:lpstr>Conclusion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straight</dc:creator>
  <cp:lastModifiedBy>Yoshiharu Gotanda</cp:lastModifiedBy>
  <cp:revision>600</cp:revision>
  <dcterms:created xsi:type="dcterms:W3CDTF">2014-06-25T06:56:40Z</dcterms:created>
  <dcterms:modified xsi:type="dcterms:W3CDTF">2015-08-09T19:46:02Z</dcterms:modified>
</cp:coreProperties>
</file>