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1"/>
  </p:notesMasterIdLst>
  <p:sldIdLst>
    <p:sldId id="262" r:id="rId2"/>
    <p:sldId id="263" r:id="rId3"/>
    <p:sldId id="257" r:id="rId4"/>
    <p:sldId id="284" r:id="rId5"/>
    <p:sldId id="273" r:id="rId6"/>
    <p:sldId id="361" r:id="rId7"/>
    <p:sldId id="315" r:id="rId8"/>
    <p:sldId id="340" r:id="rId9"/>
    <p:sldId id="341" r:id="rId10"/>
    <p:sldId id="342" r:id="rId11"/>
    <p:sldId id="317" r:id="rId12"/>
    <p:sldId id="322" r:id="rId13"/>
    <p:sldId id="318" r:id="rId14"/>
    <p:sldId id="319" r:id="rId15"/>
    <p:sldId id="320" r:id="rId16"/>
    <p:sldId id="285" r:id="rId17"/>
    <p:sldId id="311" r:id="rId18"/>
    <p:sldId id="312" r:id="rId19"/>
    <p:sldId id="314" r:id="rId20"/>
    <p:sldId id="323" r:id="rId21"/>
    <p:sldId id="338" r:id="rId22"/>
    <p:sldId id="339" r:id="rId23"/>
    <p:sldId id="324" r:id="rId24"/>
    <p:sldId id="325" r:id="rId25"/>
    <p:sldId id="356" r:id="rId26"/>
    <p:sldId id="343" r:id="rId27"/>
    <p:sldId id="344" r:id="rId28"/>
    <p:sldId id="329" r:id="rId29"/>
    <p:sldId id="328" r:id="rId30"/>
    <p:sldId id="327" r:id="rId31"/>
    <p:sldId id="348" r:id="rId32"/>
    <p:sldId id="353" r:id="rId33"/>
    <p:sldId id="350" r:id="rId34"/>
    <p:sldId id="360" r:id="rId35"/>
    <p:sldId id="308" r:id="rId36"/>
    <p:sldId id="332" r:id="rId37"/>
    <p:sldId id="331" r:id="rId38"/>
    <p:sldId id="333" r:id="rId39"/>
    <p:sldId id="352" r:id="rId40"/>
    <p:sldId id="334" r:id="rId41"/>
    <p:sldId id="335" r:id="rId42"/>
    <p:sldId id="336" r:id="rId43"/>
    <p:sldId id="337" r:id="rId44"/>
    <p:sldId id="358" r:id="rId45"/>
    <p:sldId id="357" r:id="rId46"/>
    <p:sldId id="309" r:id="rId47"/>
    <p:sldId id="359" r:id="rId48"/>
    <p:sldId id="280" r:id="rId49"/>
    <p:sldId id="316" r:id="rId50"/>
  </p:sldIdLst>
  <p:sldSz cx="9144000" cy="5143500" type="screen16x9"/>
  <p:notesSz cx="2782888" cy="530225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ED4A52B5-0246-4270-8E50-B8BFACA31243}">
          <p14:sldIdLst>
            <p14:sldId id="262"/>
            <p14:sldId id="263"/>
            <p14:sldId id="257"/>
            <p14:sldId id="284"/>
            <p14:sldId id="273"/>
            <p14:sldId id="361"/>
            <p14:sldId id="315"/>
            <p14:sldId id="340"/>
            <p14:sldId id="341"/>
            <p14:sldId id="342"/>
            <p14:sldId id="317"/>
            <p14:sldId id="322"/>
            <p14:sldId id="318"/>
            <p14:sldId id="319"/>
            <p14:sldId id="320"/>
            <p14:sldId id="285"/>
            <p14:sldId id="311"/>
            <p14:sldId id="312"/>
            <p14:sldId id="314"/>
            <p14:sldId id="323"/>
            <p14:sldId id="338"/>
            <p14:sldId id="339"/>
            <p14:sldId id="324"/>
            <p14:sldId id="325"/>
            <p14:sldId id="356"/>
            <p14:sldId id="343"/>
            <p14:sldId id="344"/>
            <p14:sldId id="329"/>
            <p14:sldId id="328"/>
            <p14:sldId id="327"/>
            <p14:sldId id="348"/>
            <p14:sldId id="353"/>
            <p14:sldId id="350"/>
            <p14:sldId id="360"/>
            <p14:sldId id="308"/>
            <p14:sldId id="332"/>
            <p14:sldId id="331"/>
            <p14:sldId id="333"/>
            <p14:sldId id="352"/>
            <p14:sldId id="334"/>
            <p14:sldId id="335"/>
            <p14:sldId id="336"/>
            <p14:sldId id="337"/>
            <p14:sldId id="358"/>
            <p14:sldId id="357"/>
            <p14:sldId id="309"/>
            <p14:sldId id="359"/>
            <p14:sldId id="280"/>
            <p14:sldId id="316"/>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teve McAuley"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33CC"/>
    <a:srgbClr val="7A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82" autoAdjust="0"/>
    <p:restoredTop sz="62748" autoAdjust="0"/>
  </p:normalViewPr>
  <p:slideViewPr>
    <p:cSldViewPr>
      <p:cViewPr varScale="1">
        <p:scale>
          <a:sx n="68" d="100"/>
          <a:sy n="68" d="100"/>
        </p:scale>
        <p:origin x="624" y="48"/>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1.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62.wmf"/><Relationship Id="rId1" Type="http://schemas.openxmlformats.org/officeDocument/2006/relationships/image" Target="../media/image6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1205918" cy="265113"/>
          </a:xfrm>
          <a:prstGeom prst="rect">
            <a:avLst/>
          </a:prstGeom>
        </p:spPr>
        <p:txBody>
          <a:bodyPr vert="horz" lIns="46196" tIns="23098" rIns="46196" bIns="23098" rtlCol="0"/>
          <a:lstStyle>
            <a:lvl1pPr algn="l">
              <a:defRPr sz="600"/>
            </a:lvl1pPr>
          </a:lstStyle>
          <a:p>
            <a:endParaRPr kumimoji="1" lang="ja-JP" altLang="en-US"/>
          </a:p>
        </p:txBody>
      </p:sp>
      <p:sp>
        <p:nvSpPr>
          <p:cNvPr id="3" name="日付プレースホルダ 2"/>
          <p:cNvSpPr>
            <a:spLocks noGrp="1"/>
          </p:cNvSpPr>
          <p:nvPr>
            <p:ph type="dt" idx="1"/>
          </p:nvPr>
        </p:nvSpPr>
        <p:spPr>
          <a:xfrm>
            <a:off x="1576326" y="0"/>
            <a:ext cx="1205918" cy="265113"/>
          </a:xfrm>
          <a:prstGeom prst="rect">
            <a:avLst/>
          </a:prstGeom>
        </p:spPr>
        <p:txBody>
          <a:bodyPr vert="horz" lIns="46196" tIns="23098" rIns="46196" bIns="23098" rtlCol="0"/>
          <a:lstStyle>
            <a:lvl1pPr algn="r">
              <a:defRPr sz="600"/>
            </a:lvl1pPr>
          </a:lstStyle>
          <a:p>
            <a:fld id="{E7872742-0270-4340-AADC-3CCACC27E9CA}" type="datetimeFigureOut">
              <a:rPr kumimoji="1" lang="ja-JP" altLang="en-US" smtClean="0"/>
              <a:pPr/>
              <a:t>2015/8/10</a:t>
            </a:fld>
            <a:endParaRPr kumimoji="1" lang="ja-JP" altLang="en-US"/>
          </a:p>
        </p:txBody>
      </p:sp>
      <p:sp>
        <p:nvSpPr>
          <p:cNvPr id="4" name="スライド イメージ プレースホルダ 3"/>
          <p:cNvSpPr>
            <a:spLocks noGrp="1" noRot="1" noChangeAspect="1"/>
          </p:cNvSpPr>
          <p:nvPr>
            <p:ph type="sldImg" idx="2"/>
          </p:nvPr>
        </p:nvSpPr>
        <p:spPr>
          <a:xfrm>
            <a:off x="-374650" y="398463"/>
            <a:ext cx="3532188" cy="1987550"/>
          </a:xfrm>
          <a:prstGeom prst="rect">
            <a:avLst/>
          </a:prstGeom>
          <a:noFill/>
          <a:ln w="12700">
            <a:solidFill>
              <a:prstClr val="black"/>
            </a:solidFill>
          </a:ln>
        </p:spPr>
        <p:txBody>
          <a:bodyPr vert="horz" lIns="46196" tIns="23098" rIns="46196" bIns="23098" rtlCol="0" anchor="ctr"/>
          <a:lstStyle/>
          <a:p>
            <a:endParaRPr lang="ja-JP" altLang="en-US"/>
          </a:p>
        </p:txBody>
      </p:sp>
      <p:sp>
        <p:nvSpPr>
          <p:cNvPr id="5" name="ノート プレースホルダ 4"/>
          <p:cNvSpPr>
            <a:spLocks noGrp="1"/>
          </p:cNvSpPr>
          <p:nvPr>
            <p:ph type="body" sz="quarter" idx="3"/>
          </p:nvPr>
        </p:nvSpPr>
        <p:spPr>
          <a:xfrm>
            <a:off x="278289" y="2518568"/>
            <a:ext cx="2226310" cy="2386013"/>
          </a:xfrm>
          <a:prstGeom prst="rect">
            <a:avLst/>
          </a:prstGeom>
        </p:spPr>
        <p:txBody>
          <a:bodyPr vert="horz" lIns="46196" tIns="23098" rIns="46196" bIns="23098"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 5"/>
          <p:cNvSpPr>
            <a:spLocks noGrp="1"/>
          </p:cNvSpPr>
          <p:nvPr>
            <p:ph type="ftr" sz="quarter" idx="4"/>
          </p:nvPr>
        </p:nvSpPr>
        <p:spPr>
          <a:xfrm>
            <a:off x="0" y="5036217"/>
            <a:ext cx="1205918" cy="265113"/>
          </a:xfrm>
          <a:prstGeom prst="rect">
            <a:avLst/>
          </a:prstGeom>
        </p:spPr>
        <p:txBody>
          <a:bodyPr vert="horz" lIns="46196" tIns="23098" rIns="46196" bIns="23098" rtlCol="0" anchor="b"/>
          <a:lstStyle>
            <a:lvl1pPr algn="l">
              <a:defRPr sz="600"/>
            </a:lvl1pPr>
          </a:lstStyle>
          <a:p>
            <a:endParaRPr kumimoji="1" lang="ja-JP" altLang="en-US"/>
          </a:p>
        </p:txBody>
      </p:sp>
      <p:sp>
        <p:nvSpPr>
          <p:cNvPr id="7" name="スライド番号プレースホルダ 6"/>
          <p:cNvSpPr>
            <a:spLocks noGrp="1"/>
          </p:cNvSpPr>
          <p:nvPr>
            <p:ph type="sldNum" sz="quarter" idx="5"/>
          </p:nvPr>
        </p:nvSpPr>
        <p:spPr>
          <a:xfrm>
            <a:off x="1576326" y="5036217"/>
            <a:ext cx="1205918" cy="265113"/>
          </a:xfrm>
          <a:prstGeom prst="rect">
            <a:avLst/>
          </a:prstGeom>
        </p:spPr>
        <p:txBody>
          <a:bodyPr vert="horz" lIns="46196" tIns="23098" rIns="46196" bIns="23098" rtlCol="0" anchor="b"/>
          <a:lstStyle>
            <a:lvl1pPr algn="r">
              <a:defRPr sz="600"/>
            </a:lvl1pPr>
          </a:lstStyle>
          <a:p>
            <a:fld id="{9546D6A8-29E1-4425-837C-6544EAD28601}" type="slidenum">
              <a:rPr kumimoji="1" lang="ja-JP" altLang="en-US" smtClean="0"/>
              <a:pPr/>
              <a:t>‹#›</a:t>
            </a:fld>
            <a:endParaRPr kumimoji="1" lang="ja-JP" altLang="en-US"/>
          </a:p>
        </p:txBody>
      </p:sp>
    </p:spTree>
    <p:extLst>
      <p:ext uri="{BB962C8B-B14F-4D97-AF65-F5344CB8AC3E}">
        <p14:creationId xmlns:p14="http://schemas.microsoft.com/office/powerpoint/2010/main" val="293021398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The</a:t>
            </a:r>
            <a:r>
              <a:rPr kumimoji="1" lang="en-US" altLang="ja-JP" baseline="0" dirty="0" smtClean="0"/>
              <a:t> next presentation is </a:t>
            </a:r>
          </a:p>
          <a:p>
            <a:r>
              <a:rPr kumimoji="1" lang="en-US" altLang="ja-JP" baseline="0" dirty="0" smtClean="0"/>
              <a:t>Wave Optics Based Glare Generation Techniques.</a:t>
            </a:r>
          </a:p>
          <a:p>
            <a:r>
              <a:rPr kumimoji="1" lang="en-US" altLang="ja-JP" baseline="0" smtClean="0"/>
              <a:t>(10 sec)</a:t>
            </a:r>
            <a:endParaRPr kumimoji="1" lang="ja-JP" altLang="en-US" dirty="0"/>
          </a:p>
        </p:txBody>
      </p:sp>
      <p:sp>
        <p:nvSpPr>
          <p:cNvPr id="4" name="スライド番号プレースホルダー 3"/>
          <p:cNvSpPr>
            <a:spLocks noGrp="1"/>
          </p:cNvSpPr>
          <p:nvPr>
            <p:ph type="sldNum" sz="quarter" idx="10"/>
          </p:nvPr>
        </p:nvSpPr>
        <p:spPr/>
        <p:txBody>
          <a:bodyPr/>
          <a:lstStyle/>
          <a:p>
            <a:fld id="{9546D6A8-29E1-4425-837C-6544EAD28601}" type="slidenum">
              <a:rPr kumimoji="1" lang="ja-JP" altLang="en-US" smtClean="0"/>
              <a:pPr/>
              <a:t>2</a:t>
            </a:fld>
            <a:endParaRPr kumimoji="1" lang="ja-JP" altLang="en-US"/>
          </a:p>
        </p:txBody>
      </p:sp>
    </p:spTree>
    <p:extLst>
      <p:ext uri="{BB962C8B-B14F-4D97-AF65-F5344CB8AC3E}">
        <p14:creationId xmlns:p14="http://schemas.microsoft.com/office/powerpoint/2010/main" val="13414073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Let me introduce several research work for the glare effect.</a:t>
            </a:r>
          </a:p>
          <a:p>
            <a:r>
              <a:rPr kumimoji="1" lang="en-US" altLang="ja-JP" dirty="0" smtClean="0"/>
              <a:t>(7 sec)</a:t>
            </a:r>
            <a:endParaRPr kumimoji="1" lang="ja-JP" altLang="en-US" dirty="0"/>
          </a:p>
        </p:txBody>
      </p:sp>
      <p:sp>
        <p:nvSpPr>
          <p:cNvPr id="4" name="スライド番号プレースホルダー 3"/>
          <p:cNvSpPr>
            <a:spLocks noGrp="1"/>
          </p:cNvSpPr>
          <p:nvPr>
            <p:ph type="sldNum" sz="quarter" idx="10"/>
          </p:nvPr>
        </p:nvSpPr>
        <p:spPr/>
        <p:txBody>
          <a:bodyPr/>
          <a:lstStyle/>
          <a:p>
            <a:fld id="{9546D6A8-29E1-4425-837C-6544EAD28601}" type="slidenum">
              <a:rPr kumimoji="1" lang="ja-JP" altLang="en-US" smtClean="0"/>
              <a:pPr/>
              <a:t>11</a:t>
            </a:fld>
            <a:endParaRPr kumimoji="1" lang="ja-JP" altLang="en-US"/>
          </a:p>
        </p:txBody>
      </p:sp>
    </p:spTree>
    <p:extLst>
      <p:ext uri="{BB962C8B-B14F-4D97-AF65-F5344CB8AC3E}">
        <p14:creationId xmlns:p14="http://schemas.microsoft.com/office/powerpoint/2010/main" val="1564425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a:bodyPr>
          <a:lstStyle/>
          <a:p>
            <a:r>
              <a:rPr kumimoji="1" lang="en-US" altLang="ja-JP" dirty="0" smtClean="0"/>
              <a:t>Re-creation</a:t>
            </a:r>
            <a:r>
              <a:rPr kumimoji="1" lang="en-US" altLang="ja-JP" baseline="0" dirty="0" smtClean="0"/>
              <a:t> of g</a:t>
            </a:r>
            <a:r>
              <a:rPr kumimoji="1" lang="en-US" altLang="ja-JP" dirty="0" smtClean="0"/>
              <a:t>lare was</a:t>
            </a:r>
            <a:r>
              <a:rPr kumimoji="1" lang="en-US" altLang="ja-JP" baseline="0" dirty="0" smtClean="0"/>
              <a:t> done late in </a:t>
            </a:r>
            <a:r>
              <a:rPr kumimoji="1" lang="en-US" altLang="ja-JP" baseline="0" dirty="0" smtClean="0"/>
              <a:t>80’s</a:t>
            </a:r>
            <a:r>
              <a:rPr kumimoji="1" lang="ja-JP" altLang="en-US" baseline="0" dirty="0" smtClean="0"/>
              <a:t> </a:t>
            </a:r>
            <a:r>
              <a:rPr kumimoji="1" lang="en-US" altLang="ja-JP" baseline="0" smtClean="0"/>
              <a:t>by Shinya et al.</a:t>
            </a:r>
            <a:endParaRPr kumimoji="1" lang="en-US" altLang="ja-JP" baseline="0" dirty="0" smtClean="0"/>
          </a:p>
          <a:p>
            <a:r>
              <a:rPr kumimoji="1" lang="en-US" altLang="ja-JP" baseline="0" dirty="0" smtClean="0"/>
              <a:t>At SIGGRAPH 90, </a:t>
            </a:r>
            <a:r>
              <a:rPr kumimoji="1" lang="en-US" altLang="ja-JP" baseline="0" dirty="0" err="1" smtClean="0"/>
              <a:t>Nakamae</a:t>
            </a:r>
            <a:r>
              <a:rPr kumimoji="1" lang="en-US" altLang="ja-JP" baseline="0" dirty="0" smtClean="0"/>
              <a:t> and </a:t>
            </a:r>
            <a:r>
              <a:rPr kumimoji="1" lang="en-US" altLang="ja-JP" baseline="0" dirty="0" err="1" smtClean="0"/>
              <a:t>Nishita</a:t>
            </a:r>
            <a:r>
              <a:rPr kumimoji="1" lang="en-US" altLang="ja-JP" baseline="0" dirty="0" smtClean="0"/>
              <a:t> proposed a glare generation method as an effect in night driving scenes.</a:t>
            </a:r>
          </a:p>
          <a:p>
            <a:r>
              <a:rPr kumimoji="1" lang="en-US" altLang="ja-JP" baseline="0" dirty="0" smtClean="0"/>
              <a:t>(17 sec)</a:t>
            </a:r>
            <a:endParaRPr kumimoji="1" lang="ja-JP" altLang="en-US" dirty="0"/>
          </a:p>
        </p:txBody>
      </p:sp>
      <p:sp>
        <p:nvSpPr>
          <p:cNvPr id="4" name="スライド番号プレースホルダー 3"/>
          <p:cNvSpPr>
            <a:spLocks noGrp="1"/>
          </p:cNvSpPr>
          <p:nvPr>
            <p:ph type="sldNum" sz="quarter" idx="10"/>
          </p:nvPr>
        </p:nvSpPr>
        <p:spPr/>
        <p:txBody>
          <a:bodyPr/>
          <a:lstStyle/>
          <a:p>
            <a:fld id="{9546D6A8-29E1-4425-837C-6544EAD28601}" type="slidenum">
              <a:rPr kumimoji="1" lang="ja-JP" altLang="en-US" smtClean="0"/>
              <a:pPr/>
              <a:t>12</a:t>
            </a:fld>
            <a:endParaRPr kumimoji="1" lang="ja-JP" altLang="en-US"/>
          </a:p>
        </p:txBody>
      </p:sp>
    </p:spTree>
    <p:extLst>
      <p:ext uri="{BB962C8B-B14F-4D97-AF65-F5344CB8AC3E}">
        <p14:creationId xmlns:p14="http://schemas.microsoft.com/office/powerpoint/2010/main" val="33415939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a:bodyPr>
          <a:lstStyle/>
          <a:p>
            <a:r>
              <a:rPr kumimoji="1" lang="en-US" altLang="ja-JP" dirty="0" smtClean="0"/>
              <a:t>In 1990’s</a:t>
            </a:r>
            <a:r>
              <a:rPr kumimoji="1" lang="en-US" altLang="ja-JP" baseline="0" dirty="0" smtClean="0"/>
              <a:t> the glare technique was recognized as a standard computer graphics effect.</a:t>
            </a:r>
          </a:p>
          <a:p>
            <a:r>
              <a:rPr kumimoji="1" lang="en-US" altLang="ja-JP" baseline="0" dirty="0" smtClean="0"/>
              <a:t>After HDR image technology became common in late 90’s, glare techniques became more popular.</a:t>
            </a:r>
          </a:p>
          <a:p>
            <a:r>
              <a:rPr kumimoji="1" lang="en-US" altLang="ja-JP" baseline="0" dirty="0" smtClean="0"/>
              <a:t>(17 sec)</a:t>
            </a:r>
            <a:endParaRPr kumimoji="1" lang="ja-JP" altLang="en-US" dirty="0"/>
          </a:p>
        </p:txBody>
      </p:sp>
      <p:sp>
        <p:nvSpPr>
          <p:cNvPr id="4" name="スライド番号プレースホルダー 3"/>
          <p:cNvSpPr>
            <a:spLocks noGrp="1"/>
          </p:cNvSpPr>
          <p:nvPr>
            <p:ph type="sldNum" sz="quarter" idx="10"/>
          </p:nvPr>
        </p:nvSpPr>
        <p:spPr/>
        <p:txBody>
          <a:bodyPr/>
          <a:lstStyle/>
          <a:p>
            <a:fld id="{9546D6A8-29E1-4425-837C-6544EAD28601}" type="slidenum">
              <a:rPr kumimoji="1" lang="ja-JP" altLang="en-US" smtClean="0"/>
              <a:pPr/>
              <a:t>13</a:t>
            </a:fld>
            <a:endParaRPr kumimoji="1" lang="ja-JP" altLang="en-US"/>
          </a:p>
        </p:txBody>
      </p:sp>
    </p:spTree>
    <p:extLst>
      <p:ext uri="{BB962C8B-B14F-4D97-AF65-F5344CB8AC3E}">
        <p14:creationId xmlns:p14="http://schemas.microsoft.com/office/powerpoint/2010/main" val="10582510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fontScale="92500" lnSpcReduction="10000"/>
          </a:bodyPr>
          <a:lstStyle/>
          <a:p>
            <a:r>
              <a:rPr kumimoji="1" lang="en-US" altLang="ja-JP" dirty="0" smtClean="0"/>
              <a:t>After 2000, when</a:t>
            </a:r>
            <a:r>
              <a:rPr kumimoji="1" lang="en-US" altLang="ja-JP" baseline="0" dirty="0" smtClean="0"/>
              <a:t> the programmable GPU started, real-time methods were developed.</a:t>
            </a:r>
          </a:p>
          <a:p>
            <a:r>
              <a:rPr kumimoji="1" lang="en-US" altLang="ja-JP" baseline="0" dirty="0" smtClean="0"/>
              <a:t>In 2002, Mitchell made an interactive version of Rendering Natural Light, a famous SIGGRAPH ‘97 film.</a:t>
            </a:r>
          </a:p>
          <a:p>
            <a:r>
              <a:rPr kumimoji="1" lang="en-US" altLang="ja-JP" baseline="0" dirty="0" smtClean="0"/>
              <a:t>While the original picture took 15 minutes to render a frame, his program ran 10 fps.</a:t>
            </a:r>
          </a:p>
          <a:p>
            <a:r>
              <a:rPr kumimoji="1" lang="en-US" altLang="ja-JP" baseline="0" dirty="0" smtClean="0"/>
              <a:t>At the same period, </a:t>
            </a:r>
            <a:r>
              <a:rPr kumimoji="1" lang="en-US" altLang="ja-JP" baseline="0" dirty="0" err="1" smtClean="0"/>
              <a:t>Kawase</a:t>
            </a:r>
            <a:r>
              <a:rPr kumimoji="1" lang="en-US" altLang="ja-JP" baseline="0" dirty="0" smtClean="0"/>
              <a:t>, a speaker of this course, implemented a real-time glare effect for a racing game.</a:t>
            </a:r>
          </a:p>
          <a:p>
            <a:r>
              <a:rPr kumimoji="1" lang="en-US" altLang="ja-JP" baseline="0" dirty="0" smtClean="0"/>
              <a:t>(36 sec)</a:t>
            </a:r>
            <a:endParaRPr kumimoji="1" lang="ja-JP" altLang="en-US" dirty="0"/>
          </a:p>
        </p:txBody>
      </p:sp>
      <p:sp>
        <p:nvSpPr>
          <p:cNvPr id="4" name="スライド番号プレースホルダー 3"/>
          <p:cNvSpPr>
            <a:spLocks noGrp="1"/>
          </p:cNvSpPr>
          <p:nvPr>
            <p:ph type="sldNum" sz="quarter" idx="10"/>
          </p:nvPr>
        </p:nvSpPr>
        <p:spPr/>
        <p:txBody>
          <a:bodyPr/>
          <a:lstStyle/>
          <a:p>
            <a:fld id="{9546D6A8-29E1-4425-837C-6544EAD28601}" type="slidenum">
              <a:rPr kumimoji="1" lang="ja-JP" altLang="en-US" smtClean="0"/>
              <a:pPr/>
              <a:t>14</a:t>
            </a:fld>
            <a:endParaRPr kumimoji="1" lang="ja-JP" altLang="en-US"/>
          </a:p>
        </p:txBody>
      </p:sp>
    </p:spTree>
    <p:extLst>
      <p:ext uri="{BB962C8B-B14F-4D97-AF65-F5344CB8AC3E}">
        <p14:creationId xmlns:p14="http://schemas.microsoft.com/office/powerpoint/2010/main" val="2221642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fontScale="92500" lnSpcReduction="10000"/>
          </a:bodyPr>
          <a:lstStyle/>
          <a:p>
            <a:r>
              <a:rPr kumimoji="1" lang="en-US" altLang="ja-JP" dirty="0" smtClean="0"/>
              <a:t>In the technologies I introduced so</a:t>
            </a:r>
            <a:r>
              <a:rPr kumimoji="1" lang="en-US" altLang="ja-JP" baseline="0" dirty="0" smtClean="0"/>
              <a:t> far, the shape of glare was assumed to be human-designed.</a:t>
            </a:r>
          </a:p>
          <a:p>
            <a:r>
              <a:rPr kumimoji="1" lang="en-US" altLang="ja-JP" baseline="0" dirty="0" smtClean="0"/>
              <a:t>At Pacific Graphics 2004, we proposed a physically-based glare shape generator.</a:t>
            </a:r>
          </a:p>
          <a:p>
            <a:r>
              <a:rPr kumimoji="1" lang="en-US" altLang="ja-JP" baseline="0" dirty="0" smtClean="0"/>
              <a:t>Today’s talk is based on that paper and the next year’s Poster at SIGGRAPH.</a:t>
            </a:r>
          </a:p>
          <a:p>
            <a:r>
              <a:rPr kumimoji="1" lang="en-US" altLang="ja-JP" baseline="0" dirty="0" smtClean="0"/>
              <a:t>Related research papers with more sophisticated results were published a couple of years ago at both EUROGRAPHICS and SIGGRAPH.</a:t>
            </a:r>
          </a:p>
          <a:p>
            <a:r>
              <a:rPr kumimoji="1" lang="en-US" altLang="ja-JP" baseline="0" dirty="0" smtClean="0"/>
              <a:t>(33 sec)</a:t>
            </a:r>
            <a:endParaRPr kumimoji="1" lang="ja-JP" altLang="en-US" dirty="0"/>
          </a:p>
        </p:txBody>
      </p:sp>
      <p:sp>
        <p:nvSpPr>
          <p:cNvPr id="4" name="スライド番号プレースホルダー 3"/>
          <p:cNvSpPr>
            <a:spLocks noGrp="1"/>
          </p:cNvSpPr>
          <p:nvPr>
            <p:ph type="sldNum" sz="quarter" idx="10"/>
          </p:nvPr>
        </p:nvSpPr>
        <p:spPr/>
        <p:txBody>
          <a:bodyPr/>
          <a:lstStyle/>
          <a:p>
            <a:fld id="{9546D6A8-29E1-4425-837C-6544EAD28601}" type="slidenum">
              <a:rPr kumimoji="1" lang="ja-JP" altLang="en-US" smtClean="0"/>
              <a:pPr/>
              <a:t>15</a:t>
            </a:fld>
            <a:endParaRPr kumimoji="1" lang="ja-JP" altLang="en-US"/>
          </a:p>
        </p:txBody>
      </p:sp>
    </p:spTree>
    <p:extLst>
      <p:ext uri="{BB962C8B-B14F-4D97-AF65-F5344CB8AC3E}">
        <p14:creationId xmlns:p14="http://schemas.microsoft.com/office/powerpoint/2010/main" val="16921379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Next I’m</a:t>
            </a:r>
            <a:r>
              <a:rPr kumimoji="1" lang="en-US" altLang="ja-JP" baseline="0" dirty="0" smtClean="0"/>
              <a:t> going to talk about theory.</a:t>
            </a:r>
          </a:p>
          <a:p>
            <a:r>
              <a:rPr kumimoji="1" lang="en-US" altLang="ja-JP" baseline="0" dirty="0" smtClean="0"/>
              <a:t>(5 sec)</a:t>
            </a:r>
            <a:endParaRPr kumimoji="1" lang="ja-JP" altLang="en-US" dirty="0"/>
          </a:p>
        </p:txBody>
      </p:sp>
      <p:sp>
        <p:nvSpPr>
          <p:cNvPr id="4" name="スライド番号プレースホルダー 3"/>
          <p:cNvSpPr>
            <a:spLocks noGrp="1"/>
          </p:cNvSpPr>
          <p:nvPr>
            <p:ph type="sldNum" sz="quarter" idx="10"/>
          </p:nvPr>
        </p:nvSpPr>
        <p:spPr/>
        <p:txBody>
          <a:bodyPr/>
          <a:lstStyle/>
          <a:p>
            <a:fld id="{9546D6A8-29E1-4425-837C-6544EAD28601}" type="slidenum">
              <a:rPr kumimoji="1" lang="ja-JP" altLang="en-US" smtClean="0"/>
              <a:pPr/>
              <a:t>16</a:t>
            </a:fld>
            <a:endParaRPr kumimoji="1" lang="ja-JP" altLang="en-US"/>
          </a:p>
        </p:txBody>
      </p:sp>
    </p:spTree>
    <p:extLst>
      <p:ext uri="{BB962C8B-B14F-4D97-AF65-F5344CB8AC3E}">
        <p14:creationId xmlns:p14="http://schemas.microsoft.com/office/powerpoint/2010/main" val="1936598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As I said</a:t>
            </a:r>
            <a:r>
              <a:rPr kumimoji="1" lang="en-US" altLang="ja-JP" baseline="0" dirty="0" smtClean="0"/>
              <a:t> </a:t>
            </a:r>
            <a:r>
              <a:rPr kumimoji="1" lang="en-US" altLang="ja-JP" dirty="0" smtClean="0"/>
              <a:t>in</a:t>
            </a:r>
            <a:r>
              <a:rPr kumimoji="1" lang="en-US" altLang="ja-JP" baseline="0" dirty="0" smtClean="0"/>
              <a:t> the previous talk, diffraction occurs when light is partly blocked.</a:t>
            </a:r>
          </a:p>
          <a:p>
            <a:r>
              <a:rPr kumimoji="1" lang="en-US" altLang="ja-JP" baseline="0" dirty="0" smtClean="0"/>
              <a:t>Let me show you a few more variations of the blocker formation.</a:t>
            </a:r>
          </a:p>
          <a:p>
            <a:r>
              <a:rPr kumimoji="1" lang="en-US" altLang="ja-JP" baseline="0" dirty="0" smtClean="0"/>
              <a:t>(13 sec)</a:t>
            </a:r>
            <a:endParaRPr kumimoji="1" lang="ja-JP" altLang="en-US" dirty="0"/>
          </a:p>
        </p:txBody>
      </p:sp>
      <p:sp>
        <p:nvSpPr>
          <p:cNvPr id="4" name="スライド番号プレースホルダー 3"/>
          <p:cNvSpPr>
            <a:spLocks noGrp="1"/>
          </p:cNvSpPr>
          <p:nvPr>
            <p:ph type="sldNum" sz="quarter" idx="10"/>
          </p:nvPr>
        </p:nvSpPr>
        <p:spPr/>
        <p:txBody>
          <a:bodyPr/>
          <a:lstStyle/>
          <a:p>
            <a:fld id="{9546D6A8-29E1-4425-837C-6544EAD28601}" type="slidenum">
              <a:rPr kumimoji="1" lang="ja-JP" altLang="en-US" smtClean="0"/>
              <a:pPr/>
              <a:t>17</a:t>
            </a:fld>
            <a:endParaRPr kumimoji="1" lang="ja-JP" altLang="en-US"/>
          </a:p>
        </p:txBody>
      </p:sp>
    </p:spTree>
    <p:extLst>
      <p:ext uri="{BB962C8B-B14F-4D97-AF65-F5344CB8AC3E}">
        <p14:creationId xmlns:p14="http://schemas.microsoft.com/office/powerpoint/2010/main" val="3270604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lnSpcReduction="10000"/>
          </a:bodyPr>
          <a:lstStyle/>
          <a:p>
            <a:r>
              <a:rPr kumimoji="1" lang="en-US" altLang="ja-JP" dirty="0" smtClean="0"/>
              <a:t>In the left illustration and the photo, the incident plane wave keeps its shape WHERE the aperture is wide open</a:t>
            </a:r>
            <a:r>
              <a:rPr kumimoji="1" lang="en-US" altLang="ja-JP" baseline="0" dirty="0" smtClean="0"/>
              <a:t> and the diffraction wave is perceived from the edge of the blocker.</a:t>
            </a:r>
          </a:p>
          <a:p>
            <a:r>
              <a:rPr kumimoji="1" lang="en-US" altLang="ja-JP" baseline="0" dirty="0" smtClean="0"/>
              <a:t>IF the aperture is small as in the center, the diffraction wave looks like a point source wave.</a:t>
            </a:r>
          </a:p>
          <a:p>
            <a:r>
              <a:rPr kumimoji="1" lang="en-US" altLang="ja-JP" baseline="0" dirty="0" smtClean="0"/>
              <a:t>Interestingly, if you REVERSE the blocker and the aperture, the blocker yields the same diffraction wave, as I show in the right figure.</a:t>
            </a:r>
          </a:p>
          <a:p>
            <a:r>
              <a:rPr kumimoji="1" lang="en-US" altLang="ja-JP" baseline="0" dirty="0" smtClean="0"/>
              <a:t>(32 sec)</a:t>
            </a:r>
            <a:endParaRPr kumimoji="1" lang="ja-JP" altLang="en-US" dirty="0"/>
          </a:p>
        </p:txBody>
      </p:sp>
      <p:sp>
        <p:nvSpPr>
          <p:cNvPr id="4" name="スライド番号プレースホルダー 3"/>
          <p:cNvSpPr>
            <a:spLocks noGrp="1"/>
          </p:cNvSpPr>
          <p:nvPr>
            <p:ph type="sldNum" sz="quarter" idx="10"/>
          </p:nvPr>
        </p:nvSpPr>
        <p:spPr/>
        <p:txBody>
          <a:bodyPr/>
          <a:lstStyle/>
          <a:p>
            <a:fld id="{9546D6A8-29E1-4425-837C-6544EAD28601}" type="slidenum">
              <a:rPr kumimoji="1" lang="ja-JP" altLang="en-US" smtClean="0"/>
              <a:pPr/>
              <a:t>18</a:t>
            </a:fld>
            <a:endParaRPr kumimoji="1" lang="ja-JP" altLang="en-US"/>
          </a:p>
        </p:txBody>
      </p:sp>
    </p:spTree>
    <p:extLst>
      <p:ext uri="{BB962C8B-B14F-4D97-AF65-F5344CB8AC3E}">
        <p14:creationId xmlns:p14="http://schemas.microsoft.com/office/powerpoint/2010/main" val="21281589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lnSpcReduction="10000"/>
          </a:bodyPr>
          <a:lstStyle/>
          <a:p>
            <a:r>
              <a:rPr kumimoji="1" lang="en-US" altLang="ja-JP" dirty="0" smtClean="0"/>
              <a:t>Such behavior</a:t>
            </a:r>
            <a:r>
              <a:rPr kumimoji="1" lang="en-US" altLang="ja-JP" baseline="0" dirty="0" smtClean="0"/>
              <a:t> of wave can be accounted for by the Huygens-Fresnel principle.</a:t>
            </a:r>
          </a:p>
          <a:p>
            <a:r>
              <a:rPr kumimoji="1" lang="en-US" altLang="ja-JP" baseline="0" dirty="0" smtClean="0"/>
              <a:t>They regarded every point on the wavefront as a source of another secondary wave.</a:t>
            </a:r>
          </a:p>
          <a:p>
            <a:r>
              <a:rPr kumimoji="1" lang="en-US" altLang="ja-JP" baseline="0" dirty="0" smtClean="0"/>
              <a:t>And the ENVELOPE curve by the secondary waves FORM the next wave front.</a:t>
            </a:r>
          </a:p>
          <a:p>
            <a:r>
              <a:rPr kumimoji="1" lang="en-US" altLang="ja-JP" baseline="0" dirty="0" smtClean="0"/>
              <a:t>This gave a consistent description of both the externally-</a:t>
            </a:r>
            <a:r>
              <a:rPr kumimoji="1" lang="en-US" altLang="ja-JP" baseline="0" dirty="0" err="1" smtClean="0"/>
              <a:t>drived</a:t>
            </a:r>
            <a:r>
              <a:rPr kumimoji="1" lang="en-US" altLang="ja-JP" baseline="0" dirty="0" smtClean="0"/>
              <a:t> wave propagation and the diffraction.</a:t>
            </a:r>
          </a:p>
          <a:p>
            <a:r>
              <a:rPr kumimoji="1" lang="en-US" altLang="ja-JP" baseline="0" dirty="0" smtClean="0"/>
              <a:t>(28 sec)</a:t>
            </a:r>
          </a:p>
        </p:txBody>
      </p:sp>
      <p:sp>
        <p:nvSpPr>
          <p:cNvPr id="4" name="スライド番号プレースホルダー 3"/>
          <p:cNvSpPr>
            <a:spLocks noGrp="1"/>
          </p:cNvSpPr>
          <p:nvPr>
            <p:ph type="sldNum" sz="quarter" idx="10"/>
          </p:nvPr>
        </p:nvSpPr>
        <p:spPr/>
        <p:txBody>
          <a:bodyPr/>
          <a:lstStyle/>
          <a:p>
            <a:fld id="{9546D6A8-29E1-4425-837C-6544EAD28601}" type="slidenum">
              <a:rPr kumimoji="1" lang="ja-JP" altLang="en-US" smtClean="0"/>
              <a:pPr/>
              <a:t>19</a:t>
            </a:fld>
            <a:endParaRPr kumimoji="1" lang="ja-JP" altLang="en-US"/>
          </a:p>
        </p:txBody>
      </p:sp>
    </p:spTree>
    <p:extLst>
      <p:ext uri="{BB962C8B-B14F-4D97-AF65-F5344CB8AC3E}">
        <p14:creationId xmlns:p14="http://schemas.microsoft.com/office/powerpoint/2010/main" val="40562268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Now I’ll talk about</a:t>
            </a:r>
            <a:r>
              <a:rPr kumimoji="1" lang="en-US" altLang="ja-JP" baseline="0" dirty="0" smtClean="0"/>
              <a:t> some analysis of the propagation of wave by diffraction.</a:t>
            </a:r>
          </a:p>
          <a:p>
            <a:r>
              <a:rPr kumimoji="1" lang="en-US" altLang="ja-JP" baseline="0" dirty="0" smtClean="0"/>
              <a:t>We assume that the incident light wave is plane, or infinite-source.</a:t>
            </a:r>
          </a:p>
          <a:p>
            <a:r>
              <a:rPr kumimoji="1" lang="en-US" altLang="ja-JP" baseline="0" dirty="0" smtClean="0"/>
              <a:t>The wave propagated from the aperture is observed at a distant screen parallel to the blocker.</a:t>
            </a:r>
          </a:p>
          <a:p>
            <a:r>
              <a:rPr kumimoji="1" lang="en-US" altLang="ja-JP" baseline="0" dirty="0" smtClean="0"/>
              <a:t>(20 sec)</a:t>
            </a:r>
          </a:p>
          <a:p>
            <a:endParaRPr kumimoji="1" lang="ja-JP" altLang="en-US" dirty="0"/>
          </a:p>
        </p:txBody>
      </p:sp>
      <p:sp>
        <p:nvSpPr>
          <p:cNvPr id="4" name="スライド番号プレースホルダー 3"/>
          <p:cNvSpPr>
            <a:spLocks noGrp="1"/>
          </p:cNvSpPr>
          <p:nvPr>
            <p:ph type="sldNum" sz="quarter" idx="10"/>
          </p:nvPr>
        </p:nvSpPr>
        <p:spPr/>
        <p:txBody>
          <a:bodyPr/>
          <a:lstStyle/>
          <a:p>
            <a:fld id="{9546D6A8-29E1-4425-837C-6544EAD28601}" type="slidenum">
              <a:rPr kumimoji="1" lang="ja-JP" altLang="en-US" smtClean="0"/>
              <a:pPr/>
              <a:t>20</a:t>
            </a:fld>
            <a:endParaRPr kumimoji="1" lang="ja-JP" altLang="en-US"/>
          </a:p>
        </p:txBody>
      </p:sp>
    </p:spTree>
    <p:extLst>
      <p:ext uri="{BB962C8B-B14F-4D97-AF65-F5344CB8AC3E}">
        <p14:creationId xmlns:p14="http://schemas.microsoft.com/office/powerpoint/2010/main" val="3132383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This is the contents of my talk for the next 20 minutes.</a:t>
            </a:r>
          </a:p>
          <a:p>
            <a:r>
              <a:rPr kumimoji="1" lang="en-US" altLang="ja-JP" dirty="0" smtClean="0"/>
              <a:t>Following introduction</a:t>
            </a:r>
            <a:r>
              <a:rPr kumimoji="1" lang="en-US" altLang="ja-JP" baseline="0" dirty="0" smtClean="0"/>
              <a:t> and related work,</a:t>
            </a:r>
          </a:p>
          <a:p>
            <a:r>
              <a:rPr kumimoji="1" lang="en-US" altLang="ja-JP" baseline="0" dirty="0" smtClean="0"/>
              <a:t> I’ll briefly introduce a fundamental wave optics theory related to glare.</a:t>
            </a:r>
          </a:p>
          <a:p>
            <a:r>
              <a:rPr kumimoji="1" lang="en-US" altLang="ja-JP" baseline="0" dirty="0" smtClean="0"/>
              <a:t>Then I describe a physically based glare generation techniques</a:t>
            </a:r>
          </a:p>
          <a:p>
            <a:r>
              <a:rPr kumimoji="1" lang="en-US" altLang="ja-JP" baseline="0" dirty="0" smtClean="0"/>
              <a:t> and its implementation.</a:t>
            </a:r>
          </a:p>
          <a:p>
            <a:r>
              <a:rPr kumimoji="1" lang="en-US" altLang="ja-JP" baseline="0" dirty="0" smtClean="0"/>
              <a:t>(20 sec)</a:t>
            </a:r>
            <a:endParaRPr kumimoji="1" lang="ja-JP" altLang="en-US" dirty="0"/>
          </a:p>
        </p:txBody>
      </p:sp>
      <p:sp>
        <p:nvSpPr>
          <p:cNvPr id="4" name="スライド番号プレースホルダー 3"/>
          <p:cNvSpPr>
            <a:spLocks noGrp="1"/>
          </p:cNvSpPr>
          <p:nvPr>
            <p:ph type="sldNum" sz="quarter" idx="10"/>
          </p:nvPr>
        </p:nvSpPr>
        <p:spPr/>
        <p:txBody>
          <a:bodyPr/>
          <a:lstStyle/>
          <a:p>
            <a:fld id="{9546D6A8-29E1-4425-837C-6544EAD28601}" type="slidenum">
              <a:rPr kumimoji="1" lang="ja-JP" altLang="en-US" smtClean="0"/>
              <a:pPr/>
              <a:t>3</a:t>
            </a:fld>
            <a:endParaRPr kumimoji="1" lang="ja-JP" altLang="en-US"/>
          </a:p>
        </p:txBody>
      </p:sp>
    </p:spTree>
    <p:extLst>
      <p:ext uri="{BB962C8B-B14F-4D97-AF65-F5344CB8AC3E}">
        <p14:creationId xmlns:p14="http://schemas.microsoft.com/office/powerpoint/2010/main" val="35323956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fontScale="85000" lnSpcReduction="20000"/>
          </a:bodyPr>
          <a:lstStyle/>
          <a:p>
            <a:r>
              <a:rPr kumimoji="1" lang="en-US" altLang="ja-JP" dirty="0" smtClean="0"/>
              <a:t>This is a more exact model of diffraction for mathematical analysis.</a:t>
            </a:r>
          </a:p>
          <a:p>
            <a:r>
              <a:rPr kumimoji="1" lang="en-US" altLang="ja-JP" dirty="0" smtClean="0"/>
              <a:t>Note that the aperture</a:t>
            </a:r>
            <a:r>
              <a:rPr kumimoji="1" lang="en-US" altLang="ja-JP" baseline="0" dirty="0" smtClean="0"/>
              <a:t> is in the plane called OBJECT REGION x sub o and y sub o.</a:t>
            </a:r>
          </a:p>
          <a:p>
            <a:r>
              <a:rPr kumimoji="1" lang="en-US" altLang="ja-JP" baseline="0" dirty="0" smtClean="0"/>
              <a:t>And the observation plane is denoted by x sub f and y sub f.</a:t>
            </a:r>
          </a:p>
          <a:p>
            <a:r>
              <a:rPr kumimoji="1" lang="en-US" altLang="ja-JP" baseline="0" dirty="0" smtClean="0"/>
              <a:t>We want to know the complex value U sub f as a wave AMPLITUDE.</a:t>
            </a:r>
          </a:p>
          <a:p>
            <a:r>
              <a:rPr kumimoji="1" lang="en-US" altLang="ja-JP" baseline="0" dirty="0" smtClean="0"/>
              <a:t>The U sub f is obtained as the integration of the wave from every point on the aperture.</a:t>
            </a:r>
          </a:p>
          <a:p>
            <a:r>
              <a:rPr kumimoji="1" lang="en-US" altLang="ja-JP" baseline="0" dirty="0" smtClean="0"/>
              <a:t>The distance between the two planes is capital R and the wave length is denoted as lambda as usual.</a:t>
            </a:r>
          </a:p>
          <a:p>
            <a:r>
              <a:rPr kumimoji="1" lang="en-US" altLang="ja-JP" baseline="0" dirty="0" smtClean="0"/>
              <a:t>Note that we pay attention to a single wavelength light, which means a pure single color. </a:t>
            </a:r>
          </a:p>
          <a:p>
            <a:r>
              <a:rPr kumimoji="1" lang="en-US" altLang="ja-JP" baseline="0" dirty="0" smtClean="0"/>
              <a:t>(53 sec)</a:t>
            </a:r>
            <a:endParaRPr kumimoji="1" lang="ja-JP" altLang="en-US" dirty="0"/>
          </a:p>
        </p:txBody>
      </p:sp>
      <p:sp>
        <p:nvSpPr>
          <p:cNvPr id="4" name="スライド番号プレースホルダー 3"/>
          <p:cNvSpPr>
            <a:spLocks noGrp="1"/>
          </p:cNvSpPr>
          <p:nvPr>
            <p:ph type="sldNum" sz="quarter" idx="10"/>
          </p:nvPr>
        </p:nvSpPr>
        <p:spPr/>
        <p:txBody>
          <a:bodyPr/>
          <a:lstStyle/>
          <a:p>
            <a:fld id="{9546D6A8-29E1-4425-837C-6544EAD28601}" type="slidenum">
              <a:rPr kumimoji="1" lang="ja-JP" altLang="en-US" smtClean="0"/>
              <a:pPr/>
              <a:t>21</a:t>
            </a:fld>
            <a:endParaRPr kumimoji="1" lang="ja-JP" altLang="en-US"/>
          </a:p>
        </p:txBody>
      </p:sp>
    </p:spTree>
    <p:extLst>
      <p:ext uri="{BB962C8B-B14F-4D97-AF65-F5344CB8AC3E}">
        <p14:creationId xmlns:p14="http://schemas.microsoft.com/office/powerpoint/2010/main" val="5296480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I</a:t>
            </a:r>
            <a:r>
              <a:rPr kumimoji="1" lang="en-US" altLang="ja-JP" baseline="0" dirty="0" smtClean="0"/>
              <a:t> have no time for the derivation.</a:t>
            </a:r>
          </a:p>
          <a:p>
            <a:r>
              <a:rPr kumimoji="1" lang="en-US" altLang="ja-JP" baseline="0" dirty="0" smtClean="0"/>
              <a:t>Please see an appendix of the COURSE NOTE that will be published soon.</a:t>
            </a:r>
          </a:p>
          <a:p>
            <a:r>
              <a:rPr kumimoji="1" lang="en-US" altLang="ja-JP" dirty="0" smtClean="0"/>
              <a:t>(10 sec)</a:t>
            </a:r>
            <a:endParaRPr kumimoji="1" lang="ja-JP" altLang="en-US" dirty="0"/>
          </a:p>
        </p:txBody>
      </p:sp>
      <p:sp>
        <p:nvSpPr>
          <p:cNvPr id="4" name="スライド番号プレースホルダー 3"/>
          <p:cNvSpPr>
            <a:spLocks noGrp="1"/>
          </p:cNvSpPr>
          <p:nvPr>
            <p:ph type="sldNum" sz="quarter" idx="10"/>
          </p:nvPr>
        </p:nvSpPr>
        <p:spPr/>
        <p:txBody>
          <a:bodyPr/>
          <a:lstStyle/>
          <a:p>
            <a:fld id="{9546D6A8-29E1-4425-837C-6544EAD28601}" type="slidenum">
              <a:rPr kumimoji="1" lang="ja-JP" altLang="en-US" smtClean="0"/>
              <a:pPr/>
              <a:t>22</a:t>
            </a:fld>
            <a:endParaRPr kumimoji="1" lang="ja-JP" altLang="en-US"/>
          </a:p>
        </p:txBody>
      </p:sp>
    </p:spTree>
    <p:extLst>
      <p:ext uri="{BB962C8B-B14F-4D97-AF65-F5344CB8AC3E}">
        <p14:creationId xmlns:p14="http://schemas.microsoft.com/office/powerpoint/2010/main" val="19377115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fontScale="85000" lnSpcReduction="20000"/>
          </a:bodyPr>
          <a:lstStyle/>
          <a:p>
            <a:r>
              <a:rPr kumimoji="1" lang="en-US" altLang="ja-JP" dirty="0" smtClean="0"/>
              <a:t>The derivation is pretty complicated but the result is simple.</a:t>
            </a:r>
          </a:p>
          <a:p>
            <a:r>
              <a:rPr kumimoji="1" lang="en-US" altLang="ja-JP" dirty="0" smtClean="0"/>
              <a:t>We are interested in the IMAGE so we want the wave intensity, which is the</a:t>
            </a:r>
            <a:r>
              <a:rPr kumimoji="1" lang="en-US" altLang="ja-JP" baseline="0" dirty="0" smtClean="0"/>
              <a:t> absolute squared value of AMPLITUDE.</a:t>
            </a:r>
            <a:endParaRPr kumimoji="1" lang="en-US" altLang="ja-JP" dirty="0" smtClean="0"/>
          </a:p>
          <a:p>
            <a:r>
              <a:rPr kumimoji="1" lang="en-US" altLang="ja-JP" dirty="0" smtClean="0"/>
              <a:t>Diffraction image is approximated using the 2D Fourier transform of the aperture image, as</a:t>
            </a:r>
            <a:r>
              <a:rPr kumimoji="1" lang="en-US" altLang="ja-JP" baseline="0" dirty="0" smtClean="0"/>
              <a:t> indicated by this formula.</a:t>
            </a:r>
          </a:p>
          <a:p>
            <a:r>
              <a:rPr kumimoji="1" lang="en-US" altLang="ja-JP" baseline="0" dirty="0" smtClean="0"/>
              <a:t>Please notice that there is an UNPRACTICAL condition for this to be true.</a:t>
            </a:r>
          </a:p>
          <a:p>
            <a:r>
              <a:rPr kumimoji="1" lang="en-US" altLang="ja-JP" baseline="0" dirty="0" smtClean="0"/>
              <a:t>The distance R between the aperture and the screen,</a:t>
            </a:r>
          </a:p>
          <a:p>
            <a:r>
              <a:rPr kumimoji="1" lang="en-US" altLang="ja-JP" baseline="0" dirty="0" smtClean="0"/>
              <a:t> needs to be VERY large.</a:t>
            </a:r>
          </a:p>
          <a:p>
            <a:r>
              <a:rPr kumimoji="1" lang="en-US" altLang="ja-JP" dirty="0" smtClean="0"/>
              <a:t>It must be far more than FIFTY meter,</a:t>
            </a:r>
          </a:p>
          <a:p>
            <a:r>
              <a:rPr kumimoji="1" lang="en-US" altLang="ja-JP" dirty="0" smtClean="0"/>
              <a:t> for a 5mm squared aperture </a:t>
            </a:r>
            <a:r>
              <a:rPr kumimoji="1" lang="en-US" altLang="ja-JP" baseline="0" dirty="0" smtClean="0"/>
              <a:t>and a </a:t>
            </a:r>
            <a:r>
              <a:rPr kumimoji="1" lang="en-US" altLang="ja-JP" dirty="0" smtClean="0"/>
              <a:t>wavelength of typical human-visible</a:t>
            </a:r>
            <a:r>
              <a:rPr kumimoji="1" lang="en-US" altLang="ja-JP" baseline="0" dirty="0" smtClean="0"/>
              <a:t> light.</a:t>
            </a:r>
          </a:p>
          <a:p>
            <a:r>
              <a:rPr kumimoji="1" lang="en-US" altLang="ja-JP" baseline="0" dirty="0" smtClean="0"/>
              <a:t>(40 sec)</a:t>
            </a:r>
            <a:endParaRPr kumimoji="1" lang="ja-JP" altLang="en-US" dirty="0"/>
          </a:p>
        </p:txBody>
      </p:sp>
      <p:sp>
        <p:nvSpPr>
          <p:cNvPr id="4" name="スライド番号プレースホルダー 3"/>
          <p:cNvSpPr>
            <a:spLocks noGrp="1"/>
          </p:cNvSpPr>
          <p:nvPr>
            <p:ph type="sldNum" sz="quarter" idx="10"/>
          </p:nvPr>
        </p:nvSpPr>
        <p:spPr/>
        <p:txBody>
          <a:bodyPr/>
          <a:lstStyle/>
          <a:p>
            <a:fld id="{9546D6A8-29E1-4425-837C-6544EAD28601}" type="slidenum">
              <a:rPr kumimoji="1" lang="ja-JP" altLang="en-US" smtClean="0"/>
              <a:pPr/>
              <a:t>23</a:t>
            </a:fld>
            <a:endParaRPr kumimoji="1" lang="ja-JP" altLang="en-US"/>
          </a:p>
        </p:txBody>
      </p:sp>
    </p:spTree>
    <p:extLst>
      <p:ext uri="{BB962C8B-B14F-4D97-AF65-F5344CB8AC3E}">
        <p14:creationId xmlns:p14="http://schemas.microsoft.com/office/powerpoint/2010/main" val="33727754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fontScale="77500" lnSpcReduction="20000"/>
          </a:bodyPr>
          <a:lstStyle/>
          <a:p>
            <a:r>
              <a:rPr kumimoji="1" lang="en-US" altLang="ja-JP" dirty="0" smtClean="0"/>
              <a:t>However,</a:t>
            </a:r>
            <a:r>
              <a:rPr kumimoji="1" lang="en-US" altLang="ja-JP" baseline="0" dirty="0" smtClean="0"/>
              <a:t> the distance issue is solved by using a lens.</a:t>
            </a:r>
          </a:p>
          <a:p>
            <a:r>
              <a:rPr kumimoji="1" lang="en-US" altLang="ja-JP" baseline="0" dirty="0" smtClean="0"/>
              <a:t>The object or obstacle that causes diffraction can be as close as the focal length of the lens.</a:t>
            </a:r>
          </a:p>
          <a:p>
            <a:r>
              <a:rPr kumimoji="1" lang="en-US" altLang="ja-JP" baseline="0" dirty="0" smtClean="0"/>
              <a:t>This is a practical condition, for example a camera lens and a filter, or a human eye and eyelashes.</a:t>
            </a:r>
          </a:p>
          <a:p>
            <a:endParaRPr kumimoji="1" lang="en-US" altLang="ja-JP" dirty="0" smtClean="0"/>
          </a:p>
          <a:p>
            <a:r>
              <a:rPr kumimoji="1" lang="en-US" altLang="ja-JP" baseline="0" dirty="0" smtClean="0"/>
              <a:t>The series of the analysis so far is discussed in standard wave optics textbooks.</a:t>
            </a:r>
          </a:p>
          <a:p>
            <a:r>
              <a:rPr kumimoji="1" lang="en-US" altLang="ja-JP" baseline="0" dirty="0" smtClean="0"/>
              <a:t>Many people recommends INTRODUCTION to FOURIER OPTICS by Goodman.</a:t>
            </a:r>
          </a:p>
          <a:p>
            <a:r>
              <a:rPr kumimoji="1" lang="en-US" altLang="ja-JP" baseline="0" dirty="0" smtClean="0"/>
              <a:t>(36 sec)</a:t>
            </a:r>
          </a:p>
          <a:p>
            <a:endParaRPr kumimoji="1" lang="en-US" altLang="ja-JP" baseline="0" dirty="0" smtClean="0"/>
          </a:p>
          <a:p>
            <a:endParaRPr kumimoji="1" lang="en-US" altLang="ja-JP" baseline="0" dirty="0" smtClean="0"/>
          </a:p>
          <a:p>
            <a:endParaRPr kumimoji="1" lang="en-US" altLang="ja-JP" baseline="0" dirty="0" smtClean="0"/>
          </a:p>
          <a:p>
            <a:r>
              <a:rPr kumimoji="1" lang="ja-JP" altLang="en-US" baseline="0" dirty="0" smtClean="0"/>
              <a:t>疑問：</a:t>
            </a:r>
            <a:r>
              <a:rPr kumimoji="1" lang="en-US" altLang="ja-JP" baseline="0" dirty="0" err="1" smtClean="0"/>
              <a:t>d_o</a:t>
            </a:r>
            <a:r>
              <a:rPr kumimoji="1" lang="ja-JP" altLang="en-US" baseline="0" dirty="0" smtClean="0"/>
              <a:t>が変われば分布も変わるはず（拡大縮小？）だが。</a:t>
            </a:r>
            <a:endParaRPr kumimoji="1" lang="en-US" altLang="ja-JP" baseline="0"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9546D6A8-29E1-4425-837C-6544EAD28601}" type="slidenum">
              <a:rPr kumimoji="1" lang="ja-JP" altLang="en-US" smtClean="0"/>
              <a:pPr/>
              <a:t>24</a:t>
            </a:fld>
            <a:endParaRPr kumimoji="1" lang="ja-JP" altLang="en-US"/>
          </a:p>
        </p:txBody>
      </p:sp>
    </p:spTree>
    <p:extLst>
      <p:ext uri="{BB962C8B-B14F-4D97-AF65-F5344CB8AC3E}">
        <p14:creationId xmlns:p14="http://schemas.microsoft.com/office/powerpoint/2010/main" val="39903781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OK. Let’s go on to the image generation method.</a:t>
            </a:r>
          </a:p>
          <a:p>
            <a:r>
              <a:rPr kumimoji="1" lang="en-US" altLang="ja-JP" dirty="0" smtClean="0"/>
              <a:t>(5 sec)</a:t>
            </a:r>
            <a:endParaRPr kumimoji="1" lang="ja-JP" altLang="en-US" dirty="0"/>
          </a:p>
        </p:txBody>
      </p:sp>
      <p:sp>
        <p:nvSpPr>
          <p:cNvPr id="4" name="スライド番号プレースホルダー 3"/>
          <p:cNvSpPr>
            <a:spLocks noGrp="1"/>
          </p:cNvSpPr>
          <p:nvPr>
            <p:ph type="sldNum" sz="quarter" idx="10"/>
          </p:nvPr>
        </p:nvSpPr>
        <p:spPr/>
        <p:txBody>
          <a:bodyPr/>
          <a:lstStyle/>
          <a:p>
            <a:fld id="{9546D6A8-29E1-4425-837C-6544EAD28601}" type="slidenum">
              <a:rPr kumimoji="1" lang="ja-JP" altLang="en-US" smtClean="0"/>
              <a:pPr/>
              <a:t>25</a:t>
            </a:fld>
            <a:endParaRPr kumimoji="1" lang="ja-JP" altLang="en-US"/>
          </a:p>
        </p:txBody>
      </p:sp>
    </p:spTree>
    <p:extLst>
      <p:ext uri="{BB962C8B-B14F-4D97-AF65-F5344CB8AC3E}">
        <p14:creationId xmlns:p14="http://schemas.microsoft.com/office/powerpoint/2010/main" val="29963889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fontScale="92500" lnSpcReduction="20000"/>
          </a:bodyPr>
          <a:lstStyle/>
          <a:p>
            <a:r>
              <a:rPr kumimoji="1" lang="en-US" altLang="ja-JP" dirty="0" smtClean="0"/>
              <a:t>Now</a:t>
            </a:r>
            <a:r>
              <a:rPr kumimoji="1" lang="en-US" altLang="ja-JP" baseline="0" dirty="0" smtClean="0"/>
              <a:t> we would like to apply the theory to the glare rendering.</a:t>
            </a:r>
          </a:p>
          <a:p>
            <a:r>
              <a:rPr kumimoji="1" lang="en-US" altLang="ja-JP" baseline="0" dirty="0" smtClean="0"/>
              <a:t>So let’s look at the formula with regard to lambda, the wave length.</a:t>
            </a:r>
          </a:p>
          <a:p>
            <a:r>
              <a:rPr kumimoji="1" lang="en-US" altLang="ja-JP" baseline="0" dirty="0" smtClean="0"/>
              <a:t>The formula is for a pure single spectrum color.</a:t>
            </a:r>
          </a:p>
          <a:p>
            <a:r>
              <a:rPr kumimoji="1" lang="en-US" altLang="ja-JP" baseline="0" dirty="0" smtClean="0"/>
              <a:t>Since a light source usually contain multiple wave lengths color, </a:t>
            </a:r>
          </a:p>
          <a:p>
            <a:r>
              <a:rPr kumimoji="1" lang="en-US" altLang="ja-JP" baseline="0" dirty="0" smtClean="0"/>
              <a:t>  we need to compute the formula for each sampled wave length and compose the results.</a:t>
            </a:r>
          </a:p>
          <a:p>
            <a:r>
              <a:rPr kumimoji="1" lang="en-US" altLang="ja-JP" baseline="0" dirty="0" smtClean="0"/>
              <a:t>A very simple implementation is to get each of the RGB patterns using the three representative wave lengths, respectively.</a:t>
            </a:r>
          </a:p>
          <a:p>
            <a:r>
              <a:rPr kumimoji="1" lang="en-US" altLang="ja-JP" baseline="0" dirty="0" smtClean="0"/>
              <a:t>(37 sec)</a:t>
            </a:r>
            <a:endParaRPr kumimoji="1" lang="ja-JP" altLang="en-US" dirty="0"/>
          </a:p>
        </p:txBody>
      </p:sp>
      <p:sp>
        <p:nvSpPr>
          <p:cNvPr id="4" name="スライド番号プレースホルダー 3"/>
          <p:cNvSpPr>
            <a:spLocks noGrp="1"/>
          </p:cNvSpPr>
          <p:nvPr>
            <p:ph type="sldNum" sz="quarter" idx="10"/>
          </p:nvPr>
        </p:nvSpPr>
        <p:spPr/>
        <p:txBody>
          <a:bodyPr/>
          <a:lstStyle/>
          <a:p>
            <a:fld id="{9546D6A8-29E1-4425-837C-6544EAD28601}" type="slidenum">
              <a:rPr kumimoji="1" lang="ja-JP" altLang="en-US" smtClean="0"/>
              <a:pPr/>
              <a:t>26</a:t>
            </a:fld>
            <a:endParaRPr kumimoji="1" lang="ja-JP" altLang="en-US"/>
          </a:p>
        </p:txBody>
      </p:sp>
    </p:spTree>
    <p:extLst>
      <p:ext uri="{BB962C8B-B14F-4D97-AF65-F5344CB8AC3E}">
        <p14:creationId xmlns:p14="http://schemas.microsoft.com/office/powerpoint/2010/main" val="30909075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lnSpcReduction="10000"/>
          </a:bodyPr>
          <a:lstStyle/>
          <a:p>
            <a:r>
              <a:rPr kumimoji="1" lang="en-US" altLang="ja-JP" dirty="0" smtClean="0"/>
              <a:t>This expression implies two</a:t>
            </a:r>
            <a:r>
              <a:rPr kumimoji="1" lang="en-US" altLang="ja-JP" baseline="0" dirty="0" smtClean="0"/>
              <a:t> facts with respect to the output image.</a:t>
            </a:r>
          </a:p>
          <a:p>
            <a:r>
              <a:rPr kumimoji="1" lang="en-US" altLang="ja-JP" baseline="0" dirty="0" smtClean="0"/>
              <a:t>The scaling of the output pattern is in proportion to lambda.</a:t>
            </a:r>
          </a:p>
          <a:p>
            <a:r>
              <a:rPr kumimoji="1" lang="en-US" altLang="ja-JP" baseline="0" dirty="0" smtClean="0"/>
              <a:t>And,</a:t>
            </a:r>
          </a:p>
          <a:p>
            <a:r>
              <a:rPr kumimoji="1" lang="en-US" altLang="ja-JP" baseline="0" dirty="0" smtClean="0"/>
              <a:t>The image intensity at each pixel is in INVERSELY proportion to lambda squared.</a:t>
            </a:r>
          </a:p>
          <a:p>
            <a:r>
              <a:rPr kumimoji="1" lang="en-US" altLang="ja-JP" baseline="0" dirty="0" smtClean="0"/>
              <a:t>Consequently, a glare image of a different wavelength can be generated by scaling the original image and multiplying each pixel value by a factor.</a:t>
            </a:r>
          </a:p>
          <a:p>
            <a:r>
              <a:rPr kumimoji="1" lang="en-US" altLang="ja-JP" baseline="0" dirty="0" smtClean="0"/>
              <a:t>(32 sec)</a:t>
            </a:r>
            <a:endParaRPr kumimoji="1" lang="ja-JP" altLang="en-US" dirty="0"/>
          </a:p>
        </p:txBody>
      </p:sp>
      <p:sp>
        <p:nvSpPr>
          <p:cNvPr id="4" name="スライド番号プレースホルダー 3"/>
          <p:cNvSpPr>
            <a:spLocks noGrp="1"/>
          </p:cNvSpPr>
          <p:nvPr>
            <p:ph type="sldNum" sz="quarter" idx="10"/>
          </p:nvPr>
        </p:nvSpPr>
        <p:spPr/>
        <p:txBody>
          <a:bodyPr/>
          <a:lstStyle/>
          <a:p>
            <a:fld id="{9546D6A8-29E1-4425-837C-6544EAD28601}" type="slidenum">
              <a:rPr kumimoji="1" lang="ja-JP" altLang="en-US" smtClean="0"/>
              <a:pPr/>
              <a:t>27</a:t>
            </a:fld>
            <a:endParaRPr kumimoji="1" lang="ja-JP" altLang="en-US"/>
          </a:p>
        </p:txBody>
      </p:sp>
    </p:spTree>
    <p:extLst>
      <p:ext uri="{BB962C8B-B14F-4D97-AF65-F5344CB8AC3E}">
        <p14:creationId xmlns:p14="http://schemas.microsoft.com/office/powerpoint/2010/main" val="9798962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Now I present a simple result using a hex-A-GONAL </a:t>
            </a:r>
            <a:r>
              <a:rPr kumimoji="1" lang="en-US" altLang="ja-JP" baseline="0" dirty="0" smtClean="0"/>
              <a:t>aperture as the input image.</a:t>
            </a:r>
          </a:p>
          <a:p>
            <a:r>
              <a:rPr kumimoji="1" lang="en-US" altLang="ja-JP" baseline="0" dirty="0" smtClean="0"/>
              <a:t>Using a simple RGB wavelength sampling, the output glare image in your right is obtained.</a:t>
            </a:r>
          </a:p>
          <a:p>
            <a:r>
              <a:rPr kumimoji="1" lang="en-US" altLang="ja-JP" baseline="0" dirty="0" smtClean="0"/>
              <a:t>You can simply use 2D FTT for the Fourier Transform.</a:t>
            </a:r>
          </a:p>
          <a:p>
            <a:r>
              <a:rPr kumimoji="1" lang="en-US" altLang="ja-JP" baseline="0" dirty="0" smtClean="0"/>
              <a:t>(20 sec)</a:t>
            </a:r>
            <a:endParaRPr kumimoji="1" lang="ja-JP" altLang="en-US" dirty="0"/>
          </a:p>
        </p:txBody>
      </p:sp>
      <p:sp>
        <p:nvSpPr>
          <p:cNvPr id="4" name="スライド番号プレースホルダー 3"/>
          <p:cNvSpPr>
            <a:spLocks noGrp="1"/>
          </p:cNvSpPr>
          <p:nvPr>
            <p:ph type="sldNum" sz="quarter" idx="10"/>
          </p:nvPr>
        </p:nvSpPr>
        <p:spPr/>
        <p:txBody>
          <a:bodyPr/>
          <a:lstStyle/>
          <a:p>
            <a:fld id="{9546D6A8-29E1-4425-837C-6544EAD28601}" type="slidenum">
              <a:rPr kumimoji="1" lang="ja-JP" altLang="en-US" smtClean="0"/>
              <a:pPr/>
              <a:t>28</a:t>
            </a:fld>
            <a:endParaRPr kumimoji="1" lang="ja-JP" altLang="en-US"/>
          </a:p>
        </p:txBody>
      </p:sp>
    </p:spTree>
    <p:extLst>
      <p:ext uri="{BB962C8B-B14F-4D97-AF65-F5344CB8AC3E}">
        <p14:creationId xmlns:p14="http://schemas.microsoft.com/office/powerpoint/2010/main" val="10352730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Next example</a:t>
            </a:r>
            <a:r>
              <a:rPr kumimoji="1" lang="en-US" altLang="ja-JP" baseline="0" dirty="0" smtClean="0"/>
              <a:t> assumes a cross filter pattern and a circular pupil aperture as the input.</a:t>
            </a:r>
          </a:p>
          <a:p>
            <a:r>
              <a:rPr kumimoji="1" lang="en-US" altLang="ja-JP" baseline="0" dirty="0" smtClean="0"/>
              <a:t>Note that I simply regarded the pupil or aperture image as the MASK of the input image.</a:t>
            </a:r>
          </a:p>
          <a:p>
            <a:r>
              <a:rPr kumimoji="1" lang="en-US" altLang="ja-JP" baseline="0" dirty="0" smtClean="0"/>
              <a:t>The glare result is on the right.</a:t>
            </a:r>
          </a:p>
          <a:p>
            <a:r>
              <a:rPr kumimoji="1" lang="en-US" altLang="ja-JP" baseline="0" dirty="0" smtClean="0"/>
              <a:t>(20 sec)</a:t>
            </a:r>
            <a:endParaRPr kumimoji="1" lang="ja-JP" altLang="en-US" dirty="0"/>
          </a:p>
        </p:txBody>
      </p:sp>
      <p:sp>
        <p:nvSpPr>
          <p:cNvPr id="4" name="スライド番号プレースホルダー 3"/>
          <p:cNvSpPr>
            <a:spLocks noGrp="1"/>
          </p:cNvSpPr>
          <p:nvPr>
            <p:ph type="sldNum" sz="quarter" idx="10"/>
          </p:nvPr>
        </p:nvSpPr>
        <p:spPr/>
        <p:txBody>
          <a:bodyPr/>
          <a:lstStyle/>
          <a:p>
            <a:fld id="{9546D6A8-29E1-4425-837C-6544EAD28601}" type="slidenum">
              <a:rPr kumimoji="1" lang="ja-JP" altLang="en-US" smtClean="0"/>
              <a:pPr/>
              <a:t>29</a:t>
            </a:fld>
            <a:endParaRPr kumimoji="1" lang="ja-JP" altLang="en-US"/>
          </a:p>
        </p:txBody>
      </p:sp>
    </p:spTree>
    <p:extLst>
      <p:ext uri="{BB962C8B-B14F-4D97-AF65-F5344CB8AC3E}">
        <p14:creationId xmlns:p14="http://schemas.microsoft.com/office/powerpoint/2010/main" val="25854023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The next one is a</a:t>
            </a:r>
            <a:r>
              <a:rPr kumimoji="1" lang="en-US" altLang="ja-JP" baseline="0" dirty="0" smtClean="0"/>
              <a:t> little complicated.</a:t>
            </a:r>
          </a:p>
          <a:p>
            <a:r>
              <a:rPr kumimoji="1" lang="en-US" altLang="ja-JP" baseline="0" dirty="0" smtClean="0"/>
              <a:t>As the input image I drew a pattern of an eyelid above, and some eyelashes on it.</a:t>
            </a:r>
          </a:p>
          <a:p>
            <a:r>
              <a:rPr kumimoji="1" lang="en-US" altLang="ja-JP" baseline="0" dirty="0" smtClean="0"/>
              <a:t>The RGB composed glare image is shown in the right.</a:t>
            </a:r>
          </a:p>
          <a:p>
            <a:r>
              <a:rPr kumimoji="1" lang="en-US" altLang="ja-JP" baseline="0" dirty="0" smtClean="0"/>
              <a:t>(17 sec)</a:t>
            </a:r>
          </a:p>
        </p:txBody>
      </p:sp>
      <p:sp>
        <p:nvSpPr>
          <p:cNvPr id="4" name="スライド番号プレースホルダー 3"/>
          <p:cNvSpPr>
            <a:spLocks noGrp="1"/>
          </p:cNvSpPr>
          <p:nvPr>
            <p:ph type="sldNum" sz="quarter" idx="10"/>
          </p:nvPr>
        </p:nvSpPr>
        <p:spPr/>
        <p:txBody>
          <a:bodyPr/>
          <a:lstStyle/>
          <a:p>
            <a:fld id="{9546D6A8-29E1-4425-837C-6544EAD28601}" type="slidenum">
              <a:rPr kumimoji="1" lang="ja-JP" altLang="en-US" smtClean="0"/>
              <a:pPr/>
              <a:t>30</a:t>
            </a:fld>
            <a:endParaRPr kumimoji="1" lang="ja-JP" altLang="en-US"/>
          </a:p>
        </p:txBody>
      </p:sp>
    </p:spTree>
    <p:extLst>
      <p:ext uri="{BB962C8B-B14F-4D97-AF65-F5344CB8AC3E}">
        <p14:creationId xmlns:p14="http://schemas.microsoft.com/office/powerpoint/2010/main" val="3274605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546D6A8-29E1-4425-837C-6544EAD28601}" type="slidenum">
              <a:rPr kumimoji="1" lang="ja-JP" altLang="en-US" smtClean="0"/>
              <a:pPr/>
              <a:t>4</a:t>
            </a:fld>
            <a:endParaRPr kumimoji="1" lang="ja-JP" altLang="en-US"/>
          </a:p>
        </p:txBody>
      </p:sp>
    </p:spTree>
    <p:extLst>
      <p:ext uri="{BB962C8B-B14F-4D97-AF65-F5344CB8AC3E}">
        <p14:creationId xmlns:p14="http://schemas.microsoft.com/office/powerpoint/2010/main" val="12949798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455AC0-99BF-42CC-9A19-8315B63C46A9}" type="slidenum">
              <a:rPr lang="ja-JP" altLang="en-US"/>
              <a:pPr/>
              <a:t>31</a:t>
            </a:fld>
            <a:endParaRPr lang="en-US" altLang="ja-JP"/>
          </a:p>
        </p:txBody>
      </p:sp>
      <p:sp>
        <p:nvSpPr>
          <p:cNvPr id="356354" name="Rectangle 2"/>
          <p:cNvSpPr>
            <a:spLocks noGrp="1" noRot="1" noChangeAspect="1" noChangeArrowheads="1" noTextEdit="1"/>
          </p:cNvSpPr>
          <p:nvPr>
            <p:ph type="sldImg"/>
          </p:nvPr>
        </p:nvSpPr>
        <p:spPr>
          <a:xfrm>
            <a:off x="142875" y="768350"/>
            <a:ext cx="6819900" cy="3836988"/>
          </a:xfrm>
          <a:ln/>
        </p:spPr>
      </p:sp>
      <p:sp>
        <p:nvSpPr>
          <p:cNvPr id="356355" name="Rectangle 3"/>
          <p:cNvSpPr>
            <a:spLocks noGrp="1" noChangeArrowheads="1"/>
          </p:cNvSpPr>
          <p:nvPr>
            <p:ph type="body" idx="1"/>
          </p:nvPr>
        </p:nvSpPr>
        <p:spPr>
          <a:xfrm>
            <a:off x="947738" y="4860925"/>
            <a:ext cx="5203825" cy="4605338"/>
          </a:xfrm>
        </p:spPr>
        <p:txBody>
          <a:bodyPr/>
          <a:lstStyle/>
          <a:p>
            <a:r>
              <a:rPr lang="en-US" altLang="ja-JP" b="1" dirty="0"/>
              <a:t>This is an example of a more aggressive use of input variations, which we call dynamic glare. </a:t>
            </a:r>
          </a:p>
          <a:p>
            <a:r>
              <a:rPr lang="en-US" altLang="ja-JP" b="1" dirty="0"/>
              <a:t>Different glare images are generated for all expected horizontal positions of the light source. </a:t>
            </a:r>
          </a:p>
          <a:p>
            <a:r>
              <a:rPr lang="en-US" altLang="ja-JP" sz="1600" dirty="0" smtClean="0"/>
              <a:t>(</a:t>
            </a:r>
            <a:r>
              <a:rPr lang="en-US" altLang="ja-JP" sz="1600" dirty="0"/>
              <a:t>25 sec / 340 sec)</a:t>
            </a:r>
          </a:p>
        </p:txBody>
      </p:sp>
    </p:spTree>
    <p:extLst>
      <p:ext uri="{BB962C8B-B14F-4D97-AF65-F5344CB8AC3E}">
        <p14:creationId xmlns:p14="http://schemas.microsoft.com/office/powerpoint/2010/main" val="29922961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455AC0-99BF-42CC-9A19-8315B63C46A9}" type="slidenum">
              <a:rPr lang="ja-JP" altLang="en-US"/>
              <a:pPr/>
              <a:t>32</a:t>
            </a:fld>
            <a:endParaRPr lang="en-US" altLang="ja-JP"/>
          </a:p>
        </p:txBody>
      </p:sp>
      <p:sp>
        <p:nvSpPr>
          <p:cNvPr id="356354" name="Rectangle 2"/>
          <p:cNvSpPr>
            <a:spLocks noGrp="1" noRot="1" noChangeAspect="1" noChangeArrowheads="1" noTextEdit="1"/>
          </p:cNvSpPr>
          <p:nvPr>
            <p:ph type="sldImg"/>
          </p:nvPr>
        </p:nvSpPr>
        <p:spPr>
          <a:xfrm>
            <a:off x="142875" y="768350"/>
            <a:ext cx="6819900" cy="3836988"/>
          </a:xfrm>
          <a:ln/>
        </p:spPr>
      </p:sp>
      <p:sp>
        <p:nvSpPr>
          <p:cNvPr id="356355" name="Rectangle 3"/>
          <p:cNvSpPr>
            <a:spLocks noGrp="1" noChangeArrowheads="1"/>
          </p:cNvSpPr>
          <p:nvPr>
            <p:ph type="body" idx="1"/>
          </p:nvPr>
        </p:nvSpPr>
        <p:spPr>
          <a:xfrm>
            <a:off x="947738" y="4860925"/>
            <a:ext cx="5203825" cy="4605338"/>
          </a:xfrm>
        </p:spPr>
        <p:txBody>
          <a:bodyPr/>
          <a:lstStyle/>
          <a:p>
            <a:r>
              <a:rPr lang="en-US" altLang="ja-JP" b="1" dirty="0" smtClean="0"/>
              <a:t>The </a:t>
            </a:r>
            <a:r>
              <a:rPr lang="en-US" altLang="ja-JP" b="1" dirty="0"/>
              <a:t>masking pupil image is gradually shifted while making the intermediate glare images.</a:t>
            </a:r>
          </a:p>
          <a:p>
            <a:r>
              <a:rPr lang="en-US" altLang="ja-JP" sz="1600" dirty="0" smtClean="0"/>
              <a:t>(</a:t>
            </a:r>
            <a:r>
              <a:rPr lang="en-US" altLang="ja-JP" sz="1600" dirty="0"/>
              <a:t>25 sec / 340 sec)</a:t>
            </a:r>
          </a:p>
        </p:txBody>
      </p:sp>
    </p:spTree>
    <p:extLst>
      <p:ext uri="{BB962C8B-B14F-4D97-AF65-F5344CB8AC3E}">
        <p14:creationId xmlns:p14="http://schemas.microsoft.com/office/powerpoint/2010/main" val="20129911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455AC0-99BF-42CC-9A19-8315B63C46A9}" type="slidenum">
              <a:rPr lang="ja-JP" altLang="en-US"/>
              <a:pPr/>
              <a:t>33</a:t>
            </a:fld>
            <a:endParaRPr lang="en-US" altLang="ja-JP"/>
          </a:p>
        </p:txBody>
      </p:sp>
      <p:sp>
        <p:nvSpPr>
          <p:cNvPr id="356354" name="Rectangle 2"/>
          <p:cNvSpPr>
            <a:spLocks noGrp="1" noRot="1" noChangeAspect="1" noChangeArrowheads="1" noTextEdit="1"/>
          </p:cNvSpPr>
          <p:nvPr>
            <p:ph type="sldImg"/>
          </p:nvPr>
        </p:nvSpPr>
        <p:spPr>
          <a:xfrm>
            <a:off x="142875" y="768350"/>
            <a:ext cx="6819900" cy="3836988"/>
          </a:xfrm>
          <a:ln/>
        </p:spPr>
      </p:sp>
      <p:sp>
        <p:nvSpPr>
          <p:cNvPr id="356355" name="Rectangle 3"/>
          <p:cNvSpPr>
            <a:spLocks noGrp="1" noChangeArrowheads="1"/>
          </p:cNvSpPr>
          <p:nvPr>
            <p:ph type="body" idx="1"/>
          </p:nvPr>
        </p:nvSpPr>
        <p:spPr>
          <a:xfrm>
            <a:off x="947738" y="4860925"/>
            <a:ext cx="5203825" cy="4605338"/>
          </a:xfrm>
        </p:spPr>
        <p:txBody>
          <a:bodyPr/>
          <a:lstStyle/>
          <a:p>
            <a:r>
              <a:rPr lang="en-US" altLang="ja-JP" b="1" dirty="0" smtClean="0"/>
              <a:t>All </a:t>
            </a:r>
            <a:r>
              <a:rPr lang="en-US" altLang="ja-JP" b="1" dirty="0"/>
              <a:t>the glare images </a:t>
            </a:r>
            <a:r>
              <a:rPr lang="en-US" altLang="ja-JP" b="1" dirty="0" smtClean="0"/>
              <a:t>should be loaded </a:t>
            </a:r>
            <a:r>
              <a:rPr lang="en-US" altLang="ja-JP" b="1" dirty="0"/>
              <a:t>into texture memory when you run the dynamic glare</a:t>
            </a:r>
            <a:r>
              <a:rPr lang="en-US" altLang="ja-JP" b="1" dirty="0" smtClean="0"/>
              <a:t>.</a:t>
            </a:r>
          </a:p>
          <a:p>
            <a:r>
              <a:rPr lang="en-US" altLang="ja-JP" sz="1600" dirty="0" smtClean="0"/>
              <a:t>(</a:t>
            </a:r>
            <a:r>
              <a:rPr lang="en-US" altLang="ja-JP" sz="1600" dirty="0"/>
              <a:t>25 sec / 340 sec)</a:t>
            </a:r>
          </a:p>
        </p:txBody>
      </p:sp>
    </p:spTree>
    <p:extLst>
      <p:ext uri="{BB962C8B-B14F-4D97-AF65-F5344CB8AC3E}">
        <p14:creationId xmlns:p14="http://schemas.microsoft.com/office/powerpoint/2010/main" val="21547004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455AC0-99BF-42CC-9A19-8315B63C46A9}" type="slidenum">
              <a:rPr lang="ja-JP" altLang="en-US"/>
              <a:pPr/>
              <a:t>34</a:t>
            </a:fld>
            <a:endParaRPr lang="en-US" altLang="ja-JP"/>
          </a:p>
        </p:txBody>
      </p:sp>
      <p:sp>
        <p:nvSpPr>
          <p:cNvPr id="356354" name="Rectangle 2"/>
          <p:cNvSpPr>
            <a:spLocks noGrp="1" noRot="1" noChangeAspect="1" noChangeArrowheads="1" noTextEdit="1"/>
          </p:cNvSpPr>
          <p:nvPr>
            <p:ph type="sldImg"/>
          </p:nvPr>
        </p:nvSpPr>
        <p:spPr>
          <a:xfrm>
            <a:off x="142875" y="768350"/>
            <a:ext cx="6819900" cy="3836988"/>
          </a:xfrm>
          <a:ln/>
        </p:spPr>
      </p:sp>
      <p:sp>
        <p:nvSpPr>
          <p:cNvPr id="356355" name="Rectangle 3"/>
          <p:cNvSpPr>
            <a:spLocks noGrp="1" noChangeArrowheads="1"/>
          </p:cNvSpPr>
          <p:nvPr>
            <p:ph type="body" idx="1"/>
          </p:nvPr>
        </p:nvSpPr>
        <p:spPr>
          <a:xfrm>
            <a:off x="947738" y="4860925"/>
            <a:ext cx="5203825" cy="4605338"/>
          </a:xfrm>
        </p:spPr>
        <p:txBody>
          <a:bodyPr/>
          <a:lstStyle/>
          <a:p>
            <a:r>
              <a:rPr lang="en-US" altLang="ja-JP" sz="1600" dirty="0" smtClean="0"/>
              <a:t>The</a:t>
            </a:r>
            <a:r>
              <a:rPr lang="en-US" altLang="ja-JP" sz="1600" baseline="0" dirty="0" smtClean="0"/>
              <a:t> next example is a special case.</a:t>
            </a:r>
          </a:p>
          <a:p>
            <a:r>
              <a:rPr lang="en-US" altLang="ja-JP" sz="1600" baseline="0" dirty="0" smtClean="0"/>
              <a:t>When the aperture is circular, we can use an analytical formula instead of FFT and can compute the image very quickly.</a:t>
            </a:r>
          </a:p>
          <a:p>
            <a:r>
              <a:rPr lang="en-US" altLang="ja-JP" sz="1600" baseline="0" dirty="0" smtClean="0"/>
              <a:t>The output is a well-known pattern called AIRLY DISC.</a:t>
            </a:r>
          </a:p>
          <a:p>
            <a:r>
              <a:rPr lang="en-US" altLang="ja-JP" sz="1600" baseline="0" dirty="0" smtClean="0"/>
              <a:t>In case the aperture is RECTANGULAR, you can use another formula.</a:t>
            </a:r>
          </a:p>
          <a:p>
            <a:r>
              <a:rPr lang="en-US" altLang="ja-JP" sz="1600" baseline="0" dirty="0" smtClean="0"/>
              <a:t>(24 sec)</a:t>
            </a:r>
          </a:p>
          <a:p>
            <a:endParaRPr lang="en-US" altLang="ja-JP" sz="1600" dirty="0"/>
          </a:p>
        </p:txBody>
      </p:sp>
    </p:spTree>
    <p:extLst>
      <p:ext uri="{BB962C8B-B14F-4D97-AF65-F5344CB8AC3E}">
        <p14:creationId xmlns:p14="http://schemas.microsoft.com/office/powerpoint/2010/main" val="4632845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Next I’m going to show implementation,</a:t>
            </a:r>
            <a:r>
              <a:rPr kumimoji="1" lang="en-US" altLang="ja-JP" baseline="0" dirty="0" smtClean="0"/>
              <a:t> </a:t>
            </a:r>
            <a:r>
              <a:rPr kumimoji="1" lang="en-US" altLang="ja-JP" dirty="0" smtClean="0"/>
              <a:t>more examples</a:t>
            </a:r>
            <a:r>
              <a:rPr kumimoji="1" lang="en-US" altLang="ja-JP" baseline="0" dirty="0" smtClean="0"/>
              <a:t> and an application.</a:t>
            </a:r>
          </a:p>
          <a:p>
            <a:r>
              <a:rPr kumimoji="1" lang="en-US" altLang="ja-JP" baseline="0" dirty="0" smtClean="0"/>
              <a:t>(8 sec)</a:t>
            </a:r>
            <a:endParaRPr kumimoji="1" lang="ja-JP" altLang="en-US" dirty="0"/>
          </a:p>
        </p:txBody>
      </p:sp>
      <p:sp>
        <p:nvSpPr>
          <p:cNvPr id="4" name="スライド番号プレースホルダー 3"/>
          <p:cNvSpPr>
            <a:spLocks noGrp="1"/>
          </p:cNvSpPr>
          <p:nvPr>
            <p:ph type="sldNum" sz="quarter" idx="10"/>
          </p:nvPr>
        </p:nvSpPr>
        <p:spPr/>
        <p:txBody>
          <a:bodyPr/>
          <a:lstStyle/>
          <a:p>
            <a:fld id="{9546D6A8-29E1-4425-837C-6544EAD28601}" type="slidenum">
              <a:rPr kumimoji="1" lang="ja-JP" altLang="en-US" smtClean="0"/>
              <a:pPr/>
              <a:t>35</a:t>
            </a:fld>
            <a:endParaRPr kumimoji="1" lang="ja-JP" altLang="en-US"/>
          </a:p>
        </p:txBody>
      </p:sp>
    </p:spTree>
    <p:extLst>
      <p:ext uri="{BB962C8B-B14F-4D97-AF65-F5344CB8AC3E}">
        <p14:creationId xmlns:p14="http://schemas.microsoft.com/office/powerpoint/2010/main" val="24018865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fontScale="85000" lnSpcReduction="10000"/>
          </a:bodyPr>
          <a:lstStyle/>
          <a:p>
            <a:r>
              <a:rPr kumimoji="1" lang="en-US" altLang="ja-JP" dirty="0" smtClean="0"/>
              <a:t>This</a:t>
            </a:r>
            <a:r>
              <a:rPr kumimoji="1" lang="en-US" altLang="ja-JP" baseline="0" dirty="0" smtClean="0"/>
              <a:t> is a formula for more accurate</a:t>
            </a:r>
            <a:r>
              <a:rPr kumimoji="1" lang="en-US" altLang="ja-JP" dirty="0" smtClean="0"/>
              <a:t> glare color composition.</a:t>
            </a:r>
          </a:p>
          <a:p>
            <a:r>
              <a:rPr kumimoji="1" lang="en-US" altLang="ja-JP" dirty="0" smtClean="0"/>
              <a:t>Other than the glare intensity I sub f, we employ color matchin</a:t>
            </a:r>
            <a:r>
              <a:rPr kumimoji="1" lang="en-US" altLang="ja-JP" baseline="0" dirty="0" smtClean="0"/>
              <a:t>g function and the light source intensity.</a:t>
            </a:r>
          </a:p>
          <a:p>
            <a:r>
              <a:rPr kumimoji="1" lang="en-US" altLang="ja-JP" baseline="0" dirty="0" smtClean="0"/>
              <a:t>All these three inputs are represented as spectral distribution.</a:t>
            </a:r>
          </a:p>
          <a:p>
            <a:r>
              <a:rPr kumimoji="1" lang="en-US" altLang="ja-JP" baseline="0" dirty="0" smtClean="0"/>
              <a:t>Color matching function may be some other data such as spectral sensitivity distribution of a camera sensor.</a:t>
            </a:r>
          </a:p>
          <a:p>
            <a:r>
              <a:rPr kumimoji="1" lang="en-US" altLang="ja-JP" baseline="0" dirty="0" smtClean="0"/>
              <a:t>By multiplying these three and integrating along human-visible wavelength, we obtain an image of XYZ color space.</a:t>
            </a:r>
          </a:p>
          <a:p>
            <a:r>
              <a:rPr kumimoji="1" lang="en-US" altLang="ja-JP" baseline="0" dirty="0" smtClean="0"/>
              <a:t>And finally the result image is converted to RGB.</a:t>
            </a:r>
          </a:p>
          <a:p>
            <a:r>
              <a:rPr kumimoji="1" lang="en-US" altLang="ja-JP" baseline="0" dirty="0" smtClean="0"/>
              <a:t>(40 sec)</a:t>
            </a:r>
            <a:endParaRPr kumimoji="1" lang="ja-JP" altLang="en-US" dirty="0"/>
          </a:p>
        </p:txBody>
      </p:sp>
      <p:sp>
        <p:nvSpPr>
          <p:cNvPr id="4" name="スライド番号プレースホルダー 3"/>
          <p:cNvSpPr>
            <a:spLocks noGrp="1"/>
          </p:cNvSpPr>
          <p:nvPr>
            <p:ph type="sldNum" sz="quarter" idx="10"/>
          </p:nvPr>
        </p:nvSpPr>
        <p:spPr/>
        <p:txBody>
          <a:bodyPr/>
          <a:lstStyle/>
          <a:p>
            <a:fld id="{9546D6A8-29E1-4425-837C-6544EAD28601}" type="slidenum">
              <a:rPr kumimoji="1" lang="ja-JP" altLang="en-US" smtClean="0"/>
              <a:pPr/>
              <a:t>36</a:t>
            </a:fld>
            <a:endParaRPr kumimoji="1" lang="ja-JP" altLang="en-US"/>
          </a:p>
        </p:txBody>
      </p:sp>
    </p:spTree>
    <p:extLst>
      <p:ext uri="{BB962C8B-B14F-4D97-AF65-F5344CB8AC3E}">
        <p14:creationId xmlns:p14="http://schemas.microsoft.com/office/powerpoint/2010/main" val="42726421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fontScale="92500" lnSpcReduction="10000"/>
          </a:bodyPr>
          <a:lstStyle/>
          <a:p>
            <a:r>
              <a:rPr kumimoji="1" lang="en-US" altLang="ja-JP" dirty="0" smtClean="0"/>
              <a:t>This is the</a:t>
            </a:r>
            <a:r>
              <a:rPr kumimoji="1" lang="en-US" altLang="ja-JP" baseline="0" dirty="0" smtClean="0"/>
              <a:t> processing flow diagram, which is equivalent to the formula in the last slide, except that I inserted a light source intensity adjustment in the last stage.</a:t>
            </a:r>
          </a:p>
          <a:p>
            <a:r>
              <a:rPr kumimoji="1" lang="en-US" altLang="ja-JP" baseline="0" dirty="0" smtClean="0"/>
              <a:t>The light source spectra in this case is a normalized, relative value distribution.</a:t>
            </a:r>
          </a:p>
          <a:p>
            <a:r>
              <a:rPr kumimoji="1" lang="en-US" altLang="ja-JP" baseline="0" dirty="0" smtClean="0"/>
              <a:t>If the user changes the scalar light source intensity at the last stage, you can control the glare strength while preserving the color and the consistent shape.</a:t>
            </a:r>
          </a:p>
          <a:p>
            <a:r>
              <a:rPr kumimoji="1" lang="en-US" altLang="ja-JP" baseline="0" dirty="0" smtClean="0"/>
              <a:t>(33 sec)</a:t>
            </a:r>
          </a:p>
        </p:txBody>
      </p:sp>
      <p:sp>
        <p:nvSpPr>
          <p:cNvPr id="4" name="スライド番号プレースホルダー 3"/>
          <p:cNvSpPr>
            <a:spLocks noGrp="1"/>
          </p:cNvSpPr>
          <p:nvPr>
            <p:ph type="sldNum" sz="quarter" idx="10"/>
          </p:nvPr>
        </p:nvSpPr>
        <p:spPr/>
        <p:txBody>
          <a:bodyPr/>
          <a:lstStyle/>
          <a:p>
            <a:fld id="{9546D6A8-29E1-4425-837C-6544EAD28601}" type="slidenum">
              <a:rPr kumimoji="1" lang="ja-JP" altLang="en-US" smtClean="0"/>
              <a:pPr/>
              <a:t>37</a:t>
            </a:fld>
            <a:endParaRPr kumimoji="1" lang="ja-JP" altLang="en-US"/>
          </a:p>
        </p:txBody>
      </p:sp>
    </p:spTree>
    <p:extLst>
      <p:ext uri="{BB962C8B-B14F-4D97-AF65-F5344CB8AC3E}">
        <p14:creationId xmlns:p14="http://schemas.microsoft.com/office/powerpoint/2010/main" val="12202909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a:bodyPr>
          <a:lstStyle/>
          <a:p>
            <a:r>
              <a:rPr kumimoji="1" lang="en-US" altLang="ja-JP" dirty="0" smtClean="0"/>
              <a:t>Now let’s think about the</a:t>
            </a:r>
            <a:r>
              <a:rPr kumimoji="1" lang="en-US" altLang="ja-JP" baseline="0" dirty="0" smtClean="0"/>
              <a:t> sampling number of wavelengths.</a:t>
            </a:r>
          </a:p>
          <a:p>
            <a:r>
              <a:rPr kumimoji="1" lang="en-US" altLang="ja-JP" baseline="0" dirty="0" smtClean="0"/>
              <a:t>The left image is a result for only one wavelength.</a:t>
            </a:r>
          </a:p>
          <a:p>
            <a:r>
              <a:rPr kumimoji="1" lang="en-US" altLang="ja-JP" baseline="0" dirty="0" smtClean="0"/>
              <a:t>The image in the center is composed of four wavelength glare images.</a:t>
            </a:r>
          </a:p>
          <a:p>
            <a:r>
              <a:rPr kumimoji="1" lang="en-US" altLang="ja-JP" baseline="0" dirty="0" smtClean="0"/>
              <a:t>And for the right image,   I used a hundred wavelength samples.</a:t>
            </a:r>
          </a:p>
          <a:p>
            <a:r>
              <a:rPr kumimoji="1" lang="en-US" altLang="ja-JP" baseline="0" dirty="0" smtClean="0"/>
              <a:t>A practical number of samplings would be from fifty to a hundred. </a:t>
            </a:r>
          </a:p>
          <a:p>
            <a:r>
              <a:rPr kumimoji="1" lang="en-US" altLang="ja-JP" baseline="0" dirty="0" smtClean="0"/>
              <a:t>(28 sec)</a:t>
            </a:r>
          </a:p>
          <a:p>
            <a:endParaRPr kumimoji="1" lang="ja-JP" altLang="en-US" dirty="0"/>
          </a:p>
        </p:txBody>
      </p:sp>
      <p:sp>
        <p:nvSpPr>
          <p:cNvPr id="4" name="スライド番号プレースホルダー 3"/>
          <p:cNvSpPr>
            <a:spLocks noGrp="1"/>
          </p:cNvSpPr>
          <p:nvPr>
            <p:ph type="sldNum" sz="quarter" idx="10"/>
          </p:nvPr>
        </p:nvSpPr>
        <p:spPr/>
        <p:txBody>
          <a:bodyPr/>
          <a:lstStyle/>
          <a:p>
            <a:fld id="{9546D6A8-29E1-4425-837C-6544EAD28601}" type="slidenum">
              <a:rPr kumimoji="1" lang="ja-JP" altLang="en-US" smtClean="0"/>
              <a:pPr/>
              <a:t>38</a:t>
            </a:fld>
            <a:endParaRPr kumimoji="1" lang="ja-JP" altLang="en-US"/>
          </a:p>
        </p:txBody>
      </p:sp>
    </p:spTree>
    <p:extLst>
      <p:ext uri="{BB962C8B-B14F-4D97-AF65-F5344CB8AC3E}">
        <p14:creationId xmlns:p14="http://schemas.microsoft.com/office/powerpoint/2010/main" val="37660026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As I mentioned earlier, you do not need to compute</a:t>
            </a:r>
            <a:r>
              <a:rPr kumimoji="1" lang="en-US" altLang="ja-JP" baseline="0" dirty="0" smtClean="0"/>
              <a:t> 2D FFT for each sampling.</a:t>
            </a:r>
          </a:p>
          <a:p>
            <a:r>
              <a:rPr kumimoji="1" lang="en-US" altLang="ja-JP" baseline="0" dirty="0" smtClean="0"/>
              <a:t>You apply FFT for an arbitrary wavelength to make a seed glare image.</a:t>
            </a:r>
          </a:p>
          <a:p>
            <a:r>
              <a:rPr kumimoji="1" lang="en-US" altLang="ja-JP" baseline="0" dirty="0" smtClean="0"/>
              <a:t>Then make images for all other wavelengths by scaling the image by the wavelength ratio and adjust each pixel value using the inverse ratio squared.</a:t>
            </a:r>
          </a:p>
          <a:p>
            <a:r>
              <a:rPr kumimoji="1" lang="en-US" altLang="ja-JP" dirty="0" smtClean="0"/>
              <a:t>(29 sec)</a:t>
            </a:r>
            <a:endParaRPr kumimoji="1" lang="ja-JP" altLang="en-US" dirty="0"/>
          </a:p>
        </p:txBody>
      </p:sp>
      <p:sp>
        <p:nvSpPr>
          <p:cNvPr id="4" name="スライド番号プレースホルダー 3"/>
          <p:cNvSpPr>
            <a:spLocks noGrp="1"/>
          </p:cNvSpPr>
          <p:nvPr>
            <p:ph type="sldNum" sz="quarter" idx="10"/>
          </p:nvPr>
        </p:nvSpPr>
        <p:spPr/>
        <p:txBody>
          <a:bodyPr/>
          <a:lstStyle/>
          <a:p>
            <a:fld id="{9546D6A8-29E1-4425-837C-6544EAD28601}" type="slidenum">
              <a:rPr kumimoji="1" lang="ja-JP" altLang="en-US" smtClean="0"/>
              <a:pPr/>
              <a:t>39</a:t>
            </a:fld>
            <a:endParaRPr kumimoji="1" lang="ja-JP" altLang="en-US"/>
          </a:p>
        </p:txBody>
      </p:sp>
    </p:spTree>
    <p:extLst>
      <p:ext uri="{BB962C8B-B14F-4D97-AF65-F5344CB8AC3E}">
        <p14:creationId xmlns:p14="http://schemas.microsoft.com/office/powerpoint/2010/main" val="20042627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fontScale="85000" lnSpcReduction="20000"/>
          </a:bodyPr>
          <a:lstStyle/>
          <a:p>
            <a:r>
              <a:rPr kumimoji="1" lang="en-US" altLang="ja-JP" dirty="0" smtClean="0"/>
              <a:t>This is a comparison between a simulation result on your</a:t>
            </a:r>
            <a:r>
              <a:rPr kumimoji="1" lang="en-US" altLang="ja-JP" baseline="0" dirty="0" smtClean="0"/>
              <a:t> left</a:t>
            </a:r>
          </a:p>
          <a:p>
            <a:r>
              <a:rPr kumimoji="1" lang="en-US" altLang="ja-JP" baseline="0" dirty="0" smtClean="0"/>
              <a:t>  and a real snapshot using the same eyelashes.</a:t>
            </a:r>
          </a:p>
          <a:p>
            <a:r>
              <a:rPr kumimoji="1" lang="en-US" altLang="ja-JP" baseline="0" dirty="0" smtClean="0"/>
              <a:t>The shapes are roughly similar.</a:t>
            </a:r>
          </a:p>
          <a:p>
            <a:r>
              <a:rPr kumimoji="1" lang="en-US" altLang="ja-JP" baseline="0" dirty="0" smtClean="0"/>
              <a:t>However, the color appearances are different.</a:t>
            </a:r>
          </a:p>
          <a:p>
            <a:r>
              <a:rPr kumimoji="1" lang="en-US" altLang="ja-JP" baseline="0" dirty="0" smtClean="0"/>
              <a:t>Prevailing factors may be the differences of the light source sizes,</a:t>
            </a:r>
          </a:p>
          <a:p>
            <a:r>
              <a:rPr kumimoji="1" lang="en-US" altLang="ja-JP" baseline="0" dirty="0" smtClean="0"/>
              <a:t>  and the light sensitivities of the two.</a:t>
            </a:r>
          </a:p>
          <a:p>
            <a:r>
              <a:rPr kumimoji="1" lang="en-US" altLang="ja-JP" baseline="0" dirty="0" smtClean="0"/>
              <a:t>(25 sec)</a:t>
            </a:r>
          </a:p>
          <a:p>
            <a:endParaRPr kumimoji="1" lang="en-US" altLang="ja-JP" baseline="0" dirty="0" smtClean="0"/>
          </a:p>
          <a:p>
            <a:r>
              <a:rPr kumimoji="1" lang="en-US" altLang="ja-JP" baseline="0" dirty="0" smtClean="0"/>
              <a:t>(incoherency of the real light?)</a:t>
            </a:r>
            <a:endParaRPr kumimoji="1" lang="en-US" altLang="ja-JP" dirty="0" smtClean="0"/>
          </a:p>
          <a:p>
            <a:endParaRPr kumimoji="1" lang="en-US" altLang="ja-JP" dirty="0" smtClean="0"/>
          </a:p>
          <a:p>
            <a:r>
              <a:rPr kumimoji="1" lang="ja-JP" altLang="en-US" dirty="0" smtClean="0"/>
              <a:t>違う理由の説明</a:t>
            </a:r>
            <a:endParaRPr kumimoji="1" lang="en-US" altLang="ja-JP" dirty="0" smtClean="0"/>
          </a:p>
          <a:p>
            <a:r>
              <a:rPr kumimoji="1" lang="ja-JP" altLang="en-US" dirty="0" smtClean="0"/>
              <a:t> </a:t>
            </a:r>
            <a:r>
              <a:rPr kumimoji="1" lang="en-US" altLang="ja-JP" dirty="0" smtClean="0"/>
              <a:t>color matching </a:t>
            </a:r>
            <a:r>
              <a:rPr kumimoji="1" lang="en-US" altLang="ja-JP" dirty="0" err="1" smtClean="0"/>
              <a:t>func</a:t>
            </a:r>
            <a:r>
              <a:rPr kumimoji="1" lang="en-US" altLang="ja-JP" dirty="0" smtClean="0"/>
              <a:t>.</a:t>
            </a:r>
          </a:p>
          <a:p>
            <a:r>
              <a:rPr kumimoji="1" lang="en-US" altLang="ja-JP" dirty="0" smtClean="0"/>
              <a:t> light source size</a:t>
            </a:r>
          </a:p>
          <a:p>
            <a:r>
              <a:rPr kumimoji="1" lang="en-US" altLang="ja-JP" dirty="0" smtClean="0"/>
              <a:t> FFT</a:t>
            </a:r>
            <a:r>
              <a:rPr kumimoji="1" lang="ja-JP" altLang="en-US" dirty="0" smtClean="0"/>
              <a:t>入力画像の解像度</a:t>
            </a:r>
            <a:endParaRPr kumimoji="1" lang="en-US" altLang="ja-JP" dirty="0" smtClean="0"/>
          </a:p>
          <a:p>
            <a:r>
              <a:rPr kumimoji="1" lang="ja-JP" altLang="en-US" dirty="0" smtClean="0"/>
              <a:t> 波長方向のサンプリング不足</a:t>
            </a:r>
            <a:endParaRPr kumimoji="1" lang="ja-JP" altLang="en-US" dirty="0"/>
          </a:p>
        </p:txBody>
      </p:sp>
      <p:sp>
        <p:nvSpPr>
          <p:cNvPr id="4" name="スライド番号プレースホルダー 3"/>
          <p:cNvSpPr>
            <a:spLocks noGrp="1"/>
          </p:cNvSpPr>
          <p:nvPr>
            <p:ph type="sldNum" sz="quarter" idx="10"/>
          </p:nvPr>
        </p:nvSpPr>
        <p:spPr/>
        <p:txBody>
          <a:bodyPr/>
          <a:lstStyle/>
          <a:p>
            <a:fld id="{9546D6A8-29E1-4425-837C-6544EAD28601}" type="slidenum">
              <a:rPr kumimoji="1" lang="ja-JP" altLang="en-US" smtClean="0"/>
              <a:pPr/>
              <a:t>40</a:t>
            </a:fld>
            <a:endParaRPr kumimoji="1" lang="ja-JP" altLang="en-US"/>
          </a:p>
        </p:txBody>
      </p:sp>
    </p:spTree>
    <p:extLst>
      <p:ext uri="{BB962C8B-B14F-4D97-AF65-F5344CB8AC3E}">
        <p14:creationId xmlns:p14="http://schemas.microsoft.com/office/powerpoint/2010/main" val="863661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fontScale="92500"/>
          </a:bodyPr>
          <a:lstStyle/>
          <a:p>
            <a:r>
              <a:rPr kumimoji="1" lang="en-US" altLang="ja-JP" baseline="0" dirty="0" smtClean="0"/>
              <a:t>In a previous talk, I roughly estimated there may be 1% or less wave optics topics among all papers in the computer graphics community.</a:t>
            </a:r>
          </a:p>
          <a:p>
            <a:r>
              <a:rPr kumimoji="1" lang="en-US" altLang="ja-JP" baseline="0" dirty="0" smtClean="0"/>
              <a:t>However, if you need physically plausible reality for glare, </a:t>
            </a:r>
          </a:p>
          <a:p>
            <a:r>
              <a:rPr kumimoji="1" lang="en-US" altLang="ja-JP" baseline="0" dirty="0" smtClean="0"/>
              <a:t>it’s worth while to employ wave optics on your program.</a:t>
            </a:r>
          </a:p>
          <a:p>
            <a:r>
              <a:rPr kumimoji="1" lang="en-US" altLang="ja-JP" baseline="0" dirty="0" smtClean="0"/>
              <a:t>Although these effects are known to be computationally expensive, </a:t>
            </a:r>
          </a:p>
          <a:p>
            <a:r>
              <a:rPr kumimoji="1" lang="en-US" altLang="ja-JP" baseline="0" dirty="0" smtClean="0"/>
              <a:t> the computer power today or near future is advantageous for you.</a:t>
            </a:r>
          </a:p>
          <a:p>
            <a:r>
              <a:rPr kumimoji="1" lang="en-US" altLang="ja-JP" baseline="0" dirty="0" smtClean="0"/>
              <a:t>(32 sec)</a:t>
            </a:r>
          </a:p>
        </p:txBody>
      </p:sp>
      <p:sp>
        <p:nvSpPr>
          <p:cNvPr id="4" name="スライド番号プレースホルダー 3"/>
          <p:cNvSpPr>
            <a:spLocks noGrp="1"/>
          </p:cNvSpPr>
          <p:nvPr>
            <p:ph type="sldNum" sz="quarter" idx="10"/>
          </p:nvPr>
        </p:nvSpPr>
        <p:spPr/>
        <p:txBody>
          <a:bodyPr/>
          <a:lstStyle/>
          <a:p>
            <a:fld id="{9546D6A8-29E1-4425-837C-6544EAD28601}" type="slidenum">
              <a:rPr kumimoji="1" lang="ja-JP" altLang="en-US" smtClean="0"/>
              <a:pPr/>
              <a:t>5</a:t>
            </a:fld>
            <a:endParaRPr kumimoji="1" lang="ja-JP" altLang="en-US"/>
          </a:p>
        </p:txBody>
      </p:sp>
    </p:spTree>
    <p:extLst>
      <p:ext uri="{BB962C8B-B14F-4D97-AF65-F5344CB8AC3E}">
        <p14:creationId xmlns:p14="http://schemas.microsoft.com/office/powerpoint/2010/main" val="19047753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The next</a:t>
            </a:r>
            <a:r>
              <a:rPr kumimoji="1" lang="en-US" altLang="ja-JP" baseline="0" dirty="0" smtClean="0"/>
              <a:t> example demonstrates how the output glare image will look like when you change the light source.</a:t>
            </a:r>
          </a:p>
          <a:p>
            <a:r>
              <a:rPr kumimoji="1" lang="en-US" altLang="ja-JP" baseline="0" dirty="0" smtClean="0"/>
              <a:t>The normalized spectral power distributions of light are used for a blue LED, an HID headlamp, an incandescent lamp, a white LED, AND the sun.</a:t>
            </a:r>
          </a:p>
          <a:p>
            <a:r>
              <a:rPr kumimoji="1" lang="en-US" altLang="ja-JP" baseline="0" dirty="0" smtClean="0"/>
              <a:t>(27 sec)</a:t>
            </a:r>
            <a:endParaRPr kumimoji="1" lang="ja-JP" altLang="en-US" dirty="0"/>
          </a:p>
        </p:txBody>
      </p:sp>
      <p:sp>
        <p:nvSpPr>
          <p:cNvPr id="4" name="スライド番号プレースホルダー 3"/>
          <p:cNvSpPr>
            <a:spLocks noGrp="1"/>
          </p:cNvSpPr>
          <p:nvPr>
            <p:ph type="sldNum" sz="quarter" idx="10"/>
          </p:nvPr>
        </p:nvSpPr>
        <p:spPr/>
        <p:txBody>
          <a:bodyPr/>
          <a:lstStyle/>
          <a:p>
            <a:fld id="{9546D6A8-29E1-4425-837C-6544EAD28601}" type="slidenum">
              <a:rPr kumimoji="1" lang="ja-JP" altLang="en-US" smtClean="0"/>
              <a:pPr/>
              <a:t>41</a:t>
            </a:fld>
            <a:endParaRPr kumimoji="1" lang="ja-JP" altLang="en-US"/>
          </a:p>
        </p:txBody>
      </p:sp>
    </p:spTree>
    <p:extLst>
      <p:ext uri="{BB962C8B-B14F-4D97-AF65-F5344CB8AC3E}">
        <p14:creationId xmlns:p14="http://schemas.microsoft.com/office/powerpoint/2010/main" val="24044930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In this slide, I present</a:t>
            </a:r>
            <a:r>
              <a:rPr kumimoji="1" lang="en-US" altLang="ja-JP" baseline="0" dirty="0" smtClean="0"/>
              <a:t> cases that the light source intensity is varied while using the same relative spectral distribution.</a:t>
            </a:r>
          </a:p>
          <a:p>
            <a:r>
              <a:rPr kumimoji="1" lang="en-US" altLang="ja-JP" baseline="0" dirty="0" smtClean="0"/>
              <a:t>To give reality to the input intensity, I used a measured directional distribution of a headlamp and picked each point to acquire a varied light source intensity denoted L in this slide.</a:t>
            </a:r>
          </a:p>
          <a:p>
            <a:r>
              <a:rPr kumimoji="1" lang="en-US" altLang="ja-JP" baseline="0" dirty="0" smtClean="0"/>
              <a:t>(29 sec)</a:t>
            </a:r>
            <a:endParaRPr kumimoji="1" lang="ja-JP" altLang="en-US" dirty="0"/>
          </a:p>
        </p:txBody>
      </p:sp>
      <p:sp>
        <p:nvSpPr>
          <p:cNvPr id="4" name="スライド番号プレースホルダー 3"/>
          <p:cNvSpPr>
            <a:spLocks noGrp="1"/>
          </p:cNvSpPr>
          <p:nvPr>
            <p:ph type="sldNum" sz="quarter" idx="10"/>
          </p:nvPr>
        </p:nvSpPr>
        <p:spPr/>
        <p:txBody>
          <a:bodyPr/>
          <a:lstStyle/>
          <a:p>
            <a:fld id="{9546D6A8-29E1-4425-837C-6544EAD28601}" type="slidenum">
              <a:rPr kumimoji="1" lang="ja-JP" altLang="en-US" smtClean="0"/>
              <a:pPr/>
              <a:t>42</a:t>
            </a:fld>
            <a:endParaRPr kumimoji="1" lang="ja-JP" altLang="en-US"/>
          </a:p>
        </p:txBody>
      </p:sp>
    </p:spTree>
    <p:extLst>
      <p:ext uri="{BB962C8B-B14F-4D97-AF65-F5344CB8AC3E}">
        <p14:creationId xmlns:p14="http://schemas.microsoft.com/office/powerpoint/2010/main" val="18552964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fontScale="92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Now, I</a:t>
            </a:r>
            <a:r>
              <a:rPr kumimoji="1" lang="en-US" altLang="ja-JP" baseline="0" dirty="0" smtClean="0"/>
              <a:t>’m going to explain some implementation on where to compose glare.</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aseline="0" dirty="0" smtClean="0"/>
              <a:t>This is a very simple case when the light is directly observed by the viewer.</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aseline="0" dirty="0" smtClean="0"/>
              <a:t>Just find the place of the light source in screen space.</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aseline="0" dirty="0" smtClean="0"/>
              <a:t>Then multiply the brightness according to the directional light distribution.</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aseline="0" dirty="0" smtClean="0"/>
              <a:t>If you assume point light source, you may want to divide the intensity by the distance squared.</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aseline="0" dirty="0" smtClean="0"/>
              <a:t>Lastly scatter the glare image or just overlay as a billboard.</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aseline="0" dirty="0" smtClean="0"/>
              <a:t>(37 sec)</a:t>
            </a:r>
          </a:p>
        </p:txBody>
      </p:sp>
      <p:sp>
        <p:nvSpPr>
          <p:cNvPr id="4" name="スライド番号プレースホルダー 3"/>
          <p:cNvSpPr>
            <a:spLocks noGrp="1"/>
          </p:cNvSpPr>
          <p:nvPr>
            <p:ph type="sldNum" sz="quarter" idx="10"/>
          </p:nvPr>
        </p:nvSpPr>
        <p:spPr/>
        <p:txBody>
          <a:bodyPr/>
          <a:lstStyle/>
          <a:p>
            <a:fld id="{9546D6A8-29E1-4425-837C-6544EAD28601}" type="slidenum">
              <a:rPr kumimoji="1" lang="ja-JP" altLang="en-US" smtClean="0"/>
              <a:pPr/>
              <a:t>43</a:t>
            </a:fld>
            <a:endParaRPr kumimoji="1" lang="ja-JP" altLang="en-US"/>
          </a:p>
        </p:txBody>
      </p:sp>
    </p:spTree>
    <p:extLst>
      <p:ext uri="{BB962C8B-B14F-4D97-AF65-F5344CB8AC3E}">
        <p14:creationId xmlns:p14="http://schemas.microsoft.com/office/powerpoint/2010/main" val="10863401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Highly</a:t>
            </a:r>
            <a:r>
              <a:rPr kumimoji="1" lang="en-US" altLang="ja-JP" baseline="0" dirty="0" smtClean="0"/>
              <a:t> reflective objects throw back lights and emanate glare from the surface.</a:t>
            </a:r>
          </a:p>
          <a:p>
            <a:r>
              <a:rPr kumimoji="1" lang="en-US" altLang="ja-JP" baseline="0" dirty="0" smtClean="0"/>
              <a:t>The method is similar to the previous slide except that a light map of the light sources is used.</a:t>
            </a:r>
          </a:p>
          <a:p>
            <a:r>
              <a:rPr kumimoji="1" lang="en-US" altLang="ja-JP" baseline="0" dirty="0" smtClean="0"/>
              <a:t>You may want to multiply the mapped </a:t>
            </a:r>
            <a:r>
              <a:rPr kumimoji="1" lang="en-US" altLang="ja-JP" baseline="0" dirty="0" err="1" smtClean="0"/>
              <a:t>texel</a:t>
            </a:r>
            <a:r>
              <a:rPr kumimoji="1" lang="en-US" altLang="ja-JP" baseline="0" dirty="0" smtClean="0"/>
              <a:t> brightness as a light source intensity.</a:t>
            </a:r>
          </a:p>
          <a:p>
            <a:r>
              <a:rPr kumimoji="1" lang="en-US" altLang="ja-JP" baseline="0" dirty="0" smtClean="0"/>
              <a:t>(23 sec)</a:t>
            </a:r>
            <a:endParaRPr kumimoji="1" lang="ja-JP" altLang="en-US" dirty="0"/>
          </a:p>
        </p:txBody>
      </p:sp>
      <p:sp>
        <p:nvSpPr>
          <p:cNvPr id="4" name="スライド番号プレースホルダー 3"/>
          <p:cNvSpPr>
            <a:spLocks noGrp="1"/>
          </p:cNvSpPr>
          <p:nvPr>
            <p:ph type="sldNum" sz="quarter" idx="10"/>
          </p:nvPr>
        </p:nvSpPr>
        <p:spPr/>
        <p:txBody>
          <a:bodyPr/>
          <a:lstStyle/>
          <a:p>
            <a:fld id="{9546D6A8-29E1-4425-837C-6544EAD28601}" type="slidenum">
              <a:rPr kumimoji="1" lang="ja-JP" altLang="en-US" smtClean="0"/>
              <a:pPr/>
              <a:t>44</a:t>
            </a:fld>
            <a:endParaRPr kumimoji="1" lang="ja-JP" altLang="en-US"/>
          </a:p>
        </p:txBody>
      </p:sp>
    </p:spTree>
    <p:extLst>
      <p:ext uri="{BB962C8B-B14F-4D97-AF65-F5344CB8AC3E}">
        <p14:creationId xmlns:p14="http://schemas.microsoft.com/office/powerpoint/2010/main" val="42272330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lnSpcReduction="10000"/>
          </a:bodyPr>
          <a:lstStyle/>
          <a:p>
            <a:r>
              <a:rPr kumimoji="1" lang="en-US" altLang="ja-JP" dirty="0" smtClean="0"/>
              <a:t>This slide shows a set of results for estimating</a:t>
            </a:r>
            <a:r>
              <a:rPr kumimoji="1" lang="en-US" altLang="ja-JP" baseline="0" dirty="0" smtClean="0"/>
              <a:t> the glare strength of headlamps viewed from the driver of an oncoming vehicle. Note that I assumed a left-hand traffic in Japan.</a:t>
            </a:r>
          </a:p>
          <a:p>
            <a:r>
              <a:rPr kumimoji="1" lang="en-US" altLang="ja-JP" baseline="0" dirty="0" smtClean="0"/>
              <a:t>While high beams bother the driver’s view with glare, low beams allow the driver to perceive the situations better.</a:t>
            </a:r>
          </a:p>
          <a:p>
            <a:r>
              <a:rPr kumimoji="1" lang="en-US" altLang="ja-JP" baseline="0" dirty="0" smtClean="0"/>
              <a:t>I did this in collaboration with a headlamp manufacturer.</a:t>
            </a:r>
          </a:p>
          <a:p>
            <a:r>
              <a:rPr kumimoji="1" lang="en-US" altLang="ja-JP" baseline="0" dirty="0" smtClean="0"/>
              <a:t>(30 sec)</a:t>
            </a:r>
            <a:endParaRPr kumimoji="1" lang="ja-JP" altLang="en-US" dirty="0"/>
          </a:p>
        </p:txBody>
      </p:sp>
      <p:sp>
        <p:nvSpPr>
          <p:cNvPr id="4" name="スライド番号プレースホルダー 3"/>
          <p:cNvSpPr>
            <a:spLocks noGrp="1"/>
          </p:cNvSpPr>
          <p:nvPr>
            <p:ph type="sldNum" sz="quarter" idx="10"/>
          </p:nvPr>
        </p:nvSpPr>
        <p:spPr/>
        <p:txBody>
          <a:bodyPr/>
          <a:lstStyle/>
          <a:p>
            <a:fld id="{9546D6A8-29E1-4425-837C-6544EAD28601}" type="slidenum">
              <a:rPr kumimoji="1" lang="ja-JP" altLang="en-US" smtClean="0"/>
              <a:pPr/>
              <a:t>45</a:t>
            </a:fld>
            <a:endParaRPr kumimoji="1" lang="ja-JP" altLang="en-US"/>
          </a:p>
        </p:txBody>
      </p:sp>
    </p:spTree>
    <p:extLst>
      <p:ext uri="{BB962C8B-B14F-4D97-AF65-F5344CB8AC3E}">
        <p14:creationId xmlns:p14="http://schemas.microsoft.com/office/powerpoint/2010/main" val="5133787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Now conclusions.</a:t>
            </a:r>
            <a:endParaRPr kumimoji="1" lang="en-US" altLang="ja-JP" baseline="0"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9546D6A8-29E1-4425-837C-6544EAD28601}" type="slidenum">
              <a:rPr kumimoji="1" lang="ja-JP" altLang="en-US" smtClean="0"/>
              <a:pPr/>
              <a:t>46</a:t>
            </a:fld>
            <a:endParaRPr kumimoji="1" lang="ja-JP" altLang="en-US"/>
          </a:p>
        </p:txBody>
      </p:sp>
    </p:spTree>
    <p:extLst>
      <p:ext uri="{BB962C8B-B14F-4D97-AF65-F5344CB8AC3E}">
        <p14:creationId xmlns:p14="http://schemas.microsoft.com/office/powerpoint/2010/main" val="28456738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fontScale="92500" lnSpcReduction="10000"/>
          </a:bodyPr>
          <a:lstStyle/>
          <a:p>
            <a:r>
              <a:rPr kumimoji="1" lang="en-US" altLang="ja-JP" baseline="0" dirty="0" smtClean="0"/>
              <a:t>Glare image is a 2D Fourier Transform of the obstacle image.</a:t>
            </a:r>
          </a:p>
          <a:p>
            <a:r>
              <a:rPr kumimoji="1" lang="en-US" altLang="ja-JP" baseline="0" dirty="0" smtClean="0"/>
              <a:t>Use FFT to make a seed glare image.</a:t>
            </a:r>
            <a:endParaRPr kumimoji="1" lang="en-US" altLang="ja-JP" baseline="0" dirty="0"/>
          </a:p>
          <a:p>
            <a:r>
              <a:rPr kumimoji="1" lang="en-US" altLang="ja-JP" baseline="0" dirty="0" smtClean="0"/>
              <a:t>Then compute an intermediate glare image by sizing, </a:t>
            </a:r>
          </a:p>
          <a:p>
            <a:r>
              <a:rPr kumimoji="1" lang="en-US" altLang="ja-JP" baseline="0" dirty="0" smtClean="0"/>
              <a:t>  amplifying, and composing the seed glare along lambda.</a:t>
            </a:r>
          </a:p>
          <a:p>
            <a:r>
              <a:rPr kumimoji="1" lang="en-US" altLang="ja-JP" baseline="0" dirty="0" smtClean="0"/>
              <a:t>  while using spectral distributions of the light source and sensitivity.</a:t>
            </a:r>
          </a:p>
          <a:p>
            <a:r>
              <a:rPr kumimoji="1" lang="en-US" altLang="ja-JP" baseline="0" dirty="0" smtClean="0"/>
              <a:t>In rendering, scatter or use billboard for each pixel detected as bight.</a:t>
            </a:r>
          </a:p>
          <a:p>
            <a:r>
              <a:rPr kumimoji="1" lang="en-US" altLang="ja-JP" baseline="0" dirty="0" smtClean="0"/>
              <a:t>  while multiplying the intermediate glare by the pixel brightness.</a:t>
            </a:r>
          </a:p>
          <a:p>
            <a:r>
              <a:rPr kumimoji="1" lang="en-US" altLang="ja-JP" baseline="0" dirty="0" smtClean="0"/>
              <a:t>(40 sec)</a:t>
            </a:r>
          </a:p>
          <a:p>
            <a:endParaRPr kumimoji="1" lang="en-US" altLang="ja-JP" baseline="0" dirty="0" smtClean="0"/>
          </a:p>
        </p:txBody>
      </p:sp>
      <p:sp>
        <p:nvSpPr>
          <p:cNvPr id="4" name="スライド番号プレースホルダー 3"/>
          <p:cNvSpPr>
            <a:spLocks noGrp="1"/>
          </p:cNvSpPr>
          <p:nvPr>
            <p:ph type="sldNum" sz="quarter" idx="10"/>
          </p:nvPr>
        </p:nvSpPr>
        <p:spPr/>
        <p:txBody>
          <a:bodyPr/>
          <a:lstStyle/>
          <a:p>
            <a:fld id="{9546D6A8-29E1-4425-837C-6544EAD28601}" type="slidenum">
              <a:rPr kumimoji="1" lang="ja-JP" altLang="en-US" smtClean="0"/>
              <a:pPr/>
              <a:t>47</a:t>
            </a:fld>
            <a:endParaRPr kumimoji="1" lang="ja-JP" altLang="en-US"/>
          </a:p>
        </p:txBody>
      </p:sp>
    </p:spTree>
    <p:extLst>
      <p:ext uri="{BB962C8B-B14F-4D97-AF65-F5344CB8AC3E}">
        <p14:creationId xmlns:p14="http://schemas.microsoft.com/office/powerpoint/2010/main" val="18944246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546D6A8-29E1-4425-837C-6544EAD28601}" type="slidenum">
              <a:rPr kumimoji="1" lang="ja-JP" altLang="en-US" smtClean="0"/>
              <a:pPr/>
              <a:t>49</a:t>
            </a:fld>
            <a:endParaRPr kumimoji="1" lang="ja-JP" altLang="en-US"/>
          </a:p>
        </p:txBody>
      </p:sp>
    </p:spTree>
    <p:extLst>
      <p:ext uri="{BB962C8B-B14F-4D97-AF65-F5344CB8AC3E}">
        <p14:creationId xmlns:p14="http://schemas.microsoft.com/office/powerpoint/2010/main" val="7388460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lnSpcReduction="10000"/>
          </a:bodyPr>
          <a:lstStyle/>
          <a:p>
            <a:r>
              <a:rPr kumimoji="1" lang="en-US" altLang="ja-JP" dirty="0" smtClean="0"/>
              <a:t>This slide is what I showed you in my</a:t>
            </a:r>
            <a:r>
              <a:rPr kumimoji="1" lang="en-US" altLang="ja-JP" baseline="0" dirty="0" smtClean="0"/>
              <a:t> previous presentation.</a:t>
            </a:r>
          </a:p>
          <a:p>
            <a:r>
              <a:rPr kumimoji="1" lang="en-US" altLang="ja-JP" baseline="0" dirty="0" smtClean="0"/>
              <a:t>As I said, in spite that glare effect is common in situations where there is strong light, </a:t>
            </a:r>
          </a:p>
          <a:p>
            <a:r>
              <a:rPr kumimoji="1" lang="en-US" altLang="ja-JP" baseline="0" dirty="0" smtClean="0"/>
              <a:t>  you cannot re-create glare with extended ray theories.</a:t>
            </a:r>
          </a:p>
          <a:p>
            <a:r>
              <a:rPr kumimoji="1" lang="en-US" altLang="ja-JP" baseline="0" dirty="0" smtClean="0"/>
              <a:t>You might want to use wave optics theories to make physically plausible glare.</a:t>
            </a:r>
          </a:p>
          <a:p>
            <a:r>
              <a:rPr kumimoji="1" lang="en-US" altLang="ja-JP" baseline="0" dirty="0" smtClean="0"/>
              <a:t>The rest of my talk will cover those theories and implementations.</a:t>
            </a:r>
          </a:p>
          <a:p>
            <a:r>
              <a:rPr kumimoji="1" lang="en-US" altLang="ja-JP" baseline="0" dirty="0" smtClean="0"/>
              <a:t>(30 sec)</a:t>
            </a:r>
          </a:p>
          <a:p>
            <a:endParaRPr kumimoji="1" lang="en-US" altLang="ja-JP" baseline="0" dirty="0" smtClean="0"/>
          </a:p>
        </p:txBody>
      </p:sp>
      <p:sp>
        <p:nvSpPr>
          <p:cNvPr id="4" name="スライド番号プレースホルダー 3"/>
          <p:cNvSpPr>
            <a:spLocks noGrp="1"/>
          </p:cNvSpPr>
          <p:nvPr>
            <p:ph type="sldNum" sz="quarter" idx="10"/>
          </p:nvPr>
        </p:nvSpPr>
        <p:spPr/>
        <p:txBody>
          <a:bodyPr/>
          <a:lstStyle/>
          <a:p>
            <a:fld id="{9546D6A8-29E1-4425-837C-6544EAD28601}" type="slidenum">
              <a:rPr kumimoji="1" lang="ja-JP" altLang="en-US" smtClean="0"/>
              <a:pPr/>
              <a:t>6</a:t>
            </a:fld>
            <a:endParaRPr kumimoji="1" lang="ja-JP" altLang="en-US"/>
          </a:p>
        </p:txBody>
      </p:sp>
    </p:spTree>
    <p:extLst>
      <p:ext uri="{BB962C8B-B14F-4D97-AF65-F5344CB8AC3E}">
        <p14:creationId xmlns:p14="http://schemas.microsoft.com/office/powerpoint/2010/main" val="6697754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fontScale="85000" lnSpcReduction="20000"/>
          </a:bodyPr>
          <a:lstStyle/>
          <a:p>
            <a:r>
              <a:rPr kumimoji="1" lang="en-US" altLang="ja-JP" dirty="0" smtClean="0"/>
              <a:t>What is glare?</a:t>
            </a:r>
          </a:p>
          <a:p>
            <a:r>
              <a:rPr kumimoji="1" lang="en-US" altLang="ja-JP" dirty="0" smtClean="0"/>
              <a:t>I</a:t>
            </a:r>
            <a:r>
              <a:rPr kumimoji="1" lang="en-US" altLang="ja-JP" baseline="0" dirty="0" smtClean="0"/>
              <a:t> believe most of you should know but let me define here.</a:t>
            </a:r>
          </a:p>
          <a:p>
            <a:r>
              <a:rPr kumimoji="1" lang="en-US" altLang="ja-JP" baseline="0" dirty="0" smtClean="0"/>
              <a:t>Glare is a spread of strong light perceived on the retina or on the camera sensor.</a:t>
            </a:r>
          </a:p>
          <a:p>
            <a:r>
              <a:rPr kumimoji="1" lang="en-US" altLang="ja-JP" baseline="0" dirty="0" smtClean="0"/>
              <a:t>Its shape may be a dim circle or disc, or may be a set of radiated streaks.</a:t>
            </a:r>
          </a:p>
          <a:p>
            <a:r>
              <a:rPr kumimoji="1" lang="en-US" altLang="ja-JP" baseline="0" dirty="0" smtClean="0"/>
              <a:t>In the engineering and medical fields, glare is being investigated as something that should be avoided because it definitely bothers the vision or image.</a:t>
            </a:r>
          </a:p>
          <a:p>
            <a:r>
              <a:rPr kumimoji="1" lang="en-US" altLang="ja-JP" baseline="0" dirty="0" smtClean="0"/>
              <a:t>However, in content development viewpoint, glare is a useful tool to make people recognize bright lights because it’s a very common natural phenomenon that people instantly associate glare with an existence of something bright.</a:t>
            </a:r>
          </a:p>
          <a:p>
            <a:r>
              <a:rPr kumimoji="1" lang="en-US" altLang="ja-JP" baseline="0" dirty="0" smtClean="0"/>
              <a:t>(55 sec)</a:t>
            </a:r>
          </a:p>
        </p:txBody>
      </p:sp>
      <p:sp>
        <p:nvSpPr>
          <p:cNvPr id="4" name="スライド番号プレースホルダー 3"/>
          <p:cNvSpPr>
            <a:spLocks noGrp="1"/>
          </p:cNvSpPr>
          <p:nvPr>
            <p:ph type="sldNum" sz="quarter" idx="10"/>
          </p:nvPr>
        </p:nvSpPr>
        <p:spPr/>
        <p:txBody>
          <a:bodyPr/>
          <a:lstStyle/>
          <a:p>
            <a:fld id="{9546D6A8-29E1-4425-837C-6544EAD28601}" type="slidenum">
              <a:rPr kumimoji="1" lang="ja-JP" altLang="en-US" smtClean="0"/>
              <a:pPr/>
              <a:t>7</a:t>
            </a:fld>
            <a:endParaRPr kumimoji="1" lang="ja-JP" altLang="en-US"/>
          </a:p>
        </p:txBody>
      </p:sp>
    </p:spTree>
    <p:extLst>
      <p:ext uri="{BB962C8B-B14F-4D97-AF65-F5344CB8AC3E}">
        <p14:creationId xmlns:p14="http://schemas.microsoft.com/office/powerpoint/2010/main" val="35790172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fontScale="92500" lnSpcReduction="10000"/>
          </a:bodyPr>
          <a:lstStyle/>
          <a:p>
            <a:r>
              <a:rPr kumimoji="1" lang="en-US" altLang="ja-JP" dirty="0" smtClean="0"/>
              <a:t>Let’s think about</a:t>
            </a:r>
            <a:r>
              <a:rPr kumimoji="1" lang="en-US" altLang="ja-JP" baseline="0" dirty="0" smtClean="0"/>
              <a:t> the source of glare for a while.</a:t>
            </a:r>
          </a:p>
          <a:p>
            <a:r>
              <a:rPr kumimoji="1" lang="en-US" altLang="ja-JP" baseline="0" dirty="0" smtClean="0"/>
              <a:t>Glare is said to be caused by an obstacle which comes between the light and the sensor or retina.</a:t>
            </a:r>
          </a:p>
          <a:p>
            <a:r>
              <a:rPr kumimoji="1" lang="en-US" altLang="ja-JP" baseline="0" dirty="0" smtClean="0"/>
              <a:t>I made a simple experiment to verify what causes glare.</a:t>
            </a:r>
          </a:p>
          <a:p>
            <a:r>
              <a:rPr kumimoji="1" lang="en-US" altLang="ja-JP" baseline="0" dirty="0" smtClean="0"/>
              <a:t>I bought a pen light and shot the light directly.</a:t>
            </a:r>
          </a:p>
          <a:p>
            <a:r>
              <a:rPr kumimoji="1" lang="en-US" altLang="ja-JP" dirty="0" smtClean="0"/>
              <a:t>In the result image on</a:t>
            </a:r>
            <a:r>
              <a:rPr kumimoji="1" lang="en-US" altLang="ja-JP" baseline="0" dirty="0" smtClean="0"/>
              <a:t> your right we can see </a:t>
            </a:r>
          </a:p>
          <a:p>
            <a:r>
              <a:rPr kumimoji="1" lang="en-US" altLang="ja-JP" baseline="0" dirty="0" smtClean="0"/>
              <a:t>some spread of light.</a:t>
            </a:r>
          </a:p>
          <a:p>
            <a:r>
              <a:rPr kumimoji="1" lang="en-US" altLang="ja-JP" baseline="0" dirty="0" smtClean="0"/>
              <a:t>But I wanted something more evident.</a:t>
            </a:r>
          </a:p>
          <a:p>
            <a:r>
              <a:rPr kumimoji="1" lang="en-US" altLang="ja-JP" baseline="0" dirty="0" smtClean="0"/>
              <a:t>(30 sec)</a:t>
            </a:r>
            <a:endParaRPr kumimoji="1" lang="ja-JP" altLang="en-US" dirty="0"/>
          </a:p>
        </p:txBody>
      </p:sp>
      <p:sp>
        <p:nvSpPr>
          <p:cNvPr id="4" name="スライド番号プレースホルダー 3"/>
          <p:cNvSpPr>
            <a:spLocks noGrp="1"/>
          </p:cNvSpPr>
          <p:nvPr>
            <p:ph type="sldNum" sz="quarter" idx="10"/>
          </p:nvPr>
        </p:nvSpPr>
        <p:spPr/>
        <p:txBody>
          <a:bodyPr/>
          <a:lstStyle/>
          <a:p>
            <a:fld id="{9546D6A8-29E1-4425-837C-6544EAD28601}" type="slidenum">
              <a:rPr kumimoji="1" lang="ja-JP" altLang="en-US" smtClean="0"/>
              <a:pPr/>
              <a:t>8</a:t>
            </a:fld>
            <a:endParaRPr kumimoji="1" lang="ja-JP" altLang="en-US"/>
          </a:p>
        </p:txBody>
      </p:sp>
    </p:spTree>
    <p:extLst>
      <p:ext uri="{BB962C8B-B14F-4D97-AF65-F5344CB8AC3E}">
        <p14:creationId xmlns:p14="http://schemas.microsoft.com/office/powerpoint/2010/main" val="15230758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I also had bought a</a:t>
            </a:r>
            <a:r>
              <a:rPr kumimoji="1" lang="en-US" altLang="ja-JP" baseline="0" dirty="0" smtClean="0"/>
              <a:t> </a:t>
            </a:r>
            <a:r>
              <a:rPr kumimoji="1" lang="en-US" altLang="ja-JP" dirty="0" smtClean="0"/>
              <a:t>set of false eyelashes at a local drugstore,</a:t>
            </a:r>
            <a:r>
              <a:rPr kumimoji="1" lang="en-US" altLang="ja-JP" baseline="0" dirty="0" smtClean="0"/>
              <a:t> which required courage of me.</a:t>
            </a:r>
          </a:p>
          <a:p>
            <a:r>
              <a:rPr kumimoji="1" lang="en-US" altLang="ja-JP" baseline="0" dirty="0" smtClean="0"/>
              <a:t>I attached a piece of them in front of the lens.</a:t>
            </a:r>
          </a:p>
          <a:p>
            <a:endParaRPr kumimoji="1" lang="en-US" altLang="ja-JP" baseline="0" dirty="0" smtClean="0"/>
          </a:p>
          <a:p>
            <a:r>
              <a:rPr kumimoji="1" lang="en-US" altLang="ja-JP" baseline="0" dirty="0" smtClean="0"/>
              <a:t>The image was similar to what I often see in my daily life.</a:t>
            </a:r>
          </a:p>
          <a:p>
            <a:r>
              <a:rPr kumimoji="1" lang="en-US" altLang="ja-JP" baseline="0" dirty="0" smtClean="0"/>
              <a:t>(20 sec)</a:t>
            </a:r>
          </a:p>
        </p:txBody>
      </p:sp>
      <p:sp>
        <p:nvSpPr>
          <p:cNvPr id="4" name="スライド番号プレースホルダー 3"/>
          <p:cNvSpPr>
            <a:spLocks noGrp="1"/>
          </p:cNvSpPr>
          <p:nvPr>
            <p:ph type="sldNum" sz="quarter" idx="10"/>
          </p:nvPr>
        </p:nvSpPr>
        <p:spPr/>
        <p:txBody>
          <a:bodyPr/>
          <a:lstStyle/>
          <a:p>
            <a:fld id="{9546D6A8-29E1-4425-837C-6544EAD28601}" type="slidenum">
              <a:rPr kumimoji="1" lang="ja-JP" altLang="en-US" smtClean="0"/>
              <a:pPr/>
              <a:t>9</a:t>
            </a:fld>
            <a:endParaRPr kumimoji="1" lang="ja-JP" altLang="en-US"/>
          </a:p>
        </p:txBody>
      </p:sp>
    </p:spTree>
    <p:extLst>
      <p:ext uri="{BB962C8B-B14F-4D97-AF65-F5344CB8AC3E}">
        <p14:creationId xmlns:p14="http://schemas.microsoft.com/office/powerpoint/2010/main" val="24606542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lnSpcReduction="10000"/>
          </a:bodyPr>
          <a:lstStyle/>
          <a:p>
            <a:r>
              <a:rPr kumimoji="1" lang="en-US" altLang="ja-JP" dirty="0" smtClean="0"/>
              <a:t>When I rotated the eyelashes, the glare</a:t>
            </a:r>
            <a:r>
              <a:rPr kumimoji="1" lang="en-US" altLang="ja-JP" baseline="0" dirty="0" smtClean="0"/>
              <a:t> result changed accordingly.</a:t>
            </a:r>
          </a:p>
          <a:p>
            <a:r>
              <a:rPr kumimoji="1" lang="en-US" altLang="ja-JP" baseline="0" dirty="0" smtClean="0"/>
              <a:t>I will discuss how these phenomena occur and how we can use them in computer graphics scene.</a:t>
            </a:r>
          </a:p>
          <a:p>
            <a:r>
              <a:rPr kumimoji="1" lang="en-US" altLang="ja-JP" baseline="0" dirty="0" smtClean="0"/>
              <a:t>Please note that you need to be careful when you assume eyelashes as source of glare because many people have eyelashes which do not interrupt the light into the eye at all.</a:t>
            </a:r>
          </a:p>
          <a:p>
            <a:r>
              <a:rPr kumimoji="1" lang="en-US" altLang="ja-JP" baseline="0" dirty="0" smtClean="0"/>
              <a:t>(30 sec)</a:t>
            </a:r>
            <a:endParaRPr kumimoji="1" lang="ja-JP" altLang="en-US" dirty="0"/>
          </a:p>
        </p:txBody>
      </p:sp>
      <p:sp>
        <p:nvSpPr>
          <p:cNvPr id="4" name="スライド番号プレースホルダー 3"/>
          <p:cNvSpPr>
            <a:spLocks noGrp="1"/>
          </p:cNvSpPr>
          <p:nvPr>
            <p:ph type="sldNum" sz="quarter" idx="10"/>
          </p:nvPr>
        </p:nvSpPr>
        <p:spPr/>
        <p:txBody>
          <a:bodyPr/>
          <a:lstStyle/>
          <a:p>
            <a:fld id="{9546D6A8-29E1-4425-837C-6544EAD28601}" type="slidenum">
              <a:rPr kumimoji="1" lang="ja-JP" altLang="en-US" smtClean="0"/>
              <a:pPr/>
              <a:t>10</a:t>
            </a:fld>
            <a:endParaRPr kumimoji="1" lang="ja-JP" altLang="en-US"/>
          </a:p>
        </p:txBody>
      </p:sp>
    </p:spTree>
    <p:extLst>
      <p:ext uri="{BB962C8B-B14F-4D97-AF65-F5344CB8AC3E}">
        <p14:creationId xmlns:p14="http://schemas.microsoft.com/office/powerpoint/2010/main" val="29032223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lvl1pPr>
              <a:defRPr baseline="0">
                <a:solidFill>
                  <a:schemeClr val="accent6"/>
                </a:solidFill>
              </a:defRPr>
            </a:lvl1pPr>
          </a:lstStyle>
          <a:p>
            <a:r>
              <a:rPr lang="ja-JP" altLang="en-US" smtClean="0"/>
              <a:t>マスタ タイトルの書式設定</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baseline="0">
                <a:solidFill>
                  <a:schemeClr val="accent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en-US" dirty="0"/>
          </a:p>
        </p:txBody>
      </p:sp>
      <p:sp>
        <p:nvSpPr>
          <p:cNvPr id="4" name="Date Placeholder 3"/>
          <p:cNvSpPr>
            <a:spLocks noGrp="1"/>
          </p:cNvSpPr>
          <p:nvPr>
            <p:ph type="dt" sz="half" idx="10"/>
          </p:nvPr>
        </p:nvSpPr>
        <p:spPr/>
        <p:txBody>
          <a:bodyPr/>
          <a:lstStyle>
            <a:lvl1pPr>
              <a:defRPr/>
            </a:lvl1pPr>
          </a:lstStyle>
          <a:p>
            <a:fld id="{A4EBD3FA-33E7-40C3-BF16-FE593DAA8FEE}" type="datetimeFigureOut">
              <a:rPr kumimoji="1" lang="ja-JP" altLang="en-US" smtClean="0"/>
              <a:pPr/>
              <a:t>2015/8/10</a:t>
            </a:fld>
            <a:endParaRPr kumimoji="1" lang="ja-JP" altLang="en-US"/>
          </a:p>
        </p:txBody>
      </p:sp>
      <p:sp>
        <p:nvSpPr>
          <p:cNvPr id="5" name="Footer Placeholder 4"/>
          <p:cNvSpPr>
            <a:spLocks noGrp="1"/>
          </p:cNvSpPr>
          <p:nvPr>
            <p:ph type="ftr" sz="quarter" idx="11"/>
          </p:nvPr>
        </p:nvSpPr>
        <p:spPr/>
        <p:txBody>
          <a:bodyPr/>
          <a:lstStyle>
            <a:lvl1pPr>
              <a:defRPr/>
            </a:lvl1pPr>
          </a:lstStyle>
          <a:p>
            <a:endParaRPr kumimoji="1" lang="ja-JP" altLang="en-US"/>
          </a:p>
        </p:txBody>
      </p:sp>
      <p:sp>
        <p:nvSpPr>
          <p:cNvPr id="6" name="Slide Number Placeholder 5"/>
          <p:cNvSpPr>
            <a:spLocks noGrp="1"/>
          </p:cNvSpPr>
          <p:nvPr>
            <p:ph type="sldNum" sz="quarter" idx="12"/>
          </p:nvPr>
        </p:nvSpPr>
        <p:spPr/>
        <p:txBody>
          <a:bodyPr/>
          <a:lstStyle>
            <a:lvl1pPr>
              <a:defRPr/>
            </a:lvl1pPr>
          </a:lstStyle>
          <a:p>
            <a:fld id="{8C25DDAE-9047-4274-9E26-81634C4CD202}" type="slidenum">
              <a:rPr kumimoji="1" lang="ja-JP" altLang="en-US" smtClean="0"/>
              <a:pPr/>
              <a: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7" name="正方形/長方形 6"/>
          <p:cNvSpPr/>
          <p:nvPr/>
        </p:nvSpPr>
        <p:spPr>
          <a:xfrm>
            <a:off x="0" y="0"/>
            <a:ext cx="9144000" cy="105958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Title 1"/>
          <p:cNvSpPr>
            <a:spLocks noGrp="1"/>
          </p:cNvSpPr>
          <p:nvPr>
            <p:ph type="title"/>
          </p:nvPr>
        </p:nvSpPr>
        <p:spPr/>
        <p:txBody>
          <a:bodyPr/>
          <a:lstStyle/>
          <a:p>
            <a:r>
              <a:rPr lang="ja-JP" altLang="en-US" smtClean="0"/>
              <a:t>マスタ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Date Placeholder 3"/>
          <p:cNvSpPr>
            <a:spLocks noGrp="1"/>
          </p:cNvSpPr>
          <p:nvPr>
            <p:ph type="dt" sz="half" idx="10"/>
          </p:nvPr>
        </p:nvSpPr>
        <p:spPr/>
        <p:txBody>
          <a:bodyPr/>
          <a:lstStyle>
            <a:lvl1pPr>
              <a:defRPr/>
            </a:lvl1pPr>
          </a:lstStyle>
          <a:p>
            <a:fld id="{A4EBD3FA-33E7-40C3-BF16-FE593DAA8FEE}" type="datetimeFigureOut">
              <a:rPr kumimoji="1" lang="ja-JP" altLang="en-US" smtClean="0"/>
              <a:pPr/>
              <a:t>2015/8/10</a:t>
            </a:fld>
            <a:endParaRPr kumimoji="1" lang="ja-JP" altLang="en-US"/>
          </a:p>
        </p:txBody>
      </p:sp>
      <p:sp>
        <p:nvSpPr>
          <p:cNvPr id="5" name="Footer Placeholder 4"/>
          <p:cNvSpPr>
            <a:spLocks noGrp="1"/>
          </p:cNvSpPr>
          <p:nvPr>
            <p:ph type="ftr" sz="quarter" idx="11"/>
          </p:nvPr>
        </p:nvSpPr>
        <p:spPr/>
        <p:txBody>
          <a:bodyPr/>
          <a:lstStyle>
            <a:lvl1pPr>
              <a:defRPr/>
            </a:lvl1pPr>
          </a:lstStyle>
          <a:p>
            <a:endParaRPr kumimoji="1" lang="ja-JP" altLang="en-US"/>
          </a:p>
        </p:txBody>
      </p:sp>
      <p:sp>
        <p:nvSpPr>
          <p:cNvPr id="6" name="Slide Number Placeholder 5"/>
          <p:cNvSpPr>
            <a:spLocks noGrp="1"/>
          </p:cNvSpPr>
          <p:nvPr>
            <p:ph type="sldNum" sz="quarter" idx="12"/>
          </p:nvPr>
        </p:nvSpPr>
        <p:spPr/>
        <p:txBody>
          <a:bodyPr/>
          <a:lstStyle>
            <a:lvl1pPr>
              <a:defRPr/>
            </a:lvl1pPr>
          </a:lstStyle>
          <a:p>
            <a:fld id="{8C25DDAE-9047-4274-9E26-81634C4CD202}" type="slidenum">
              <a:rPr kumimoji="1" lang="ja-JP" altLang="en-US" smtClean="0"/>
              <a:pPr/>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ja-JP" altLang="en-US" smtClean="0"/>
              <a:t>マスタ タイトルの書式設定</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Date Placeholder 3"/>
          <p:cNvSpPr>
            <a:spLocks noGrp="1"/>
          </p:cNvSpPr>
          <p:nvPr>
            <p:ph type="dt" sz="half" idx="10"/>
          </p:nvPr>
        </p:nvSpPr>
        <p:spPr/>
        <p:txBody>
          <a:bodyPr/>
          <a:lstStyle>
            <a:lvl1pPr>
              <a:defRPr/>
            </a:lvl1pPr>
          </a:lstStyle>
          <a:p>
            <a:fld id="{A4EBD3FA-33E7-40C3-BF16-FE593DAA8FEE}" type="datetimeFigureOut">
              <a:rPr kumimoji="1" lang="ja-JP" altLang="en-US" smtClean="0"/>
              <a:pPr/>
              <a:t>2015/8/10</a:t>
            </a:fld>
            <a:endParaRPr kumimoji="1" lang="ja-JP" altLang="en-US"/>
          </a:p>
        </p:txBody>
      </p:sp>
      <p:sp>
        <p:nvSpPr>
          <p:cNvPr id="5" name="Footer Placeholder 4"/>
          <p:cNvSpPr>
            <a:spLocks noGrp="1"/>
          </p:cNvSpPr>
          <p:nvPr>
            <p:ph type="ftr" sz="quarter" idx="11"/>
          </p:nvPr>
        </p:nvSpPr>
        <p:spPr/>
        <p:txBody>
          <a:bodyPr/>
          <a:lstStyle>
            <a:lvl1pPr>
              <a:defRPr/>
            </a:lvl1pPr>
          </a:lstStyle>
          <a:p>
            <a:endParaRPr kumimoji="1" lang="ja-JP" altLang="en-US"/>
          </a:p>
        </p:txBody>
      </p:sp>
      <p:sp>
        <p:nvSpPr>
          <p:cNvPr id="6" name="Slide Number Placeholder 5"/>
          <p:cNvSpPr>
            <a:spLocks noGrp="1"/>
          </p:cNvSpPr>
          <p:nvPr>
            <p:ph type="sldNum" sz="quarter" idx="12"/>
          </p:nvPr>
        </p:nvSpPr>
        <p:spPr/>
        <p:txBody>
          <a:bodyPr/>
          <a:lstStyle>
            <a:lvl1pPr>
              <a:defRPr/>
            </a:lvl1pPr>
          </a:lstStyle>
          <a:p>
            <a:fld id="{8C25DDAE-9047-4274-9E26-81634C4CD202}" type="slidenum">
              <a:rPr kumimoji="1" lang="ja-JP" altLang="en-US" smtClean="0"/>
              <a:pPr/>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7" name="正方形/長方形 6"/>
          <p:cNvSpPr/>
          <p:nvPr/>
        </p:nvSpPr>
        <p:spPr>
          <a:xfrm>
            <a:off x="0" y="0"/>
            <a:ext cx="9144000" cy="105958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Title 1"/>
          <p:cNvSpPr>
            <a:spLocks noGrp="1"/>
          </p:cNvSpPr>
          <p:nvPr>
            <p:ph type="title"/>
          </p:nvPr>
        </p:nvSpPr>
        <p:spPr/>
        <p:txBody>
          <a:bodyPr/>
          <a:lstStyle/>
          <a:p>
            <a:r>
              <a:rPr lang="ja-JP" altLang="en-US" smtClean="0"/>
              <a:t>マスタ タイトルの書式設定</a:t>
            </a:r>
            <a:endParaRPr lang="en-US"/>
          </a:p>
        </p:txBody>
      </p:sp>
      <p:sp>
        <p:nvSpPr>
          <p:cNvPr id="3" name="Content Placeholder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Date Placeholder 3"/>
          <p:cNvSpPr>
            <a:spLocks noGrp="1"/>
          </p:cNvSpPr>
          <p:nvPr>
            <p:ph type="dt" sz="half" idx="10"/>
          </p:nvPr>
        </p:nvSpPr>
        <p:spPr/>
        <p:txBody>
          <a:bodyPr/>
          <a:lstStyle>
            <a:lvl1pPr>
              <a:defRPr/>
            </a:lvl1pPr>
          </a:lstStyle>
          <a:p>
            <a:fld id="{A4EBD3FA-33E7-40C3-BF16-FE593DAA8FEE}" type="datetimeFigureOut">
              <a:rPr kumimoji="1" lang="ja-JP" altLang="en-US" smtClean="0"/>
              <a:pPr/>
              <a:t>2015/8/10</a:t>
            </a:fld>
            <a:endParaRPr kumimoji="1" lang="ja-JP" altLang="en-US"/>
          </a:p>
        </p:txBody>
      </p:sp>
      <p:sp>
        <p:nvSpPr>
          <p:cNvPr id="5" name="Footer Placeholder 4"/>
          <p:cNvSpPr>
            <a:spLocks noGrp="1"/>
          </p:cNvSpPr>
          <p:nvPr>
            <p:ph type="ftr" sz="quarter" idx="11"/>
          </p:nvPr>
        </p:nvSpPr>
        <p:spPr/>
        <p:txBody>
          <a:bodyPr/>
          <a:lstStyle>
            <a:lvl1pPr>
              <a:defRPr/>
            </a:lvl1pPr>
          </a:lstStyle>
          <a:p>
            <a:endParaRPr kumimoji="1" lang="ja-JP" altLang="en-US"/>
          </a:p>
        </p:txBody>
      </p:sp>
      <p:sp>
        <p:nvSpPr>
          <p:cNvPr id="6" name="Slide Number Placeholder 5"/>
          <p:cNvSpPr>
            <a:spLocks noGrp="1"/>
          </p:cNvSpPr>
          <p:nvPr>
            <p:ph type="sldNum" sz="quarter" idx="12"/>
          </p:nvPr>
        </p:nvSpPr>
        <p:spPr/>
        <p:txBody>
          <a:bodyPr/>
          <a:lstStyle>
            <a:lvl1pPr>
              <a:defRPr/>
            </a:lvl1pPr>
          </a:lstStyle>
          <a:p>
            <a:fld id="{8C25DDAE-9047-4274-9E26-81634C4CD202}" type="slidenum">
              <a:rPr kumimoji="1" lang="ja-JP" altLang="en-US" smtClean="0"/>
              <a:pPr/>
              <a: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ja-JP" altLang="en-US" smtClean="0"/>
              <a:t>マスタ タイトルの書式設定</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Date Placeholder 3"/>
          <p:cNvSpPr>
            <a:spLocks noGrp="1"/>
          </p:cNvSpPr>
          <p:nvPr>
            <p:ph type="dt" sz="half" idx="10"/>
          </p:nvPr>
        </p:nvSpPr>
        <p:spPr/>
        <p:txBody>
          <a:bodyPr/>
          <a:lstStyle>
            <a:lvl1pPr>
              <a:defRPr/>
            </a:lvl1pPr>
          </a:lstStyle>
          <a:p>
            <a:fld id="{A4EBD3FA-33E7-40C3-BF16-FE593DAA8FEE}" type="datetimeFigureOut">
              <a:rPr kumimoji="1" lang="ja-JP" altLang="en-US" smtClean="0"/>
              <a:pPr/>
              <a:t>2015/8/10</a:t>
            </a:fld>
            <a:endParaRPr kumimoji="1" lang="ja-JP" altLang="en-US"/>
          </a:p>
        </p:txBody>
      </p:sp>
      <p:sp>
        <p:nvSpPr>
          <p:cNvPr id="5" name="Footer Placeholder 4"/>
          <p:cNvSpPr>
            <a:spLocks noGrp="1"/>
          </p:cNvSpPr>
          <p:nvPr>
            <p:ph type="ftr" sz="quarter" idx="11"/>
          </p:nvPr>
        </p:nvSpPr>
        <p:spPr/>
        <p:txBody>
          <a:bodyPr/>
          <a:lstStyle>
            <a:lvl1pPr>
              <a:defRPr/>
            </a:lvl1pPr>
          </a:lstStyle>
          <a:p>
            <a:endParaRPr kumimoji="1" lang="ja-JP" altLang="en-US"/>
          </a:p>
        </p:txBody>
      </p:sp>
      <p:sp>
        <p:nvSpPr>
          <p:cNvPr id="6" name="Slide Number Placeholder 5"/>
          <p:cNvSpPr>
            <a:spLocks noGrp="1"/>
          </p:cNvSpPr>
          <p:nvPr>
            <p:ph type="sldNum" sz="quarter" idx="12"/>
          </p:nvPr>
        </p:nvSpPr>
        <p:spPr/>
        <p:txBody>
          <a:bodyPr/>
          <a:lstStyle>
            <a:lvl1pPr>
              <a:defRPr/>
            </a:lvl1pPr>
          </a:lstStyle>
          <a:p>
            <a:fld id="{8C25DDAE-9047-4274-9E26-81634C4CD202}" type="slidenum">
              <a:rPr kumimoji="1" lang="ja-JP" altLang="en-US" smtClean="0"/>
              <a:pPr/>
              <a: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正方形/長方形 7"/>
          <p:cNvSpPr/>
          <p:nvPr/>
        </p:nvSpPr>
        <p:spPr>
          <a:xfrm>
            <a:off x="0" y="0"/>
            <a:ext cx="9144000" cy="105958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Title 1"/>
          <p:cNvSpPr>
            <a:spLocks noGrp="1"/>
          </p:cNvSpPr>
          <p:nvPr>
            <p:ph type="title"/>
          </p:nvPr>
        </p:nvSpPr>
        <p:spPr/>
        <p:txBody>
          <a:bodyPr/>
          <a:lstStyle/>
          <a:p>
            <a:r>
              <a:rPr lang="ja-JP" altLang="en-US" smtClean="0"/>
              <a:t>マスタ タイトルの書式設定</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5" name="Date Placeholder 3"/>
          <p:cNvSpPr>
            <a:spLocks noGrp="1"/>
          </p:cNvSpPr>
          <p:nvPr>
            <p:ph type="dt" sz="half" idx="10"/>
          </p:nvPr>
        </p:nvSpPr>
        <p:spPr/>
        <p:txBody>
          <a:bodyPr/>
          <a:lstStyle>
            <a:lvl1pPr>
              <a:defRPr/>
            </a:lvl1pPr>
          </a:lstStyle>
          <a:p>
            <a:fld id="{A4EBD3FA-33E7-40C3-BF16-FE593DAA8FEE}" type="datetimeFigureOut">
              <a:rPr kumimoji="1" lang="ja-JP" altLang="en-US" smtClean="0"/>
              <a:pPr/>
              <a:t>2015/8/10</a:t>
            </a:fld>
            <a:endParaRPr kumimoji="1" lang="ja-JP" altLang="en-US"/>
          </a:p>
        </p:txBody>
      </p:sp>
      <p:sp>
        <p:nvSpPr>
          <p:cNvPr id="6" name="Footer Placeholder 4"/>
          <p:cNvSpPr>
            <a:spLocks noGrp="1"/>
          </p:cNvSpPr>
          <p:nvPr>
            <p:ph type="ftr" sz="quarter" idx="11"/>
          </p:nvPr>
        </p:nvSpPr>
        <p:spPr/>
        <p:txBody>
          <a:bodyPr/>
          <a:lstStyle>
            <a:lvl1pPr>
              <a:defRPr/>
            </a:lvl1pPr>
          </a:lstStyle>
          <a:p>
            <a:endParaRPr kumimoji="1" lang="ja-JP" altLang="en-US"/>
          </a:p>
        </p:txBody>
      </p:sp>
      <p:sp>
        <p:nvSpPr>
          <p:cNvPr id="7" name="Slide Number Placeholder 5"/>
          <p:cNvSpPr>
            <a:spLocks noGrp="1"/>
          </p:cNvSpPr>
          <p:nvPr>
            <p:ph type="sldNum" sz="quarter" idx="12"/>
          </p:nvPr>
        </p:nvSpPr>
        <p:spPr/>
        <p:txBody>
          <a:bodyPr/>
          <a:lstStyle>
            <a:lvl1pPr>
              <a:defRPr/>
            </a:lvl1pPr>
          </a:lstStyle>
          <a:p>
            <a:fld id="{8C25DDAE-9047-4274-9E26-81634C4CD202}" type="slidenum">
              <a:rPr kumimoji="1" lang="ja-JP" altLang="en-US" smtClean="0"/>
              <a:pPr/>
              <a: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正方形/長方形 9"/>
          <p:cNvSpPr/>
          <p:nvPr/>
        </p:nvSpPr>
        <p:spPr>
          <a:xfrm>
            <a:off x="0" y="0"/>
            <a:ext cx="9144000" cy="105958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Title 1"/>
          <p:cNvSpPr>
            <a:spLocks noGrp="1"/>
          </p:cNvSpPr>
          <p:nvPr>
            <p:ph type="title"/>
          </p:nvPr>
        </p:nvSpPr>
        <p:spPr/>
        <p:txBody>
          <a:bodyPr/>
          <a:lstStyle>
            <a:lvl1pPr>
              <a:defRPr/>
            </a:lvl1pPr>
          </a:lstStyle>
          <a:p>
            <a:r>
              <a:rPr lang="ja-JP" altLang="en-US" smtClean="0"/>
              <a:t>マスタ タイトルの書式設定</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7" name="Date Placeholder 3"/>
          <p:cNvSpPr>
            <a:spLocks noGrp="1"/>
          </p:cNvSpPr>
          <p:nvPr>
            <p:ph type="dt" sz="half" idx="10"/>
          </p:nvPr>
        </p:nvSpPr>
        <p:spPr/>
        <p:txBody>
          <a:bodyPr/>
          <a:lstStyle>
            <a:lvl1pPr>
              <a:defRPr/>
            </a:lvl1pPr>
          </a:lstStyle>
          <a:p>
            <a:fld id="{A4EBD3FA-33E7-40C3-BF16-FE593DAA8FEE}" type="datetimeFigureOut">
              <a:rPr kumimoji="1" lang="ja-JP" altLang="en-US" smtClean="0"/>
              <a:pPr/>
              <a:t>2015/8/10</a:t>
            </a:fld>
            <a:endParaRPr kumimoji="1" lang="ja-JP" altLang="en-US"/>
          </a:p>
        </p:txBody>
      </p:sp>
      <p:sp>
        <p:nvSpPr>
          <p:cNvPr id="8" name="Footer Placeholder 4"/>
          <p:cNvSpPr>
            <a:spLocks noGrp="1"/>
          </p:cNvSpPr>
          <p:nvPr>
            <p:ph type="ftr" sz="quarter" idx="11"/>
          </p:nvPr>
        </p:nvSpPr>
        <p:spPr/>
        <p:txBody>
          <a:bodyPr/>
          <a:lstStyle>
            <a:lvl1pPr>
              <a:defRPr/>
            </a:lvl1pPr>
          </a:lstStyle>
          <a:p>
            <a:endParaRPr kumimoji="1" lang="ja-JP" altLang="en-US"/>
          </a:p>
        </p:txBody>
      </p:sp>
      <p:sp>
        <p:nvSpPr>
          <p:cNvPr id="9" name="Slide Number Placeholder 5"/>
          <p:cNvSpPr>
            <a:spLocks noGrp="1"/>
          </p:cNvSpPr>
          <p:nvPr>
            <p:ph type="sldNum" sz="quarter" idx="12"/>
          </p:nvPr>
        </p:nvSpPr>
        <p:spPr/>
        <p:txBody>
          <a:bodyPr/>
          <a:lstStyle>
            <a:lvl1pPr>
              <a:defRPr/>
            </a:lvl1pPr>
          </a:lstStyle>
          <a:p>
            <a:fld id="{8C25DDAE-9047-4274-9E26-81634C4CD202}" type="slidenum">
              <a:rPr kumimoji="1" lang="ja-JP" altLang="en-US" smtClean="0"/>
              <a:pPr/>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6" name="正方形/長方形 5"/>
          <p:cNvSpPr/>
          <p:nvPr/>
        </p:nvSpPr>
        <p:spPr>
          <a:xfrm>
            <a:off x="0" y="0"/>
            <a:ext cx="9144000" cy="105958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Title 1"/>
          <p:cNvSpPr>
            <a:spLocks noGrp="1"/>
          </p:cNvSpPr>
          <p:nvPr>
            <p:ph type="title"/>
          </p:nvPr>
        </p:nvSpPr>
        <p:spPr/>
        <p:txBody>
          <a:bodyPr/>
          <a:lstStyle/>
          <a:p>
            <a:r>
              <a:rPr lang="ja-JP" altLang="en-US" smtClean="0"/>
              <a:t>マスタ タイトルの書式設定</a:t>
            </a:r>
            <a:endParaRPr lang="en-US"/>
          </a:p>
        </p:txBody>
      </p:sp>
      <p:sp>
        <p:nvSpPr>
          <p:cNvPr id="3" name="Date Placeholder 3"/>
          <p:cNvSpPr>
            <a:spLocks noGrp="1"/>
          </p:cNvSpPr>
          <p:nvPr>
            <p:ph type="dt" sz="half" idx="10"/>
          </p:nvPr>
        </p:nvSpPr>
        <p:spPr/>
        <p:txBody>
          <a:bodyPr/>
          <a:lstStyle>
            <a:lvl1pPr>
              <a:defRPr/>
            </a:lvl1pPr>
          </a:lstStyle>
          <a:p>
            <a:fld id="{A4EBD3FA-33E7-40C3-BF16-FE593DAA8FEE}" type="datetimeFigureOut">
              <a:rPr kumimoji="1" lang="ja-JP" altLang="en-US" smtClean="0"/>
              <a:pPr/>
              <a:t>2015/8/10</a:t>
            </a:fld>
            <a:endParaRPr kumimoji="1" lang="ja-JP" altLang="en-US"/>
          </a:p>
        </p:txBody>
      </p:sp>
      <p:sp>
        <p:nvSpPr>
          <p:cNvPr id="4" name="Footer Placeholder 4"/>
          <p:cNvSpPr>
            <a:spLocks noGrp="1"/>
          </p:cNvSpPr>
          <p:nvPr>
            <p:ph type="ftr" sz="quarter" idx="11"/>
          </p:nvPr>
        </p:nvSpPr>
        <p:spPr/>
        <p:txBody>
          <a:bodyPr/>
          <a:lstStyle>
            <a:lvl1pPr>
              <a:defRPr/>
            </a:lvl1pPr>
          </a:lstStyle>
          <a:p>
            <a:endParaRPr kumimoji="1" lang="ja-JP" altLang="en-US"/>
          </a:p>
        </p:txBody>
      </p:sp>
      <p:sp>
        <p:nvSpPr>
          <p:cNvPr id="5" name="Slide Number Placeholder 5"/>
          <p:cNvSpPr>
            <a:spLocks noGrp="1"/>
          </p:cNvSpPr>
          <p:nvPr>
            <p:ph type="sldNum" sz="quarter" idx="12"/>
          </p:nvPr>
        </p:nvSpPr>
        <p:spPr/>
        <p:txBody>
          <a:bodyPr/>
          <a:lstStyle>
            <a:lvl1pPr>
              <a:defRPr/>
            </a:lvl1pPr>
          </a:lstStyle>
          <a:p>
            <a:fld id="{8C25DDAE-9047-4274-9E26-81634C4CD202}" type="slidenum">
              <a:rPr kumimoji="1" lang="ja-JP" altLang="en-US" smtClean="0"/>
              <a:pPr/>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A4EBD3FA-33E7-40C3-BF16-FE593DAA8FEE}" type="datetimeFigureOut">
              <a:rPr kumimoji="1" lang="ja-JP" altLang="en-US" smtClean="0"/>
              <a:pPr/>
              <a:t>2015/8/10</a:t>
            </a:fld>
            <a:endParaRPr kumimoji="1" lang="ja-JP" altLang="en-US"/>
          </a:p>
        </p:txBody>
      </p:sp>
      <p:sp>
        <p:nvSpPr>
          <p:cNvPr id="3" name="Footer Placeholder 4"/>
          <p:cNvSpPr>
            <a:spLocks noGrp="1"/>
          </p:cNvSpPr>
          <p:nvPr>
            <p:ph type="ftr" sz="quarter" idx="11"/>
          </p:nvPr>
        </p:nvSpPr>
        <p:spPr/>
        <p:txBody>
          <a:bodyPr/>
          <a:lstStyle>
            <a:lvl1pPr>
              <a:defRPr/>
            </a:lvl1pPr>
          </a:lstStyle>
          <a:p>
            <a:endParaRPr kumimoji="1" lang="ja-JP" altLang="en-US"/>
          </a:p>
        </p:txBody>
      </p:sp>
      <p:sp>
        <p:nvSpPr>
          <p:cNvPr id="4" name="Slide Number Placeholder 5"/>
          <p:cNvSpPr>
            <a:spLocks noGrp="1"/>
          </p:cNvSpPr>
          <p:nvPr>
            <p:ph type="sldNum" sz="quarter" idx="12"/>
          </p:nvPr>
        </p:nvSpPr>
        <p:spPr/>
        <p:txBody>
          <a:bodyPr/>
          <a:lstStyle>
            <a:lvl1pPr>
              <a:defRPr/>
            </a:lvl1pPr>
          </a:lstStyle>
          <a:p>
            <a:fld id="{8C25DDAE-9047-4274-9E26-81634C4CD202}" type="slidenum">
              <a:rPr kumimoji="1" lang="ja-JP" altLang="en-US" smtClean="0"/>
              <a:pPr/>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ja-JP" altLang="en-US" smtClean="0"/>
              <a:t>マスタ タイトルの書式設定</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Date Placeholder 3"/>
          <p:cNvSpPr>
            <a:spLocks noGrp="1"/>
          </p:cNvSpPr>
          <p:nvPr>
            <p:ph type="dt" sz="half" idx="10"/>
          </p:nvPr>
        </p:nvSpPr>
        <p:spPr/>
        <p:txBody>
          <a:bodyPr/>
          <a:lstStyle>
            <a:lvl1pPr>
              <a:defRPr/>
            </a:lvl1pPr>
          </a:lstStyle>
          <a:p>
            <a:fld id="{A4EBD3FA-33E7-40C3-BF16-FE593DAA8FEE}" type="datetimeFigureOut">
              <a:rPr kumimoji="1" lang="ja-JP" altLang="en-US" smtClean="0"/>
              <a:pPr/>
              <a:t>2015/8/10</a:t>
            </a:fld>
            <a:endParaRPr kumimoji="1" lang="ja-JP" altLang="en-US"/>
          </a:p>
        </p:txBody>
      </p:sp>
      <p:sp>
        <p:nvSpPr>
          <p:cNvPr id="6" name="Footer Placeholder 4"/>
          <p:cNvSpPr>
            <a:spLocks noGrp="1"/>
          </p:cNvSpPr>
          <p:nvPr>
            <p:ph type="ftr" sz="quarter" idx="11"/>
          </p:nvPr>
        </p:nvSpPr>
        <p:spPr/>
        <p:txBody>
          <a:bodyPr/>
          <a:lstStyle>
            <a:lvl1pPr>
              <a:defRPr/>
            </a:lvl1pPr>
          </a:lstStyle>
          <a:p>
            <a:endParaRPr kumimoji="1" lang="ja-JP" altLang="en-US"/>
          </a:p>
        </p:txBody>
      </p:sp>
      <p:sp>
        <p:nvSpPr>
          <p:cNvPr id="7" name="Slide Number Placeholder 5"/>
          <p:cNvSpPr>
            <a:spLocks noGrp="1"/>
          </p:cNvSpPr>
          <p:nvPr>
            <p:ph type="sldNum" sz="quarter" idx="12"/>
          </p:nvPr>
        </p:nvSpPr>
        <p:spPr/>
        <p:txBody>
          <a:bodyPr/>
          <a:lstStyle>
            <a:lvl1pPr>
              <a:defRPr/>
            </a:lvl1pPr>
          </a:lstStyle>
          <a:p>
            <a:fld id="{8C25DDAE-9047-4274-9E26-81634C4CD202}" type="slidenum">
              <a:rPr kumimoji="1" lang="ja-JP" altLang="en-US" smtClean="0"/>
              <a:pPr/>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ja-JP" altLang="en-US" smtClean="0"/>
              <a:t>マスタ タイトルの書式設定</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smtClean="0"/>
              <a:t>アイコンをクリックして図を追加</a:t>
            </a:r>
            <a:endParaRPr lang="en-US" noProof="0"/>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Date Placeholder 3"/>
          <p:cNvSpPr>
            <a:spLocks noGrp="1"/>
          </p:cNvSpPr>
          <p:nvPr>
            <p:ph type="dt" sz="half" idx="10"/>
          </p:nvPr>
        </p:nvSpPr>
        <p:spPr/>
        <p:txBody>
          <a:bodyPr/>
          <a:lstStyle>
            <a:lvl1pPr>
              <a:defRPr/>
            </a:lvl1pPr>
          </a:lstStyle>
          <a:p>
            <a:fld id="{A4EBD3FA-33E7-40C3-BF16-FE593DAA8FEE}" type="datetimeFigureOut">
              <a:rPr kumimoji="1" lang="ja-JP" altLang="en-US" smtClean="0"/>
              <a:pPr/>
              <a:t>2015/8/10</a:t>
            </a:fld>
            <a:endParaRPr kumimoji="1" lang="ja-JP" altLang="en-US"/>
          </a:p>
        </p:txBody>
      </p:sp>
      <p:sp>
        <p:nvSpPr>
          <p:cNvPr id="6" name="Footer Placeholder 4"/>
          <p:cNvSpPr>
            <a:spLocks noGrp="1"/>
          </p:cNvSpPr>
          <p:nvPr>
            <p:ph type="ftr" sz="quarter" idx="11"/>
          </p:nvPr>
        </p:nvSpPr>
        <p:spPr/>
        <p:txBody>
          <a:bodyPr/>
          <a:lstStyle>
            <a:lvl1pPr>
              <a:defRPr/>
            </a:lvl1pPr>
          </a:lstStyle>
          <a:p>
            <a:endParaRPr kumimoji="1" lang="ja-JP" altLang="en-US"/>
          </a:p>
        </p:txBody>
      </p:sp>
      <p:sp>
        <p:nvSpPr>
          <p:cNvPr id="7" name="Slide Number Placeholder 5"/>
          <p:cNvSpPr>
            <a:spLocks noGrp="1"/>
          </p:cNvSpPr>
          <p:nvPr>
            <p:ph type="sldNum" sz="quarter" idx="12"/>
          </p:nvPr>
        </p:nvSpPr>
        <p:spPr/>
        <p:txBody>
          <a:bodyPr/>
          <a:lstStyle>
            <a:lvl1pPr>
              <a:defRPr/>
            </a:lvl1pPr>
          </a:lstStyle>
          <a:p>
            <a:fld id="{8C25DDAE-9047-4274-9E26-81634C4CD202}" type="slidenum">
              <a:rPr kumimoji="1" lang="ja-JP" altLang="en-US" smtClean="0"/>
              <a:pPr/>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図 10" descr="siglogo.jpg"/>
          <p:cNvPicPr>
            <a:picLocks noChangeAspect="1"/>
          </p:cNvPicPr>
          <p:nvPr/>
        </p:nvPicPr>
        <p:blipFill>
          <a:blip r:embed="rId13" cstate="print"/>
          <a:stretch>
            <a:fillRect/>
          </a:stretch>
        </p:blipFill>
        <p:spPr>
          <a:xfrm>
            <a:off x="6948264" y="4559181"/>
            <a:ext cx="2195736" cy="584319"/>
          </a:xfrm>
          <a:prstGeom prst="rect">
            <a:avLst/>
          </a:prstGeom>
        </p:spPr>
      </p:pic>
      <p:sp>
        <p:nvSpPr>
          <p:cNvPr id="1026" name="Title Placeholder 1"/>
          <p:cNvSpPr>
            <a:spLocks noGrp="1"/>
          </p:cNvSpPr>
          <p:nvPr>
            <p:ph type="title"/>
          </p:nvPr>
        </p:nvSpPr>
        <p:spPr bwMode="auto">
          <a:xfrm>
            <a:off x="457200" y="206375"/>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dirty="0" smtClean="0"/>
              <a:t>マスタ タイトルの書式設定</a:t>
            </a:r>
            <a:endParaRPr lang="en-US" altLang="ja-JP" dirty="0" smtClean="0"/>
          </a:p>
        </p:txBody>
      </p:sp>
      <p:sp>
        <p:nvSpPr>
          <p:cNvPr id="1027" name="Text Placeholder 2"/>
          <p:cNvSpPr>
            <a:spLocks noGrp="1"/>
          </p:cNvSpPr>
          <p:nvPr>
            <p:ph type="body" idx="1"/>
          </p:nvPr>
        </p:nvSpPr>
        <p:spPr bwMode="auto">
          <a:xfrm>
            <a:off x="457200" y="1200150"/>
            <a:ext cx="8229600" cy="3394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dirty="0" smtClean="0"/>
              <a:t>マスタ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en-US" altLang="ja-JP" dirty="0" smtClean="0"/>
          </a:p>
        </p:txBody>
      </p:sp>
      <p:sp>
        <p:nvSpPr>
          <p:cNvPr id="4" name="Date Placeholder 3"/>
          <p:cNvSpPr>
            <a:spLocks noGrp="1"/>
          </p:cNvSpPr>
          <p:nvPr>
            <p:ph type="dt" sz="half" idx="2"/>
          </p:nvPr>
        </p:nvSpPr>
        <p:spPr>
          <a:xfrm>
            <a:off x="457200" y="4767263"/>
            <a:ext cx="2133600" cy="274637"/>
          </a:xfrm>
          <a:prstGeom prst="rect">
            <a:avLst/>
          </a:prstGeom>
        </p:spPr>
        <p:txBody>
          <a:bodyPr vert="horz" wrap="square" lIns="91440" tIns="45720" rIns="91440" bIns="45720" numCol="1" anchor="ctr" anchorCtr="0" compatLnSpc="1">
            <a:prstTxWarp prst="textNoShape">
              <a:avLst/>
            </a:prstTxWarp>
          </a:bodyPr>
          <a:lstStyle>
            <a:lvl1pPr>
              <a:defRPr sz="1200">
                <a:solidFill>
                  <a:srgbClr val="FFFFFF"/>
                </a:solidFill>
              </a:defRPr>
            </a:lvl1pPr>
          </a:lstStyle>
          <a:p>
            <a:fld id="{A4EBD3FA-33E7-40C3-BF16-FE593DAA8FEE}" type="datetimeFigureOut">
              <a:rPr kumimoji="1" lang="ja-JP" altLang="en-US" smtClean="0"/>
              <a:pPr/>
              <a:t>2015/8/10</a:t>
            </a:fld>
            <a:endParaRPr kumimoji="1" lang="ja-JP" altLang="en-US"/>
          </a:p>
        </p:txBody>
      </p:sp>
      <p:sp>
        <p:nvSpPr>
          <p:cNvPr id="5" name="Footer Placeholder 4"/>
          <p:cNvSpPr>
            <a:spLocks noGrp="1"/>
          </p:cNvSpPr>
          <p:nvPr>
            <p:ph type="ftr" sz="quarter" idx="3"/>
          </p:nvPr>
        </p:nvSpPr>
        <p:spPr>
          <a:xfrm>
            <a:off x="3124200" y="4767263"/>
            <a:ext cx="2895600" cy="274637"/>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FFFFFF"/>
                </a:solidFill>
              </a:defRPr>
            </a:lvl1pPr>
          </a:lstStyle>
          <a:p>
            <a:endParaRPr kumimoji="1" lang="ja-JP" altLang="en-US"/>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96A6C1"/>
                </a:solidFill>
              </a:defRPr>
            </a:lvl1pPr>
          </a:lstStyle>
          <a:p>
            <a:fld id="{8C25DDAE-9047-4274-9E26-81634C4CD202}" type="slidenum">
              <a:rPr kumimoji="1" lang="ja-JP" altLang="en-US" smtClean="0"/>
              <a:pPr/>
              <a:t>‹#›</a:t>
            </a:fld>
            <a:endParaRPr kumimoji="1" lang="ja-JP"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fontAlgn="base" hangingPunct="1">
        <a:spcBef>
          <a:spcPct val="0"/>
        </a:spcBef>
        <a:spcAft>
          <a:spcPct val="0"/>
        </a:spcAft>
        <a:defRPr kumimoji="1" sz="4400" kern="1200">
          <a:solidFill>
            <a:schemeClr val="bg1"/>
          </a:solidFill>
          <a:latin typeface="+mj-lt"/>
          <a:ea typeface="ＭＳ Ｐゴシック" pitchFamily="-108" charset="-128"/>
          <a:cs typeface="ＭＳ Ｐゴシック" pitchFamily="-108" charset="-128"/>
        </a:defRPr>
      </a:lvl1pPr>
      <a:lvl2pPr algn="ctr" defTabSz="457200" rtl="0" eaLnBrk="1" fontAlgn="base" hangingPunct="1">
        <a:spcBef>
          <a:spcPct val="0"/>
        </a:spcBef>
        <a:spcAft>
          <a:spcPct val="0"/>
        </a:spcAft>
        <a:defRPr kumimoji="1" sz="4400">
          <a:solidFill>
            <a:schemeClr val="bg1"/>
          </a:solidFill>
          <a:latin typeface="Arial" pitchFamily="-108" charset="0"/>
          <a:ea typeface="ＭＳ Ｐゴシック" pitchFamily="-108" charset="-128"/>
          <a:cs typeface="ＭＳ Ｐゴシック" pitchFamily="-108" charset="-128"/>
        </a:defRPr>
      </a:lvl2pPr>
      <a:lvl3pPr algn="ctr" defTabSz="457200" rtl="0" eaLnBrk="1" fontAlgn="base" hangingPunct="1">
        <a:spcBef>
          <a:spcPct val="0"/>
        </a:spcBef>
        <a:spcAft>
          <a:spcPct val="0"/>
        </a:spcAft>
        <a:defRPr kumimoji="1" sz="4400">
          <a:solidFill>
            <a:schemeClr val="bg1"/>
          </a:solidFill>
          <a:latin typeface="Arial" pitchFamily="-108" charset="0"/>
          <a:ea typeface="ＭＳ Ｐゴシック" pitchFamily="-108" charset="-128"/>
          <a:cs typeface="ＭＳ Ｐゴシック" pitchFamily="-108" charset="-128"/>
        </a:defRPr>
      </a:lvl3pPr>
      <a:lvl4pPr algn="ctr" defTabSz="457200" rtl="0" eaLnBrk="1" fontAlgn="base" hangingPunct="1">
        <a:spcBef>
          <a:spcPct val="0"/>
        </a:spcBef>
        <a:spcAft>
          <a:spcPct val="0"/>
        </a:spcAft>
        <a:defRPr kumimoji="1" sz="4400">
          <a:solidFill>
            <a:schemeClr val="bg1"/>
          </a:solidFill>
          <a:latin typeface="Arial" pitchFamily="-108" charset="0"/>
          <a:ea typeface="ＭＳ Ｐゴシック" pitchFamily="-108" charset="-128"/>
          <a:cs typeface="ＭＳ Ｐゴシック" pitchFamily="-108" charset="-128"/>
        </a:defRPr>
      </a:lvl4pPr>
      <a:lvl5pPr algn="ctr" defTabSz="457200" rtl="0" eaLnBrk="1" fontAlgn="base" hangingPunct="1">
        <a:spcBef>
          <a:spcPct val="0"/>
        </a:spcBef>
        <a:spcAft>
          <a:spcPct val="0"/>
        </a:spcAft>
        <a:defRPr kumimoji="1" sz="4400">
          <a:solidFill>
            <a:schemeClr val="bg1"/>
          </a:solidFill>
          <a:latin typeface="Arial" pitchFamily="-108" charset="0"/>
          <a:ea typeface="ＭＳ Ｐゴシック" pitchFamily="-108" charset="-128"/>
          <a:cs typeface="ＭＳ Ｐゴシック" pitchFamily="-108" charset="-128"/>
        </a:defRPr>
      </a:lvl5pPr>
      <a:lvl6pPr marL="457200" algn="ctr" defTabSz="457200" rtl="0" eaLnBrk="1" fontAlgn="base" hangingPunct="1">
        <a:spcBef>
          <a:spcPct val="0"/>
        </a:spcBef>
        <a:spcAft>
          <a:spcPct val="0"/>
        </a:spcAft>
        <a:defRPr kumimoji="1" sz="4400">
          <a:solidFill>
            <a:schemeClr val="bg1"/>
          </a:solidFill>
          <a:latin typeface="Arial" pitchFamily="-108" charset="0"/>
          <a:ea typeface="ＭＳ Ｐゴシック" pitchFamily="-108" charset="-128"/>
          <a:cs typeface="ＭＳ Ｐゴシック" pitchFamily="-108" charset="-128"/>
        </a:defRPr>
      </a:lvl6pPr>
      <a:lvl7pPr marL="914400" algn="ctr" defTabSz="457200" rtl="0" eaLnBrk="1" fontAlgn="base" hangingPunct="1">
        <a:spcBef>
          <a:spcPct val="0"/>
        </a:spcBef>
        <a:spcAft>
          <a:spcPct val="0"/>
        </a:spcAft>
        <a:defRPr kumimoji="1" sz="4400">
          <a:solidFill>
            <a:schemeClr val="bg1"/>
          </a:solidFill>
          <a:latin typeface="Arial" pitchFamily="-108" charset="0"/>
          <a:ea typeface="ＭＳ Ｐゴシック" pitchFamily="-108" charset="-128"/>
          <a:cs typeface="ＭＳ Ｐゴシック" pitchFamily="-108" charset="-128"/>
        </a:defRPr>
      </a:lvl7pPr>
      <a:lvl8pPr marL="1371600" algn="ctr" defTabSz="457200" rtl="0" eaLnBrk="1" fontAlgn="base" hangingPunct="1">
        <a:spcBef>
          <a:spcPct val="0"/>
        </a:spcBef>
        <a:spcAft>
          <a:spcPct val="0"/>
        </a:spcAft>
        <a:defRPr kumimoji="1" sz="4400">
          <a:solidFill>
            <a:schemeClr val="bg1"/>
          </a:solidFill>
          <a:latin typeface="Arial" pitchFamily="-108" charset="0"/>
          <a:ea typeface="ＭＳ Ｐゴシック" pitchFamily="-108" charset="-128"/>
          <a:cs typeface="ＭＳ Ｐゴシック" pitchFamily="-108" charset="-128"/>
        </a:defRPr>
      </a:lvl8pPr>
      <a:lvl9pPr marL="1828800" algn="ctr" defTabSz="457200" rtl="0" eaLnBrk="1" fontAlgn="base" hangingPunct="1">
        <a:spcBef>
          <a:spcPct val="0"/>
        </a:spcBef>
        <a:spcAft>
          <a:spcPct val="0"/>
        </a:spcAft>
        <a:defRPr kumimoji="1" sz="4400">
          <a:solidFill>
            <a:schemeClr val="bg1"/>
          </a:solidFill>
          <a:latin typeface="Arial" pitchFamily="-108" charset="0"/>
          <a:ea typeface="ＭＳ Ｐゴシック" pitchFamily="-108" charset="-128"/>
          <a:cs typeface="ＭＳ Ｐゴシック" pitchFamily="-108" charset="-128"/>
        </a:defRPr>
      </a:lvl9pPr>
    </p:titleStyle>
    <p:bodyStyle>
      <a:lvl1pPr marL="342900" indent="-342900" algn="l" defTabSz="457200" rtl="0" eaLnBrk="1" fontAlgn="base" hangingPunct="1">
        <a:spcBef>
          <a:spcPct val="20000"/>
        </a:spcBef>
        <a:spcAft>
          <a:spcPct val="0"/>
        </a:spcAft>
        <a:buFont typeface="Arial" charset="0"/>
        <a:buChar char="•"/>
        <a:defRPr kumimoji="1" sz="3200" kern="1200" baseline="0">
          <a:solidFill>
            <a:schemeClr val="accent6"/>
          </a:solidFill>
          <a:latin typeface="+mn-lt"/>
          <a:ea typeface="ＭＳ Ｐゴシック" pitchFamily="-108" charset="-128"/>
          <a:cs typeface="ＭＳ Ｐゴシック" pitchFamily="-108" charset="-128"/>
        </a:defRPr>
      </a:lvl1pPr>
      <a:lvl2pPr marL="742950" indent="-285750" algn="l" defTabSz="457200" rtl="0" eaLnBrk="1" fontAlgn="base" hangingPunct="1">
        <a:spcBef>
          <a:spcPct val="20000"/>
        </a:spcBef>
        <a:spcAft>
          <a:spcPct val="0"/>
        </a:spcAft>
        <a:buFont typeface="Arial" charset="0"/>
        <a:buChar char="–"/>
        <a:defRPr kumimoji="1" sz="2800" kern="1200" baseline="0">
          <a:solidFill>
            <a:schemeClr val="accent6"/>
          </a:solidFill>
          <a:latin typeface="+mn-lt"/>
          <a:ea typeface="ＭＳ Ｐゴシック" pitchFamily="-108" charset="-128"/>
          <a:cs typeface="+mn-cs"/>
        </a:defRPr>
      </a:lvl2pPr>
      <a:lvl3pPr marL="1143000" indent="-228600" algn="l" defTabSz="457200" rtl="0" eaLnBrk="1" fontAlgn="base" hangingPunct="1">
        <a:spcBef>
          <a:spcPct val="20000"/>
        </a:spcBef>
        <a:spcAft>
          <a:spcPct val="0"/>
        </a:spcAft>
        <a:buFont typeface="Arial" charset="0"/>
        <a:buChar char="•"/>
        <a:defRPr kumimoji="1" sz="2400" kern="1200" baseline="0">
          <a:solidFill>
            <a:schemeClr val="accent6"/>
          </a:solidFill>
          <a:latin typeface="+mn-lt"/>
          <a:ea typeface="ＭＳ Ｐゴシック" pitchFamily="-108" charset="-128"/>
          <a:cs typeface="+mn-cs"/>
        </a:defRPr>
      </a:lvl3pPr>
      <a:lvl4pPr marL="1600200" indent="-228600" algn="l" defTabSz="457200" rtl="0" eaLnBrk="1" fontAlgn="base" hangingPunct="1">
        <a:spcBef>
          <a:spcPct val="20000"/>
        </a:spcBef>
        <a:spcAft>
          <a:spcPct val="0"/>
        </a:spcAft>
        <a:buFont typeface="Arial" charset="0"/>
        <a:buChar char="–"/>
        <a:defRPr kumimoji="1" sz="2000" kern="1200" baseline="0">
          <a:solidFill>
            <a:schemeClr val="accent6"/>
          </a:solidFill>
          <a:latin typeface="+mn-lt"/>
          <a:ea typeface="ＭＳ Ｐゴシック" pitchFamily="-108" charset="-128"/>
          <a:cs typeface="+mn-cs"/>
        </a:defRPr>
      </a:lvl4pPr>
      <a:lvl5pPr marL="2057400" indent="-228600" algn="l" defTabSz="457200" rtl="0" eaLnBrk="1" fontAlgn="base" hangingPunct="1">
        <a:spcBef>
          <a:spcPct val="20000"/>
        </a:spcBef>
        <a:spcAft>
          <a:spcPct val="0"/>
        </a:spcAft>
        <a:buFont typeface="Arial" charset="0"/>
        <a:buChar char="»"/>
        <a:defRPr kumimoji="1" sz="2000" kern="1200" baseline="0">
          <a:solidFill>
            <a:schemeClr val="accent6"/>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140.png"/><Relationship Id="rId13"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0.png"/><Relationship Id="rId4" Type="http://schemas.openxmlformats.org/officeDocument/2006/relationships/image" Target="../media/image100.png"/><Relationship Id="rId9" Type="http://schemas.openxmlformats.org/officeDocument/2006/relationships/image" Target="../media/image150.png"/><Relationship Id="rId1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5.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png"/><Relationship Id="rId4" Type="http://schemas.openxmlformats.org/officeDocument/2006/relationships/image" Target="../media/image250.png"/><Relationship Id="rId9" Type="http://schemas.openxmlformats.org/officeDocument/2006/relationships/image" Target="../media/image30.png"/><Relationship Id="rId14" Type="http://schemas.openxmlformats.org/officeDocument/2006/relationships/image" Target="../media/image35.png"/></Relationships>
</file>

<file path=ppt/slides/_rels/slide2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7.png"/><Relationship Id="rId5" Type="http://schemas.openxmlformats.org/officeDocument/2006/relationships/image" Target="../media/image44.png"/><Relationship Id="rId10" Type="http://schemas.openxmlformats.org/officeDocument/2006/relationships/image" Target="../media/image45.png"/><Relationship Id="rId9" Type="http://schemas.openxmlformats.org/officeDocument/2006/relationships/image" Target="../media/image48.png"/></Relationships>
</file>

<file path=ppt/slides/_rels/slide27.xml.rels><?xml version="1.0" encoding="UTF-8" standalone="yes"?>
<Relationships xmlns="http://schemas.openxmlformats.org/package/2006/relationships"><Relationship Id="rId13" Type="http://schemas.openxmlformats.org/officeDocument/2006/relationships/image" Target="../media/image47.png"/><Relationship Id="rId3" Type="http://schemas.openxmlformats.org/officeDocument/2006/relationships/image" Target="../media/image49.png"/><Relationship Id="rId7" Type="http://schemas.openxmlformats.org/officeDocument/2006/relationships/image" Target="../media/image46.png"/><Relationship Id="rId12"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2.xml"/><Relationship Id="rId11" Type="http://schemas.openxmlformats.org/officeDocument/2006/relationships/image" Target="../media/image43.png"/><Relationship Id="rId5" Type="http://schemas.openxmlformats.org/officeDocument/2006/relationships/image" Target="../media/image44.png"/><Relationship Id="rId10" Type="http://schemas.openxmlformats.org/officeDocument/2006/relationships/image" Target="../media/image50.png"/><Relationship Id="rId9"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51.png"/><Relationship Id="rId4" Type="http://schemas.openxmlformats.org/officeDocument/2006/relationships/oleObject" Target="../embeddings/oleObject1.bin"/></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550.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550.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550.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80.png"/></Relationships>
</file>

<file path=ppt/slides/_rels/slide37.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68.png"/><Relationship Id="rId3" Type="http://schemas.openxmlformats.org/officeDocument/2006/relationships/notesSlide" Target="../notesSlides/notesSlide36.xml"/><Relationship Id="rId7" Type="http://schemas.openxmlformats.org/officeDocument/2006/relationships/image" Target="../media/image66.wmf"/><Relationship Id="rId12" Type="http://schemas.openxmlformats.org/officeDocument/2006/relationships/image" Target="../media/image62.wmf"/><Relationship Id="rId17" Type="http://schemas.openxmlformats.org/officeDocument/2006/relationships/image" Target="../media/image72.png"/><Relationship Id="rId2" Type="http://schemas.openxmlformats.org/officeDocument/2006/relationships/slideLayout" Target="../slideLayouts/slideLayout2.xml"/><Relationship Id="rId16" Type="http://schemas.openxmlformats.org/officeDocument/2006/relationships/image" Target="../media/image71.png"/><Relationship Id="rId1" Type="http://schemas.openxmlformats.org/officeDocument/2006/relationships/vmlDrawing" Target="../drawings/vmlDrawing2.vml"/><Relationship Id="rId6" Type="http://schemas.openxmlformats.org/officeDocument/2006/relationships/image" Target="../media/image65.jpeg"/><Relationship Id="rId11" Type="http://schemas.openxmlformats.org/officeDocument/2006/relationships/oleObject" Target="../embeddings/oleObject3.bin"/><Relationship Id="rId5" Type="http://schemas.openxmlformats.org/officeDocument/2006/relationships/image" Target="../media/image64.jpeg"/><Relationship Id="rId15" Type="http://schemas.openxmlformats.org/officeDocument/2006/relationships/image" Target="../media/image70.png"/><Relationship Id="rId10" Type="http://schemas.openxmlformats.org/officeDocument/2006/relationships/image" Target="../media/image67.jpeg"/><Relationship Id="rId4" Type="http://schemas.openxmlformats.org/officeDocument/2006/relationships/image" Target="../media/image63.jpeg"/><Relationship Id="rId9" Type="http://schemas.openxmlformats.org/officeDocument/2006/relationships/image" Target="../media/image61.emf"/><Relationship Id="rId14" Type="http://schemas.openxmlformats.org/officeDocument/2006/relationships/image" Target="../media/image69.png"/></Relationships>
</file>

<file path=ppt/slides/_rels/slide38.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3.jpeg"/><Relationship Id="rId7" Type="http://schemas.openxmlformats.org/officeDocument/2006/relationships/image" Target="../media/image76.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5.jpeg"/><Relationship Id="rId4" Type="http://schemas.openxmlformats.org/officeDocument/2006/relationships/image" Target="../media/image74.jpeg"/></Relationships>
</file>

<file path=ppt/slides/_rels/slide39.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5.png"/><Relationship Id="rId3" Type="http://schemas.openxmlformats.org/officeDocument/2006/relationships/image" Target="../media/image78.png"/><Relationship Id="rId7" Type="http://schemas.openxmlformats.org/officeDocument/2006/relationships/image" Target="../media/image780.png"/><Relationship Id="rId12" Type="http://schemas.openxmlformats.org/officeDocument/2006/relationships/image" Target="../media/image820.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80.jpeg"/><Relationship Id="rId11" Type="http://schemas.openxmlformats.org/officeDocument/2006/relationships/image" Target="../media/image82.png"/><Relationship Id="rId5" Type="http://schemas.openxmlformats.org/officeDocument/2006/relationships/image" Target="../media/image790.png"/><Relationship Id="rId10" Type="http://schemas.openxmlformats.org/officeDocument/2006/relationships/image" Target="../media/image84.png"/><Relationship Id="rId4" Type="http://schemas.openxmlformats.org/officeDocument/2006/relationships/image" Target="../media/image79.png"/><Relationship Id="rId9" Type="http://schemas.openxmlformats.org/officeDocument/2006/relationships/image" Target="../media/image8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jpeg"/><Relationship Id="rId7" Type="http://schemas.openxmlformats.org/officeDocument/2006/relationships/image" Target="../media/image87.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86.jpeg"/><Relationship Id="rId11" Type="http://schemas.openxmlformats.org/officeDocument/2006/relationships/image" Target="../media/image92.png"/><Relationship Id="rId5" Type="http://schemas.openxmlformats.org/officeDocument/2006/relationships/image" Target="../media/image85.jpeg"/><Relationship Id="rId10" Type="http://schemas.openxmlformats.org/officeDocument/2006/relationships/image" Target="../media/image91.png"/><Relationship Id="rId4" Type="http://schemas.openxmlformats.org/officeDocument/2006/relationships/image" Target="../media/image84.jpeg"/><Relationship Id="rId9" Type="http://schemas.openxmlformats.org/officeDocument/2006/relationships/image" Target="../media/image89.jpeg"/></Relationships>
</file>

<file path=ppt/slides/_rels/slide41.xml.rels><?xml version="1.0" encoding="UTF-8" standalone="yes"?>
<Relationships xmlns="http://schemas.openxmlformats.org/package/2006/relationships"><Relationship Id="rId8" Type="http://schemas.openxmlformats.org/officeDocument/2006/relationships/image" Target="../media/image94.wmf"/><Relationship Id="rId13" Type="http://schemas.openxmlformats.org/officeDocument/2006/relationships/image" Target="../media/image99.wmf"/><Relationship Id="rId3" Type="http://schemas.openxmlformats.org/officeDocument/2006/relationships/image" Target="../media/image930.png"/><Relationship Id="rId7" Type="http://schemas.openxmlformats.org/officeDocument/2006/relationships/image" Target="../media/image93.wmf"/><Relationship Id="rId12" Type="http://schemas.openxmlformats.org/officeDocument/2006/relationships/image" Target="../media/image98.wmf"/><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92.wmf"/><Relationship Id="rId11" Type="http://schemas.openxmlformats.org/officeDocument/2006/relationships/image" Target="../media/image97.wmf"/><Relationship Id="rId5" Type="http://schemas.openxmlformats.org/officeDocument/2006/relationships/image" Target="../media/image91.wmf"/><Relationship Id="rId10" Type="http://schemas.openxmlformats.org/officeDocument/2006/relationships/image" Target="../media/image96.wmf"/><Relationship Id="rId4" Type="http://schemas.openxmlformats.org/officeDocument/2006/relationships/image" Target="../media/image90.wmf"/><Relationship Id="rId9" Type="http://schemas.openxmlformats.org/officeDocument/2006/relationships/image" Target="../media/image95.wmf"/><Relationship Id="rId14" Type="http://schemas.openxmlformats.org/officeDocument/2006/relationships/image" Target="../media/image103.png"/></Relationships>
</file>

<file path=ppt/slides/_rels/slide42.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1.png"/><Relationship Id="rId7" Type="http://schemas.openxmlformats.org/officeDocument/2006/relationships/image" Target="../media/image106.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2.png"/><Relationship Id="rId9" Type="http://schemas.openxmlformats.org/officeDocument/2006/relationships/image" Target="../media/image1080.png"/></Relationships>
</file>

<file path=ppt/slides/_rels/slide43.xml.rels><?xml version="1.0" encoding="UTF-8" standalone="yes"?>
<Relationships xmlns="http://schemas.openxmlformats.org/package/2006/relationships"><Relationship Id="rId3" Type="http://schemas.openxmlformats.org/officeDocument/2006/relationships/hyperlink" Target="../movies/highestQuality/lowbeamIncandescent.mov"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08.jpeg"/></Relationships>
</file>

<file path=ppt/slides/_rels/slide4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111.png"/><Relationship Id="rId4" Type="http://schemas.openxmlformats.org/officeDocument/2006/relationships/image" Target="../media/image110.png"/></Relationships>
</file>

<file path=ppt/slides/_rels/slide45.xml.rels><?xml version="1.0" encoding="UTF-8" standalone="yes"?>
<Relationships xmlns="http://schemas.openxmlformats.org/package/2006/relationships"><Relationship Id="rId8" Type="http://schemas.openxmlformats.org/officeDocument/2006/relationships/image" Target="../media/image114.jpeg"/><Relationship Id="rId3" Type="http://schemas.openxmlformats.org/officeDocument/2006/relationships/hyperlink" Target="../movies/highestQuality/highbeamHID.mov" TargetMode="External"/><Relationship Id="rId7" Type="http://schemas.openxmlformats.org/officeDocument/2006/relationships/hyperlink" Target="../movies/highestQuality/lowbeamHID.mov"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13.jpeg"/><Relationship Id="rId5" Type="http://schemas.openxmlformats.org/officeDocument/2006/relationships/hyperlink" Target="../movies/highestQuality/highbeamIncandescent.mov" TargetMode="External"/><Relationship Id="rId10" Type="http://schemas.openxmlformats.org/officeDocument/2006/relationships/image" Target="../media/image115.jpeg"/><Relationship Id="rId4" Type="http://schemas.openxmlformats.org/officeDocument/2006/relationships/image" Target="../media/image112.jpeg"/><Relationship Id="rId9" Type="http://schemas.openxmlformats.org/officeDocument/2006/relationships/hyperlink" Target="../movies/highestQuality/lowbeamIncandescent.mov"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0" y="0"/>
            <a:ext cx="9144000" cy="51435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4" name="Picture 1" descr="S15_main.pdf"/>
          <p:cNvPicPr>
            <a:picLocks noChangeAspect="1"/>
          </p:cNvPicPr>
          <p:nvPr/>
        </p:nvPicPr>
        <p:blipFill>
          <a:blip r:embed="rId2" cstate="print"/>
          <a:srcRect/>
          <a:stretch>
            <a:fillRect/>
          </a:stretch>
        </p:blipFill>
        <p:spPr bwMode="auto">
          <a:xfrm>
            <a:off x="0" y="0"/>
            <a:ext cx="9144000" cy="5143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7504" y="206375"/>
            <a:ext cx="8928992" cy="857250"/>
          </a:xfrm>
        </p:spPr>
        <p:txBody>
          <a:bodyPr/>
          <a:lstStyle/>
          <a:p>
            <a:r>
              <a:rPr kumimoji="1" lang="en-US" altLang="ja-JP" dirty="0" smtClean="0"/>
              <a:t>A Simple Experiment of Glare (3)</a:t>
            </a:r>
            <a:endParaRPr kumimoji="1" lang="ja-JP" altLang="en-US" dirty="0"/>
          </a:p>
        </p:txBody>
      </p:sp>
      <p:sp>
        <p:nvSpPr>
          <p:cNvPr id="11" name="Text Box 9"/>
          <p:cNvSpPr txBox="1">
            <a:spLocks noChangeArrowheads="1"/>
          </p:cNvSpPr>
          <p:nvPr/>
        </p:nvSpPr>
        <p:spPr bwMode="auto">
          <a:xfrm>
            <a:off x="1403648" y="4038069"/>
            <a:ext cx="245697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ja-JP" sz="2000" dirty="0" smtClean="0">
                <a:solidFill>
                  <a:srgbClr val="000000"/>
                </a:solidFill>
              </a:rPr>
              <a:t>Eyelashes rotated 90 degrees</a:t>
            </a:r>
            <a:endParaRPr lang="en-US" altLang="ja-JP" sz="2000" dirty="0">
              <a:solidFill>
                <a:srgbClr val="000000"/>
              </a:solidFill>
            </a:endParaRPr>
          </a:p>
        </p:txBody>
      </p:sp>
      <p:sp>
        <p:nvSpPr>
          <p:cNvPr id="12" name="Text Box 10"/>
          <p:cNvSpPr txBox="1">
            <a:spLocks noChangeArrowheads="1"/>
          </p:cNvSpPr>
          <p:nvPr/>
        </p:nvSpPr>
        <p:spPr bwMode="auto">
          <a:xfrm>
            <a:off x="4922540" y="4038069"/>
            <a:ext cx="262907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ja-JP" sz="2000" dirty="0">
                <a:solidFill>
                  <a:srgbClr val="000000"/>
                </a:solidFill>
              </a:rPr>
              <a:t>A direct snapshot </a:t>
            </a:r>
            <a:r>
              <a:rPr lang="en-US" altLang="ja-JP" sz="2000" dirty="0" smtClean="0">
                <a:solidFill>
                  <a:srgbClr val="000000"/>
                </a:solidFill>
              </a:rPr>
              <a:t>of the light</a:t>
            </a:r>
            <a:endParaRPr lang="en-US" altLang="ja-JP" sz="2000" dirty="0">
              <a:solidFill>
                <a:srgbClr val="000000"/>
              </a:solidFill>
            </a:endParaRPr>
          </a:p>
        </p:txBody>
      </p:sp>
      <p:pic>
        <p:nvPicPr>
          <p:cNvPr id="3" name="図 2"/>
          <p:cNvPicPr>
            <a:picLocks noChangeAspect="1"/>
          </p:cNvPicPr>
          <p:nvPr/>
        </p:nvPicPr>
        <p:blipFill>
          <a:blip r:embed="rId3"/>
          <a:stretch>
            <a:fillRect/>
          </a:stretch>
        </p:blipFill>
        <p:spPr>
          <a:xfrm>
            <a:off x="4868895" y="1595701"/>
            <a:ext cx="2991942" cy="2243957"/>
          </a:xfrm>
          <a:prstGeom prst="rect">
            <a:avLst/>
          </a:prstGeom>
        </p:spPr>
      </p:pic>
      <p:pic>
        <p:nvPicPr>
          <p:cNvPr id="8" name="Picture 10" descr="P1030672PE"/>
          <p:cNvPicPr>
            <a:picLocks noChangeAspect="1" noChangeArrowheads="1"/>
          </p:cNvPicPr>
          <p:nvPr/>
        </p:nvPicPr>
        <p:blipFill>
          <a:blip r:embed="rId4" cstate="print">
            <a:lum bright="36000" contrast="36000"/>
            <a:extLst>
              <a:ext uri="{28A0092B-C50C-407E-A947-70E740481C1C}">
                <a14:useLocalDpi xmlns:a14="http://schemas.microsoft.com/office/drawing/2010/main" val="0"/>
              </a:ext>
            </a:extLst>
          </a:blip>
          <a:srcRect/>
          <a:stretch>
            <a:fillRect/>
          </a:stretch>
        </p:blipFill>
        <p:spPr bwMode="auto">
          <a:xfrm>
            <a:off x="1043608" y="1611873"/>
            <a:ext cx="3006925" cy="2243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4955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solidFill>
                  <a:schemeClr val="accent6"/>
                </a:solidFill>
              </a:rPr>
              <a:t>Related work</a:t>
            </a:r>
          </a:p>
        </p:txBody>
      </p:sp>
      <p:sp>
        <p:nvSpPr>
          <p:cNvPr id="3" name="テキスト プレースホルダー 2"/>
          <p:cNvSpPr>
            <a:spLocks noGrp="1"/>
          </p:cNvSpPr>
          <p:nvPr>
            <p:ph type="body" idx="1"/>
          </p:nvPr>
        </p:nvSpPr>
        <p:spPr>
          <a:xfrm>
            <a:off x="722312" y="2180035"/>
            <a:ext cx="8026151" cy="1125140"/>
          </a:xfrm>
        </p:spPr>
        <p:txBody>
          <a:bodyPr/>
          <a:lstStyle/>
          <a:p>
            <a:r>
              <a:rPr lang="en-US" altLang="ja-JP" sz="1600" dirty="0">
                <a:solidFill>
                  <a:schemeClr val="accent6"/>
                </a:solidFill>
                <a:ea typeface="ＭＳ Ｐゴシック" charset="-128"/>
              </a:rPr>
              <a:t>Real-time Rendering of Physically Based Optical Effects in Theory and </a:t>
            </a:r>
            <a:r>
              <a:rPr lang="en-US" altLang="ja-JP" sz="1600" dirty="0" smtClean="0">
                <a:solidFill>
                  <a:schemeClr val="accent6"/>
                </a:solidFill>
                <a:ea typeface="ＭＳ Ｐゴシック" charset="-128"/>
              </a:rPr>
              <a:t>Practice</a:t>
            </a:r>
          </a:p>
          <a:p>
            <a:pPr lvl="0"/>
            <a:r>
              <a:rPr lang="en-US" altLang="ja-JP" sz="2700" b="1" dirty="0">
                <a:solidFill>
                  <a:srgbClr val="380E2C"/>
                </a:solidFill>
                <a:ea typeface="ＭＳ Ｐゴシック" charset="-128"/>
              </a:rPr>
              <a:t>Wave optics based glare generation techniques</a:t>
            </a:r>
            <a:endParaRPr lang="ja-JP" altLang="en-US" sz="2700" b="1" dirty="0">
              <a:solidFill>
                <a:srgbClr val="380E2C"/>
              </a:solidFill>
            </a:endParaRPr>
          </a:p>
        </p:txBody>
      </p:sp>
    </p:spTree>
    <p:extLst>
      <p:ext uri="{BB962C8B-B14F-4D97-AF65-F5344CB8AC3E}">
        <p14:creationId xmlns:p14="http://schemas.microsoft.com/office/powerpoint/2010/main" val="4040417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en-US" altLang="ja-JP" dirty="0" smtClean="0"/>
              <a:t>Early Work for Glare Effect</a:t>
            </a:r>
            <a:endParaRPr kumimoji="1" lang="ja-JP" altLang="en-US" dirty="0"/>
          </a:p>
        </p:txBody>
      </p:sp>
      <p:sp>
        <p:nvSpPr>
          <p:cNvPr id="3" name="コンテンツ プレースホルダ 2"/>
          <p:cNvSpPr>
            <a:spLocks noGrp="1"/>
          </p:cNvSpPr>
          <p:nvPr>
            <p:ph idx="1"/>
          </p:nvPr>
        </p:nvSpPr>
        <p:spPr>
          <a:xfrm>
            <a:off x="457200" y="1200152"/>
            <a:ext cx="8363272" cy="3531838"/>
          </a:xfrm>
        </p:spPr>
        <p:txBody>
          <a:bodyPr>
            <a:normAutofit/>
          </a:bodyPr>
          <a:lstStyle/>
          <a:p>
            <a:r>
              <a:rPr lang="en-US" altLang="ja-JP" dirty="0" smtClean="0"/>
              <a:t>Cross filter lens flare effect </a:t>
            </a:r>
            <a:r>
              <a:rPr lang="en-US" altLang="ja-JP" sz="2000" dirty="0" smtClean="0"/>
              <a:t>[Shinya et al.1989]</a:t>
            </a:r>
            <a:endParaRPr lang="en-US" altLang="ja-JP" dirty="0" smtClean="0"/>
          </a:p>
          <a:p>
            <a:r>
              <a:rPr lang="en-US" altLang="ja-JP" dirty="0" smtClean="0"/>
              <a:t>Glare by eyelashes for night driving scene</a:t>
            </a:r>
            <a:br>
              <a:rPr lang="en-US" altLang="ja-JP" dirty="0" smtClean="0"/>
            </a:br>
            <a:r>
              <a:rPr lang="en-US" altLang="ja-JP" sz="2000" dirty="0" smtClean="0"/>
              <a:t>[</a:t>
            </a:r>
            <a:r>
              <a:rPr lang="en-US" altLang="ja-JP" sz="2000" dirty="0" err="1" smtClean="0"/>
              <a:t>Nakamae</a:t>
            </a:r>
            <a:r>
              <a:rPr lang="en-US" altLang="ja-JP" sz="2000" dirty="0" smtClean="0"/>
              <a:t> et al. 1990]</a:t>
            </a:r>
            <a:endParaRPr lang="en-US" altLang="ja-JP" sz="2000" dirty="0"/>
          </a:p>
        </p:txBody>
      </p:sp>
      <p:pic>
        <p:nvPicPr>
          <p:cNvPr id="4" name="Picture 4" descr="C:\Documents and Settings\kaki_hlab\My Documents\rinko\030110\images\nakamae1990glare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6316" y="2787774"/>
            <a:ext cx="2311367" cy="1739749"/>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p:cNvSpPr txBox="1"/>
          <p:nvPr/>
        </p:nvSpPr>
        <p:spPr>
          <a:xfrm>
            <a:off x="5796136" y="3657648"/>
            <a:ext cx="3096344" cy="830997"/>
          </a:xfrm>
          <a:prstGeom prst="rect">
            <a:avLst/>
          </a:prstGeom>
          <a:noFill/>
        </p:spPr>
        <p:txBody>
          <a:bodyPr wrap="square" rtlCol="0">
            <a:spAutoFit/>
          </a:bodyPr>
          <a:lstStyle/>
          <a:p>
            <a:r>
              <a:rPr lang="en-US" altLang="ja-JP" sz="1200" dirty="0" err="1"/>
              <a:t>Nakamae</a:t>
            </a:r>
            <a:r>
              <a:rPr lang="en-US" altLang="ja-JP" sz="1200" dirty="0"/>
              <a:t>, E., K. Kaneda, T. Okamoto, and T. </a:t>
            </a:r>
            <a:r>
              <a:rPr lang="en-US" altLang="ja-JP" sz="1200" dirty="0" err="1"/>
              <a:t>Nishita</a:t>
            </a:r>
            <a:r>
              <a:rPr lang="en-US" altLang="ja-JP" sz="1200" dirty="0"/>
              <a:t>: A Lighting Model Aiming </a:t>
            </a:r>
            <a:r>
              <a:rPr lang="en-US" altLang="ja-JP" sz="1200" dirty="0" smtClean="0"/>
              <a:t>at Drive </a:t>
            </a:r>
            <a:r>
              <a:rPr lang="en-US" altLang="ja-JP" sz="1200" dirty="0"/>
              <a:t>Simulators, in Proc. ACM SIGGRAPH ’90, </a:t>
            </a:r>
            <a:r>
              <a:rPr lang="en-US" altLang="ja-JP" sz="1200" dirty="0" smtClean="0"/>
              <a:t>pp</a:t>
            </a:r>
            <a:r>
              <a:rPr lang="en-US" altLang="ja-JP" sz="1200" dirty="0"/>
              <a:t>. 395–404, 1990.</a:t>
            </a:r>
            <a:endParaRPr kumimoji="1" lang="ja-JP" altLang="en-US" sz="1200" dirty="0"/>
          </a:p>
        </p:txBody>
      </p:sp>
    </p:spTree>
    <p:extLst>
      <p:ext uri="{BB962C8B-B14F-4D97-AF65-F5344CB8AC3E}">
        <p14:creationId xmlns:p14="http://schemas.microsoft.com/office/powerpoint/2010/main" val="28595865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en-US" altLang="ja-JP" dirty="0" smtClean="0"/>
              <a:t>Early Work for Glare</a:t>
            </a:r>
            <a:r>
              <a:rPr kumimoji="1" lang="ja-JP" altLang="en-US" dirty="0" smtClean="0"/>
              <a:t> </a:t>
            </a:r>
            <a:r>
              <a:rPr kumimoji="1" lang="en-US" altLang="ja-JP" dirty="0" smtClean="0"/>
              <a:t>(cont’d)</a:t>
            </a:r>
            <a:endParaRPr kumimoji="1" lang="ja-JP" altLang="en-US" dirty="0"/>
          </a:p>
        </p:txBody>
      </p:sp>
      <p:sp>
        <p:nvSpPr>
          <p:cNvPr id="3" name="コンテンツ プレースホルダ 2"/>
          <p:cNvSpPr>
            <a:spLocks noGrp="1"/>
          </p:cNvSpPr>
          <p:nvPr>
            <p:ph idx="1"/>
          </p:nvPr>
        </p:nvSpPr>
        <p:spPr>
          <a:xfrm>
            <a:off x="457200" y="1200152"/>
            <a:ext cx="8363272" cy="3531838"/>
          </a:xfrm>
        </p:spPr>
        <p:txBody>
          <a:bodyPr>
            <a:normAutofit/>
          </a:bodyPr>
          <a:lstStyle/>
          <a:p>
            <a:r>
              <a:rPr lang="en-US" altLang="ja-JP" dirty="0" smtClean="0"/>
              <a:t>Glare billboard </a:t>
            </a:r>
            <a:r>
              <a:rPr lang="en-US" altLang="ja-JP" sz="2000" dirty="0" smtClean="0"/>
              <a:t>[</a:t>
            </a:r>
            <a:r>
              <a:rPr lang="en-US" altLang="ja-JP" sz="2000" dirty="0" err="1" smtClean="0"/>
              <a:t>Rokita</a:t>
            </a:r>
            <a:r>
              <a:rPr lang="en-US" altLang="ja-JP" sz="2000" dirty="0" smtClean="0"/>
              <a:t> 1993]</a:t>
            </a:r>
          </a:p>
          <a:p>
            <a:r>
              <a:rPr lang="en-US" altLang="ja-JP" dirty="0" smtClean="0"/>
              <a:t>Eye structure analysis and glare filter compositor </a:t>
            </a:r>
            <a:r>
              <a:rPr lang="en-US" altLang="ja-JP" sz="2000" dirty="0" smtClean="0"/>
              <a:t>[Spencer et al. 1995]</a:t>
            </a:r>
          </a:p>
          <a:p>
            <a:r>
              <a:rPr lang="en-US" altLang="ja-JP" dirty="0" smtClean="0"/>
              <a:t>Glare filter on HDR images </a:t>
            </a:r>
            <a:r>
              <a:rPr lang="en-US" altLang="ja-JP" sz="1800" dirty="0" smtClean="0"/>
              <a:t>[</a:t>
            </a:r>
            <a:r>
              <a:rPr lang="en-US" altLang="ja-JP" sz="1800" dirty="0" err="1" smtClean="0"/>
              <a:t>Debevec</a:t>
            </a:r>
            <a:r>
              <a:rPr lang="en-US" altLang="ja-JP" sz="1800" dirty="0" smtClean="0"/>
              <a:t> et </a:t>
            </a:r>
            <a:r>
              <a:rPr lang="en-US" altLang="ja-JP" sz="1800" dirty="0"/>
              <a:t>al. </a:t>
            </a:r>
            <a:r>
              <a:rPr lang="en-US" altLang="ja-JP" sz="1800" dirty="0" smtClean="0"/>
              <a:t>1997]</a:t>
            </a:r>
            <a:endParaRPr lang="en-US" altLang="ja-JP" sz="1800" dirty="0"/>
          </a:p>
          <a:p>
            <a:endParaRPr lang="en-US" altLang="ja-JP" sz="2000" dirty="0" smtClean="0"/>
          </a:p>
        </p:txBody>
      </p:sp>
    </p:spTree>
    <p:extLst>
      <p:ext uri="{BB962C8B-B14F-4D97-AF65-F5344CB8AC3E}">
        <p14:creationId xmlns:p14="http://schemas.microsoft.com/office/powerpoint/2010/main" val="5721755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en-US" altLang="ja-JP" dirty="0" smtClean="0"/>
              <a:t>Real-Time Techniques for Glare</a:t>
            </a:r>
            <a:endParaRPr kumimoji="1" lang="ja-JP" altLang="en-US" dirty="0"/>
          </a:p>
        </p:txBody>
      </p:sp>
      <p:sp>
        <p:nvSpPr>
          <p:cNvPr id="3" name="コンテンツ プレースホルダ 2"/>
          <p:cNvSpPr>
            <a:spLocks noGrp="1"/>
          </p:cNvSpPr>
          <p:nvPr>
            <p:ph idx="1"/>
          </p:nvPr>
        </p:nvSpPr>
        <p:spPr>
          <a:xfrm>
            <a:off x="457200" y="1200152"/>
            <a:ext cx="8363272" cy="1515614"/>
          </a:xfrm>
        </p:spPr>
        <p:txBody>
          <a:bodyPr>
            <a:normAutofit/>
          </a:bodyPr>
          <a:lstStyle/>
          <a:p>
            <a:r>
              <a:rPr lang="en-US" altLang="ja-JP" dirty="0" smtClean="0"/>
              <a:t>Real-time environment lighting </a:t>
            </a:r>
            <a:r>
              <a:rPr lang="en-US" altLang="ja-JP" sz="2000" dirty="0" smtClean="0"/>
              <a:t>[Mitchell 2002]</a:t>
            </a:r>
            <a:endParaRPr lang="en-US" altLang="ja-JP" dirty="0" smtClean="0"/>
          </a:p>
          <a:p>
            <a:r>
              <a:rPr lang="en-US" altLang="ja-JP" dirty="0" smtClean="0"/>
              <a:t>Racing game implementation </a:t>
            </a:r>
            <a:r>
              <a:rPr lang="en-US" altLang="ja-JP" sz="2000" dirty="0" smtClean="0"/>
              <a:t>[</a:t>
            </a:r>
            <a:r>
              <a:rPr lang="en-US" altLang="ja-JP" sz="2000" dirty="0" err="1" smtClean="0"/>
              <a:t>Kawase</a:t>
            </a:r>
            <a:r>
              <a:rPr lang="en-US" altLang="ja-JP" sz="2000" dirty="0" smtClean="0"/>
              <a:t> 2002, 2003]</a:t>
            </a:r>
            <a:endParaRPr lang="en-US" altLang="ja-JP" sz="2000" dirty="0"/>
          </a:p>
        </p:txBody>
      </p:sp>
      <p:pic>
        <p:nvPicPr>
          <p:cNvPr id="4" name="Picture 5" descr="C:\Datas\Masa_Private\CEDEC2002\Datas\flare_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31300" y="2571750"/>
            <a:ext cx="2340700" cy="1755524"/>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p:cNvSpPr txBox="1"/>
          <p:nvPr/>
        </p:nvSpPr>
        <p:spPr>
          <a:xfrm>
            <a:off x="4659088" y="4050275"/>
            <a:ext cx="3600400" cy="276999"/>
          </a:xfrm>
          <a:prstGeom prst="rect">
            <a:avLst/>
          </a:prstGeom>
          <a:noFill/>
        </p:spPr>
        <p:txBody>
          <a:bodyPr wrap="square" rtlCol="0">
            <a:spAutoFit/>
          </a:bodyPr>
          <a:lstStyle/>
          <a:p>
            <a:r>
              <a:rPr lang="en-US" altLang="ja-JP" sz="1200" dirty="0" smtClean="0"/>
              <a:t>©</a:t>
            </a:r>
            <a:r>
              <a:rPr lang="en-US" altLang="ja-JP" sz="1200" dirty="0"/>
              <a:t>2002 BUNKASHA PUBLISHING CO.,LTD.</a:t>
            </a:r>
            <a:endParaRPr kumimoji="1" lang="ja-JP" altLang="en-US" sz="1200" dirty="0"/>
          </a:p>
        </p:txBody>
      </p:sp>
    </p:spTree>
    <p:extLst>
      <p:ext uri="{BB962C8B-B14F-4D97-AF65-F5344CB8AC3E}">
        <p14:creationId xmlns:p14="http://schemas.microsoft.com/office/powerpoint/2010/main" val="21857405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en-US" altLang="ja-JP" dirty="0" smtClean="0"/>
              <a:t>Physically-Based </a:t>
            </a:r>
            <a:r>
              <a:rPr kumimoji="1" lang="en-US" altLang="ja-JP" dirty="0" err="1" smtClean="0"/>
              <a:t>Aproaches</a:t>
            </a:r>
            <a:endParaRPr kumimoji="1" lang="ja-JP" altLang="en-US" dirty="0"/>
          </a:p>
        </p:txBody>
      </p:sp>
      <p:sp>
        <p:nvSpPr>
          <p:cNvPr id="3" name="コンテンツ プレースホルダ 2"/>
          <p:cNvSpPr>
            <a:spLocks noGrp="1"/>
          </p:cNvSpPr>
          <p:nvPr>
            <p:ph idx="1"/>
          </p:nvPr>
        </p:nvSpPr>
        <p:spPr>
          <a:xfrm>
            <a:off x="457200" y="1200152"/>
            <a:ext cx="8363272" cy="2451718"/>
          </a:xfrm>
        </p:spPr>
        <p:txBody>
          <a:bodyPr>
            <a:normAutofit/>
          </a:bodyPr>
          <a:lstStyle/>
          <a:p>
            <a:r>
              <a:rPr lang="en-US" altLang="ja-JP" dirty="0" smtClean="0"/>
              <a:t>Glare caused by Fraunhofer diffraction </a:t>
            </a:r>
            <a:r>
              <a:rPr lang="en-US" altLang="ja-JP" sz="2000" dirty="0" smtClean="0"/>
              <a:t>[</a:t>
            </a:r>
            <a:r>
              <a:rPr lang="en-US" altLang="ja-JP" sz="2000" dirty="0" err="1" smtClean="0"/>
              <a:t>Kakimoto</a:t>
            </a:r>
            <a:r>
              <a:rPr lang="en-US" altLang="ja-JP" sz="2000" dirty="0" smtClean="0"/>
              <a:t> et al. 2004, 2005]</a:t>
            </a:r>
          </a:p>
          <a:p>
            <a:r>
              <a:rPr lang="en-US" altLang="ja-JP" dirty="0" smtClean="0"/>
              <a:t>Inside-the-eye Fresnel diffraction</a:t>
            </a:r>
            <a:br>
              <a:rPr lang="en-US" altLang="ja-JP" dirty="0" smtClean="0"/>
            </a:br>
            <a:r>
              <a:rPr lang="en-US" altLang="ja-JP" sz="2000" dirty="0" smtClean="0"/>
              <a:t>[</a:t>
            </a:r>
            <a:r>
              <a:rPr lang="en-US" altLang="ja-JP" sz="2000" dirty="0" err="1" smtClean="0"/>
              <a:t>Ritschel</a:t>
            </a:r>
            <a:r>
              <a:rPr lang="en-US" altLang="ja-JP" sz="2000" dirty="0" smtClean="0"/>
              <a:t> et al. 2009]</a:t>
            </a:r>
          </a:p>
          <a:p>
            <a:r>
              <a:rPr lang="en-US" altLang="ja-JP" dirty="0"/>
              <a:t>Real-time lens flare </a:t>
            </a:r>
            <a:r>
              <a:rPr lang="en-US" altLang="ja-JP" sz="2000" dirty="0"/>
              <a:t>[Hullin et al. 2011</a:t>
            </a:r>
            <a:r>
              <a:rPr lang="en-US" altLang="ja-JP" sz="2000" dirty="0" smtClean="0"/>
              <a:t>]</a:t>
            </a:r>
            <a:endParaRPr lang="en-US" altLang="ja-JP" sz="2400" dirty="0"/>
          </a:p>
        </p:txBody>
      </p:sp>
    </p:spTree>
    <p:extLst>
      <p:ext uri="{BB962C8B-B14F-4D97-AF65-F5344CB8AC3E}">
        <p14:creationId xmlns:p14="http://schemas.microsoft.com/office/powerpoint/2010/main" val="5220868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solidFill>
                  <a:schemeClr val="accent6"/>
                </a:solidFill>
              </a:rPr>
              <a:t>Fundamental theory</a:t>
            </a:r>
          </a:p>
        </p:txBody>
      </p:sp>
      <p:sp>
        <p:nvSpPr>
          <p:cNvPr id="3" name="テキスト プレースホルダー 2"/>
          <p:cNvSpPr>
            <a:spLocks noGrp="1"/>
          </p:cNvSpPr>
          <p:nvPr>
            <p:ph type="body" idx="1"/>
          </p:nvPr>
        </p:nvSpPr>
        <p:spPr>
          <a:xfrm>
            <a:off x="722312" y="2180035"/>
            <a:ext cx="8098159" cy="1125140"/>
          </a:xfrm>
        </p:spPr>
        <p:txBody>
          <a:bodyPr/>
          <a:lstStyle/>
          <a:p>
            <a:r>
              <a:rPr lang="en-US" altLang="ja-JP" sz="1600" dirty="0">
                <a:solidFill>
                  <a:schemeClr val="accent6"/>
                </a:solidFill>
                <a:ea typeface="ＭＳ Ｐゴシック" charset="-128"/>
              </a:rPr>
              <a:t>Real-time Rendering of Physically Based Optical Effects in Theory and </a:t>
            </a:r>
            <a:r>
              <a:rPr lang="en-US" altLang="ja-JP" sz="1600" dirty="0" smtClean="0">
                <a:solidFill>
                  <a:schemeClr val="accent6"/>
                </a:solidFill>
                <a:ea typeface="ＭＳ Ｐゴシック" charset="-128"/>
              </a:rPr>
              <a:t>Practice</a:t>
            </a:r>
          </a:p>
          <a:p>
            <a:pPr lvl="0"/>
            <a:r>
              <a:rPr lang="en-US" altLang="ja-JP" sz="2700" b="1" dirty="0">
                <a:solidFill>
                  <a:srgbClr val="380E2C"/>
                </a:solidFill>
                <a:ea typeface="ＭＳ Ｐゴシック" charset="-128"/>
              </a:rPr>
              <a:t>Wave optics based glare generation techniques</a:t>
            </a:r>
            <a:endParaRPr lang="ja-JP" altLang="en-US" sz="2700" b="1" dirty="0">
              <a:solidFill>
                <a:srgbClr val="380E2C"/>
              </a:solidFill>
            </a:endParaRPr>
          </a:p>
        </p:txBody>
      </p:sp>
    </p:spTree>
    <p:extLst>
      <p:ext uri="{BB962C8B-B14F-4D97-AF65-F5344CB8AC3E}">
        <p14:creationId xmlns:p14="http://schemas.microsoft.com/office/powerpoint/2010/main" val="40893005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7504" y="206375"/>
            <a:ext cx="8928992" cy="857250"/>
          </a:xfrm>
        </p:spPr>
        <p:txBody>
          <a:bodyPr/>
          <a:lstStyle/>
          <a:p>
            <a:r>
              <a:rPr kumimoji="1" lang="en-US" altLang="ja-JP" sz="4000" dirty="0" smtClean="0"/>
              <a:t>Diffraction – A Major Cause of Glare</a:t>
            </a:r>
            <a:endParaRPr kumimoji="1" lang="ja-JP" altLang="en-US" sz="4000" dirty="0"/>
          </a:p>
        </p:txBody>
      </p:sp>
      <p:sp>
        <p:nvSpPr>
          <p:cNvPr id="50" name="テキスト ボックス 49"/>
          <p:cNvSpPr txBox="1"/>
          <p:nvPr/>
        </p:nvSpPr>
        <p:spPr>
          <a:xfrm>
            <a:off x="1331640" y="4126309"/>
            <a:ext cx="2735044" cy="461665"/>
          </a:xfrm>
          <a:prstGeom prst="rect">
            <a:avLst/>
          </a:prstGeom>
          <a:noFill/>
        </p:spPr>
        <p:txBody>
          <a:bodyPr wrap="none" rtlCol="0">
            <a:spAutoFit/>
          </a:bodyPr>
          <a:lstStyle/>
          <a:p>
            <a:r>
              <a:rPr kumimoji="1" lang="en-US" altLang="ja-JP" sz="2400" dirty="0" smtClean="0"/>
              <a:t>Geometrical optics</a:t>
            </a:r>
            <a:endParaRPr kumimoji="1" lang="ja-JP" altLang="en-US" sz="2400" dirty="0"/>
          </a:p>
        </p:txBody>
      </p:sp>
      <p:sp>
        <p:nvSpPr>
          <p:cNvPr id="51" name="テキスト ボックス 50"/>
          <p:cNvSpPr txBox="1"/>
          <p:nvPr/>
        </p:nvSpPr>
        <p:spPr>
          <a:xfrm>
            <a:off x="4618934" y="4126309"/>
            <a:ext cx="1849994" cy="461665"/>
          </a:xfrm>
          <a:prstGeom prst="rect">
            <a:avLst/>
          </a:prstGeom>
          <a:noFill/>
        </p:spPr>
        <p:txBody>
          <a:bodyPr wrap="none" rtlCol="0">
            <a:spAutoFit/>
          </a:bodyPr>
          <a:lstStyle/>
          <a:p>
            <a:r>
              <a:rPr kumimoji="1" lang="en-US" altLang="ja-JP" sz="2400" dirty="0" smtClean="0"/>
              <a:t>Wave optics</a:t>
            </a:r>
            <a:endParaRPr kumimoji="1" lang="ja-JP" altLang="en-US" sz="2400" dirty="0"/>
          </a:p>
        </p:txBody>
      </p:sp>
      <p:grpSp>
        <p:nvGrpSpPr>
          <p:cNvPr id="11" name="グループ化 10"/>
          <p:cNvGrpSpPr/>
          <p:nvPr/>
        </p:nvGrpSpPr>
        <p:grpSpPr>
          <a:xfrm>
            <a:off x="1619750" y="1741421"/>
            <a:ext cx="2174036" cy="2158513"/>
            <a:chOff x="1581973" y="1767816"/>
            <a:chExt cx="2174036" cy="2158513"/>
          </a:xfrm>
        </p:grpSpPr>
        <p:grpSp>
          <p:nvGrpSpPr>
            <p:cNvPr id="43" name="グループ化 42"/>
            <p:cNvGrpSpPr/>
            <p:nvPr/>
          </p:nvGrpSpPr>
          <p:grpSpPr>
            <a:xfrm>
              <a:off x="1581973" y="1767816"/>
              <a:ext cx="2174036" cy="2158513"/>
              <a:chOff x="542486" y="2390361"/>
              <a:chExt cx="2174036" cy="2158513"/>
            </a:xfrm>
          </p:grpSpPr>
          <p:grpSp>
            <p:nvGrpSpPr>
              <p:cNvPr id="42" name="グループ化 41"/>
              <p:cNvGrpSpPr/>
              <p:nvPr/>
            </p:nvGrpSpPr>
            <p:grpSpPr>
              <a:xfrm>
                <a:off x="542486" y="2390361"/>
                <a:ext cx="2174036" cy="2158513"/>
                <a:chOff x="3334068" y="3221895"/>
                <a:chExt cx="2174036" cy="2158513"/>
              </a:xfrm>
            </p:grpSpPr>
            <p:grpSp>
              <p:nvGrpSpPr>
                <p:cNvPr id="29" name="グループ化 28"/>
                <p:cNvGrpSpPr/>
                <p:nvPr/>
              </p:nvGrpSpPr>
              <p:grpSpPr>
                <a:xfrm>
                  <a:off x="4355630" y="4299942"/>
                  <a:ext cx="1152474" cy="826366"/>
                  <a:chOff x="4355630" y="4299942"/>
                  <a:chExt cx="1152474" cy="826366"/>
                </a:xfrm>
              </p:grpSpPr>
              <p:cxnSp>
                <p:nvCxnSpPr>
                  <p:cNvPr id="25" name="直線矢印コネクタ 24"/>
                  <p:cNvCxnSpPr/>
                  <p:nvPr/>
                </p:nvCxnSpPr>
                <p:spPr>
                  <a:xfrm>
                    <a:off x="4427984" y="4299942"/>
                    <a:ext cx="108012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直線矢印コネクタ 25"/>
                  <p:cNvCxnSpPr/>
                  <p:nvPr/>
                </p:nvCxnSpPr>
                <p:spPr>
                  <a:xfrm rot="1800000">
                    <a:off x="4355630" y="4569973"/>
                    <a:ext cx="108012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直線矢印コネクタ 26"/>
                  <p:cNvCxnSpPr/>
                  <p:nvPr/>
                </p:nvCxnSpPr>
                <p:spPr>
                  <a:xfrm>
                    <a:off x="4427984" y="4300634"/>
                    <a:ext cx="457874" cy="8256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30" name="グループ化 29"/>
                <p:cNvGrpSpPr/>
                <p:nvPr/>
              </p:nvGrpSpPr>
              <p:grpSpPr>
                <a:xfrm rot="5400000">
                  <a:off x="3369254" y="4264111"/>
                  <a:ext cx="1152474" cy="1080120"/>
                  <a:chOff x="4355630" y="4228280"/>
                  <a:chExt cx="1152474" cy="1080120"/>
                </a:xfrm>
              </p:grpSpPr>
              <p:cxnSp>
                <p:nvCxnSpPr>
                  <p:cNvPr id="31" name="直線矢印コネクタ 30"/>
                  <p:cNvCxnSpPr/>
                  <p:nvPr/>
                </p:nvCxnSpPr>
                <p:spPr>
                  <a:xfrm>
                    <a:off x="4427984" y="4299942"/>
                    <a:ext cx="108012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直線矢印コネクタ 31"/>
                  <p:cNvCxnSpPr/>
                  <p:nvPr/>
                </p:nvCxnSpPr>
                <p:spPr>
                  <a:xfrm rot="1800000">
                    <a:off x="4355630" y="4569973"/>
                    <a:ext cx="108012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直線矢印コネクタ 32"/>
                  <p:cNvCxnSpPr/>
                  <p:nvPr/>
                </p:nvCxnSpPr>
                <p:spPr>
                  <a:xfrm rot="3600000">
                    <a:off x="4157954" y="4768340"/>
                    <a:ext cx="108012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34" name="グループ化 33"/>
                <p:cNvGrpSpPr/>
                <p:nvPr/>
              </p:nvGrpSpPr>
              <p:grpSpPr>
                <a:xfrm rot="10800000">
                  <a:off x="3334068" y="3289554"/>
                  <a:ext cx="1152474" cy="1080120"/>
                  <a:chOff x="4355630" y="4228280"/>
                  <a:chExt cx="1152474" cy="1080120"/>
                </a:xfrm>
              </p:grpSpPr>
              <p:cxnSp>
                <p:nvCxnSpPr>
                  <p:cNvPr id="35" name="直線矢印コネクタ 34"/>
                  <p:cNvCxnSpPr/>
                  <p:nvPr/>
                </p:nvCxnSpPr>
                <p:spPr>
                  <a:xfrm>
                    <a:off x="4427984" y="4299942"/>
                    <a:ext cx="108012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直線矢印コネクタ 35"/>
                  <p:cNvCxnSpPr/>
                  <p:nvPr/>
                </p:nvCxnSpPr>
                <p:spPr>
                  <a:xfrm rot="1800000">
                    <a:off x="4355630" y="4569973"/>
                    <a:ext cx="108012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直線矢印コネクタ 36"/>
                  <p:cNvCxnSpPr/>
                  <p:nvPr/>
                </p:nvCxnSpPr>
                <p:spPr>
                  <a:xfrm rot="3600000">
                    <a:off x="4157954" y="4768340"/>
                    <a:ext cx="108012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38" name="グループ化 37"/>
                <p:cNvGrpSpPr/>
                <p:nvPr/>
              </p:nvGrpSpPr>
              <p:grpSpPr>
                <a:xfrm rot="16200000">
                  <a:off x="4345798" y="3221895"/>
                  <a:ext cx="1080120" cy="1080120"/>
                  <a:chOff x="4427984" y="4228280"/>
                  <a:chExt cx="1080120" cy="1080120"/>
                </a:xfrm>
              </p:grpSpPr>
              <p:cxnSp>
                <p:nvCxnSpPr>
                  <p:cNvPr id="39" name="直線矢印コネクタ 38"/>
                  <p:cNvCxnSpPr/>
                  <p:nvPr/>
                </p:nvCxnSpPr>
                <p:spPr>
                  <a:xfrm>
                    <a:off x="4427984" y="4299942"/>
                    <a:ext cx="108012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直線矢印コネクタ 39"/>
                  <p:cNvCxnSpPr/>
                  <p:nvPr/>
                </p:nvCxnSpPr>
                <p:spPr>
                  <a:xfrm rot="5400000" flipV="1">
                    <a:off x="4615418" y="4112509"/>
                    <a:ext cx="473313" cy="8481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直線矢印コネクタ 40"/>
                  <p:cNvCxnSpPr/>
                  <p:nvPr/>
                </p:nvCxnSpPr>
                <p:spPr>
                  <a:xfrm rot="3600000">
                    <a:off x="4157954" y="4768340"/>
                    <a:ext cx="108012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sp>
            <p:nvSpPr>
              <p:cNvPr id="4" name="太陽 3"/>
              <p:cNvSpPr/>
              <p:nvPr/>
            </p:nvSpPr>
            <p:spPr>
              <a:xfrm>
                <a:off x="1403648" y="3253594"/>
                <a:ext cx="432048" cy="432048"/>
              </a:xfrm>
              <a:prstGeom prst="sun">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 name="グループ化 8"/>
            <p:cNvGrpSpPr/>
            <p:nvPr/>
          </p:nvGrpSpPr>
          <p:grpSpPr>
            <a:xfrm>
              <a:off x="3056154" y="1770097"/>
              <a:ext cx="100784" cy="2156232"/>
              <a:chOff x="2445781" y="2372556"/>
              <a:chExt cx="100784" cy="2156232"/>
            </a:xfrm>
          </p:grpSpPr>
          <p:sp>
            <p:nvSpPr>
              <p:cNvPr id="6" name="正方形/長方形 5"/>
              <p:cNvSpPr/>
              <p:nvPr/>
            </p:nvSpPr>
            <p:spPr>
              <a:xfrm>
                <a:off x="2445781" y="2372556"/>
                <a:ext cx="93165" cy="79208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4" name="正方形/長方形 53"/>
              <p:cNvSpPr/>
              <p:nvPr/>
            </p:nvSpPr>
            <p:spPr>
              <a:xfrm>
                <a:off x="2445781" y="3736700"/>
                <a:ext cx="100784" cy="79208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grpSp>
        <p:nvGrpSpPr>
          <p:cNvPr id="8" name="グループ化 7"/>
          <p:cNvGrpSpPr/>
          <p:nvPr/>
        </p:nvGrpSpPr>
        <p:grpSpPr>
          <a:xfrm>
            <a:off x="4448042" y="1765125"/>
            <a:ext cx="2310406" cy="2167998"/>
            <a:chOff x="5202431" y="1765125"/>
            <a:chExt cx="2310406" cy="2167998"/>
          </a:xfrm>
        </p:grpSpPr>
        <p:sp>
          <p:nvSpPr>
            <p:cNvPr id="5" name="太陽 4"/>
            <p:cNvSpPr/>
            <p:nvPr/>
          </p:nvSpPr>
          <p:spPr>
            <a:xfrm>
              <a:off x="6070544" y="2632188"/>
              <a:ext cx="432048" cy="432048"/>
            </a:xfrm>
            <a:prstGeom prst="sun">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円/楕円 43"/>
            <p:cNvSpPr/>
            <p:nvPr/>
          </p:nvSpPr>
          <p:spPr>
            <a:xfrm>
              <a:off x="5926568" y="2488212"/>
              <a:ext cx="720000" cy="72000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円/楕円 44"/>
            <p:cNvSpPr/>
            <p:nvPr/>
          </p:nvSpPr>
          <p:spPr>
            <a:xfrm>
              <a:off x="5746568" y="2308212"/>
              <a:ext cx="1080000" cy="108000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円弧 9"/>
            <p:cNvSpPr/>
            <p:nvPr/>
          </p:nvSpPr>
          <p:spPr>
            <a:xfrm>
              <a:off x="5577211" y="2123241"/>
              <a:ext cx="1440000" cy="1440000"/>
            </a:xfrm>
            <a:prstGeom prst="arc">
              <a:avLst>
                <a:gd name="adj1" fmla="val 3198779"/>
                <a:gd name="adj2" fmla="val 18475288"/>
              </a:avLst>
            </a:prstGeom>
            <a:ln w="9525"/>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8" name="円弧 57"/>
            <p:cNvSpPr/>
            <p:nvPr/>
          </p:nvSpPr>
          <p:spPr>
            <a:xfrm>
              <a:off x="5386567" y="1951640"/>
              <a:ext cx="1800000" cy="1800000"/>
            </a:xfrm>
            <a:prstGeom prst="arc">
              <a:avLst>
                <a:gd name="adj1" fmla="val 3605814"/>
                <a:gd name="adj2" fmla="val 18016340"/>
              </a:avLst>
            </a:prstGeom>
            <a:ln w="9525"/>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9" name="円弧 58"/>
            <p:cNvSpPr/>
            <p:nvPr/>
          </p:nvSpPr>
          <p:spPr>
            <a:xfrm>
              <a:off x="5202431" y="1773123"/>
              <a:ext cx="2160000" cy="2160000"/>
            </a:xfrm>
            <a:prstGeom prst="arc">
              <a:avLst>
                <a:gd name="adj1" fmla="val 3963319"/>
                <a:gd name="adj2" fmla="val 17647337"/>
              </a:avLst>
            </a:prstGeom>
            <a:ln w="9525"/>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0" name="円弧 59"/>
            <p:cNvSpPr/>
            <p:nvPr/>
          </p:nvSpPr>
          <p:spPr>
            <a:xfrm>
              <a:off x="5208838" y="1773123"/>
              <a:ext cx="2160000" cy="2160000"/>
            </a:xfrm>
            <a:prstGeom prst="arc">
              <a:avLst>
                <a:gd name="adj1" fmla="val 18275414"/>
                <a:gd name="adj2" fmla="val 3195505"/>
              </a:avLst>
            </a:prstGeom>
            <a:ln w="9525"/>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1" name="円弧 60"/>
            <p:cNvSpPr/>
            <p:nvPr/>
          </p:nvSpPr>
          <p:spPr>
            <a:xfrm>
              <a:off x="5382431" y="1950275"/>
              <a:ext cx="1800000" cy="1800000"/>
            </a:xfrm>
            <a:prstGeom prst="arc">
              <a:avLst>
                <a:gd name="adj1" fmla="val 18756308"/>
                <a:gd name="adj2" fmla="val 2709698"/>
              </a:avLst>
            </a:prstGeom>
            <a:ln w="9525"/>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nvGrpSpPr>
            <p:cNvPr id="55" name="グループ化 54"/>
            <p:cNvGrpSpPr/>
            <p:nvPr/>
          </p:nvGrpSpPr>
          <p:grpSpPr>
            <a:xfrm>
              <a:off x="6694541" y="1765125"/>
              <a:ext cx="100784" cy="2156232"/>
              <a:chOff x="2445781" y="2372556"/>
              <a:chExt cx="100784" cy="2156232"/>
            </a:xfrm>
          </p:grpSpPr>
          <p:sp>
            <p:nvSpPr>
              <p:cNvPr id="56" name="正方形/長方形 55"/>
              <p:cNvSpPr/>
              <p:nvPr/>
            </p:nvSpPr>
            <p:spPr>
              <a:xfrm>
                <a:off x="2445781" y="2372556"/>
                <a:ext cx="93165" cy="79208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7" name="正方形/長方形 56"/>
              <p:cNvSpPr/>
              <p:nvPr/>
            </p:nvSpPr>
            <p:spPr>
              <a:xfrm>
                <a:off x="2445781" y="3736700"/>
                <a:ext cx="100784" cy="79208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62" name="円弧 61"/>
            <p:cNvSpPr/>
            <p:nvPr/>
          </p:nvSpPr>
          <p:spPr>
            <a:xfrm>
              <a:off x="5570804" y="2123241"/>
              <a:ext cx="1440000" cy="1440000"/>
            </a:xfrm>
            <a:prstGeom prst="arc">
              <a:avLst>
                <a:gd name="adj1" fmla="val 19318078"/>
                <a:gd name="adj2" fmla="val 2150414"/>
              </a:avLst>
            </a:prstGeom>
            <a:ln w="9525"/>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cxnSp>
          <p:nvCxnSpPr>
            <p:cNvPr id="63" name="直線矢印コネクタ 62"/>
            <p:cNvCxnSpPr/>
            <p:nvPr/>
          </p:nvCxnSpPr>
          <p:spPr>
            <a:xfrm flipV="1">
              <a:off x="6290190" y="2133183"/>
              <a:ext cx="1222624" cy="711245"/>
            </a:xfrm>
            <a:prstGeom prst="straightConnector1">
              <a:avLst/>
            </a:prstGeom>
            <a:ln>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4" name="直線矢印コネクタ 63"/>
            <p:cNvCxnSpPr/>
            <p:nvPr/>
          </p:nvCxnSpPr>
          <p:spPr>
            <a:xfrm>
              <a:off x="6288837" y="2846432"/>
              <a:ext cx="1224000" cy="697353"/>
            </a:xfrm>
            <a:prstGeom prst="straightConnector1">
              <a:avLst/>
            </a:prstGeom>
            <a:ln>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7" name="右矢印 6"/>
          <p:cNvSpPr/>
          <p:nvPr/>
        </p:nvSpPr>
        <p:spPr>
          <a:xfrm rot="7557941">
            <a:off x="6247358" y="1624190"/>
            <a:ext cx="495603" cy="36410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7" name="右矢印 46"/>
          <p:cNvSpPr/>
          <p:nvPr/>
        </p:nvSpPr>
        <p:spPr>
          <a:xfrm rot="14042059" flipV="1">
            <a:off x="6255803" y="3685413"/>
            <a:ext cx="495603" cy="36410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8" name="テキスト ボックス 47"/>
          <p:cNvSpPr txBox="1"/>
          <p:nvPr/>
        </p:nvSpPr>
        <p:spPr>
          <a:xfrm>
            <a:off x="6790827" y="1419769"/>
            <a:ext cx="1565685" cy="461665"/>
          </a:xfrm>
          <a:prstGeom prst="rect">
            <a:avLst/>
          </a:prstGeom>
          <a:noFill/>
        </p:spPr>
        <p:txBody>
          <a:bodyPr wrap="none" rtlCol="0">
            <a:spAutoFit/>
          </a:bodyPr>
          <a:lstStyle/>
          <a:p>
            <a:r>
              <a:rPr kumimoji="1" lang="en-US" altLang="ja-JP" sz="2400" dirty="0" smtClean="0"/>
              <a:t>Diffraction</a:t>
            </a:r>
          </a:p>
        </p:txBody>
      </p:sp>
      <p:sp>
        <p:nvSpPr>
          <p:cNvPr id="49" name="テキスト ボックス 48"/>
          <p:cNvSpPr txBox="1"/>
          <p:nvPr/>
        </p:nvSpPr>
        <p:spPr>
          <a:xfrm>
            <a:off x="6755305" y="3867467"/>
            <a:ext cx="1565685" cy="461665"/>
          </a:xfrm>
          <a:prstGeom prst="rect">
            <a:avLst/>
          </a:prstGeom>
          <a:noFill/>
        </p:spPr>
        <p:txBody>
          <a:bodyPr wrap="none" rtlCol="0">
            <a:spAutoFit/>
          </a:bodyPr>
          <a:lstStyle/>
          <a:p>
            <a:r>
              <a:rPr kumimoji="1" lang="en-US" altLang="ja-JP" sz="2400" dirty="0" smtClean="0"/>
              <a:t>Diffraction</a:t>
            </a:r>
          </a:p>
        </p:txBody>
      </p:sp>
    </p:spTree>
    <p:extLst>
      <p:ext uri="{BB962C8B-B14F-4D97-AF65-F5344CB8AC3E}">
        <p14:creationId xmlns:p14="http://schemas.microsoft.com/office/powerpoint/2010/main" val="211445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7504" y="206375"/>
            <a:ext cx="8928992" cy="857250"/>
          </a:xfrm>
        </p:spPr>
        <p:txBody>
          <a:bodyPr/>
          <a:lstStyle/>
          <a:p>
            <a:r>
              <a:rPr kumimoji="1" lang="en-US" altLang="ja-JP" sz="4000" dirty="0" smtClean="0"/>
              <a:t>Diffraction – A Major Cause of Glare</a:t>
            </a:r>
            <a:endParaRPr kumimoji="1" lang="ja-JP" altLang="en-US" sz="4000" dirty="0"/>
          </a:p>
        </p:txBody>
      </p:sp>
      <p:grpSp>
        <p:nvGrpSpPr>
          <p:cNvPr id="53" name="グループ化 52"/>
          <p:cNvGrpSpPr/>
          <p:nvPr/>
        </p:nvGrpSpPr>
        <p:grpSpPr>
          <a:xfrm rot="5400000">
            <a:off x="4090073" y="1380241"/>
            <a:ext cx="1743734" cy="1624037"/>
            <a:chOff x="6902450" y="2122488"/>
            <a:chExt cx="1873250" cy="1744662"/>
          </a:xfrm>
        </p:grpSpPr>
        <p:sp>
          <p:nvSpPr>
            <p:cNvPr id="65" name="Rectangle 133"/>
            <p:cNvSpPr>
              <a:spLocks noChangeArrowheads="1"/>
            </p:cNvSpPr>
            <p:nvPr/>
          </p:nvSpPr>
          <p:spPr bwMode="auto">
            <a:xfrm rot="16200000" flipV="1">
              <a:off x="8270876" y="2568575"/>
              <a:ext cx="144462" cy="865187"/>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6" name="Rectangle 134"/>
            <p:cNvSpPr>
              <a:spLocks noChangeArrowheads="1"/>
            </p:cNvSpPr>
            <p:nvPr/>
          </p:nvSpPr>
          <p:spPr bwMode="auto">
            <a:xfrm rot="16200000" flipV="1">
              <a:off x="7262813" y="2568575"/>
              <a:ext cx="144462" cy="865188"/>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7" name="Line 135"/>
            <p:cNvSpPr>
              <a:spLocks noChangeShapeType="1"/>
            </p:cNvSpPr>
            <p:nvPr/>
          </p:nvSpPr>
          <p:spPr bwMode="auto">
            <a:xfrm rot="16200000" flipV="1">
              <a:off x="7839075" y="2282825"/>
              <a:ext cx="0" cy="18732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8" name="Line 136"/>
            <p:cNvSpPr>
              <a:spLocks noChangeShapeType="1"/>
            </p:cNvSpPr>
            <p:nvPr/>
          </p:nvSpPr>
          <p:spPr bwMode="auto">
            <a:xfrm rot="16200000" flipV="1">
              <a:off x="7839075" y="2498725"/>
              <a:ext cx="0" cy="18732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9" name="Line 137"/>
            <p:cNvSpPr>
              <a:spLocks noChangeShapeType="1"/>
            </p:cNvSpPr>
            <p:nvPr/>
          </p:nvSpPr>
          <p:spPr bwMode="auto">
            <a:xfrm rot="16200000" flipV="1">
              <a:off x="7839075" y="2714625"/>
              <a:ext cx="0" cy="18732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0" name="Line 138"/>
            <p:cNvSpPr>
              <a:spLocks noChangeShapeType="1"/>
            </p:cNvSpPr>
            <p:nvPr/>
          </p:nvSpPr>
          <p:spPr bwMode="auto">
            <a:xfrm rot="16200000" flipV="1">
              <a:off x="7839075" y="2930525"/>
              <a:ext cx="0" cy="18732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 name="Arc 174"/>
            <p:cNvSpPr>
              <a:spLocks noChangeAspect="1"/>
            </p:cNvSpPr>
            <p:nvPr/>
          </p:nvSpPr>
          <p:spPr bwMode="auto">
            <a:xfrm rot="16200000" flipV="1">
              <a:off x="7584282" y="2197894"/>
              <a:ext cx="539750" cy="814387"/>
            </a:xfrm>
            <a:custGeom>
              <a:avLst/>
              <a:gdLst>
                <a:gd name="G0" fmla="+- 0 0 0"/>
                <a:gd name="G1" fmla="+- 16240 0 0"/>
                <a:gd name="G2" fmla="+- 21600 0 0"/>
                <a:gd name="T0" fmla="*/ 14242 w 21600"/>
                <a:gd name="T1" fmla="*/ 0 h 32578"/>
                <a:gd name="T2" fmla="*/ 14129 w 21600"/>
                <a:gd name="T3" fmla="*/ 32578 h 32578"/>
                <a:gd name="T4" fmla="*/ 0 w 21600"/>
                <a:gd name="T5" fmla="*/ 16240 h 32578"/>
              </a:gdLst>
              <a:ahLst/>
              <a:cxnLst>
                <a:cxn ang="0">
                  <a:pos x="T0" y="T1"/>
                </a:cxn>
                <a:cxn ang="0">
                  <a:pos x="T2" y="T3"/>
                </a:cxn>
                <a:cxn ang="0">
                  <a:pos x="T4" y="T5"/>
                </a:cxn>
              </a:cxnLst>
              <a:rect l="0" t="0" r="r" b="b"/>
              <a:pathLst>
                <a:path w="21600" h="32578" fill="none" extrusionOk="0">
                  <a:moveTo>
                    <a:pt x="14241" y="0"/>
                  </a:moveTo>
                  <a:cubicBezTo>
                    <a:pt x="18918" y="4101"/>
                    <a:pt x="21600" y="10019"/>
                    <a:pt x="21600" y="16240"/>
                  </a:cubicBezTo>
                  <a:cubicBezTo>
                    <a:pt x="21600" y="22512"/>
                    <a:pt x="18873" y="28475"/>
                    <a:pt x="14129" y="32578"/>
                  </a:cubicBezTo>
                </a:path>
                <a:path w="21600" h="32578" stroke="0" extrusionOk="0">
                  <a:moveTo>
                    <a:pt x="14241" y="0"/>
                  </a:moveTo>
                  <a:cubicBezTo>
                    <a:pt x="18918" y="4101"/>
                    <a:pt x="21600" y="10019"/>
                    <a:pt x="21600" y="16240"/>
                  </a:cubicBezTo>
                  <a:cubicBezTo>
                    <a:pt x="21600" y="22512"/>
                    <a:pt x="18873" y="28475"/>
                    <a:pt x="14129" y="32578"/>
                  </a:cubicBezTo>
                  <a:lnTo>
                    <a:pt x="0" y="1624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 name="Arc 175"/>
            <p:cNvSpPr>
              <a:spLocks noChangeAspect="1"/>
            </p:cNvSpPr>
            <p:nvPr/>
          </p:nvSpPr>
          <p:spPr bwMode="auto">
            <a:xfrm rot="16200000" flipV="1">
              <a:off x="7684294" y="2466182"/>
              <a:ext cx="333375" cy="503237"/>
            </a:xfrm>
            <a:custGeom>
              <a:avLst/>
              <a:gdLst>
                <a:gd name="G0" fmla="+- 0 0 0"/>
                <a:gd name="G1" fmla="+- 16240 0 0"/>
                <a:gd name="G2" fmla="+- 21600 0 0"/>
                <a:gd name="T0" fmla="*/ 14242 w 21600"/>
                <a:gd name="T1" fmla="*/ 0 h 32578"/>
                <a:gd name="T2" fmla="*/ 14129 w 21600"/>
                <a:gd name="T3" fmla="*/ 32578 h 32578"/>
                <a:gd name="T4" fmla="*/ 0 w 21600"/>
                <a:gd name="T5" fmla="*/ 16240 h 32578"/>
              </a:gdLst>
              <a:ahLst/>
              <a:cxnLst>
                <a:cxn ang="0">
                  <a:pos x="T0" y="T1"/>
                </a:cxn>
                <a:cxn ang="0">
                  <a:pos x="T2" y="T3"/>
                </a:cxn>
                <a:cxn ang="0">
                  <a:pos x="T4" y="T5"/>
                </a:cxn>
              </a:cxnLst>
              <a:rect l="0" t="0" r="r" b="b"/>
              <a:pathLst>
                <a:path w="21600" h="32578" fill="none" extrusionOk="0">
                  <a:moveTo>
                    <a:pt x="14241" y="0"/>
                  </a:moveTo>
                  <a:cubicBezTo>
                    <a:pt x="18918" y="4101"/>
                    <a:pt x="21600" y="10019"/>
                    <a:pt x="21600" y="16240"/>
                  </a:cubicBezTo>
                  <a:cubicBezTo>
                    <a:pt x="21600" y="22512"/>
                    <a:pt x="18873" y="28475"/>
                    <a:pt x="14129" y="32578"/>
                  </a:cubicBezTo>
                </a:path>
                <a:path w="21600" h="32578" stroke="0" extrusionOk="0">
                  <a:moveTo>
                    <a:pt x="14241" y="0"/>
                  </a:moveTo>
                  <a:cubicBezTo>
                    <a:pt x="18918" y="4101"/>
                    <a:pt x="21600" y="10019"/>
                    <a:pt x="21600" y="16240"/>
                  </a:cubicBezTo>
                  <a:cubicBezTo>
                    <a:pt x="21600" y="22512"/>
                    <a:pt x="18873" y="28475"/>
                    <a:pt x="14129" y="32578"/>
                  </a:cubicBezTo>
                  <a:lnTo>
                    <a:pt x="0" y="1624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 name="Arc 176"/>
            <p:cNvSpPr>
              <a:spLocks noChangeAspect="1"/>
            </p:cNvSpPr>
            <p:nvPr/>
          </p:nvSpPr>
          <p:spPr bwMode="auto">
            <a:xfrm rot="16200000" flipV="1">
              <a:off x="7747794" y="2712244"/>
              <a:ext cx="192087" cy="288925"/>
            </a:xfrm>
            <a:custGeom>
              <a:avLst/>
              <a:gdLst>
                <a:gd name="G0" fmla="+- 0 0 0"/>
                <a:gd name="G1" fmla="+- 16240 0 0"/>
                <a:gd name="G2" fmla="+- 21600 0 0"/>
                <a:gd name="T0" fmla="*/ 14242 w 21600"/>
                <a:gd name="T1" fmla="*/ 0 h 32578"/>
                <a:gd name="T2" fmla="*/ 14129 w 21600"/>
                <a:gd name="T3" fmla="*/ 32578 h 32578"/>
                <a:gd name="T4" fmla="*/ 0 w 21600"/>
                <a:gd name="T5" fmla="*/ 16240 h 32578"/>
              </a:gdLst>
              <a:ahLst/>
              <a:cxnLst>
                <a:cxn ang="0">
                  <a:pos x="T0" y="T1"/>
                </a:cxn>
                <a:cxn ang="0">
                  <a:pos x="T2" y="T3"/>
                </a:cxn>
                <a:cxn ang="0">
                  <a:pos x="T4" y="T5"/>
                </a:cxn>
              </a:cxnLst>
              <a:rect l="0" t="0" r="r" b="b"/>
              <a:pathLst>
                <a:path w="21600" h="32578" fill="none" extrusionOk="0">
                  <a:moveTo>
                    <a:pt x="14241" y="0"/>
                  </a:moveTo>
                  <a:cubicBezTo>
                    <a:pt x="18918" y="4101"/>
                    <a:pt x="21600" y="10019"/>
                    <a:pt x="21600" y="16240"/>
                  </a:cubicBezTo>
                  <a:cubicBezTo>
                    <a:pt x="21600" y="22512"/>
                    <a:pt x="18873" y="28475"/>
                    <a:pt x="14129" y="32578"/>
                  </a:cubicBezTo>
                </a:path>
                <a:path w="21600" h="32578" stroke="0" extrusionOk="0">
                  <a:moveTo>
                    <a:pt x="14241" y="0"/>
                  </a:moveTo>
                  <a:cubicBezTo>
                    <a:pt x="18918" y="4101"/>
                    <a:pt x="21600" y="10019"/>
                    <a:pt x="21600" y="16240"/>
                  </a:cubicBezTo>
                  <a:cubicBezTo>
                    <a:pt x="21600" y="22512"/>
                    <a:pt x="18873" y="28475"/>
                    <a:pt x="14129" y="32578"/>
                  </a:cubicBezTo>
                  <a:lnTo>
                    <a:pt x="0" y="1624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4" name="Arc 177"/>
            <p:cNvSpPr>
              <a:spLocks noChangeAspect="1"/>
            </p:cNvSpPr>
            <p:nvPr/>
          </p:nvSpPr>
          <p:spPr bwMode="auto">
            <a:xfrm rot="16200000" flipV="1">
              <a:off x="7489826" y="1936750"/>
              <a:ext cx="730250" cy="1101725"/>
            </a:xfrm>
            <a:custGeom>
              <a:avLst/>
              <a:gdLst>
                <a:gd name="G0" fmla="+- 0 0 0"/>
                <a:gd name="G1" fmla="+- 16240 0 0"/>
                <a:gd name="G2" fmla="+- 21600 0 0"/>
                <a:gd name="T0" fmla="*/ 14242 w 21600"/>
                <a:gd name="T1" fmla="*/ 0 h 32578"/>
                <a:gd name="T2" fmla="*/ 14129 w 21600"/>
                <a:gd name="T3" fmla="*/ 32578 h 32578"/>
                <a:gd name="T4" fmla="*/ 0 w 21600"/>
                <a:gd name="T5" fmla="*/ 16240 h 32578"/>
              </a:gdLst>
              <a:ahLst/>
              <a:cxnLst>
                <a:cxn ang="0">
                  <a:pos x="T0" y="T1"/>
                </a:cxn>
                <a:cxn ang="0">
                  <a:pos x="T2" y="T3"/>
                </a:cxn>
                <a:cxn ang="0">
                  <a:pos x="T4" y="T5"/>
                </a:cxn>
              </a:cxnLst>
              <a:rect l="0" t="0" r="r" b="b"/>
              <a:pathLst>
                <a:path w="21600" h="32578" fill="none" extrusionOk="0">
                  <a:moveTo>
                    <a:pt x="14241" y="0"/>
                  </a:moveTo>
                  <a:cubicBezTo>
                    <a:pt x="18918" y="4101"/>
                    <a:pt x="21600" y="10019"/>
                    <a:pt x="21600" y="16240"/>
                  </a:cubicBezTo>
                  <a:cubicBezTo>
                    <a:pt x="21600" y="22512"/>
                    <a:pt x="18873" y="28475"/>
                    <a:pt x="14129" y="32578"/>
                  </a:cubicBezTo>
                </a:path>
                <a:path w="21600" h="32578" stroke="0" extrusionOk="0">
                  <a:moveTo>
                    <a:pt x="14241" y="0"/>
                  </a:moveTo>
                  <a:cubicBezTo>
                    <a:pt x="18918" y="4101"/>
                    <a:pt x="21600" y="10019"/>
                    <a:pt x="21600" y="16240"/>
                  </a:cubicBezTo>
                  <a:cubicBezTo>
                    <a:pt x="21600" y="22512"/>
                    <a:pt x="18873" y="28475"/>
                    <a:pt x="14129" y="32578"/>
                  </a:cubicBezTo>
                  <a:lnTo>
                    <a:pt x="0" y="1624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5" name="Freeform 196"/>
            <p:cNvSpPr>
              <a:spLocks/>
            </p:cNvSpPr>
            <p:nvPr/>
          </p:nvSpPr>
          <p:spPr bwMode="auto">
            <a:xfrm>
              <a:off x="7905750" y="2420938"/>
              <a:ext cx="238125" cy="488950"/>
            </a:xfrm>
            <a:custGeom>
              <a:avLst/>
              <a:gdLst>
                <a:gd name="T0" fmla="*/ 0 w 150"/>
                <a:gd name="T1" fmla="*/ 308 h 308"/>
                <a:gd name="T2" fmla="*/ 150 w 150"/>
                <a:gd name="T3" fmla="*/ 0 h 308"/>
              </a:gdLst>
              <a:ahLst/>
              <a:cxnLst>
                <a:cxn ang="0">
                  <a:pos x="T0" y="T1"/>
                </a:cxn>
                <a:cxn ang="0">
                  <a:pos x="T2" y="T3"/>
                </a:cxn>
              </a:cxnLst>
              <a:rect l="0" t="0" r="r" b="b"/>
              <a:pathLst>
                <a:path w="150" h="308">
                  <a:moveTo>
                    <a:pt x="0" y="308"/>
                  </a:moveTo>
                  <a:lnTo>
                    <a:pt x="150" y="0"/>
                  </a:lnTo>
                </a:path>
              </a:pathLst>
            </a:custGeom>
            <a:noFill/>
            <a:ln w="9525">
              <a:solidFill>
                <a:schemeClr val="tx1"/>
              </a:solidFill>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6" name="Freeform 197"/>
            <p:cNvSpPr>
              <a:spLocks/>
            </p:cNvSpPr>
            <p:nvPr/>
          </p:nvSpPr>
          <p:spPr bwMode="auto">
            <a:xfrm flipH="1">
              <a:off x="7545388" y="2420938"/>
              <a:ext cx="238125" cy="488950"/>
            </a:xfrm>
            <a:custGeom>
              <a:avLst/>
              <a:gdLst>
                <a:gd name="T0" fmla="*/ 0 w 150"/>
                <a:gd name="T1" fmla="*/ 308 h 308"/>
                <a:gd name="T2" fmla="*/ 150 w 150"/>
                <a:gd name="T3" fmla="*/ 0 h 308"/>
              </a:gdLst>
              <a:ahLst/>
              <a:cxnLst>
                <a:cxn ang="0">
                  <a:pos x="T0" y="T1"/>
                </a:cxn>
                <a:cxn ang="0">
                  <a:pos x="T2" y="T3"/>
                </a:cxn>
              </a:cxnLst>
              <a:rect l="0" t="0" r="r" b="b"/>
              <a:pathLst>
                <a:path w="150" h="308">
                  <a:moveTo>
                    <a:pt x="0" y="308"/>
                  </a:moveTo>
                  <a:lnTo>
                    <a:pt x="150" y="0"/>
                  </a:lnTo>
                </a:path>
              </a:pathLst>
            </a:custGeom>
            <a:noFill/>
            <a:ln w="9525">
              <a:solidFill>
                <a:schemeClr val="tx1"/>
              </a:solidFill>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77" name="グループ化 76"/>
          <p:cNvGrpSpPr/>
          <p:nvPr/>
        </p:nvGrpSpPr>
        <p:grpSpPr>
          <a:xfrm rot="5400000">
            <a:off x="1319152" y="1322902"/>
            <a:ext cx="1693540" cy="1693540"/>
            <a:chOff x="4232275" y="2060575"/>
            <a:chExt cx="1873250" cy="1873250"/>
          </a:xfrm>
        </p:grpSpPr>
        <p:sp>
          <p:nvSpPr>
            <p:cNvPr id="78" name="Rectangle 165"/>
            <p:cNvSpPr>
              <a:spLocks noChangeArrowheads="1"/>
            </p:cNvSpPr>
            <p:nvPr/>
          </p:nvSpPr>
          <p:spPr bwMode="auto">
            <a:xfrm rot="16200000" flipV="1">
              <a:off x="4592637" y="2490788"/>
              <a:ext cx="144463" cy="865188"/>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9" name="Line 166"/>
            <p:cNvSpPr>
              <a:spLocks noChangeShapeType="1"/>
            </p:cNvSpPr>
            <p:nvPr/>
          </p:nvSpPr>
          <p:spPr bwMode="auto">
            <a:xfrm rot="16200000" flipV="1">
              <a:off x="5168900" y="2205038"/>
              <a:ext cx="0" cy="18732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0" name="Line 167"/>
            <p:cNvSpPr>
              <a:spLocks noChangeShapeType="1"/>
            </p:cNvSpPr>
            <p:nvPr/>
          </p:nvSpPr>
          <p:spPr bwMode="auto">
            <a:xfrm rot="16200000" flipV="1">
              <a:off x="5168900" y="2420938"/>
              <a:ext cx="0" cy="18732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1" name="Line 168"/>
            <p:cNvSpPr>
              <a:spLocks noChangeShapeType="1"/>
            </p:cNvSpPr>
            <p:nvPr/>
          </p:nvSpPr>
          <p:spPr bwMode="auto">
            <a:xfrm rot="16200000" flipV="1">
              <a:off x="5168900" y="2636838"/>
              <a:ext cx="0" cy="18732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 name="Line 169"/>
            <p:cNvSpPr>
              <a:spLocks noChangeShapeType="1"/>
            </p:cNvSpPr>
            <p:nvPr/>
          </p:nvSpPr>
          <p:spPr bwMode="auto">
            <a:xfrm rot="16200000" flipV="1">
              <a:off x="5168900" y="2852738"/>
              <a:ext cx="0" cy="18732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3" name="Arc 178"/>
            <p:cNvSpPr>
              <a:spLocks noChangeAspect="1"/>
            </p:cNvSpPr>
            <p:nvPr/>
          </p:nvSpPr>
          <p:spPr bwMode="auto">
            <a:xfrm rot="16200000" flipV="1">
              <a:off x="4691857" y="2351881"/>
              <a:ext cx="539750" cy="407987"/>
            </a:xfrm>
            <a:custGeom>
              <a:avLst/>
              <a:gdLst>
                <a:gd name="G0" fmla="+- 0 0 0"/>
                <a:gd name="G1" fmla="+- 0 0 0"/>
                <a:gd name="G2" fmla="+- 21600 0 0"/>
                <a:gd name="T0" fmla="*/ 21600 w 21600"/>
                <a:gd name="T1" fmla="*/ 0 h 16338"/>
                <a:gd name="T2" fmla="*/ 14129 w 21600"/>
                <a:gd name="T3" fmla="*/ 16338 h 16338"/>
                <a:gd name="T4" fmla="*/ 0 w 21600"/>
                <a:gd name="T5" fmla="*/ 0 h 16338"/>
              </a:gdLst>
              <a:ahLst/>
              <a:cxnLst>
                <a:cxn ang="0">
                  <a:pos x="T0" y="T1"/>
                </a:cxn>
                <a:cxn ang="0">
                  <a:pos x="T2" y="T3"/>
                </a:cxn>
                <a:cxn ang="0">
                  <a:pos x="T4" y="T5"/>
                </a:cxn>
              </a:cxnLst>
              <a:rect l="0" t="0" r="r" b="b"/>
              <a:pathLst>
                <a:path w="21600" h="16338" fill="none" extrusionOk="0">
                  <a:moveTo>
                    <a:pt x="21600" y="0"/>
                  </a:moveTo>
                  <a:cubicBezTo>
                    <a:pt x="21600" y="6272"/>
                    <a:pt x="18873" y="12235"/>
                    <a:pt x="14129" y="16338"/>
                  </a:cubicBezTo>
                </a:path>
                <a:path w="21600" h="16338" stroke="0" extrusionOk="0">
                  <a:moveTo>
                    <a:pt x="21600" y="0"/>
                  </a:moveTo>
                  <a:cubicBezTo>
                    <a:pt x="21600" y="6272"/>
                    <a:pt x="18873" y="12235"/>
                    <a:pt x="14129" y="16338"/>
                  </a:cubicBezTo>
                  <a:lnTo>
                    <a:pt x="0" y="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4" name="Arc 179"/>
            <p:cNvSpPr>
              <a:spLocks noChangeAspect="1"/>
            </p:cNvSpPr>
            <p:nvPr/>
          </p:nvSpPr>
          <p:spPr bwMode="auto">
            <a:xfrm rot="16200000" flipV="1">
              <a:off x="4876006" y="2539207"/>
              <a:ext cx="333375" cy="252412"/>
            </a:xfrm>
            <a:custGeom>
              <a:avLst/>
              <a:gdLst>
                <a:gd name="G0" fmla="+- 0 0 0"/>
                <a:gd name="G1" fmla="+- 0 0 0"/>
                <a:gd name="G2" fmla="+- 21600 0 0"/>
                <a:gd name="T0" fmla="*/ 21584 w 21584"/>
                <a:gd name="T1" fmla="*/ 827 h 16338"/>
                <a:gd name="T2" fmla="*/ 14129 w 21584"/>
                <a:gd name="T3" fmla="*/ 16338 h 16338"/>
                <a:gd name="T4" fmla="*/ 0 w 21584"/>
                <a:gd name="T5" fmla="*/ 0 h 16338"/>
              </a:gdLst>
              <a:ahLst/>
              <a:cxnLst>
                <a:cxn ang="0">
                  <a:pos x="T0" y="T1"/>
                </a:cxn>
                <a:cxn ang="0">
                  <a:pos x="T2" y="T3"/>
                </a:cxn>
                <a:cxn ang="0">
                  <a:pos x="T4" y="T5"/>
                </a:cxn>
              </a:cxnLst>
              <a:rect l="0" t="0" r="r" b="b"/>
              <a:pathLst>
                <a:path w="21584" h="16338" fill="none" extrusionOk="0">
                  <a:moveTo>
                    <a:pt x="21584" y="827"/>
                  </a:moveTo>
                  <a:cubicBezTo>
                    <a:pt x="21355" y="6806"/>
                    <a:pt x="18655" y="12423"/>
                    <a:pt x="14129" y="16338"/>
                  </a:cubicBezTo>
                </a:path>
                <a:path w="21584" h="16338" stroke="0" extrusionOk="0">
                  <a:moveTo>
                    <a:pt x="21584" y="827"/>
                  </a:moveTo>
                  <a:cubicBezTo>
                    <a:pt x="21355" y="6806"/>
                    <a:pt x="18655" y="12423"/>
                    <a:pt x="14129" y="16338"/>
                  </a:cubicBezTo>
                  <a:lnTo>
                    <a:pt x="0" y="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5" name="Arc 180"/>
            <p:cNvSpPr>
              <a:spLocks noChangeAspect="1"/>
            </p:cNvSpPr>
            <p:nvPr/>
          </p:nvSpPr>
          <p:spPr bwMode="auto">
            <a:xfrm rot="16200000" flipV="1">
              <a:off x="4993481" y="2731294"/>
              <a:ext cx="192088" cy="146050"/>
            </a:xfrm>
            <a:custGeom>
              <a:avLst/>
              <a:gdLst>
                <a:gd name="G0" fmla="+- 0 0 0"/>
                <a:gd name="G1" fmla="+- 125 0 0"/>
                <a:gd name="G2" fmla="+- 21600 0 0"/>
                <a:gd name="T0" fmla="*/ 21600 w 21600"/>
                <a:gd name="T1" fmla="*/ 0 h 16463"/>
                <a:gd name="T2" fmla="*/ 14129 w 21600"/>
                <a:gd name="T3" fmla="*/ 16463 h 16463"/>
                <a:gd name="T4" fmla="*/ 0 w 21600"/>
                <a:gd name="T5" fmla="*/ 125 h 16463"/>
              </a:gdLst>
              <a:ahLst/>
              <a:cxnLst>
                <a:cxn ang="0">
                  <a:pos x="T0" y="T1"/>
                </a:cxn>
                <a:cxn ang="0">
                  <a:pos x="T2" y="T3"/>
                </a:cxn>
                <a:cxn ang="0">
                  <a:pos x="T4" y="T5"/>
                </a:cxn>
              </a:cxnLst>
              <a:rect l="0" t="0" r="r" b="b"/>
              <a:pathLst>
                <a:path w="21600" h="16463" fill="none" extrusionOk="0">
                  <a:moveTo>
                    <a:pt x="21599" y="0"/>
                  </a:moveTo>
                  <a:cubicBezTo>
                    <a:pt x="21599" y="41"/>
                    <a:pt x="21600" y="83"/>
                    <a:pt x="21600" y="125"/>
                  </a:cubicBezTo>
                  <a:cubicBezTo>
                    <a:pt x="21600" y="6397"/>
                    <a:pt x="18873" y="12360"/>
                    <a:pt x="14129" y="16463"/>
                  </a:cubicBezTo>
                </a:path>
                <a:path w="21600" h="16463" stroke="0" extrusionOk="0">
                  <a:moveTo>
                    <a:pt x="21599" y="0"/>
                  </a:moveTo>
                  <a:cubicBezTo>
                    <a:pt x="21599" y="41"/>
                    <a:pt x="21600" y="83"/>
                    <a:pt x="21600" y="125"/>
                  </a:cubicBezTo>
                  <a:cubicBezTo>
                    <a:pt x="21600" y="6397"/>
                    <a:pt x="18873" y="12360"/>
                    <a:pt x="14129" y="16463"/>
                  </a:cubicBezTo>
                  <a:lnTo>
                    <a:pt x="0" y="125"/>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6" name="Arc 181"/>
            <p:cNvSpPr>
              <a:spLocks noChangeAspect="1"/>
            </p:cNvSpPr>
            <p:nvPr/>
          </p:nvSpPr>
          <p:spPr bwMode="auto">
            <a:xfrm rot="16200000" flipV="1">
              <a:off x="4527550" y="2149475"/>
              <a:ext cx="730250" cy="552450"/>
            </a:xfrm>
            <a:custGeom>
              <a:avLst/>
              <a:gdLst>
                <a:gd name="G0" fmla="+- 0 0 0"/>
                <a:gd name="G1" fmla="+- 0 0 0"/>
                <a:gd name="G2" fmla="+- 21600 0 0"/>
                <a:gd name="T0" fmla="*/ 21598 w 21598"/>
                <a:gd name="T1" fmla="*/ 281 h 16338"/>
                <a:gd name="T2" fmla="*/ 14129 w 21598"/>
                <a:gd name="T3" fmla="*/ 16338 h 16338"/>
                <a:gd name="T4" fmla="*/ 0 w 21598"/>
                <a:gd name="T5" fmla="*/ 0 h 16338"/>
              </a:gdLst>
              <a:ahLst/>
              <a:cxnLst>
                <a:cxn ang="0">
                  <a:pos x="T0" y="T1"/>
                </a:cxn>
                <a:cxn ang="0">
                  <a:pos x="T2" y="T3"/>
                </a:cxn>
                <a:cxn ang="0">
                  <a:pos x="T4" y="T5"/>
                </a:cxn>
              </a:cxnLst>
              <a:rect l="0" t="0" r="r" b="b"/>
              <a:pathLst>
                <a:path w="21598" h="16338" fill="none" extrusionOk="0">
                  <a:moveTo>
                    <a:pt x="21598" y="281"/>
                  </a:moveTo>
                  <a:cubicBezTo>
                    <a:pt x="21517" y="6454"/>
                    <a:pt x="18799" y="12299"/>
                    <a:pt x="14129" y="16338"/>
                  </a:cubicBezTo>
                </a:path>
                <a:path w="21598" h="16338" stroke="0" extrusionOk="0">
                  <a:moveTo>
                    <a:pt x="21598" y="281"/>
                  </a:moveTo>
                  <a:cubicBezTo>
                    <a:pt x="21517" y="6454"/>
                    <a:pt x="18799" y="12299"/>
                    <a:pt x="14129" y="16338"/>
                  </a:cubicBezTo>
                  <a:lnTo>
                    <a:pt x="0" y="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7" name="Line 182"/>
            <p:cNvSpPr>
              <a:spLocks noChangeShapeType="1"/>
            </p:cNvSpPr>
            <p:nvPr/>
          </p:nvSpPr>
          <p:spPr bwMode="auto">
            <a:xfrm rot="16200000" flipV="1">
              <a:off x="5634038" y="1817687"/>
              <a:ext cx="0" cy="9366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8" name="Line 183"/>
            <p:cNvSpPr>
              <a:spLocks noChangeShapeType="1"/>
            </p:cNvSpPr>
            <p:nvPr/>
          </p:nvSpPr>
          <p:spPr bwMode="auto">
            <a:xfrm rot="16200000" flipV="1">
              <a:off x="5630863" y="2030412"/>
              <a:ext cx="0" cy="9366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9" name="Line 184"/>
            <p:cNvSpPr>
              <a:spLocks noChangeShapeType="1"/>
            </p:cNvSpPr>
            <p:nvPr/>
          </p:nvSpPr>
          <p:spPr bwMode="auto">
            <a:xfrm rot="16200000" flipV="1">
              <a:off x="5637213" y="2239962"/>
              <a:ext cx="0" cy="9366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0" name="Line 185"/>
            <p:cNvSpPr>
              <a:spLocks noChangeShapeType="1"/>
            </p:cNvSpPr>
            <p:nvPr/>
          </p:nvSpPr>
          <p:spPr bwMode="auto">
            <a:xfrm rot="16200000" flipV="1">
              <a:off x="5168900" y="1987550"/>
              <a:ext cx="0" cy="18732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1" name="Line 186"/>
            <p:cNvSpPr>
              <a:spLocks noChangeShapeType="1"/>
            </p:cNvSpPr>
            <p:nvPr/>
          </p:nvSpPr>
          <p:spPr bwMode="auto">
            <a:xfrm rot="16200000" flipV="1">
              <a:off x="5634038" y="1592262"/>
              <a:ext cx="0" cy="9366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2" name="Line 187"/>
            <p:cNvSpPr>
              <a:spLocks noChangeShapeType="1"/>
            </p:cNvSpPr>
            <p:nvPr/>
          </p:nvSpPr>
          <p:spPr bwMode="auto">
            <a:xfrm rot="16200000" flipV="1">
              <a:off x="5240337" y="3573463"/>
              <a:ext cx="7207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3" name="Line 188"/>
            <p:cNvSpPr>
              <a:spLocks noChangeShapeType="1"/>
            </p:cNvSpPr>
            <p:nvPr/>
          </p:nvSpPr>
          <p:spPr bwMode="auto">
            <a:xfrm rot="16200000" flipV="1">
              <a:off x="4808537" y="3573463"/>
              <a:ext cx="7207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4" name="Line 189"/>
            <p:cNvSpPr>
              <a:spLocks noChangeShapeType="1"/>
            </p:cNvSpPr>
            <p:nvPr/>
          </p:nvSpPr>
          <p:spPr bwMode="auto">
            <a:xfrm rot="16200000" flipV="1">
              <a:off x="4376737" y="3573463"/>
              <a:ext cx="7207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5" name="Line 190"/>
            <p:cNvSpPr>
              <a:spLocks noChangeShapeType="1"/>
            </p:cNvSpPr>
            <p:nvPr/>
          </p:nvSpPr>
          <p:spPr bwMode="auto">
            <a:xfrm rot="16200000" flipV="1">
              <a:off x="4822032" y="2551906"/>
              <a:ext cx="419100" cy="1571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96" name="グループ化 95"/>
          <p:cNvGrpSpPr/>
          <p:nvPr/>
        </p:nvGrpSpPr>
        <p:grpSpPr>
          <a:xfrm rot="5400000">
            <a:off x="6583394" y="1356913"/>
            <a:ext cx="1835871" cy="1692857"/>
            <a:chOff x="5526434" y="4293097"/>
            <a:chExt cx="1874837" cy="1728788"/>
          </a:xfrm>
        </p:grpSpPr>
        <p:grpSp>
          <p:nvGrpSpPr>
            <p:cNvPr id="97" name="Group 191"/>
            <p:cNvGrpSpPr>
              <a:grpSpLocks/>
            </p:cNvGrpSpPr>
            <p:nvPr/>
          </p:nvGrpSpPr>
          <p:grpSpPr bwMode="auto">
            <a:xfrm rot="16200000" flipV="1">
              <a:off x="5599459" y="4220072"/>
              <a:ext cx="1728788" cy="1874837"/>
              <a:chOff x="3483" y="2522"/>
              <a:chExt cx="1089" cy="1181"/>
            </a:xfrm>
          </p:grpSpPr>
          <p:sp>
            <p:nvSpPr>
              <p:cNvPr id="100" name="Rectangle 147"/>
              <p:cNvSpPr>
                <a:spLocks noChangeArrowheads="1"/>
              </p:cNvSpPr>
              <p:nvPr/>
            </p:nvSpPr>
            <p:spPr bwMode="auto">
              <a:xfrm>
                <a:off x="3982" y="3067"/>
                <a:ext cx="91" cy="91"/>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1" name="Line 148"/>
              <p:cNvSpPr>
                <a:spLocks noChangeShapeType="1"/>
              </p:cNvSpPr>
              <p:nvPr/>
            </p:nvSpPr>
            <p:spPr bwMode="auto">
              <a:xfrm>
                <a:off x="3891" y="2522"/>
                <a:ext cx="0" cy="118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2" name="Line 149"/>
              <p:cNvSpPr>
                <a:spLocks noChangeShapeType="1"/>
              </p:cNvSpPr>
              <p:nvPr/>
            </p:nvSpPr>
            <p:spPr bwMode="auto">
              <a:xfrm>
                <a:off x="3755" y="2522"/>
                <a:ext cx="0" cy="118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3" name="Line 150"/>
              <p:cNvSpPr>
                <a:spLocks noChangeShapeType="1"/>
              </p:cNvSpPr>
              <p:nvPr/>
            </p:nvSpPr>
            <p:spPr bwMode="auto">
              <a:xfrm>
                <a:off x="3619" y="2522"/>
                <a:ext cx="0" cy="118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4" name="Line 151"/>
              <p:cNvSpPr>
                <a:spLocks noChangeShapeType="1"/>
              </p:cNvSpPr>
              <p:nvPr/>
            </p:nvSpPr>
            <p:spPr bwMode="auto">
              <a:xfrm>
                <a:off x="3483" y="2522"/>
                <a:ext cx="0" cy="118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5" name="Line 152"/>
              <p:cNvSpPr>
                <a:spLocks noChangeShapeType="1"/>
              </p:cNvSpPr>
              <p:nvPr/>
            </p:nvSpPr>
            <p:spPr bwMode="auto">
              <a:xfrm>
                <a:off x="4435" y="2523"/>
                <a:ext cx="0" cy="118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6" name="Line 153"/>
              <p:cNvSpPr>
                <a:spLocks noChangeShapeType="1"/>
              </p:cNvSpPr>
              <p:nvPr/>
            </p:nvSpPr>
            <p:spPr bwMode="auto">
              <a:xfrm>
                <a:off x="4299" y="2523"/>
                <a:ext cx="0" cy="118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7" name="Line 154"/>
              <p:cNvSpPr>
                <a:spLocks noChangeShapeType="1"/>
              </p:cNvSpPr>
              <p:nvPr/>
            </p:nvSpPr>
            <p:spPr bwMode="auto">
              <a:xfrm>
                <a:off x="4163" y="2523"/>
                <a:ext cx="0" cy="118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8" name="Line 155"/>
              <p:cNvSpPr>
                <a:spLocks noChangeShapeType="1"/>
              </p:cNvSpPr>
              <p:nvPr/>
            </p:nvSpPr>
            <p:spPr bwMode="auto">
              <a:xfrm>
                <a:off x="4027" y="2523"/>
                <a:ext cx="0" cy="118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9" name="Line 159"/>
              <p:cNvSpPr>
                <a:spLocks noChangeShapeType="1"/>
              </p:cNvSpPr>
              <p:nvPr/>
            </p:nvSpPr>
            <p:spPr bwMode="auto">
              <a:xfrm>
                <a:off x="4572" y="2523"/>
                <a:ext cx="0" cy="118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0" name="Arc 160"/>
              <p:cNvSpPr>
                <a:spLocks noChangeAspect="1"/>
              </p:cNvSpPr>
              <p:nvPr/>
            </p:nvSpPr>
            <p:spPr bwMode="auto">
              <a:xfrm>
                <a:off x="4095" y="2851"/>
                <a:ext cx="340" cy="513"/>
              </a:xfrm>
              <a:custGeom>
                <a:avLst/>
                <a:gdLst>
                  <a:gd name="G0" fmla="+- 0 0 0"/>
                  <a:gd name="G1" fmla="+- 16240 0 0"/>
                  <a:gd name="G2" fmla="+- 21600 0 0"/>
                  <a:gd name="T0" fmla="*/ 14242 w 21600"/>
                  <a:gd name="T1" fmla="*/ 0 h 32578"/>
                  <a:gd name="T2" fmla="*/ 14129 w 21600"/>
                  <a:gd name="T3" fmla="*/ 32578 h 32578"/>
                  <a:gd name="T4" fmla="*/ 0 w 21600"/>
                  <a:gd name="T5" fmla="*/ 16240 h 32578"/>
                </a:gdLst>
                <a:ahLst/>
                <a:cxnLst>
                  <a:cxn ang="0">
                    <a:pos x="T0" y="T1"/>
                  </a:cxn>
                  <a:cxn ang="0">
                    <a:pos x="T2" y="T3"/>
                  </a:cxn>
                  <a:cxn ang="0">
                    <a:pos x="T4" y="T5"/>
                  </a:cxn>
                </a:cxnLst>
                <a:rect l="0" t="0" r="r" b="b"/>
                <a:pathLst>
                  <a:path w="21600" h="32578" fill="none" extrusionOk="0">
                    <a:moveTo>
                      <a:pt x="14241" y="0"/>
                    </a:moveTo>
                    <a:cubicBezTo>
                      <a:pt x="18918" y="4101"/>
                      <a:pt x="21600" y="10019"/>
                      <a:pt x="21600" y="16240"/>
                    </a:cubicBezTo>
                    <a:cubicBezTo>
                      <a:pt x="21600" y="22512"/>
                      <a:pt x="18873" y="28475"/>
                      <a:pt x="14129" y="32578"/>
                    </a:cubicBezTo>
                  </a:path>
                  <a:path w="21600" h="32578" stroke="0" extrusionOk="0">
                    <a:moveTo>
                      <a:pt x="14241" y="0"/>
                    </a:moveTo>
                    <a:cubicBezTo>
                      <a:pt x="18918" y="4101"/>
                      <a:pt x="21600" y="10019"/>
                      <a:pt x="21600" y="16240"/>
                    </a:cubicBezTo>
                    <a:cubicBezTo>
                      <a:pt x="21600" y="22512"/>
                      <a:pt x="18873" y="28475"/>
                      <a:pt x="14129" y="32578"/>
                    </a:cubicBezTo>
                    <a:lnTo>
                      <a:pt x="0" y="1624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1" name="Arc 161"/>
              <p:cNvSpPr>
                <a:spLocks noChangeAspect="1"/>
              </p:cNvSpPr>
              <p:nvPr/>
            </p:nvSpPr>
            <p:spPr bwMode="auto">
              <a:xfrm>
                <a:off x="4089" y="2957"/>
                <a:ext cx="210" cy="317"/>
              </a:xfrm>
              <a:custGeom>
                <a:avLst/>
                <a:gdLst>
                  <a:gd name="G0" fmla="+- 0 0 0"/>
                  <a:gd name="G1" fmla="+- 16240 0 0"/>
                  <a:gd name="G2" fmla="+- 21600 0 0"/>
                  <a:gd name="T0" fmla="*/ 14242 w 21600"/>
                  <a:gd name="T1" fmla="*/ 0 h 32578"/>
                  <a:gd name="T2" fmla="*/ 14129 w 21600"/>
                  <a:gd name="T3" fmla="*/ 32578 h 32578"/>
                  <a:gd name="T4" fmla="*/ 0 w 21600"/>
                  <a:gd name="T5" fmla="*/ 16240 h 32578"/>
                </a:gdLst>
                <a:ahLst/>
                <a:cxnLst>
                  <a:cxn ang="0">
                    <a:pos x="T0" y="T1"/>
                  </a:cxn>
                  <a:cxn ang="0">
                    <a:pos x="T2" y="T3"/>
                  </a:cxn>
                  <a:cxn ang="0">
                    <a:pos x="T4" y="T5"/>
                  </a:cxn>
                </a:cxnLst>
                <a:rect l="0" t="0" r="r" b="b"/>
                <a:pathLst>
                  <a:path w="21600" h="32578" fill="none" extrusionOk="0">
                    <a:moveTo>
                      <a:pt x="14241" y="0"/>
                    </a:moveTo>
                    <a:cubicBezTo>
                      <a:pt x="18918" y="4101"/>
                      <a:pt x="21600" y="10019"/>
                      <a:pt x="21600" y="16240"/>
                    </a:cubicBezTo>
                    <a:cubicBezTo>
                      <a:pt x="21600" y="22512"/>
                      <a:pt x="18873" y="28475"/>
                      <a:pt x="14129" y="32578"/>
                    </a:cubicBezTo>
                  </a:path>
                  <a:path w="21600" h="32578" stroke="0" extrusionOk="0">
                    <a:moveTo>
                      <a:pt x="14241" y="0"/>
                    </a:moveTo>
                    <a:cubicBezTo>
                      <a:pt x="18918" y="4101"/>
                      <a:pt x="21600" y="10019"/>
                      <a:pt x="21600" y="16240"/>
                    </a:cubicBezTo>
                    <a:cubicBezTo>
                      <a:pt x="21600" y="22512"/>
                      <a:pt x="18873" y="28475"/>
                      <a:pt x="14129" y="32578"/>
                    </a:cubicBezTo>
                    <a:lnTo>
                      <a:pt x="0" y="1624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 name="Arc 162"/>
              <p:cNvSpPr>
                <a:spLocks noChangeAspect="1"/>
              </p:cNvSpPr>
              <p:nvPr/>
            </p:nvSpPr>
            <p:spPr bwMode="auto">
              <a:xfrm>
                <a:off x="4045" y="3035"/>
                <a:ext cx="121" cy="182"/>
              </a:xfrm>
              <a:custGeom>
                <a:avLst/>
                <a:gdLst>
                  <a:gd name="G0" fmla="+- 0 0 0"/>
                  <a:gd name="G1" fmla="+- 16240 0 0"/>
                  <a:gd name="G2" fmla="+- 21600 0 0"/>
                  <a:gd name="T0" fmla="*/ 14242 w 21600"/>
                  <a:gd name="T1" fmla="*/ 0 h 32578"/>
                  <a:gd name="T2" fmla="*/ 14129 w 21600"/>
                  <a:gd name="T3" fmla="*/ 32578 h 32578"/>
                  <a:gd name="T4" fmla="*/ 0 w 21600"/>
                  <a:gd name="T5" fmla="*/ 16240 h 32578"/>
                </a:gdLst>
                <a:ahLst/>
                <a:cxnLst>
                  <a:cxn ang="0">
                    <a:pos x="T0" y="T1"/>
                  </a:cxn>
                  <a:cxn ang="0">
                    <a:pos x="T2" y="T3"/>
                  </a:cxn>
                  <a:cxn ang="0">
                    <a:pos x="T4" y="T5"/>
                  </a:cxn>
                </a:cxnLst>
                <a:rect l="0" t="0" r="r" b="b"/>
                <a:pathLst>
                  <a:path w="21600" h="32578" fill="none" extrusionOk="0">
                    <a:moveTo>
                      <a:pt x="14241" y="0"/>
                    </a:moveTo>
                    <a:cubicBezTo>
                      <a:pt x="18918" y="4101"/>
                      <a:pt x="21600" y="10019"/>
                      <a:pt x="21600" y="16240"/>
                    </a:cubicBezTo>
                    <a:cubicBezTo>
                      <a:pt x="21600" y="22512"/>
                      <a:pt x="18873" y="28475"/>
                      <a:pt x="14129" y="32578"/>
                    </a:cubicBezTo>
                  </a:path>
                  <a:path w="21600" h="32578" stroke="0" extrusionOk="0">
                    <a:moveTo>
                      <a:pt x="14241" y="0"/>
                    </a:moveTo>
                    <a:cubicBezTo>
                      <a:pt x="18918" y="4101"/>
                      <a:pt x="21600" y="10019"/>
                      <a:pt x="21600" y="16240"/>
                    </a:cubicBezTo>
                    <a:cubicBezTo>
                      <a:pt x="21600" y="22512"/>
                      <a:pt x="18873" y="28475"/>
                      <a:pt x="14129" y="32578"/>
                    </a:cubicBezTo>
                    <a:lnTo>
                      <a:pt x="0" y="1624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3" name="Arc 163"/>
              <p:cNvSpPr>
                <a:spLocks noChangeAspect="1"/>
              </p:cNvSpPr>
              <p:nvPr/>
            </p:nvSpPr>
            <p:spPr bwMode="auto">
              <a:xfrm>
                <a:off x="4105" y="2750"/>
                <a:ext cx="460" cy="694"/>
              </a:xfrm>
              <a:custGeom>
                <a:avLst/>
                <a:gdLst>
                  <a:gd name="G0" fmla="+- 0 0 0"/>
                  <a:gd name="G1" fmla="+- 16240 0 0"/>
                  <a:gd name="G2" fmla="+- 21600 0 0"/>
                  <a:gd name="T0" fmla="*/ 14242 w 21600"/>
                  <a:gd name="T1" fmla="*/ 0 h 32578"/>
                  <a:gd name="T2" fmla="*/ 14129 w 21600"/>
                  <a:gd name="T3" fmla="*/ 32578 h 32578"/>
                  <a:gd name="T4" fmla="*/ 0 w 21600"/>
                  <a:gd name="T5" fmla="*/ 16240 h 32578"/>
                </a:gdLst>
                <a:ahLst/>
                <a:cxnLst>
                  <a:cxn ang="0">
                    <a:pos x="T0" y="T1"/>
                  </a:cxn>
                  <a:cxn ang="0">
                    <a:pos x="T2" y="T3"/>
                  </a:cxn>
                  <a:cxn ang="0">
                    <a:pos x="T4" y="T5"/>
                  </a:cxn>
                </a:cxnLst>
                <a:rect l="0" t="0" r="r" b="b"/>
                <a:pathLst>
                  <a:path w="21600" h="32578" fill="none" extrusionOk="0">
                    <a:moveTo>
                      <a:pt x="14241" y="0"/>
                    </a:moveTo>
                    <a:cubicBezTo>
                      <a:pt x="18918" y="4101"/>
                      <a:pt x="21600" y="10019"/>
                      <a:pt x="21600" y="16240"/>
                    </a:cubicBezTo>
                    <a:cubicBezTo>
                      <a:pt x="21600" y="22512"/>
                      <a:pt x="18873" y="28475"/>
                      <a:pt x="14129" y="32578"/>
                    </a:cubicBezTo>
                  </a:path>
                  <a:path w="21600" h="32578" stroke="0" extrusionOk="0">
                    <a:moveTo>
                      <a:pt x="14241" y="0"/>
                    </a:moveTo>
                    <a:cubicBezTo>
                      <a:pt x="18918" y="4101"/>
                      <a:pt x="21600" y="10019"/>
                      <a:pt x="21600" y="16240"/>
                    </a:cubicBezTo>
                    <a:cubicBezTo>
                      <a:pt x="21600" y="22512"/>
                      <a:pt x="18873" y="28475"/>
                      <a:pt x="14129" y="32578"/>
                    </a:cubicBezTo>
                    <a:lnTo>
                      <a:pt x="0" y="1624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98" name="Line 194"/>
            <p:cNvSpPr>
              <a:spLocks noChangeShapeType="1"/>
            </p:cNvSpPr>
            <p:nvPr/>
          </p:nvSpPr>
          <p:spPr bwMode="auto">
            <a:xfrm rot="16200000" flipV="1">
              <a:off x="6188421" y="4712197"/>
              <a:ext cx="490538" cy="2301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9" name="Freeform 195"/>
            <p:cNvSpPr>
              <a:spLocks/>
            </p:cNvSpPr>
            <p:nvPr/>
          </p:nvSpPr>
          <p:spPr bwMode="auto">
            <a:xfrm>
              <a:off x="6375746" y="4591547"/>
              <a:ext cx="238125" cy="488950"/>
            </a:xfrm>
            <a:custGeom>
              <a:avLst/>
              <a:gdLst>
                <a:gd name="T0" fmla="*/ 0 w 150"/>
                <a:gd name="T1" fmla="*/ 308 h 308"/>
                <a:gd name="T2" fmla="*/ 150 w 150"/>
                <a:gd name="T3" fmla="*/ 0 h 308"/>
              </a:gdLst>
              <a:ahLst/>
              <a:cxnLst>
                <a:cxn ang="0">
                  <a:pos x="T0" y="T1"/>
                </a:cxn>
                <a:cxn ang="0">
                  <a:pos x="T2" y="T3"/>
                </a:cxn>
              </a:cxnLst>
              <a:rect l="0" t="0" r="r" b="b"/>
              <a:pathLst>
                <a:path w="150" h="308">
                  <a:moveTo>
                    <a:pt x="0" y="308"/>
                  </a:moveTo>
                  <a:lnTo>
                    <a:pt x="150" y="0"/>
                  </a:lnTo>
                </a:path>
              </a:pathLst>
            </a:custGeom>
            <a:noFill/>
            <a:ln w="9525">
              <a:solidFill>
                <a:schemeClr val="tx1"/>
              </a:solidFill>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pic>
        <p:nvPicPr>
          <p:cNvPr id="3" name="図 2"/>
          <p:cNvPicPr>
            <a:picLocks noChangeAspect="1"/>
          </p:cNvPicPr>
          <p:nvPr/>
        </p:nvPicPr>
        <p:blipFill>
          <a:blip r:embed="rId3"/>
          <a:stretch>
            <a:fillRect/>
          </a:stretch>
        </p:blipFill>
        <p:spPr>
          <a:xfrm>
            <a:off x="4191983" y="3393693"/>
            <a:ext cx="1600200" cy="1276350"/>
          </a:xfrm>
          <a:prstGeom prst="rect">
            <a:avLst/>
          </a:prstGeom>
        </p:spPr>
      </p:pic>
      <p:pic>
        <p:nvPicPr>
          <p:cNvPr id="4" name="図 3"/>
          <p:cNvPicPr>
            <a:picLocks noChangeAspect="1"/>
          </p:cNvPicPr>
          <p:nvPr/>
        </p:nvPicPr>
        <p:blipFill>
          <a:blip r:embed="rId4"/>
          <a:stretch>
            <a:fillRect/>
          </a:stretch>
        </p:blipFill>
        <p:spPr>
          <a:xfrm>
            <a:off x="1411536" y="3389980"/>
            <a:ext cx="1609725" cy="1266825"/>
          </a:xfrm>
          <a:prstGeom prst="rect">
            <a:avLst/>
          </a:prstGeom>
        </p:spPr>
      </p:pic>
    </p:spTree>
    <p:extLst>
      <p:ext uri="{BB962C8B-B14F-4D97-AF65-F5344CB8AC3E}">
        <p14:creationId xmlns:p14="http://schemas.microsoft.com/office/powerpoint/2010/main" val="27394370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330541" y="123478"/>
            <a:ext cx="6482918" cy="857250"/>
          </a:xfrm>
        </p:spPr>
        <p:txBody>
          <a:bodyPr/>
          <a:lstStyle/>
          <a:p>
            <a:r>
              <a:rPr lang="en-US" altLang="ja-JP" sz="3600" dirty="0"/>
              <a:t>Huygens-Fresnel </a:t>
            </a:r>
            <a:r>
              <a:rPr lang="en-US" altLang="ja-JP" sz="3600" dirty="0" smtClean="0"/>
              <a:t>Principle Accounts for Diffraction</a:t>
            </a:r>
            <a:endParaRPr kumimoji="1" lang="ja-JP" altLang="en-US" sz="3600" dirty="0"/>
          </a:p>
        </p:txBody>
      </p:sp>
      <p:sp>
        <p:nvSpPr>
          <p:cNvPr id="3" name="コンテンツ プレースホルダー 2"/>
          <p:cNvSpPr>
            <a:spLocks noGrp="1"/>
          </p:cNvSpPr>
          <p:nvPr>
            <p:ph idx="1"/>
          </p:nvPr>
        </p:nvSpPr>
        <p:spPr>
          <a:xfrm>
            <a:off x="457200" y="1200150"/>
            <a:ext cx="5612171" cy="3252613"/>
          </a:xfrm>
        </p:spPr>
        <p:txBody>
          <a:bodyPr/>
          <a:lstStyle/>
          <a:p>
            <a:r>
              <a:rPr lang="en-US" altLang="ja-JP" sz="2800" dirty="0"/>
              <a:t>Waves propagate </a:t>
            </a:r>
            <a:r>
              <a:rPr lang="en-US" altLang="ja-JP" sz="2800" dirty="0" smtClean="0"/>
              <a:t>concentrically, </a:t>
            </a:r>
            <a:br>
              <a:rPr lang="en-US" altLang="ja-JP" sz="2800" dirty="0" smtClean="0"/>
            </a:br>
            <a:r>
              <a:rPr lang="en-US" altLang="ja-JP" sz="2800" dirty="0" smtClean="0"/>
              <a:t>at EVERYWHERE on the wave front</a:t>
            </a:r>
          </a:p>
          <a:p>
            <a:r>
              <a:rPr lang="en-US" altLang="ja-JP" sz="2800" dirty="0" smtClean="0"/>
              <a:t>Envelope curve of the secondary waves form the next wave front</a:t>
            </a:r>
          </a:p>
          <a:p>
            <a:pPr marL="0" indent="0">
              <a:buNone/>
            </a:pPr>
            <a:endParaRPr kumimoji="1" lang="ja-JP" altLang="en-US" sz="2800" dirty="0"/>
          </a:p>
        </p:txBody>
      </p:sp>
      <p:grpSp>
        <p:nvGrpSpPr>
          <p:cNvPr id="25" name="グループ化 24"/>
          <p:cNvGrpSpPr/>
          <p:nvPr/>
        </p:nvGrpSpPr>
        <p:grpSpPr>
          <a:xfrm>
            <a:off x="6477141" y="2035341"/>
            <a:ext cx="367200" cy="367200"/>
            <a:chOff x="5021840" y="2960225"/>
            <a:chExt cx="306024" cy="306024"/>
          </a:xfrm>
        </p:grpSpPr>
        <p:sp>
          <p:nvSpPr>
            <p:cNvPr id="26" name="円/楕円 25"/>
            <p:cNvSpPr/>
            <p:nvPr/>
          </p:nvSpPr>
          <p:spPr>
            <a:xfrm>
              <a:off x="5021840" y="2960225"/>
              <a:ext cx="306024" cy="306024"/>
            </a:xfrm>
            <a:prstGeom prst="ellipse">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7" name="円/楕円 26"/>
            <p:cNvSpPr/>
            <p:nvPr/>
          </p:nvSpPr>
          <p:spPr>
            <a:xfrm>
              <a:off x="5138848" y="3075830"/>
              <a:ext cx="72008" cy="720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60" name="グループ化 59"/>
          <p:cNvGrpSpPr/>
          <p:nvPr/>
        </p:nvGrpSpPr>
        <p:grpSpPr>
          <a:xfrm>
            <a:off x="6563134" y="1952666"/>
            <a:ext cx="367200" cy="367200"/>
            <a:chOff x="5021840" y="2960225"/>
            <a:chExt cx="306024" cy="306024"/>
          </a:xfrm>
        </p:grpSpPr>
        <p:sp>
          <p:nvSpPr>
            <p:cNvPr id="61" name="円/楕円 60"/>
            <p:cNvSpPr/>
            <p:nvPr/>
          </p:nvSpPr>
          <p:spPr>
            <a:xfrm>
              <a:off x="5021840" y="2960225"/>
              <a:ext cx="306024" cy="306024"/>
            </a:xfrm>
            <a:prstGeom prst="ellipse">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2" name="円/楕円 61"/>
            <p:cNvSpPr/>
            <p:nvPr/>
          </p:nvSpPr>
          <p:spPr>
            <a:xfrm>
              <a:off x="5138848" y="3075830"/>
              <a:ext cx="72008" cy="720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63" name="グループ化 62"/>
          <p:cNvGrpSpPr/>
          <p:nvPr/>
        </p:nvGrpSpPr>
        <p:grpSpPr>
          <a:xfrm>
            <a:off x="6660232" y="1878565"/>
            <a:ext cx="367200" cy="367200"/>
            <a:chOff x="5021840" y="2960225"/>
            <a:chExt cx="306024" cy="306024"/>
          </a:xfrm>
        </p:grpSpPr>
        <p:sp>
          <p:nvSpPr>
            <p:cNvPr id="64" name="円/楕円 63"/>
            <p:cNvSpPr/>
            <p:nvPr/>
          </p:nvSpPr>
          <p:spPr>
            <a:xfrm>
              <a:off x="5021840" y="2960225"/>
              <a:ext cx="306024" cy="306024"/>
            </a:xfrm>
            <a:prstGeom prst="ellipse">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5" name="円/楕円 64"/>
            <p:cNvSpPr/>
            <p:nvPr/>
          </p:nvSpPr>
          <p:spPr>
            <a:xfrm>
              <a:off x="5138848" y="3075830"/>
              <a:ext cx="72008" cy="720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66" name="グループ化 65"/>
          <p:cNvGrpSpPr/>
          <p:nvPr/>
        </p:nvGrpSpPr>
        <p:grpSpPr>
          <a:xfrm>
            <a:off x="6399095" y="2130737"/>
            <a:ext cx="367200" cy="367200"/>
            <a:chOff x="5021840" y="2960225"/>
            <a:chExt cx="306024" cy="306024"/>
          </a:xfrm>
        </p:grpSpPr>
        <p:sp>
          <p:nvSpPr>
            <p:cNvPr id="67" name="円/楕円 66"/>
            <p:cNvSpPr/>
            <p:nvPr/>
          </p:nvSpPr>
          <p:spPr>
            <a:xfrm>
              <a:off x="5021840" y="2960225"/>
              <a:ext cx="306024" cy="306024"/>
            </a:xfrm>
            <a:prstGeom prst="ellipse">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8" name="円/楕円 67"/>
            <p:cNvSpPr/>
            <p:nvPr/>
          </p:nvSpPr>
          <p:spPr>
            <a:xfrm>
              <a:off x="5138848" y="3075830"/>
              <a:ext cx="72008" cy="720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69" name="グループ化 68"/>
          <p:cNvGrpSpPr/>
          <p:nvPr/>
        </p:nvGrpSpPr>
        <p:grpSpPr>
          <a:xfrm>
            <a:off x="6336052" y="2231733"/>
            <a:ext cx="367200" cy="367200"/>
            <a:chOff x="5021840" y="2960225"/>
            <a:chExt cx="306024" cy="306024"/>
          </a:xfrm>
        </p:grpSpPr>
        <p:sp>
          <p:nvSpPr>
            <p:cNvPr id="70" name="円/楕円 69"/>
            <p:cNvSpPr/>
            <p:nvPr/>
          </p:nvSpPr>
          <p:spPr>
            <a:xfrm>
              <a:off x="5021840" y="2960225"/>
              <a:ext cx="306024" cy="306024"/>
            </a:xfrm>
            <a:prstGeom prst="ellipse">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1" name="円/楕円 70"/>
            <p:cNvSpPr/>
            <p:nvPr/>
          </p:nvSpPr>
          <p:spPr>
            <a:xfrm>
              <a:off x="5138848" y="3075830"/>
              <a:ext cx="72008" cy="720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72" name="グループ化 71"/>
          <p:cNvGrpSpPr/>
          <p:nvPr/>
        </p:nvGrpSpPr>
        <p:grpSpPr>
          <a:xfrm>
            <a:off x="7742771" y="2272979"/>
            <a:ext cx="367200" cy="367200"/>
            <a:chOff x="5021840" y="2960225"/>
            <a:chExt cx="306024" cy="306024"/>
          </a:xfrm>
        </p:grpSpPr>
        <p:sp>
          <p:nvSpPr>
            <p:cNvPr id="73" name="円/楕円 72"/>
            <p:cNvSpPr/>
            <p:nvPr/>
          </p:nvSpPr>
          <p:spPr>
            <a:xfrm>
              <a:off x="5021840" y="2960225"/>
              <a:ext cx="306024" cy="306024"/>
            </a:xfrm>
            <a:prstGeom prst="ellipse">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4" name="円/楕円 73"/>
            <p:cNvSpPr/>
            <p:nvPr/>
          </p:nvSpPr>
          <p:spPr>
            <a:xfrm>
              <a:off x="5138848" y="3075830"/>
              <a:ext cx="72008" cy="720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75" name="グループ化 74"/>
          <p:cNvGrpSpPr/>
          <p:nvPr/>
        </p:nvGrpSpPr>
        <p:grpSpPr>
          <a:xfrm>
            <a:off x="7758282" y="2996638"/>
            <a:ext cx="367200" cy="367200"/>
            <a:chOff x="5021840" y="2960225"/>
            <a:chExt cx="306024" cy="306024"/>
          </a:xfrm>
        </p:grpSpPr>
        <p:sp>
          <p:nvSpPr>
            <p:cNvPr id="76" name="円/楕円 75"/>
            <p:cNvSpPr/>
            <p:nvPr/>
          </p:nvSpPr>
          <p:spPr>
            <a:xfrm>
              <a:off x="5021840" y="2960225"/>
              <a:ext cx="306024" cy="306024"/>
            </a:xfrm>
            <a:prstGeom prst="ellipse">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7" name="円/楕円 76"/>
            <p:cNvSpPr/>
            <p:nvPr/>
          </p:nvSpPr>
          <p:spPr>
            <a:xfrm>
              <a:off x="5138848" y="3075830"/>
              <a:ext cx="72008" cy="720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39" name="グループ化 38"/>
          <p:cNvGrpSpPr/>
          <p:nvPr/>
        </p:nvGrpSpPr>
        <p:grpSpPr>
          <a:xfrm>
            <a:off x="6228184" y="1742457"/>
            <a:ext cx="2310406" cy="2167998"/>
            <a:chOff x="5202431" y="1765125"/>
            <a:chExt cx="2310406" cy="2167998"/>
          </a:xfrm>
        </p:grpSpPr>
        <p:sp>
          <p:nvSpPr>
            <p:cNvPr id="40" name="太陽 39"/>
            <p:cNvSpPr/>
            <p:nvPr/>
          </p:nvSpPr>
          <p:spPr>
            <a:xfrm>
              <a:off x="6070544" y="2632188"/>
              <a:ext cx="432048" cy="432048"/>
            </a:xfrm>
            <a:prstGeom prst="sun">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円/楕円 40"/>
            <p:cNvSpPr/>
            <p:nvPr/>
          </p:nvSpPr>
          <p:spPr>
            <a:xfrm>
              <a:off x="5926568" y="2488212"/>
              <a:ext cx="720000" cy="72000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円/楕円 41"/>
            <p:cNvSpPr/>
            <p:nvPr/>
          </p:nvSpPr>
          <p:spPr>
            <a:xfrm>
              <a:off x="5746568" y="2308212"/>
              <a:ext cx="1080000" cy="108000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円弧 42"/>
            <p:cNvSpPr/>
            <p:nvPr/>
          </p:nvSpPr>
          <p:spPr>
            <a:xfrm>
              <a:off x="5577211" y="2123241"/>
              <a:ext cx="1440000" cy="1440000"/>
            </a:xfrm>
            <a:prstGeom prst="arc">
              <a:avLst>
                <a:gd name="adj1" fmla="val 3198779"/>
                <a:gd name="adj2" fmla="val 18475288"/>
              </a:avLst>
            </a:prstGeom>
            <a:ln w="9525"/>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4" name="円弧 43"/>
            <p:cNvSpPr/>
            <p:nvPr/>
          </p:nvSpPr>
          <p:spPr>
            <a:xfrm>
              <a:off x="5386567" y="1951640"/>
              <a:ext cx="1800000" cy="1800000"/>
            </a:xfrm>
            <a:prstGeom prst="arc">
              <a:avLst>
                <a:gd name="adj1" fmla="val 3605814"/>
                <a:gd name="adj2" fmla="val 18016340"/>
              </a:avLst>
            </a:prstGeom>
            <a:ln w="9525"/>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5" name="円弧 44"/>
            <p:cNvSpPr/>
            <p:nvPr/>
          </p:nvSpPr>
          <p:spPr>
            <a:xfrm>
              <a:off x="5202431" y="1773123"/>
              <a:ext cx="2160000" cy="2160000"/>
            </a:xfrm>
            <a:prstGeom prst="arc">
              <a:avLst>
                <a:gd name="adj1" fmla="val 3963319"/>
                <a:gd name="adj2" fmla="val 17647337"/>
              </a:avLst>
            </a:prstGeom>
            <a:ln w="9525"/>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6" name="円弧 45"/>
            <p:cNvSpPr/>
            <p:nvPr/>
          </p:nvSpPr>
          <p:spPr>
            <a:xfrm>
              <a:off x="5208838" y="1773123"/>
              <a:ext cx="2160000" cy="2160000"/>
            </a:xfrm>
            <a:prstGeom prst="arc">
              <a:avLst>
                <a:gd name="adj1" fmla="val 18275414"/>
                <a:gd name="adj2" fmla="val 3195505"/>
              </a:avLst>
            </a:prstGeom>
            <a:ln w="9525"/>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7" name="円弧 46"/>
            <p:cNvSpPr/>
            <p:nvPr/>
          </p:nvSpPr>
          <p:spPr>
            <a:xfrm>
              <a:off x="5382431" y="1950275"/>
              <a:ext cx="1800000" cy="1800000"/>
            </a:xfrm>
            <a:prstGeom prst="arc">
              <a:avLst>
                <a:gd name="adj1" fmla="val 18756308"/>
                <a:gd name="adj2" fmla="val 2709698"/>
              </a:avLst>
            </a:prstGeom>
            <a:ln w="9525"/>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nvGrpSpPr>
            <p:cNvPr id="48" name="グループ化 47"/>
            <p:cNvGrpSpPr/>
            <p:nvPr/>
          </p:nvGrpSpPr>
          <p:grpSpPr>
            <a:xfrm>
              <a:off x="6694541" y="1765125"/>
              <a:ext cx="100784" cy="2156232"/>
              <a:chOff x="2445781" y="2372556"/>
              <a:chExt cx="100784" cy="2156232"/>
            </a:xfrm>
          </p:grpSpPr>
          <p:sp>
            <p:nvSpPr>
              <p:cNvPr id="53" name="正方形/長方形 52"/>
              <p:cNvSpPr/>
              <p:nvPr/>
            </p:nvSpPr>
            <p:spPr>
              <a:xfrm>
                <a:off x="2445781" y="3736700"/>
                <a:ext cx="100784" cy="79208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2" name="正方形/長方形 51"/>
              <p:cNvSpPr/>
              <p:nvPr/>
            </p:nvSpPr>
            <p:spPr>
              <a:xfrm>
                <a:off x="2445781" y="2372556"/>
                <a:ext cx="93165" cy="79208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49" name="円弧 48"/>
            <p:cNvSpPr/>
            <p:nvPr/>
          </p:nvSpPr>
          <p:spPr>
            <a:xfrm>
              <a:off x="5570804" y="2123241"/>
              <a:ext cx="1440000" cy="1440000"/>
            </a:xfrm>
            <a:prstGeom prst="arc">
              <a:avLst>
                <a:gd name="adj1" fmla="val 19318078"/>
                <a:gd name="adj2" fmla="val 2150414"/>
              </a:avLst>
            </a:prstGeom>
            <a:ln w="9525"/>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cxnSp>
          <p:nvCxnSpPr>
            <p:cNvPr id="50" name="直線矢印コネクタ 49"/>
            <p:cNvCxnSpPr/>
            <p:nvPr/>
          </p:nvCxnSpPr>
          <p:spPr>
            <a:xfrm flipV="1">
              <a:off x="6290190" y="2133183"/>
              <a:ext cx="1222624" cy="711245"/>
            </a:xfrm>
            <a:prstGeom prst="straightConnector1">
              <a:avLst/>
            </a:prstGeom>
            <a:ln>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 name="直線矢印コネクタ 50"/>
            <p:cNvCxnSpPr/>
            <p:nvPr/>
          </p:nvCxnSpPr>
          <p:spPr>
            <a:xfrm>
              <a:off x="6288837" y="2846432"/>
              <a:ext cx="1224000" cy="697353"/>
            </a:xfrm>
            <a:prstGeom prst="straightConnector1">
              <a:avLst/>
            </a:prstGeom>
            <a:ln>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9568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0" y="0"/>
            <a:ext cx="9144000" cy="51435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Title 40"/>
          <p:cNvSpPr txBox="1">
            <a:spLocks/>
          </p:cNvSpPr>
          <p:nvPr/>
        </p:nvSpPr>
        <p:spPr>
          <a:xfrm>
            <a:off x="3652838" y="1714500"/>
            <a:ext cx="5491162" cy="3429000"/>
          </a:xfrm>
          <a:prstGeom prst="rect">
            <a:avLst/>
          </a:prstGeom>
          <a:solidFill>
            <a:srgbClr val="41464C"/>
          </a:solidFill>
        </p:spPr>
        <p:txBody>
          <a:bodyPr/>
          <a:lstStyle/>
          <a:p>
            <a:pPr lvl="0" defTabSz="457200" fontAlgn="base">
              <a:spcBef>
                <a:spcPct val="0"/>
              </a:spcBef>
              <a:spcAft>
                <a:spcPct val="0"/>
              </a:spcAft>
              <a:defRPr/>
            </a:pPr>
            <a:r>
              <a:rPr lang="en-US" altLang="ja-JP" sz="3200" dirty="0">
                <a:solidFill>
                  <a:schemeClr val="bg1"/>
                </a:solidFill>
                <a:latin typeface="+mj-lt"/>
                <a:ea typeface="ＭＳ Ｐゴシック" charset="-128"/>
                <a:cs typeface="ＭＳ Ｐゴシック" pitchFamily="-108" charset="-128"/>
              </a:rPr>
              <a:t>Wave optics based</a:t>
            </a:r>
            <a:br>
              <a:rPr lang="en-US" altLang="ja-JP" sz="3200" dirty="0">
                <a:solidFill>
                  <a:schemeClr val="bg1"/>
                </a:solidFill>
                <a:latin typeface="+mj-lt"/>
                <a:ea typeface="ＭＳ Ｐゴシック" charset="-128"/>
                <a:cs typeface="ＭＳ Ｐゴシック" pitchFamily="-108" charset="-128"/>
              </a:rPr>
            </a:br>
            <a:r>
              <a:rPr lang="en-US" altLang="ja-JP" sz="3200" dirty="0">
                <a:solidFill>
                  <a:schemeClr val="bg1"/>
                </a:solidFill>
                <a:latin typeface="+mj-lt"/>
                <a:ea typeface="ＭＳ Ｐゴシック" charset="-128"/>
                <a:cs typeface="ＭＳ Ｐゴシック" pitchFamily="-108" charset="-128"/>
              </a:rPr>
              <a:t>glare generation techniques</a:t>
            </a:r>
            <a:r>
              <a:rPr kumimoji="1" lang="en-US" altLang="ja-JP" sz="3200" b="0" i="0" u="none" strike="noStrike" kern="1200" cap="none" spc="0" normalizeH="0" baseline="0" noProof="0" dirty="0" smtClean="0">
                <a:ln>
                  <a:noFill/>
                </a:ln>
                <a:solidFill>
                  <a:schemeClr val="bg1"/>
                </a:solidFill>
                <a:effectLst/>
                <a:uLnTx/>
                <a:uFillTx/>
                <a:latin typeface="+mj-lt"/>
                <a:ea typeface="ＭＳ Ｐゴシック" charset="-128"/>
                <a:cs typeface="ＭＳ Ｐゴシック" pitchFamily="-108" charset="-128"/>
              </a:rPr>
              <a:t/>
            </a:r>
            <a:br>
              <a:rPr kumimoji="1" lang="en-US" altLang="ja-JP" sz="3200" b="0" i="0" u="none" strike="noStrike" kern="1200" cap="none" spc="0" normalizeH="0" baseline="0" noProof="0" dirty="0" smtClean="0">
                <a:ln>
                  <a:noFill/>
                </a:ln>
                <a:solidFill>
                  <a:schemeClr val="bg1"/>
                </a:solidFill>
                <a:effectLst/>
                <a:uLnTx/>
                <a:uFillTx/>
                <a:latin typeface="+mj-lt"/>
                <a:ea typeface="ＭＳ Ｐゴシック" charset="-128"/>
                <a:cs typeface="ＭＳ Ｐゴシック" pitchFamily="-108" charset="-128"/>
              </a:rPr>
            </a:br>
            <a:r>
              <a:rPr kumimoji="1" lang="en-US" altLang="ja-JP" sz="1100" b="0" i="0" u="none" strike="noStrike" kern="1200" cap="none" spc="0" normalizeH="0" baseline="0" noProof="0" dirty="0" smtClean="0">
                <a:ln>
                  <a:noFill/>
                </a:ln>
                <a:solidFill>
                  <a:schemeClr val="bg1"/>
                </a:solidFill>
                <a:effectLst/>
                <a:uLnTx/>
                <a:uFillTx/>
                <a:latin typeface="+mj-lt"/>
                <a:ea typeface="ＭＳ Ｐゴシック" charset="-128"/>
                <a:cs typeface="ＭＳ Ｐゴシック" pitchFamily="-108" charset="-128"/>
              </a:rPr>
              <a:t>Real-time</a:t>
            </a:r>
            <a:r>
              <a:rPr kumimoji="1" lang="en-US" altLang="ja-JP" sz="1100" b="0" i="0" u="none" strike="noStrike" kern="1200" cap="none" spc="0" normalizeH="0" noProof="0" dirty="0" smtClean="0">
                <a:ln>
                  <a:noFill/>
                </a:ln>
                <a:solidFill>
                  <a:schemeClr val="bg1"/>
                </a:solidFill>
                <a:effectLst/>
                <a:uLnTx/>
                <a:uFillTx/>
                <a:latin typeface="+mj-lt"/>
                <a:ea typeface="ＭＳ Ｐゴシック" charset="-128"/>
                <a:cs typeface="ＭＳ Ｐゴシック" pitchFamily="-108" charset="-128"/>
              </a:rPr>
              <a:t> Rendering of Physically Based Optical Effects in Theory and Practice</a:t>
            </a:r>
            <a:r>
              <a:rPr kumimoji="1" lang="en-US" altLang="ja-JP" sz="1100" b="0" i="0" u="none" strike="noStrike" kern="1200" cap="none" spc="0" normalizeH="0" baseline="0" noProof="0" dirty="0" smtClean="0">
                <a:ln>
                  <a:noFill/>
                </a:ln>
                <a:solidFill>
                  <a:schemeClr val="bg1"/>
                </a:solidFill>
                <a:effectLst/>
                <a:uLnTx/>
                <a:uFillTx/>
                <a:latin typeface="+mj-lt"/>
                <a:ea typeface="ＭＳ Ｐゴシック" charset="-128"/>
                <a:cs typeface="ＭＳ Ｐゴシック" pitchFamily="-108" charset="-128"/>
              </a:rPr>
              <a:t/>
            </a:r>
            <a:br>
              <a:rPr kumimoji="1" lang="en-US" altLang="ja-JP" sz="1100" b="0" i="0" u="none" strike="noStrike" kern="1200" cap="none" spc="0" normalizeH="0" baseline="0" noProof="0" dirty="0" smtClean="0">
                <a:ln>
                  <a:noFill/>
                </a:ln>
                <a:solidFill>
                  <a:schemeClr val="bg1"/>
                </a:solidFill>
                <a:effectLst/>
                <a:uLnTx/>
                <a:uFillTx/>
                <a:latin typeface="+mj-lt"/>
                <a:ea typeface="ＭＳ Ｐゴシック" charset="-128"/>
                <a:cs typeface="ＭＳ Ｐゴシック" pitchFamily="-108" charset="-128"/>
              </a:rPr>
            </a:br>
            <a:r>
              <a:rPr kumimoji="1" lang="en-US" altLang="ja-JP" sz="2400" b="0" i="0" u="none" strike="noStrike" kern="1200" cap="none" spc="0" normalizeH="0" baseline="0" noProof="0" dirty="0" smtClean="0">
                <a:ln>
                  <a:noFill/>
                </a:ln>
                <a:solidFill>
                  <a:schemeClr val="bg1"/>
                </a:solidFill>
                <a:effectLst/>
                <a:uLnTx/>
                <a:uFillTx/>
                <a:latin typeface="+mj-lt"/>
                <a:ea typeface="ＭＳ Ｐゴシック" charset="-128"/>
                <a:cs typeface="ＭＳ Ｐゴシック" pitchFamily="-108" charset="-128"/>
              </a:rPr>
              <a:t/>
            </a:r>
            <a:br>
              <a:rPr kumimoji="1" lang="en-US" altLang="ja-JP" sz="2400" b="0" i="0" u="none" strike="noStrike" kern="1200" cap="none" spc="0" normalizeH="0" baseline="0" noProof="0" dirty="0" smtClean="0">
                <a:ln>
                  <a:noFill/>
                </a:ln>
                <a:solidFill>
                  <a:schemeClr val="bg1"/>
                </a:solidFill>
                <a:effectLst/>
                <a:uLnTx/>
                <a:uFillTx/>
                <a:latin typeface="+mj-lt"/>
                <a:ea typeface="ＭＳ Ｐゴシック" charset="-128"/>
                <a:cs typeface="ＭＳ Ｐゴシック" pitchFamily="-108" charset="-128"/>
              </a:rPr>
            </a:br>
            <a:r>
              <a:rPr lang="en-US" altLang="ja-JP" dirty="0" smtClean="0">
                <a:solidFill>
                  <a:schemeClr val="bg1"/>
                </a:solidFill>
                <a:latin typeface="+mj-lt"/>
                <a:ea typeface="ＭＳ Ｐゴシック" charset="-128"/>
                <a:cs typeface="ＭＳ Ｐゴシック" pitchFamily="-108" charset="-128"/>
              </a:rPr>
              <a:t>Masanori KAKIMOTO</a:t>
            </a:r>
            <a:r>
              <a:rPr kumimoji="1" lang="en-US" altLang="ja-JP" sz="1800" b="0" i="0" u="none" strike="noStrike" kern="1200" cap="none" spc="0" normalizeH="0" baseline="0" noProof="0" dirty="0" smtClean="0">
                <a:ln>
                  <a:noFill/>
                </a:ln>
                <a:solidFill>
                  <a:schemeClr val="bg1"/>
                </a:solidFill>
                <a:effectLst/>
                <a:uLnTx/>
                <a:uFillTx/>
                <a:latin typeface="+mj-lt"/>
                <a:ea typeface="ＭＳ Ｐゴシック" charset="-128"/>
                <a:cs typeface="ＭＳ Ｐゴシック" pitchFamily="-108" charset="-128"/>
              </a:rPr>
              <a:t/>
            </a:r>
            <a:br>
              <a:rPr kumimoji="1" lang="en-US" altLang="ja-JP" sz="1800" b="0" i="0" u="none" strike="noStrike" kern="1200" cap="none" spc="0" normalizeH="0" baseline="0" noProof="0" dirty="0" smtClean="0">
                <a:ln>
                  <a:noFill/>
                </a:ln>
                <a:solidFill>
                  <a:schemeClr val="bg1"/>
                </a:solidFill>
                <a:effectLst/>
                <a:uLnTx/>
                <a:uFillTx/>
                <a:latin typeface="+mj-lt"/>
                <a:ea typeface="ＭＳ Ｐゴシック" charset="-128"/>
                <a:cs typeface="ＭＳ Ｐゴシック" pitchFamily="-108" charset="-128"/>
              </a:rPr>
            </a:br>
            <a:r>
              <a:rPr kumimoji="1" lang="en-US" altLang="ja-JP" sz="1800" b="0" i="0" u="none" strike="noStrike" kern="1200" cap="none" spc="0" normalizeH="0" baseline="0" noProof="0" dirty="0" smtClean="0">
                <a:ln>
                  <a:noFill/>
                </a:ln>
                <a:solidFill>
                  <a:schemeClr val="bg1"/>
                </a:solidFill>
                <a:effectLst/>
                <a:uLnTx/>
                <a:uFillTx/>
                <a:latin typeface="+mj-lt"/>
                <a:ea typeface="ＭＳ Ｐゴシック" charset="-128"/>
                <a:cs typeface="ＭＳ Ｐゴシック" pitchFamily="-108" charset="-128"/>
              </a:rPr>
              <a:t>Tokyo University of Technology</a:t>
            </a:r>
          </a:p>
        </p:txBody>
      </p:sp>
      <p:sp>
        <p:nvSpPr>
          <p:cNvPr id="3" name="Subtitle 41"/>
          <p:cNvSpPr txBox="1">
            <a:spLocks/>
          </p:cNvSpPr>
          <p:nvPr/>
        </p:nvSpPr>
        <p:spPr>
          <a:xfrm>
            <a:off x="-12776" y="1730764"/>
            <a:ext cx="3652838" cy="3429000"/>
          </a:xfrm>
          <a:prstGeom prst="rect">
            <a:avLst/>
          </a:prstGeom>
          <a:solidFill>
            <a:schemeClr val="bg1"/>
          </a:solidFill>
        </p:spPr>
        <p:txBody>
          <a:bodyPr rtlCol="0" anchor="ctr">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1" lang="en-US" sz="1800" b="0" i="0" u="none" strike="noStrike" kern="1200" cap="none" spc="0" normalizeH="0" baseline="0" noProof="0" dirty="0" smtClean="0">
                <a:ln>
                  <a:noFill/>
                </a:ln>
                <a:solidFill>
                  <a:schemeClr val="bg1">
                    <a:lumMod val="50000"/>
                  </a:schemeClr>
                </a:solidFill>
                <a:effectLst/>
                <a:uLnTx/>
                <a:uFillTx/>
                <a:latin typeface="+mn-lt"/>
                <a:ea typeface="+mn-ea"/>
                <a:cs typeface="+mn-cs"/>
              </a:rPr>
              <a:t> </a:t>
            </a:r>
          </a:p>
        </p:txBody>
      </p:sp>
      <p:pic>
        <p:nvPicPr>
          <p:cNvPr id="4" name="Picture 42" descr="S15_sub.pdf"/>
          <p:cNvPicPr>
            <a:picLocks noChangeAspect="1"/>
          </p:cNvPicPr>
          <p:nvPr/>
        </p:nvPicPr>
        <p:blipFill>
          <a:blip r:embed="rId3" cstate="print"/>
          <a:srcRect/>
          <a:stretch>
            <a:fillRect/>
          </a:stretch>
        </p:blipFill>
        <p:spPr bwMode="auto">
          <a:xfrm>
            <a:off x="0" y="0"/>
            <a:ext cx="9144000" cy="1714500"/>
          </a:xfrm>
          <a:prstGeom prst="rect">
            <a:avLst/>
          </a:prstGeom>
          <a:solidFill>
            <a:schemeClr val="tx1"/>
          </a:solid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An Analysis of Diffraction</a:t>
            </a:r>
            <a:endParaRPr kumimoji="1" lang="ja-JP" altLang="en-US" dirty="0"/>
          </a:p>
        </p:txBody>
      </p:sp>
      <p:sp>
        <p:nvSpPr>
          <p:cNvPr id="4" name="Line 4"/>
          <p:cNvSpPr>
            <a:spLocks noChangeShapeType="1"/>
          </p:cNvSpPr>
          <p:nvPr/>
        </p:nvSpPr>
        <p:spPr bwMode="auto">
          <a:xfrm>
            <a:off x="2901949" y="1419622"/>
            <a:ext cx="0" cy="863600"/>
          </a:xfrm>
          <a:prstGeom prst="line">
            <a:avLst/>
          </a:prstGeom>
          <a:noFill/>
          <a:ln w="571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 name="Line 5"/>
          <p:cNvSpPr>
            <a:spLocks noChangeShapeType="1"/>
          </p:cNvSpPr>
          <p:nvPr/>
        </p:nvSpPr>
        <p:spPr bwMode="auto">
          <a:xfrm>
            <a:off x="2901949" y="3219847"/>
            <a:ext cx="0" cy="863600"/>
          </a:xfrm>
          <a:prstGeom prst="line">
            <a:avLst/>
          </a:prstGeom>
          <a:noFill/>
          <a:ln w="571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 name="Line 6"/>
          <p:cNvSpPr>
            <a:spLocks noChangeShapeType="1"/>
          </p:cNvSpPr>
          <p:nvPr/>
        </p:nvSpPr>
        <p:spPr bwMode="auto">
          <a:xfrm>
            <a:off x="2109787" y="1995884"/>
            <a:ext cx="5048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 name="Line 7"/>
          <p:cNvSpPr>
            <a:spLocks noChangeShapeType="1"/>
          </p:cNvSpPr>
          <p:nvPr/>
        </p:nvSpPr>
        <p:spPr bwMode="auto">
          <a:xfrm>
            <a:off x="2109787" y="2211784"/>
            <a:ext cx="5048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 name="Line 8"/>
          <p:cNvSpPr>
            <a:spLocks noChangeShapeType="1"/>
          </p:cNvSpPr>
          <p:nvPr/>
        </p:nvSpPr>
        <p:spPr bwMode="auto">
          <a:xfrm>
            <a:off x="2109787" y="2427684"/>
            <a:ext cx="5048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 name="Line 9"/>
          <p:cNvSpPr>
            <a:spLocks noChangeShapeType="1"/>
          </p:cNvSpPr>
          <p:nvPr/>
        </p:nvSpPr>
        <p:spPr bwMode="auto">
          <a:xfrm>
            <a:off x="2109787" y="2643584"/>
            <a:ext cx="5048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 name="Line 10"/>
          <p:cNvSpPr>
            <a:spLocks noChangeShapeType="1"/>
          </p:cNvSpPr>
          <p:nvPr/>
        </p:nvSpPr>
        <p:spPr bwMode="auto">
          <a:xfrm>
            <a:off x="2109787" y="2859484"/>
            <a:ext cx="5048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 name="Line 11"/>
          <p:cNvSpPr>
            <a:spLocks noChangeShapeType="1"/>
          </p:cNvSpPr>
          <p:nvPr/>
        </p:nvSpPr>
        <p:spPr bwMode="auto">
          <a:xfrm>
            <a:off x="2109787" y="3075384"/>
            <a:ext cx="5048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 name="Line 12"/>
          <p:cNvSpPr>
            <a:spLocks noChangeShapeType="1"/>
          </p:cNvSpPr>
          <p:nvPr/>
        </p:nvSpPr>
        <p:spPr bwMode="auto">
          <a:xfrm>
            <a:off x="2109787" y="3291284"/>
            <a:ext cx="5048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 name="Line 13"/>
          <p:cNvSpPr>
            <a:spLocks noChangeShapeType="1"/>
          </p:cNvSpPr>
          <p:nvPr/>
        </p:nvSpPr>
        <p:spPr bwMode="auto">
          <a:xfrm>
            <a:off x="2109787" y="3507184"/>
            <a:ext cx="5048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 name="Line 14"/>
          <p:cNvSpPr>
            <a:spLocks noChangeShapeType="1"/>
          </p:cNvSpPr>
          <p:nvPr/>
        </p:nvSpPr>
        <p:spPr bwMode="auto">
          <a:xfrm>
            <a:off x="3622674" y="2283222"/>
            <a:ext cx="0" cy="9366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 name="Line 15"/>
          <p:cNvSpPr>
            <a:spLocks noChangeShapeType="1"/>
          </p:cNvSpPr>
          <p:nvPr/>
        </p:nvSpPr>
        <p:spPr bwMode="auto">
          <a:xfrm>
            <a:off x="4414837" y="2283222"/>
            <a:ext cx="0" cy="9366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 name="Line 18"/>
          <p:cNvSpPr>
            <a:spLocks noChangeShapeType="1"/>
          </p:cNvSpPr>
          <p:nvPr/>
        </p:nvSpPr>
        <p:spPr bwMode="auto">
          <a:xfrm>
            <a:off x="3046412" y="2427684"/>
            <a:ext cx="5048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 name="Line 19"/>
          <p:cNvSpPr>
            <a:spLocks noChangeShapeType="1"/>
          </p:cNvSpPr>
          <p:nvPr/>
        </p:nvSpPr>
        <p:spPr bwMode="auto">
          <a:xfrm>
            <a:off x="3046412" y="2643584"/>
            <a:ext cx="5048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 name="Line 20"/>
          <p:cNvSpPr>
            <a:spLocks noChangeShapeType="1"/>
          </p:cNvSpPr>
          <p:nvPr/>
        </p:nvSpPr>
        <p:spPr bwMode="auto">
          <a:xfrm>
            <a:off x="3046412" y="2859484"/>
            <a:ext cx="5048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 name="Line 21"/>
          <p:cNvSpPr>
            <a:spLocks noChangeShapeType="1"/>
          </p:cNvSpPr>
          <p:nvPr/>
        </p:nvSpPr>
        <p:spPr bwMode="auto">
          <a:xfrm>
            <a:off x="3046412" y="3075384"/>
            <a:ext cx="5048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 name="Line 24"/>
          <p:cNvSpPr>
            <a:spLocks noChangeShapeType="1"/>
          </p:cNvSpPr>
          <p:nvPr/>
        </p:nvSpPr>
        <p:spPr bwMode="auto">
          <a:xfrm>
            <a:off x="3838574" y="2427684"/>
            <a:ext cx="5048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 name="Line 25"/>
          <p:cNvSpPr>
            <a:spLocks noChangeShapeType="1"/>
          </p:cNvSpPr>
          <p:nvPr/>
        </p:nvSpPr>
        <p:spPr bwMode="auto">
          <a:xfrm>
            <a:off x="3838574" y="2643584"/>
            <a:ext cx="5048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 name="Line 26"/>
          <p:cNvSpPr>
            <a:spLocks noChangeShapeType="1"/>
          </p:cNvSpPr>
          <p:nvPr/>
        </p:nvSpPr>
        <p:spPr bwMode="auto">
          <a:xfrm>
            <a:off x="3838574" y="2859484"/>
            <a:ext cx="5048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 name="Line 27"/>
          <p:cNvSpPr>
            <a:spLocks noChangeShapeType="1"/>
          </p:cNvSpPr>
          <p:nvPr/>
        </p:nvSpPr>
        <p:spPr bwMode="auto">
          <a:xfrm>
            <a:off x="3838574" y="3075384"/>
            <a:ext cx="5048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 name="Line 30"/>
          <p:cNvSpPr>
            <a:spLocks noChangeShapeType="1"/>
          </p:cNvSpPr>
          <p:nvPr/>
        </p:nvSpPr>
        <p:spPr bwMode="auto">
          <a:xfrm>
            <a:off x="4557712" y="2427684"/>
            <a:ext cx="5048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 name="Line 31"/>
          <p:cNvSpPr>
            <a:spLocks noChangeShapeType="1"/>
          </p:cNvSpPr>
          <p:nvPr/>
        </p:nvSpPr>
        <p:spPr bwMode="auto">
          <a:xfrm>
            <a:off x="4557712" y="2643584"/>
            <a:ext cx="5048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 name="Line 32"/>
          <p:cNvSpPr>
            <a:spLocks noChangeShapeType="1"/>
          </p:cNvSpPr>
          <p:nvPr/>
        </p:nvSpPr>
        <p:spPr bwMode="auto">
          <a:xfrm>
            <a:off x="4557712" y="2859484"/>
            <a:ext cx="5048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 name="Line 33"/>
          <p:cNvSpPr>
            <a:spLocks noChangeShapeType="1"/>
          </p:cNvSpPr>
          <p:nvPr/>
        </p:nvSpPr>
        <p:spPr bwMode="auto">
          <a:xfrm>
            <a:off x="4557712" y="3075384"/>
            <a:ext cx="5048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 name="Line 36"/>
          <p:cNvSpPr>
            <a:spLocks noChangeShapeType="1"/>
          </p:cNvSpPr>
          <p:nvPr/>
        </p:nvSpPr>
        <p:spPr bwMode="auto">
          <a:xfrm>
            <a:off x="5278437" y="2427684"/>
            <a:ext cx="5048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 name="Line 37"/>
          <p:cNvSpPr>
            <a:spLocks noChangeShapeType="1"/>
          </p:cNvSpPr>
          <p:nvPr/>
        </p:nvSpPr>
        <p:spPr bwMode="auto">
          <a:xfrm>
            <a:off x="5278437" y="2643584"/>
            <a:ext cx="5048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 name="Line 38"/>
          <p:cNvSpPr>
            <a:spLocks noChangeShapeType="1"/>
          </p:cNvSpPr>
          <p:nvPr/>
        </p:nvSpPr>
        <p:spPr bwMode="auto">
          <a:xfrm>
            <a:off x="5278437" y="2859484"/>
            <a:ext cx="5048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1" name="Line 39"/>
          <p:cNvSpPr>
            <a:spLocks noChangeShapeType="1"/>
          </p:cNvSpPr>
          <p:nvPr/>
        </p:nvSpPr>
        <p:spPr bwMode="auto">
          <a:xfrm>
            <a:off x="5278437" y="3075384"/>
            <a:ext cx="5048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2" name="Line 52"/>
          <p:cNvSpPr>
            <a:spLocks noChangeShapeType="1"/>
          </p:cNvSpPr>
          <p:nvPr/>
        </p:nvSpPr>
        <p:spPr bwMode="auto">
          <a:xfrm>
            <a:off x="5135562" y="2283222"/>
            <a:ext cx="0" cy="9366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3" name="Line 55"/>
          <p:cNvSpPr>
            <a:spLocks noChangeShapeType="1"/>
          </p:cNvSpPr>
          <p:nvPr/>
        </p:nvSpPr>
        <p:spPr bwMode="auto">
          <a:xfrm>
            <a:off x="5854699" y="2283222"/>
            <a:ext cx="0" cy="9366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4" name="Text Box 60"/>
          <p:cNvSpPr txBox="1">
            <a:spLocks noChangeArrowheads="1"/>
          </p:cNvSpPr>
          <p:nvPr/>
        </p:nvSpPr>
        <p:spPr bwMode="auto">
          <a:xfrm>
            <a:off x="1698001" y="4089797"/>
            <a:ext cx="156485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800" dirty="0">
                <a:solidFill>
                  <a:srgbClr val="000000"/>
                </a:solidFill>
              </a:rPr>
              <a:t>Aperture</a:t>
            </a:r>
          </a:p>
        </p:txBody>
      </p:sp>
      <p:sp>
        <p:nvSpPr>
          <p:cNvPr id="35" name="Text Box 61"/>
          <p:cNvSpPr txBox="1">
            <a:spLocks noChangeArrowheads="1"/>
          </p:cNvSpPr>
          <p:nvPr/>
        </p:nvSpPr>
        <p:spPr bwMode="auto">
          <a:xfrm>
            <a:off x="-50800" y="2434034"/>
            <a:ext cx="2090737"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en-US" altLang="ja-JP" sz="3200" dirty="0">
                <a:solidFill>
                  <a:srgbClr val="000000"/>
                </a:solidFill>
              </a:rPr>
              <a:t>Incident light</a:t>
            </a:r>
          </a:p>
        </p:txBody>
      </p:sp>
      <p:sp>
        <p:nvSpPr>
          <p:cNvPr id="36" name="Arc 17"/>
          <p:cNvSpPr>
            <a:spLocks/>
          </p:cNvSpPr>
          <p:nvPr/>
        </p:nvSpPr>
        <p:spPr bwMode="auto">
          <a:xfrm flipV="1">
            <a:off x="3557587" y="3075384"/>
            <a:ext cx="65087" cy="360363"/>
          </a:xfrm>
          <a:custGeom>
            <a:avLst/>
            <a:gdLst>
              <a:gd name="G0" fmla="+- 0 0 0"/>
              <a:gd name="G1" fmla="+- 21600 0 0"/>
              <a:gd name="G2" fmla="+- 21600 0 0"/>
              <a:gd name="T0" fmla="*/ 0 w 19522"/>
              <a:gd name="T1" fmla="*/ 0 h 21600"/>
              <a:gd name="T2" fmla="*/ 19522 w 19522"/>
              <a:gd name="T3" fmla="*/ 12355 h 21600"/>
              <a:gd name="T4" fmla="*/ 0 w 19522"/>
              <a:gd name="T5" fmla="*/ 21600 h 21600"/>
            </a:gdLst>
            <a:ahLst/>
            <a:cxnLst>
              <a:cxn ang="0">
                <a:pos x="T0" y="T1"/>
              </a:cxn>
              <a:cxn ang="0">
                <a:pos x="T2" y="T3"/>
              </a:cxn>
              <a:cxn ang="0">
                <a:pos x="T4" y="T5"/>
              </a:cxn>
            </a:cxnLst>
            <a:rect l="0" t="0" r="r" b="b"/>
            <a:pathLst>
              <a:path w="19522" h="21600" fill="none" extrusionOk="0">
                <a:moveTo>
                  <a:pt x="-1" y="0"/>
                </a:moveTo>
                <a:cubicBezTo>
                  <a:pt x="8347" y="0"/>
                  <a:pt x="15948" y="4810"/>
                  <a:pt x="19521" y="12355"/>
                </a:cubicBezTo>
              </a:path>
              <a:path w="19522" h="21600" stroke="0" extrusionOk="0">
                <a:moveTo>
                  <a:pt x="-1" y="0"/>
                </a:moveTo>
                <a:cubicBezTo>
                  <a:pt x="8347" y="0"/>
                  <a:pt x="15948" y="4810"/>
                  <a:pt x="19521" y="12355"/>
                </a:cubicBezTo>
                <a:lnTo>
                  <a:pt x="0" y="216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7" name="Line 23"/>
          <p:cNvSpPr>
            <a:spLocks noChangeShapeType="1"/>
          </p:cNvSpPr>
          <p:nvPr/>
        </p:nvSpPr>
        <p:spPr bwMode="auto">
          <a:xfrm>
            <a:off x="2974974" y="3226197"/>
            <a:ext cx="504825" cy="15081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8" name="Arc 49"/>
          <p:cNvSpPr>
            <a:spLocks/>
          </p:cNvSpPr>
          <p:nvPr/>
        </p:nvSpPr>
        <p:spPr bwMode="auto">
          <a:xfrm flipV="1">
            <a:off x="4270374" y="2794397"/>
            <a:ext cx="144463" cy="863600"/>
          </a:xfrm>
          <a:custGeom>
            <a:avLst/>
            <a:gdLst>
              <a:gd name="G0" fmla="+- 0 0 0"/>
              <a:gd name="G1" fmla="+- 21600 0 0"/>
              <a:gd name="G2" fmla="+- 21600 0 0"/>
              <a:gd name="T0" fmla="*/ 0 w 19522"/>
              <a:gd name="T1" fmla="*/ 0 h 21600"/>
              <a:gd name="T2" fmla="*/ 19522 w 19522"/>
              <a:gd name="T3" fmla="*/ 12355 h 21600"/>
              <a:gd name="T4" fmla="*/ 0 w 19522"/>
              <a:gd name="T5" fmla="*/ 21600 h 21600"/>
            </a:gdLst>
            <a:ahLst/>
            <a:cxnLst>
              <a:cxn ang="0">
                <a:pos x="T0" y="T1"/>
              </a:cxn>
              <a:cxn ang="0">
                <a:pos x="T2" y="T3"/>
              </a:cxn>
              <a:cxn ang="0">
                <a:pos x="T4" y="T5"/>
              </a:cxn>
            </a:cxnLst>
            <a:rect l="0" t="0" r="r" b="b"/>
            <a:pathLst>
              <a:path w="19522" h="21600" fill="none" extrusionOk="0">
                <a:moveTo>
                  <a:pt x="-1" y="0"/>
                </a:moveTo>
                <a:cubicBezTo>
                  <a:pt x="8347" y="0"/>
                  <a:pt x="15948" y="4810"/>
                  <a:pt x="19521" y="12355"/>
                </a:cubicBezTo>
              </a:path>
              <a:path w="19522" h="21600" stroke="0" extrusionOk="0">
                <a:moveTo>
                  <a:pt x="-1" y="0"/>
                </a:moveTo>
                <a:cubicBezTo>
                  <a:pt x="8347" y="0"/>
                  <a:pt x="15948" y="4810"/>
                  <a:pt x="19521" y="12355"/>
                </a:cubicBezTo>
                <a:lnTo>
                  <a:pt x="0" y="216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9" name="Arc 54"/>
          <p:cNvSpPr>
            <a:spLocks/>
          </p:cNvSpPr>
          <p:nvPr/>
        </p:nvSpPr>
        <p:spPr bwMode="auto">
          <a:xfrm flipV="1">
            <a:off x="4918074" y="2576909"/>
            <a:ext cx="215900" cy="1296988"/>
          </a:xfrm>
          <a:custGeom>
            <a:avLst/>
            <a:gdLst>
              <a:gd name="G0" fmla="+- 0 0 0"/>
              <a:gd name="G1" fmla="+- 21600 0 0"/>
              <a:gd name="G2" fmla="+- 21600 0 0"/>
              <a:gd name="T0" fmla="*/ 0 w 19522"/>
              <a:gd name="T1" fmla="*/ 0 h 21600"/>
              <a:gd name="T2" fmla="*/ 19522 w 19522"/>
              <a:gd name="T3" fmla="*/ 12355 h 21600"/>
              <a:gd name="T4" fmla="*/ 0 w 19522"/>
              <a:gd name="T5" fmla="*/ 21600 h 21600"/>
            </a:gdLst>
            <a:ahLst/>
            <a:cxnLst>
              <a:cxn ang="0">
                <a:pos x="T0" y="T1"/>
              </a:cxn>
              <a:cxn ang="0">
                <a:pos x="T2" y="T3"/>
              </a:cxn>
              <a:cxn ang="0">
                <a:pos x="T4" y="T5"/>
              </a:cxn>
            </a:cxnLst>
            <a:rect l="0" t="0" r="r" b="b"/>
            <a:pathLst>
              <a:path w="19522" h="21600" fill="none" extrusionOk="0">
                <a:moveTo>
                  <a:pt x="-1" y="0"/>
                </a:moveTo>
                <a:cubicBezTo>
                  <a:pt x="8347" y="0"/>
                  <a:pt x="15948" y="4810"/>
                  <a:pt x="19521" y="12355"/>
                </a:cubicBezTo>
              </a:path>
              <a:path w="19522" h="21600" stroke="0" extrusionOk="0">
                <a:moveTo>
                  <a:pt x="-1" y="0"/>
                </a:moveTo>
                <a:cubicBezTo>
                  <a:pt x="8347" y="0"/>
                  <a:pt x="15948" y="4810"/>
                  <a:pt x="19521" y="12355"/>
                </a:cubicBezTo>
                <a:lnTo>
                  <a:pt x="0" y="216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 name="Arc 57"/>
          <p:cNvSpPr>
            <a:spLocks/>
          </p:cNvSpPr>
          <p:nvPr/>
        </p:nvSpPr>
        <p:spPr bwMode="auto">
          <a:xfrm flipV="1">
            <a:off x="5638799" y="2572147"/>
            <a:ext cx="215900" cy="1517650"/>
          </a:xfrm>
          <a:custGeom>
            <a:avLst/>
            <a:gdLst>
              <a:gd name="G0" fmla="+- 0 0 0"/>
              <a:gd name="G1" fmla="+- 21600 0 0"/>
              <a:gd name="G2" fmla="+- 21600 0 0"/>
              <a:gd name="T0" fmla="*/ 0 w 19522"/>
              <a:gd name="T1" fmla="*/ 0 h 21600"/>
              <a:gd name="T2" fmla="*/ 19522 w 19522"/>
              <a:gd name="T3" fmla="*/ 12355 h 21600"/>
              <a:gd name="T4" fmla="*/ 0 w 19522"/>
              <a:gd name="T5" fmla="*/ 21600 h 21600"/>
            </a:gdLst>
            <a:ahLst/>
            <a:cxnLst>
              <a:cxn ang="0">
                <a:pos x="T0" y="T1"/>
              </a:cxn>
              <a:cxn ang="0">
                <a:pos x="T2" y="T3"/>
              </a:cxn>
              <a:cxn ang="0">
                <a:pos x="T4" y="T5"/>
              </a:cxn>
            </a:cxnLst>
            <a:rect l="0" t="0" r="r" b="b"/>
            <a:pathLst>
              <a:path w="19522" h="21600" fill="none" extrusionOk="0">
                <a:moveTo>
                  <a:pt x="-1" y="0"/>
                </a:moveTo>
                <a:cubicBezTo>
                  <a:pt x="8347" y="0"/>
                  <a:pt x="15948" y="4810"/>
                  <a:pt x="19521" y="12355"/>
                </a:cubicBezTo>
              </a:path>
              <a:path w="19522" h="21600" stroke="0" extrusionOk="0">
                <a:moveTo>
                  <a:pt x="-1" y="0"/>
                </a:moveTo>
                <a:cubicBezTo>
                  <a:pt x="8347" y="0"/>
                  <a:pt x="15948" y="4810"/>
                  <a:pt x="19521" y="12355"/>
                </a:cubicBezTo>
                <a:lnTo>
                  <a:pt x="0" y="216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 name="Line 62"/>
          <p:cNvSpPr>
            <a:spLocks noChangeShapeType="1"/>
          </p:cNvSpPr>
          <p:nvPr/>
        </p:nvSpPr>
        <p:spPr bwMode="auto">
          <a:xfrm>
            <a:off x="3694112" y="3442097"/>
            <a:ext cx="504825" cy="15081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2" name="Line 63"/>
          <p:cNvSpPr>
            <a:spLocks noChangeShapeType="1"/>
          </p:cNvSpPr>
          <p:nvPr/>
        </p:nvSpPr>
        <p:spPr bwMode="auto">
          <a:xfrm>
            <a:off x="4343399" y="3657997"/>
            <a:ext cx="504825" cy="15081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 name="Line 64"/>
          <p:cNvSpPr>
            <a:spLocks noChangeShapeType="1"/>
          </p:cNvSpPr>
          <p:nvPr/>
        </p:nvSpPr>
        <p:spPr bwMode="auto">
          <a:xfrm>
            <a:off x="5062537" y="3873897"/>
            <a:ext cx="504825" cy="15081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4" name="Arc 67"/>
          <p:cNvSpPr>
            <a:spLocks/>
          </p:cNvSpPr>
          <p:nvPr/>
        </p:nvSpPr>
        <p:spPr bwMode="auto">
          <a:xfrm>
            <a:off x="3557587" y="2073672"/>
            <a:ext cx="65087" cy="360362"/>
          </a:xfrm>
          <a:custGeom>
            <a:avLst/>
            <a:gdLst>
              <a:gd name="G0" fmla="+- 0 0 0"/>
              <a:gd name="G1" fmla="+- 21600 0 0"/>
              <a:gd name="G2" fmla="+- 21600 0 0"/>
              <a:gd name="T0" fmla="*/ 0 w 19522"/>
              <a:gd name="T1" fmla="*/ 0 h 21600"/>
              <a:gd name="T2" fmla="*/ 19522 w 19522"/>
              <a:gd name="T3" fmla="*/ 12355 h 21600"/>
              <a:gd name="T4" fmla="*/ 0 w 19522"/>
              <a:gd name="T5" fmla="*/ 21600 h 21600"/>
            </a:gdLst>
            <a:ahLst/>
            <a:cxnLst>
              <a:cxn ang="0">
                <a:pos x="T0" y="T1"/>
              </a:cxn>
              <a:cxn ang="0">
                <a:pos x="T2" y="T3"/>
              </a:cxn>
              <a:cxn ang="0">
                <a:pos x="T4" y="T5"/>
              </a:cxn>
            </a:cxnLst>
            <a:rect l="0" t="0" r="r" b="b"/>
            <a:pathLst>
              <a:path w="19522" h="21600" fill="none" extrusionOk="0">
                <a:moveTo>
                  <a:pt x="-1" y="0"/>
                </a:moveTo>
                <a:cubicBezTo>
                  <a:pt x="8347" y="0"/>
                  <a:pt x="15948" y="4810"/>
                  <a:pt x="19521" y="12355"/>
                </a:cubicBezTo>
              </a:path>
              <a:path w="19522" h="21600" stroke="0" extrusionOk="0">
                <a:moveTo>
                  <a:pt x="-1" y="0"/>
                </a:moveTo>
                <a:cubicBezTo>
                  <a:pt x="8347" y="0"/>
                  <a:pt x="15948" y="4810"/>
                  <a:pt x="19521" y="12355"/>
                </a:cubicBezTo>
                <a:lnTo>
                  <a:pt x="0" y="216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5" name="Line 68"/>
          <p:cNvSpPr>
            <a:spLocks noChangeShapeType="1"/>
          </p:cNvSpPr>
          <p:nvPr/>
        </p:nvSpPr>
        <p:spPr bwMode="auto">
          <a:xfrm flipV="1">
            <a:off x="2974974" y="2138759"/>
            <a:ext cx="504825" cy="15081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6" name="Arc 69"/>
          <p:cNvSpPr>
            <a:spLocks/>
          </p:cNvSpPr>
          <p:nvPr/>
        </p:nvSpPr>
        <p:spPr bwMode="auto">
          <a:xfrm>
            <a:off x="4270374" y="1851422"/>
            <a:ext cx="144463" cy="863600"/>
          </a:xfrm>
          <a:custGeom>
            <a:avLst/>
            <a:gdLst>
              <a:gd name="G0" fmla="+- 0 0 0"/>
              <a:gd name="G1" fmla="+- 21600 0 0"/>
              <a:gd name="G2" fmla="+- 21600 0 0"/>
              <a:gd name="T0" fmla="*/ 0 w 19522"/>
              <a:gd name="T1" fmla="*/ 0 h 21600"/>
              <a:gd name="T2" fmla="*/ 19522 w 19522"/>
              <a:gd name="T3" fmla="*/ 12355 h 21600"/>
              <a:gd name="T4" fmla="*/ 0 w 19522"/>
              <a:gd name="T5" fmla="*/ 21600 h 21600"/>
            </a:gdLst>
            <a:ahLst/>
            <a:cxnLst>
              <a:cxn ang="0">
                <a:pos x="T0" y="T1"/>
              </a:cxn>
              <a:cxn ang="0">
                <a:pos x="T2" y="T3"/>
              </a:cxn>
              <a:cxn ang="0">
                <a:pos x="T4" y="T5"/>
              </a:cxn>
            </a:cxnLst>
            <a:rect l="0" t="0" r="r" b="b"/>
            <a:pathLst>
              <a:path w="19522" h="21600" fill="none" extrusionOk="0">
                <a:moveTo>
                  <a:pt x="-1" y="0"/>
                </a:moveTo>
                <a:cubicBezTo>
                  <a:pt x="8347" y="0"/>
                  <a:pt x="15948" y="4810"/>
                  <a:pt x="19521" y="12355"/>
                </a:cubicBezTo>
              </a:path>
              <a:path w="19522" h="21600" stroke="0" extrusionOk="0">
                <a:moveTo>
                  <a:pt x="-1" y="0"/>
                </a:moveTo>
                <a:cubicBezTo>
                  <a:pt x="8347" y="0"/>
                  <a:pt x="15948" y="4810"/>
                  <a:pt x="19521" y="12355"/>
                </a:cubicBezTo>
                <a:lnTo>
                  <a:pt x="0" y="216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7" name="Arc 70"/>
          <p:cNvSpPr>
            <a:spLocks/>
          </p:cNvSpPr>
          <p:nvPr/>
        </p:nvSpPr>
        <p:spPr bwMode="auto">
          <a:xfrm>
            <a:off x="4918074" y="1635522"/>
            <a:ext cx="215900" cy="1296987"/>
          </a:xfrm>
          <a:custGeom>
            <a:avLst/>
            <a:gdLst>
              <a:gd name="G0" fmla="+- 0 0 0"/>
              <a:gd name="G1" fmla="+- 21600 0 0"/>
              <a:gd name="G2" fmla="+- 21600 0 0"/>
              <a:gd name="T0" fmla="*/ 0 w 19522"/>
              <a:gd name="T1" fmla="*/ 0 h 21600"/>
              <a:gd name="T2" fmla="*/ 19522 w 19522"/>
              <a:gd name="T3" fmla="*/ 12355 h 21600"/>
              <a:gd name="T4" fmla="*/ 0 w 19522"/>
              <a:gd name="T5" fmla="*/ 21600 h 21600"/>
            </a:gdLst>
            <a:ahLst/>
            <a:cxnLst>
              <a:cxn ang="0">
                <a:pos x="T0" y="T1"/>
              </a:cxn>
              <a:cxn ang="0">
                <a:pos x="T2" y="T3"/>
              </a:cxn>
              <a:cxn ang="0">
                <a:pos x="T4" y="T5"/>
              </a:cxn>
            </a:cxnLst>
            <a:rect l="0" t="0" r="r" b="b"/>
            <a:pathLst>
              <a:path w="19522" h="21600" fill="none" extrusionOk="0">
                <a:moveTo>
                  <a:pt x="-1" y="0"/>
                </a:moveTo>
                <a:cubicBezTo>
                  <a:pt x="8347" y="0"/>
                  <a:pt x="15948" y="4810"/>
                  <a:pt x="19521" y="12355"/>
                </a:cubicBezTo>
              </a:path>
              <a:path w="19522" h="21600" stroke="0" extrusionOk="0">
                <a:moveTo>
                  <a:pt x="-1" y="0"/>
                </a:moveTo>
                <a:cubicBezTo>
                  <a:pt x="8347" y="0"/>
                  <a:pt x="15948" y="4810"/>
                  <a:pt x="19521" y="12355"/>
                </a:cubicBezTo>
                <a:lnTo>
                  <a:pt x="0" y="216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8" name="Arc 71"/>
          <p:cNvSpPr>
            <a:spLocks/>
          </p:cNvSpPr>
          <p:nvPr/>
        </p:nvSpPr>
        <p:spPr bwMode="auto">
          <a:xfrm>
            <a:off x="5638799" y="1419622"/>
            <a:ext cx="215900" cy="1517650"/>
          </a:xfrm>
          <a:custGeom>
            <a:avLst/>
            <a:gdLst>
              <a:gd name="G0" fmla="+- 0 0 0"/>
              <a:gd name="G1" fmla="+- 21600 0 0"/>
              <a:gd name="G2" fmla="+- 21600 0 0"/>
              <a:gd name="T0" fmla="*/ 0 w 19522"/>
              <a:gd name="T1" fmla="*/ 0 h 21600"/>
              <a:gd name="T2" fmla="*/ 19522 w 19522"/>
              <a:gd name="T3" fmla="*/ 12355 h 21600"/>
              <a:gd name="T4" fmla="*/ 0 w 19522"/>
              <a:gd name="T5" fmla="*/ 21600 h 21600"/>
            </a:gdLst>
            <a:ahLst/>
            <a:cxnLst>
              <a:cxn ang="0">
                <a:pos x="T0" y="T1"/>
              </a:cxn>
              <a:cxn ang="0">
                <a:pos x="T2" y="T3"/>
              </a:cxn>
              <a:cxn ang="0">
                <a:pos x="T4" y="T5"/>
              </a:cxn>
            </a:cxnLst>
            <a:rect l="0" t="0" r="r" b="b"/>
            <a:pathLst>
              <a:path w="19522" h="21600" fill="none" extrusionOk="0">
                <a:moveTo>
                  <a:pt x="-1" y="0"/>
                </a:moveTo>
                <a:cubicBezTo>
                  <a:pt x="8347" y="0"/>
                  <a:pt x="15948" y="4810"/>
                  <a:pt x="19521" y="12355"/>
                </a:cubicBezTo>
              </a:path>
              <a:path w="19522" h="21600" stroke="0" extrusionOk="0">
                <a:moveTo>
                  <a:pt x="-1" y="0"/>
                </a:moveTo>
                <a:cubicBezTo>
                  <a:pt x="8347" y="0"/>
                  <a:pt x="15948" y="4810"/>
                  <a:pt x="19521" y="12355"/>
                </a:cubicBezTo>
                <a:lnTo>
                  <a:pt x="0" y="216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9" name="Line 72"/>
          <p:cNvSpPr>
            <a:spLocks noChangeShapeType="1"/>
          </p:cNvSpPr>
          <p:nvPr/>
        </p:nvSpPr>
        <p:spPr bwMode="auto">
          <a:xfrm flipV="1">
            <a:off x="3694112" y="1922859"/>
            <a:ext cx="504825" cy="15081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0" name="Line 73"/>
          <p:cNvSpPr>
            <a:spLocks noChangeShapeType="1"/>
          </p:cNvSpPr>
          <p:nvPr/>
        </p:nvSpPr>
        <p:spPr bwMode="auto">
          <a:xfrm flipV="1">
            <a:off x="4343399" y="1706959"/>
            <a:ext cx="504825" cy="15081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 name="Line 74"/>
          <p:cNvSpPr>
            <a:spLocks noChangeShapeType="1"/>
          </p:cNvSpPr>
          <p:nvPr/>
        </p:nvSpPr>
        <p:spPr bwMode="auto">
          <a:xfrm flipV="1">
            <a:off x="5062537" y="1491059"/>
            <a:ext cx="504825" cy="15081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2" name="Text Box 75"/>
          <p:cNvSpPr txBox="1">
            <a:spLocks noChangeArrowheads="1"/>
          </p:cNvSpPr>
          <p:nvPr/>
        </p:nvSpPr>
        <p:spPr bwMode="auto">
          <a:xfrm>
            <a:off x="3844016" y="4089339"/>
            <a:ext cx="190898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800" dirty="0" smtClean="0">
                <a:solidFill>
                  <a:srgbClr val="000000"/>
                </a:solidFill>
              </a:rPr>
              <a:t>Wave front</a:t>
            </a:r>
            <a:endParaRPr lang="en-US" altLang="ja-JP" sz="2800" dirty="0">
              <a:solidFill>
                <a:srgbClr val="000000"/>
              </a:solidFill>
            </a:endParaRPr>
          </a:p>
        </p:txBody>
      </p:sp>
      <p:sp>
        <p:nvSpPr>
          <p:cNvPr id="53" name="Line 5"/>
          <p:cNvSpPr>
            <a:spLocks noChangeShapeType="1"/>
          </p:cNvSpPr>
          <p:nvPr/>
        </p:nvSpPr>
        <p:spPr bwMode="auto">
          <a:xfrm flipH="1">
            <a:off x="6708428" y="1491059"/>
            <a:ext cx="0" cy="2598738"/>
          </a:xfrm>
          <a:prstGeom prst="line">
            <a:avLst/>
          </a:prstGeom>
          <a:noFill/>
          <a:ln w="9525">
            <a:solidFill>
              <a:schemeClr val="bg1">
                <a:lumMod val="65000"/>
              </a:schemeClr>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4" name="Text Box 75"/>
          <p:cNvSpPr txBox="1">
            <a:spLocks noChangeArrowheads="1"/>
          </p:cNvSpPr>
          <p:nvPr/>
        </p:nvSpPr>
        <p:spPr bwMode="auto">
          <a:xfrm>
            <a:off x="5893195" y="4126309"/>
            <a:ext cx="285526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dirty="0" smtClean="0">
                <a:solidFill>
                  <a:srgbClr val="000000"/>
                </a:solidFill>
              </a:rPr>
              <a:t>Observation screen</a:t>
            </a:r>
            <a:endParaRPr lang="en-US" altLang="ja-JP" sz="2400" dirty="0">
              <a:solidFill>
                <a:srgbClr val="000000"/>
              </a:solidFill>
            </a:endParaRPr>
          </a:p>
        </p:txBody>
      </p:sp>
    </p:spTree>
    <p:extLst>
      <p:ext uri="{BB962C8B-B14F-4D97-AF65-F5344CB8AC3E}">
        <p14:creationId xmlns:p14="http://schemas.microsoft.com/office/powerpoint/2010/main" val="6777898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A Model for Diffraction</a:t>
            </a:r>
            <a:endParaRPr kumimoji="1" lang="ja-JP" altLang="en-US" dirty="0"/>
          </a:p>
        </p:txBody>
      </p:sp>
      <p:sp>
        <p:nvSpPr>
          <p:cNvPr id="53" name="Freeform 37"/>
          <p:cNvSpPr>
            <a:spLocks/>
          </p:cNvSpPr>
          <p:nvPr/>
        </p:nvSpPr>
        <p:spPr bwMode="auto">
          <a:xfrm>
            <a:off x="1979613" y="1774825"/>
            <a:ext cx="1511300" cy="2938463"/>
          </a:xfrm>
          <a:custGeom>
            <a:avLst/>
            <a:gdLst>
              <a:gd name="T0" fmla="*/ 801 w 1201"/>
              <a:gd name="T1" fmla="*/ 1715 h 1910"/>
              <a:gd name="T2" fmla="*/ 742 w 1201"/>
              <a:gd name="T3" fmla="*/ 1754 h 1910"/>
              <a:gd name="T4" fmla="*/ 625 w 1201"/>
              <a:gd name="T5" fmla="*/ 1842 h 1910"/>
              <a:gd name="T6" fmla="*/ 488 w 1201"/>
              <a:gd name="T7" fmla="*/ 1910 h 1910"/>
              <a:gd name="T8" fmla="*/ 420 w 1201"/>
              <a:gd name="T9" fmla="*/ 1890 h 1910"/>
              <a:gd name="T10" fmla="*/ 391 w 1201"/>
              <a:gd name="T11" fmla="*/ 1871 h 1910"/>
              <a:gd name="T12" fmla="*/ 313 w 1201"/>
              <a:gd name="T13" fmla="*/ 1851 h 1910"/>
              <a:gd name="T14" fmla="*/ 293 w 1201"/>
              <a:gd name="T15" fmla="*/ 1822 h 1910"/>
              <a:gd name="T16" fmla="*/ 264 w 1201"/>
              <a:gd name="T17" fmla="*/ 1812 h 1910"/>
              <a:gd name="T18" fmla="*/ 254 w 1201"/>
              <a:gd name="T19" fmla="*/ 1783 h 1910"/>
              <a:gd name="T20" fmla="*/ 225 w 1201"/>
              <a:gd name="T21" fmla="*/ 1754 h 1910"/>
              <a:gd name="T22" fmla="*/ 137 w 1201"/>
              <a:gd name="T23" fmla="*/ 1607 h 1910"/>
              <a:gd name="T24" fmla="*/ 98 w 1201"/>
              <a:gd name="T25" fmla="*/ 1353 h 1910"/>
              <a:gd name="T26" fmla="*/ 88 w 1201"/>
              <a:gd name="T27" fmla="*/ 1256 h 1910"/>
              <a:gd name="T28" fmla="*/ 69 w 1201"/>
              <a:gd name="T29" fmla="*/ 1139 h 1910"/>
              <a:gd name="T30" fmla="*/ 166 w 1201"/>
              <a:gd name="T31" fmla="*/ 211 h 1910"/>
              <a:gd name="T32" fmla="*/ 352 w 1201"/>
              <a:gd name="T33" fmla="*/ 104 h 1910"/>
              <a:gd name="T34" fmla="*/ 479 w 1201"/>
              <a:gd name="T35" fmla="*/ 35 h 1910"/>
              <a:gd name="T36" fmla="*/ 566 w 1201"/>
              <a:gd name="T37" fmla="*/ 6 h 1910"/>
              <a:gd name="T38" fmla="*/ 1055 w 1201"/>
              <a:gd name="T39" fmla="*/ 16 h 1910"/>
              <a:gd name="T40" fmla="*/ 1064 w 1201"/>
              <a:gd name="T41" fmla="*/ 55 h 1910"/>
              <a:gd name="T42" fmla="*/ 1084 w 1201"/>
              <a:gd name="T43" fmla="*/ 84 h 1910"/>
              <a:gd name="T44" fmla="*/ 1201 w 1201"/>
              <a:gd name="T45" fmla="*/ 338 h 1910"/>
              <a:gd name="T46" fmla="*/ 1172 w 1201"/>
              <a:gd name="T47" fmla="*/ 465 h 1910"/>
              <a:gd name="T48" fmla="*/ 1162 w 1201"/>
              <a:gd name="T49" fmla="*/ 592 h 1910"/>
              <a:gd name="T50" fmla="*/ 1152 w 1201"/>
              <a:gd name="T51" fmla="*/ 1021 h 1910"/>
              <a:gd name="T52" fmla="*/ 1123 w 1201"/>
              <a:gd name="T53" fmla="*/ 1236 h 1910"/>
              <a:gd name="T54" fmla="*/ 996 w 1201"/>
              <a:gd name="T55" fmla="*/ 1627 h 1910"/>
              <a:gd name="T56" fmla="*/ 967 w 1201"/>
              <a:gd name="T57" fmla="*/ 1695 h 1910"/>
              <a:gd name="T58" fmla="*/ 850 w 1201"/>
              <a:gd name="T59" fmla="*/ 1715 h 1910"/>
              <a:gd name="T60" fmla="*/ 791 w 1201"/>
              <a:gd name="T61" fmla="*/ 1744 h 1910"/>
              <a:gd name="T62" fmla="*/ 801 w 1201"/>
              <a:gd name="T63" fmla="*/ 1715 h 1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01" h="1910">
                <a:moveTo>
                  <a:pt x="801" y="1715"/>
                </a:moveTo>
                <a:cubicBezTo>
                  <a:pt x="781" y="1728"/>
                  <a:pt x="759" y="1737"/>
                  <a:pt x="742" y="1754"/>
                </a:cubicBezTo>
                <a:cubicBezTo>
                  <a:pt x="699" y="1797"/>
                  <a:pt x="681" y="1823"/>
                  <a:pt x="625" y="1842"/>
                </a:cubicBezTo>
                <a:cubicBezTo>
                  <a:pt x="585" y="1872"/>
                  <a:pt x="536" y="1894"/>
                  <a:pt x="488" y="1910"/>
                </a:cubicBezTo>
                <a:cubicBezTo>
                  <a:pt x="474" y="1906"/>
                  <a:pt x="435" y="1898"/>
                  <a:pt x="420" y="1890"/>
                </a:cubicBezTo>
                <a:cubicBezTo>
                  <a:pt x="410" y="1885"/>
                  <a:pt x="402" y="1875"/>
                  <a:pt x="391" y="1871"/>
                </a:cubicBezTo>
                <a:cubicBezTo>
                  <a:pt x="366" y="1862"/>
                  <a:pt x="313" y="1851"/>
                  <a:pt x="313" y="1851"/>
                </a:cubicBezTo>
                <a:cubicBezTo>
                  <a:pt x="306" y="1841"/>
                  <a:pt x="302" y="1829"/>
                  <a:pt x="293" y="1822"/>
                </a:cubicBezTo>
                <a:cubicBezTo>
                  <a:pt x="285" y="1816"/>
                  <a:pt x="271" y="1819"/>
                  <a:pt x="264" y="1812"/>
                </a:cubicBezTo>
                <a:cubicBezTo>
                  <a:pt x="257" y="1805"/>
                  <a:pt x="260" y="1791"/>
                  <a:pt x="254" y="1783"/>
                </a:cubicBezTo>
                <a:cubicBezTo>
                  <a:pt x="246" y="1772"/>
                  <a:pt x="233" y="1765"/>
                  <a:pt x="225" y="1754"/>
                </a:cubicBezTo>
                <a:cubicBezTo>
                  <a:pt x="191" y="1711"/>
                  <a:pt x="155" y="1660"/>
                  <a:pt x="137" y="1607"/>
                </a:cubicBezTo>
                <a:cubicBezTo>
                  <a:pt x="130" y="1517"/>
                  <a:pt x="120" y="1439"/>
                  <a:pt x="98" y="1353"/>
                </a:cubicBezTo>
                <a:cubicBezTo>
                  <a:pt x="95" y="1321"/>
                  <a:pt x="92" y="1288"/>
                  <a:pt x="88" y="1256"/>
                </a:cubicBezTo>
                <a:cubicBezTo>
                  <a:pt x="83" y="1217"/>
                  <a:pt x="69" y="1139"/>
                  <a:pt x="69" y="1139"/>
                </a:cubicBezTo>
                <a:cubicBezTo>
                  <a:pt x="69" y="1121"/>
                  <a:pt x="0" y="415"/>
                  <a:pt x="166" y="211"/>
                </a:cubicBezTo>
                <a:cubicBezTo>
                  <a:pt x="209" y="157"/>
                  <a:pt x="288" y="125"/>
                  <a:pt x="352" y="104"/>
                </a:cubicBezTo>
                <a:cubicBezTo>
                  <a:pt x="397" y="73"/>
                  <a:pt x="430" y="56"/>
                  <a:pt x="479" y="35"/>
                </a:cubicBezTo>
                <a:cubicBezTo>
                  <a:pt x="507" y="23"/>
                  <a:pt x="566" y="6"/>
                  <a:pt x="566" y="6"/>
                </a:cubicBezTo>
                <a:cubicBezTo>
                  <a:pt x="729" y="9"/>
                  <a:pt x="893" y="0"/>
                  <a:pt x="1055" y="16"/>
                </a:cubicBezTo>
                <a:cubicBezTo>
                  <a:pt x="1068" y="17"/>
                  <a:pt x="1059" y="43"/>
                  <a:pt x="1064" y="55"/>
                </a:cubicBezTo>
                <a:cubicBezTo>
                  <a:pt x="1069" y="66"/>
                  <a:pt x="1077" y="74"/>
                  <a:pt x="1084" y="84"/>
                </a:cubicBezTo>
                <a:cubicBezTo>
                  <a:pt x="1108" y="179"/>
                  <a:pt x="1169" y="246"/>
                  <a:pt x="1201" y="338"/>
                </a:cubicBezTo>
                <a:cubicBezTo>
                  <a:pt x="1192" y="381"/>
                  <a:pt x="1182" y="423"/>
                  <a:pt x="1172" y="465"/>
                </a:cubicBezTo>
                <a:cubicBezTo>
                  <a:pt x="1169" y="507"/>
                  <a:pt x="1164" y="550"/>
                  <a:pt x="1162" y="592"/>
                </a:cubicBezTo>
                <a:cubicBezTo>
                  <a:pt x="1157" y="735"/>
                  <a:pt x="1157" y="878"/>
                  <a:pt x="1152" y="1021"/>
                </a:cubicBezTo>
                <a:cubicBezTo>
                  <a:pt x="1149" y="1094"/>
                  <a:pt x="1134" y="1164"/>
                  <a:pt x="1123" y="1236"/>
                </a:cubicBezTo>
                <a:cubicBezTo>
                  <a:pt x="1102" y="1380"/>
                  <a:pt x="1077" y="1505"/>
                  <a:pt x="996" y="1627"/>
                </a:cubicBezTo>
                <a:cubicBezTo>
                  <a:pt x="982" y="1648"/>
                  <a:pt x="984" y="1678"/>
                  <a:pt x="967" y="1695"/>
                </a:cubicBezTo>
                <a:cubicBezTo>
                  <a:pt x="939" y="1723"/>
                  <a:pt x="889" y="1710"/>
                  <a:pt x="850" y="1715"/>
                </a:cubicBezTo>
                <a:cubicBezTo>
                  <a:pt x="850" y="1715"/>
                  <a:pt x="798" y="1751"/>
                  <a:pt x="791" y="1744"/>
                </a:cubicBezTo>
                <a:cubicBezTo>
                  <a:pt x="784" y="1737"/>
                  <a:pt x="798" y="1725"/>
                  <a:pt x="801" y="1715"/>
                </a:cubicBezTo>
                <a:close/>
              </a:path>
            </a:pathLst>
          </a:custGeom>
          <a:solidFill>
            <a:srgbClr val="C0C0C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4" name="Freeform 36"/>
          <p:cNvSpPr>
            <a:spLocks/>
          </p:cNvSpPr>
          <p:nvPr/>
        </p:nvSpPr>
        <p:spPr bwMode="auto">
          <a:xfrm>
            <a:off x="2411413" y="2638425"/>
            <a:ext cx="720725" cy="1295400"/>
          </a:xfrm>
          <a:custGeom>
            <a:avLst/>
            <a:gdLst>
              <a:gd name="T0" fmla="*/ 175 w 683"/>
              <a:gd name="T1" fmla="*/ 30 h 1053"/>
              <a:gd name="T2" fmla="*/ 273 w 683"/>
              <a:gd name="T3" fmla="*/ 0 h 1053"/>
              <a:gd name="T4" fmla="*/ 419 w 683"/>
              <a:gd name="T5" fmla="*/ 10 h 1053"/>
              <a:gd name="T6" fmla="*/ 527 w 683"/>
              <a:gd name="T7" fmla="*/ 49 h 1053"/>
              <a:gd name="T8" fmla="*/ 595 w 683"/>
              <a:gd name="T9" fmla="*/ 186 h 1053"/>
              <a:gd name="T10" fmla="*/ 644 w 683"/>
              <a:gd name="T11" fmla="*/ 254 h 1053"/>
              <a:gd name="T12" fmla="*/ 663 w 683"/>
              <a:gd name="T13" fmla="*/ 283 h 1053"/>
              <a:gd name="T14" fmla="*/ 683 w 683"/>
              <a:gd name="T15" fmla="*/ 342 h 1053"/>
              <a:gd name="T16" fmla="*/ 615 w 683"/>
              <a:gd name="T17" fmla="*/ 596 h 1053"/>
              <a:gd name="T18" fmla="*/ 566 w 683"/>
              <a:gd name="T19" fmla="*/ 732 h 1053"/>
              <a:gd name="T20" fmla="*/ 537 w 683"/>
              <a:gd name="T21" fmla="*/ 771 h 1053"/>
              <a:gd name="T22" fmla="*/ 468 w 683"/>
              <a:gd name="T23" fmla="*/ 889 h 1053"/>
              <a:gd name="T24" fmla="*/ 400 w 683"/>
              <a:gd name="T25" fmla="*/ 1006 h 1053"/>
              <a:gd name="T26" fmla="*/ 371 w 683"/>
              <a:gd name="T27" fmla="*/ 1016 h 1053"/>
              <a:gd name="T28" fmla="*/ 312 w 683"/>
              <a:gd name="T29" fmla="*/ 1045 h 1053"/>
              <a:gd name="T30" fmla="*/ 214 w 683"/>
              <a:gd name="T31" fmla="*/ 1006 h 1053"/>
              <a:gd name="T32" fmla="*/ 87 w 683"/>
              <a:gd name="T33" fmla="*/ 869 h 1053"/>
              <a:gd name="T34" fmla="*/ 29 w 683"/>
              <a:gd name="T35" fmla="*/ 742 h 1053"/>
              <a:gd name="T36" fmla="*/ 0 w 683"/>
              <a:gd name="T37" fmla="*/ 635 h 1053"/>
              <a:gd name="T38" fmla="*/ 29 w 683"/>
              <a:gd name="T39" fmla="*/ 264 h 1053"/>
              <a:gd name="T40" fmla="*/ 107 w 683"/>
              <a:gd name="T41" fmla="*/ 108 h 1053"/>
              <a:gd name="T42" fmla="*/ 175 w 683"/>
              <a:gd name="T43" fmla="*/ 30 h 10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3" h="1053">
                <a:moveTo>
                  <a:pt x="175" y="30"/>
                </a:moveTo>
                <a:cubicBezTo>
                  <a:pt x="247" y="6"/>
                  <a:pt x="214" y="15"/>
                  <a:pt x="273" y="0"/>
                </a:cubicBezTo>
                <a:cubicBezTo>
                  <a:pt x="322" y="3"/>
                  <a:pt x="371" y="4"/>
                  <a:pt x="419" y="10"/>
                </a:cubicBezTo>
                <a:cubicBezTo>
                  <a:pt x="455" y="14"/>
                  <a:pt x="491" y="40"/>
                  <a:pt x="527" y="49"/>
                </a:cubicBezTo>
                <a:cubicBezTo>
                  <a:pt x="559" y="93"/>
                  <a:pt x="568" y="141"/>
                  <a:pt x="595" y="186"/>
                </a:cubicBezTo>
                <a:cubicBezTo>
                  <a:pt x="609" y="210"/>
                  <a:pt x="628" y="231"/>
                  <a:pt x="644" y="254"/>
                </a:cubicBezTo>
                <a:cubicBezTo>
                  <a:pt x="651" y="263"/>
                  <a:pt x="659" y="272"/>
                  <a:pt x="663" y="283"/>
                </a:cubicBezTo>
                <a:cubicBezTo>
                  <a:pt x="670" y="303"/>
                  <a:pt x="683" y="342"/>
                  <a:pt x="683" y="342"/>
                </a:cubicBezTo>
                <a:cubicBezTo>
                  <a:pt x="654" y="425"/>
                  <a:pt x="639" y="512"/>
                  <a:pt x="615" y="596"/>
                </a:cubicBezTo>
                <a:cubicBezTo>
                  <a:pt x="602" y="642"/>
                  <a:pt x="581" y="686"/>
                  <a:pt x="566" y="732"/>
                </a:cubicBezTo>
                <a:cubicBezTo>
                  <a:pt x="561" y="747"/>
                  <a:pt x="546" y="758"/>
                  <a:pt x="537" y="771"/>
                </a:cubicBezTo>
                <a:cubicBezTo>
                  <a:pt x="510" y="809"/>
                  <a:pt x="494" y="849"/>
                  <a:pt x="468" y="889"/>
                </a:cubicBezTo>
                <a:cubicBezTo>
                  <a:pt x="442" y="928"/>
                  <a:pt x="427" y="966"/>
                  <a:pt x="400" y="1006"/>
                </a:cubicBezTo>
                <a:cubicBezTo>
                  <a:pt x="394" y="1015"/>
                  <a:pt x="380" y="1011"/>
                  <a:pt x="371" y="1016"/>
                </a:cubicBezTo>
                <a:cubicBezTo>
                  <a:pt x="295" y="1053"/>
                  <a:pt x="384" y="1020"/>
                  <a:pt x="312" y="1045"/>
                </a:cubicBezTo>
                <a:cubicBezTo>
                  <a:pt x="275" y="1036"/>
                  <a:pt x="250" y="1018"/>
                  <a:pt x="214" y="1006"/>
                </a:cubicBezTo>
                <a:cubicBezTo>
                  <a:pt x="181" y="954"/>
                  <a:pt x="123" y="922"/>
                  <a:pt x="87" y="869"/>
                </a:cubicBezTo>
                <a:cubicBezTo>
                  <a:pt x="73" y="824"/>
                  <a:pt x="44" y="787"/>
                  <a:pt x="29" y="742"/>
                </a:cubicBezTo>
                <a:cubicBezTo>
                  <a:pt x="17" y="707"/>
                  <a:pt x="11" y="670"/>
                  <a:pt x="0" y="635"/>
                </a:cubicBezTo>
                <a:cubicBezTo>
                  <a:pt x="22" y="490"/>
                  <a:pt x="16" y="473"/>
                  <a:pt x="29" y="264"/>
                </a:cubicBezTo>
                <a:cubicBezTo>
                  <a:pt x="33" y="200"/>
                  <a:pt x="54" y="143"/>
                  <a:pt x="107" y="108"/>
                </a:cubicBezTo>
                <a:cubicBezTo>
                  <a:pt x="122" y="63"/>
                  <a:pt x="121" y="30"/>
                  <a:pt x="175" y="30"/>
                </a:cubicBezTo>
                <a:close/>
              </a:path>
            </a:pathLst>
          </a:custGeom>
          <a:solidFill>
            <a:schemeClr val="bg1"/>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6" name="Text Box 14"/>
          <p:cNvSpPr txBox="1">
            <a:spLocks noChangeArrowheads="1"/>
          </p:cNvSpPr>
          <p:nvPr/>
        </p:nvSpPr>
        <p:spPr bwMode="auto">
          <a:xfrm>
            <a:off x="423664" y="1352550"/>
            <a:ext cx="191313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en-US" altLang="ja-JP" sz="2400" dirty="0">
                <a:solidFill>
                  <a:srgbClr val="000000"/>
                </a:solidFill>
                <a:latin typeface="Times New Roman" panose="02020603050405020304" pitchFamily="18" charset="0"/>
                <a:cs typeface="Times New Roman" panose="02020603050405020304" pitchFamily="18" charset="0"/>
              </a:rPr>
              <a:t>Aperture </a:t>
            </a:r>
            <a:r>
              <a:rPr lang="en-US" altLang="ja-JP" sz="2400" i="1" dirty="0">
                <a:solidFill>
                  <a:srgbClr val="000000"/>
                </a:solidFill>
                <a:latin typeface="Times New Roman" panose="02020603050405020304" pitchFamily="18" charset="0"/>
                <a:cs typeface="Times New Roman" panose="02020603050405020304" pitchFamily="18" charset="0"/>
              </a:rPr>
              <a:t>S</a:t>
            </a:r>
          </a:p>
        </p:txBody>
      </p:sp>
      <p:sp>
        <p:nvSpPr>
          <p:cNvPr id="57" name="Line 26"/>
          <p:cNvSpPr>
            <a:spLocks noChangeShapeType="1"/>
          </p:cNvSpPr>
          <p:nvPr/>
        </p:nvSpPr>
        <p:spPr bwMode="auto">
          <a:xfrm flipV="1">
            <a:off x="2770188" y="1630363"/>
            <a:ext cx="0" cy="30956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 name="Line 28"/>
          <p:cNvSpPr>
            <a:spLocks noChangeShapeType="1"/>
          </p:cNvSpPr>
          <p:nvPr/>
        </p:nvSpPr>
        <p:spPr bwMode="auto">
          <a:xfrm flipV="1">
            <a:off x="6659563" y="1917700"/>
            <a:ext cx="0" cy="30956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0" name="Line 29"/>
          <p:cNvSpPr>
            <a:spLocks noChangeShapeType="1"/>
          </p:cNvSpPr>
          <p:nvPr/>
        </p:nvSpPr>
        <p:spPr bwMode="auto">
          <a:xfrm flipV="1">
            <a:off x="1835150" y="2206625"/>
            <a:ext cx="1871663" cy="20875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 name="Line 30"/>
          <p:cNvSpPr>
            <a:spLocks noChangeShapeType="1"/>
          </p:cNvSpPr>
          <p:nvPr/>
        </p:nvSpPr>
        <p:spPr bwMode="auto">
          <a:xfrm flipV="1">
            <a:off x="5722938" y="2493963"/>
            <a:ext cx="1871662" cy="20875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5" name="Line 35"/>
          <p:cNvSpPr>
            <a:spLocks noChangeShapeType="1"/>
          </p:cNvSpPr>
          <p:nvPr/>
        </p:nvSpPr>
        <p:spPr bwMode="auto">
          <a:xfrm>
            <a:off x="2770188" y="3251200"/>
            <a:ext cx="3889375" cy="287338"/>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6" name="Oval 38"/>
          <p:cNvSpPr>
            <a:spLocks noChangeArrowheads="1"/>
          </p:cNvSpPr>
          <p:nvPr/>
        </p:nvSpPr>
        <p:spPr bwMode="auto">
          <a:xfrm>
            <a:off x="2554288" y="2949208"/>
            <a:ext cx="108000" cy="1080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7" name="Oval 39"/>
          <p:cNvSpPr>
            <a:spLocks noChangeArrowheads="1"/>
          </p:cNvSpPr>
          <p:nvPr/>
        </p:nvSpPr>
        <p:spPr bwMode="auto">
          <a:xfrm>
            <a:off x="6962530" y="2725493"/>
            <a:ext cx="108000" cy="1080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2400"/>
          </a:p>
        </p:txBody>
      </p:sp>
      <p:sp>
        <p:nvSpPr>
          <p:cNvPr id="68" name="Line 40"/>
          <p:cNvSpPr>
            <a:spLocks noChangeShapeType="1"/>
          </p:cNvSpPr>
          <p:nvPr/>
        </p:nvSpPr>
        <p:spPr bwMode="auto">
          <a:xfrm flipV="1">
            <a:off x="2627313" y="2782888"/>
            <a:ext cx="4392612" cy="21590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 name="Line 43"/>
          <p:cNvSpPr>
            <a:spLocks noChangeShapeType="1"/>
          </p:cNvSpPr>
          <p:nvPr/>
        </p:nvSpPr>
        <p:spPr bwMode="auto">
          <a:xfrm>
            <a:off x="2051050" y="1846263"/>
            <a:ext cx="576263" cy="862012"/>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 name="Line 44"/>
          <p:cNvSpPr>
            <a:spLocks noChangeShapeType="1"/>
          </p:cNvSpPr>
          <p:nvPr/>
        </p:nvSpPr>
        <p:spPr bwMode="auto">
          <a:xfrm>
            <a:off x="1762125" y="2782888"/>
            <a:ext cx="865188" cy="21590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4" name="Line 47"/>
          <p:cNvSpPr>
            <a:spLocks noChangeShapeType="1"/>
          </p:cNvSpPr>
          <p:nvPr/>
        </p:nvSpPr>
        <p:spPr bwMode="auto">
          <a:xfrm flipH="1">
            <a:off x="7019925" y="2062163"/>
            <a:ext cx="287338" cy="720725"/>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2400"/>
          </a:p>
        </p:txBody>
      </p:sp>
      <p:sp>
        <p:nvSpPr>
          <p:cNvPr id="55" name="Text Box 13"/>
          <p:cNvSpPr txBox="1">
            <a:spLocks noChangeArrowheads="1"/>
          </p:cNvSpPr>
          <p:nvPr/>
        </p:nvSpPr>
        <p:spPr bwMode="auto">
          <a:xfrm>
            <a:off x="4907063" y="4083918"/>
            <a:ext cx="1681161" cy="830997"/>
          </a:xfrm>
          <a:prstGeom prst="rect">
            <a:avLst/>
          </a:prstGeom>
          <a:solidFill>
            <a:schemeClr val="bg1"/>
          </a:solidFill>
          <a:ln>
            <a:noFill/>
          </a:ln>
          <a:effectLst/>
          <a:extLst/>
        </p:spPr>
        <p:txBody>
          <a:bodyPr wrap="square">
            <a:spAutoFit/>
          </a:bodyPr>
          <a:lstStyle/>
          <a:p>
            <a:pPr algn="r"/>
            <a:r>
              <a:rPr lang="en-US" altLang="ja-JP" sz="2400" dirty="0">
                <a:solidFill>
                  <a:srgbClr val="000000"/>
                </a:solidFill>
                <a:latin typeface="Times New Roman" panose="02020603050405020304" pitchFamily="18" charset="0"/>
              </a:rPr>
              <a:t>Observation region</a:t>
            </a:r>
          </a:p>
        </p:txBody>
      </p:sp>
      <p:sp>
        <p:nvSpPr>
          <p:cNvPr id="28" name="Text Box 13"/>
          <p:cNvSpPr txBox="1">
            <a:spLocks noChangeArrowheads="1"/>
          </p:cNvSpPr>
          <p:nvPr/>
        </p:nvSpPr>
        <p:spPr bwMode="auto">
          <a:xfrm>
            <a:off x="785018" y="3990928"/>
            <a:ext cx="1091404" cy="830997"/>
          </a:xfrm>
          <a:prstGeom prst="rect">
            <a:avLst/>
          </a:prstGeom>
          <a:noFill/>
          <a:ln>
            <a:noFill/>
          </a:ln>
          <a:effectLst/>
          <a:extLst/>
        </p:spPr>
        <p:txBody>
          <a:bodyPr wrap="square">
            <a:spAutoFit/>
          </a:bodyPr>
          <a:lstStyle/>
          <a:p>
            <a:r>
              <a:rPr lang="en-US" altLang="ja-JP" sz="2400" dirty="0" smtClean="0">
                <a:solidFill>
                  <a:srgbClr val="000000"/>
                </a:solidFill>
                <a:latin typeface="Times New Roman" panose="02020603050405020304" pitchFamily="18" charset="0"/>
              </a:rPr>
              <a:t>Object </a:t>
            </a:r>
            <a:r>
              <a:rPr lang="en-US" altLang="ja-JP" sz="2400" dirty="0">
                <a:solidFill>
                  <a:srgbClr val="000000"/>
                </a:solidFill>
                <a:latin typeface="Times New Roman" panose="02020603050405020304" pitchFamily="18" charset="0"/>
              </a:rPr>
              <a:t>region</a:t>
            </a:r>
          </a:p>
        </p:txBody>
      </p:sp>
      <mc:AlternateContent xmlns:mc="http://schemas.openxmlformats.org/markup-compatibility/2006" xmlns:a14="http://schemas.microsoft.com/office/drawing/2010/main">
        <mc:Choice Requires="a14">
          <p:sp>
            <p:nvSpPr>
              <p:cNvPr id="3" name="テキスト ボックス 2"/>
              <p:cNvSpPr txBox="1"/>
              <p:nvPr/>
            </p:nvSpPr>
            <p:spPr>
              <a:xfrm>
                <a:off x="6957955" y="3293338"/>
                <a:ext cx="2063414" cy="1062407"/>
              </a:xfrm>
              <a:prstGeom prst="rect">
                <a:avLst/>
              </a:prstGeom>
              <a:noFill/>
            </p:spPr>
            <p:txBody>
              <a:bodyPr wrap="square" rtlCol="0">
                <a:spAutoFit/>
              </a:bodyPr>
              <a:lstStyle/>
              <a:p>
                <a:pPr marL="90488" indent="-90488"/>
                <a:r>
                  <a:rPr kumimoji="1" lang="en-US" altLang="ja-JP" sz="2000" dirty="0" smtClean="0">
                    <a:solidFill>
                      <a:srgbClr val="000000"/>
                    </a:solidFill>
                    <a:latin typeface="Times New Roman" panose="02020603050405020304" pitchFamily="18" charset="0"/>
                    <a:cs typeface="Times New Roman" panose="02020603050405020304" pitchFamily="18" charset="0"/>
                  </a:rPr>
                  <a:t>:	Complex wave amplitude </a:t>
                </a:r>
                <a:r>
                  <a:rPr lang="en-US" altLang="ja-JP" sz="2000" dirty="0" smtClean="0">
                    <a:solidFill>
                      <a:srgbClr val="000000"/>
                    </a:solidFill>
                    <a:latin typeface="Times New Roman" panose="02020603050405020304" pitchFamily="18" charset="0"/>
                    <a:cs typeface="Times New Roman" panose="02020603050405020304" pitchFamily="18" charset="0"/>
                  </a:rPr>
                  <a:t>at point </a:t>
                </a:r>
                <a14:m>
                  <m:oMath xmlns:m="http://schemas.openxmlformats.org/officeDocument/2006/math">
                    <m:d>
                      <m:dPr>
                        <m:ctrlPr>
                          <a:rPr lang="en-US" altLang="ja-JP" sz="2000" i="1" smtClean="0">
                            <a:solidFill>
                              <a:srgbClr val="000000"/>
                            </a:solidFill>
                            <a:latin typeface="Cambria Math" panose="02040503050406030204" pitchFamily="18" charset="0"/>
                            <a:cs typeface="Times New Roman" panose="02020603050405020304" pitchFamily="18" charset="0"/>
                          </a:rPr>
                        </m:ctrlPr>
                      </m:dPr>
                      <m:e>
                        <m:sSub>
                          <m:sSubPr>
                            <m:ctrlPr>
                              <a:rPr lang="en-US" altLang="ja-JP" sz="2000" i="1">
                                <a:solidFill>
                                  <a:srgbClr val="000000"/>
                                </a:solidFill>
                                <a:latin typeface="Cambria Math" panose="02040503050406030204" pitchFamily="18" charset="0"/>
                              </a:rPr>
                            </m:ctrlPr>
                          </m:sSubPr>
                          <m:e>
                            <m:r>
                              <a:rPr lang="en-US" altLang="ja-JP" sz="2000" i="1">
                                <a:solidFill>
                                  <a:srgbClr val="000000"/>
                                </a:solidFill>
                                <a:latin typeface="Cambria Math" panose="02040503050406030204" pitchFamily="18" charset="0"/>
                              </a:rPr>
                              <m:t>𝑥</m:t>
                            </m:r>
                          </m:e>
                          <m:sub>
                            <m:r>
                              <a:rPr lang="en-US" altLang="ja-JP" sz="2000" i="1">
                                <a:solidFill>
                                  <a:srgbClr val="000000"/>
                                </a:solidFill>
                                <a:latin typeface="Cambria Math" panose="02040503050406030204" pitchFamily="18" charset="0"/>
                              </a:rPr>
                              <m:t>𝑓</m:t>
                            </m:r>
                          </m:sub>
                        </m:sSub>
                        <m:r>
                          <a:rPr lang="en-US" altLang="ja-JP" sz="2000" i="1">
                            <a:solidFill>
                              <a:srgbClr val="000000"/>
                            </a:solidFill>
                            <a:latin typeface="Cambria Math" panose="02040503050406030204" pitchFamily="18" charset="0"/>
                          </a:rPr>
                          <m:t>,</m:t>
                        </m:r>
                        <m:sSub>
                          <m:sSubPr>
                            <m:ctrlPr>
                              <a:rPr lang="en-US" altLang="ja-JP" sz="2000" i="1">
                                <a:solidFill>
                                  <a:srgbClr val="000000"/>
                                </a:solidFill>
                                <a:latin typeface="Cambria Math" panose="02040503050406030204" pitchFamily="18" charset="0"/>
                              </a:rPr>
                            </m:ctrlPr>
                          </m:sSubPr>
                          <m:e>
                            <m:r>
                              <a:rPr lang="en-US" altLang="ja-JP" sz="2000" i="1">
                                <a:solidFill>
                                  <a:srgbClr val="000000"/>
                                </a:solidFill>
                                <a:latin typeface="Cambria Math" panose="02040503050406030204" pitchFamily="18" charset="0"/>
                              </a:rPr>
                              <m:t>𝑦</m:t>
                            </m:r>
                          </m:e>
                          <m:sub>
                            <m:r>
                              <a:rPr lang="en-US" altLang="ja-JP" sz="2000" i="1">
                                <a:solidFill>
                                  <a:srgbClr val="000000"/>
                                </a:solidFill>
                                <a:latin typeface="Cambria Math" panose="02040503050406030204" pitchFamily="18" charset="0"/>
                              </a:rPr>
                              <m:t>𝑓</m:t>
                            </m:r>
                          </m:sub>
                        </m:sSub>
                      </m:e>
                    </m:d>
                  </m:oMath>
                </a14:m>
                <a:endParaRPr kumimoji="1" lang="ja-JP" altLang="en-US" sz="2000" dirty="0">
                  <a:solidFill>
                    <a:srgbClr val="000000"/>
                  </a:solidFill>
                  <a:latin typeface="Times New Roman" panose="02020603050405020304" pitchFamily="18" charset="0"/>
                  <a:cs typeface="Times New Roman" panose="02020603050405020304" pitchFamily="18" charset="0"/>
                </a:endParaRPr>
              </a:p>
            </p:txBody>
          </p:sp>
        </mc:Choice>
        <mc:Fallback xmlns="">
          <p:sp>
            <p:nvSpPr>
              <p:cNvPr id="3" name="テキスト ボックス 2"/>
              <p:cNvSpPr txBox="1">
                <a:spLocks noRot="1" noChangeAspect="1" noMove="1" noResize="1" noEditPoints="1" noAdjustHandles="1" noChangeArrowheads="1" noChangeShapeType="1" noTextEdit="1"/>
              </p:cNvSpPr>
              <p:nvPr/>
            </p:nvSpPr>
            <p:spPr>
              <a:xfrm>
                <a:off x="6957955" y="3293338"/>
                <a:ext cx="2063414" cy="1062407"/>
              </a:xfrm>
              <a:prstGeom prst="rect">
                <a:avLst/>
              </a:prstGeom>
              <a:blipFill rotWithShape="0">
                <a:blip r:embed="rId3"/>
                <a:stretch>
                  <a:fillRect l="-2950" t="-2857" b="-628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1" name="テキスト ボックス 30"/>
              <p:cNvSpPr txBox="1"/>
              <p:nvPr/>
            </p:nvSpPr>
            <p:spPr>
              <a:xfrm>
                <a:off x="3425032" y="2355726"/>
                <a:ext cx="3219850" cy="5010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1600" b="0" i="1" smtClean="0">
                          <a:solidFill>
                            <a:srgbClr val="000000"/>
                          </a:solidFill>
                          <a:latin typeface="Cambria Math" panose="02040503050406030204" pitchFamily="18" charset="0"/>
                        </a:rPr>
                        <m:t>𝑟</m:t>
                      </m:r>
                      <m:r>
                        <a:rPr kumimoji="1" lang="en-US" altLang="ja-JP" sz="1600" b="0" i="1" smtClean="0">
                          <a:solidFill>
                            <a:srgbClr val="000000"/>
                          </a:solidFill>
                          <a:latin typeface="Cambria Math" panose="02040503050406030204" pitchFamily="18" charset="0"/>
                        </a:rPr>
                        <m:t>=</m:t>
                      </m:r>
                      <m:rad>
                        <m:radPr>
                          <m:degHide m:val="on"/>
                          <m:ctrlPr>
                            <a:rPr lang="en-US" altLang="ja-JP" sz="1600" i="1">
                              <a:solidFill>
                                <a:srgbClr val="000000"/>
                              </a:solidFill>
                              <a:latin typeface="Cambria Math" panose="02040503050406030204" pitchFamily="18" charset="0"/>
                            </a:rPr>
                          </m:ctrlPr>
                        </m:radPr>
                        <m:deg/>
                        <m:e>
                          <m:sSup>
                            <m:sSupPr>
                              <m:ctrlPr>
                                <a:rPr lang="en-US" altLang="ja-JP" sz="1600" i="1">
                                  <a:solidFill>
                                    <a:srgbClr val="000000"/>
                                  </a:solidFill>
                                  <a:latin typeface="Cambria Math" panose="02040503050406030204" pitchFamily="18" charset="0"/>
                                </a:rPr>
                              </m:ctrlPr>
                            </m:sSupPr>
                            <m:e>
                              <m:r>
                                <a:rPr lang="en-US" altLang="ja-JP" sz="1600" i="1">
                                  <a:solidFill>
                                    <a:srgbClr val="000000"/>
                                  </a:solidFill>
                                  <a:latin typeface="Cambria Math" panose="02040503050406030204" pitchFamily="18" charset="0"/>
                                </a:rPr>
                                <m:t>𝑅</m:t>
                              </m:r>
                            </m:e>
                            <m:sup>
                              <m:r>
                                <a:rPr lang="en-US" altLang="ja-JP" sz="1600" i="1">
                                  <a:solidFill>
                                    <a:srgbClr val="000000"/>
                                  </a:solidFill>
                                  <a:latin typeface="Cambria Math" panose="02040503050406030204" pitchFamily="18" charset="0"/>
                                </a:rPr>
                                <m:t>2</m:t>
                              </m:r>
                            </m:sup>
                          </m:sSup>
                          <m:r>
                            <a:rPr lang="en-US" altLang="ja-JP" sz="1600" i="1">
                              <a:solidFill>
                                <a:srgbClr val="000000"/>
                              </a:solidFill>
                              <a:latin typeface="Cambria Math" panose="02040503050406030204" pitchFamily="18" charset="0"/>
                            </a:rPr>
                            <m:t>+</m:t>
                          </m:r>
                          <m:sSup>
                            <m:sSupPr>
                              <m:ctrlPr>
                                <a:rPr lang="en-US" altLang="ja-JP" sz="1600" i="1">
                                  <a:solidFill>
                                    <a:srgbClr val="000000"/>
                                  </a:solidFill>
                                  <a:latin typeface="Cambria Math" panose="02040503050406030204" pitchFamily="18" charset="0"/>
                                </a:rPr>
                              </m:ctrlPr>
                            </m:sSupPr>
                            <m:e>
                              <m:d>
                                <m:dPr>
                                  <m:ctrlPr>
                                    <a:rPr lang="en-US" altLang="ja-JP" sz="1600" i="1">
                                      <a:solidFill>
                                        <a:srgbClr val="000000"/>
                                      </a:solidFill>
                                      <a:latin typeface="Cambria Math" panose="02040503050406030204" pitchFamily="18" charset="0"/>
                                    </a:rPr>
                                  </m:ctrlPr>
                                </m:dPr>
                                <m:e>
                                  <m:sSub>
                                    <m:sSubPr>
                                      <m:ctrlPr>
                                        <a:rPr lang="en-US" altLang="ja-JP" sz="1600" i="1">
                                          <a:solidFill>
                                            <a:srgbClr val="000000"/>
                                          </a:solidFill>
                                          <a:latin typeface="Cambria Math" panose="02040503050406030204" pitchFamily="18" charset="0"/>
                                        </a:rPr>
                                      </m:ctrlPr>
                                    </m:sSubPr>
                                    <m:e>
                                      <m:r>
                                        <a:rPr lang="en-US" altLang="ja-JP" sz="1600" i="1">
                                          <a:solidFill>
                                            <a:srgbClr val="000000"/>
                                          </a:solidFill>
                                          <a:latin typeface="Cambria Math" panose="02040503050406030204" pitchFamily="18" charset="0"/>
                                        </a:rPr>
                                        <m:t>𝑥</m:t>
                                      </m:r>
                                    </m:e>
                                    <m:sub>
                                      <m:r>
                                        <a:rPr lang="en-US" altLang="ja-JP" sz="1600" i="1">
                                          <a:solidFill>
                                            <a:srgbClr val="000000"/>
                                          </a:solidFill>
                                          <a:latin typeface="Cambria Math" panose="02040503050406030204" pitchFamily="18" charset="0"/>
                                        </a:rPr>
                                        <m:t>𝑓</m:t>
                                      </m:r>
                                    </m:sub>
                                  </m:sSub>
                                  <m:r>
                                    <a:rPr lang="en-US" altLang="ja-JP" sz="1600" i="1">
                                      <a:solidFill>
                                        <a:srgbClr val="000000"/>
                                      </a:solidFill>
                                      <a:latin typeface="Cambria Math" panose="02040503050406030204" pitchFamily="18" charset="0"/>
                                    </a:rPr>
                                    <m:t>−</m:t>
                                  </m:r>
                                  <m:sSub>
                                    <m:sSubPr>
                                      <m:ctrlPr>
                                        <a:rPr lang="en-US" altLang="ja-JP" sz="1600" i="1">
                                          <a:solidFill>
                                            <a:srgbClr val="000000"/>
                                          </a:solidFill>
                                          <a:latin typeface="Cambria Math" panose="02040503050406030204" pitchFamily="18" charset="0"/>
                                        </a:rPr>
                                      </m:ctrlPr>
                                    </m:sSubPr>
                                    <m:e>
                                      <m:r>
                                        <a:rPr lang="en-US" altLang="ja-JP" sz="1600" i="1">
                                          <a:solidFill>
                                            <a:srgbClr val="000000"/>
                                          </a:solidFill>
                                          <a:latin typeface="Cambria Math" panose="02040503050406030204" pitchFamily="18" charset="0"/>
                                        </a:rPr>
                                        <m:t>𝑥</m:t>
                                      </m:r>
                                    </m:e>
                                    <m:sub>
                                      <m:r>
                                        <a:rPr lang="en-US" altLang="ja-JP" sz="1600" i="1">
                                          <a:solidFill>
                                            <a:srgbClr val="000000"/>
                                          </a:solidFill>
                                          <a:latin typeface="Cambria Math" panose="02040503050406030204" pitchFamily="18" charset="0"/>
                                        </a:rPr>
                                        <m:t>𝑜</m:t>
                                      </m:r>
                                    </m:sub>
                                  </m:sSub>
                                </m:e>
                              </m:d>
                            </m:e>
                            <m:sup>
                              <m:r>
                                <a:rPr lang="en-US" altLang="ja-JP" sz="1600" i="1">
                                  <a:solidFill>
                                    <a:srgbClr val="000000"/>
                                  </a:solidFill>
                                  <a:latin typeface="Cambria Math" panose="02040503050406030204" pitchFamily="18" charset="0"/>
                                </a:rPr>
                                <m:t>2</m:t>
                              </m:r>
                            </m:sup>
                          </m:sSup>
                          <m:r>
                            <a:rPr lang="en-US" altLang="ja-JP" sz="1600" i="1">
                              <a:solidFill>
                                <a:srgbClr val="000000"/>
                              </a:solidFill>
                              <a:latin typeface="Cambria Math" panose="02040503050406030204" pitchFamily="18" charset="0"/>
                            </a:rPr>
                            <m:t>+</m:t>
                          </m:r>
                          <m:sSup>
                            <m:sSupPr>
                              <m:ctrlPr>
                                <a:rPr lang="en-US" altLang="ja-JP" sz="1600" i="1">
                                  <a:solidFill>
                                    <a:srgbClr val="000000"/>
                                  </a:solidFill>
                                  <a:latin typeface="Cambria Math" panose="02040503050406030204" pitchFamily="18" charset="0"/>
                                </a:rPr>
                              </m:ctrlPr>
                            </m:sSupPr>
                            <m:e>
                              <m:d>
                                <m:dPr>
                                  <m:ctrlPr>
                                    <a:rPr lang="en-US" altLang="ja-JP" sz="1600" i="1">
                                      <a:solidFill>
                                        <a:srgbClr val="000000"/>
                                      </a:solidFill>
                                      <a:latin typeface="Cambria Math" panose="02040503050406030204" pitchFamily="18" charset="0"/>
                                    </a:rPr>
                                  </m:ctrlPr>
                                </m:dPr>
                                <m:e>
                                  <m:sSub>
                                    <m:sSubPr>
                                      <m:ctrlPr>
                                        <a:rPr lang="en-US" altLang="ja-JP" sz="1600" i="1">
                                          <a:solidFill>
                                            <a:srgbClr val="000000"/>
                                          </a:solidFill>
                                          <a:latin typeface="Cambria Math" panose="02040503050406030204" pitchFamily="18" charset="0"/>
                                        </a:rPr>
                                      </m:ctrlPr>
                                    </m:sSubPr>
                                    <m:e>
                                      <m:r>
                                        <a:rPr lang="en-US" altLang="ja-JP" sz="1600" i="1">
                                          <a:solidFill>
                                            <a:srgbClr val="000000"/>
                                          </a:solidFill>
                                          <a:latin typeface="Cambria Math" panose="02040503050406030204" pitchFamily="18" charset="0"/>
                                        </a:rPr>
                                        <m:t>𝑦</m:t>
                                      </m:r>
                                    </m:e>
                                    <m:sub>
                                      <m:r>
                                        <a:rPr lang="en-US" altLang="ja-JP" sz="1600" i="1">
                                          <a:solidFill>
                                            <a:srgbClr val="000000"/>
                                          </a:solidFill>
                                          <a:latin typeface="Cambria Math" panose="02040503050406030204" pitchFamily="18" charset="0"/>
                                        </a:rPr>
                                        <m:t>𝑓</m:t>
                                      </m:r>
                                    </m:sub>
                                  </m:sSub>
                                  <m:r>
                                    <a:rPr lang="en-US" altLang="ja-JP" sz="1600" i="1">
                                      <a:solidFill>
                                        <a:srgbClr val="000000"/>
                                      </a:solidFill>
                                      <a:latin typeface="Cambria Math" panose="02040503050406030204" pitchFamily="18" charset="0"/>
                                    </a:rPr>
                                    <m:t>−</m:t>
                                  </m:r>
                                  <m:sSub>
                                    <m:sSubPr>
                                      <m:ctrlPr>
                                        <a:rPr lang="en-US" altLang="ja-JP" sz="1600" i="1">
                                          <a:solidFill>
                                            <a:srgbClr val="000000"/>
                                          </a:solidFill>
                                          <a:latin typeface="Cambria Math" panose="02040503050406030204" pitchFamily="18" charset="0"/>
                                        </a:rPr>
                                      </m:ctrlPr>
                                    </m:sSubPr>
                                    <m:e>
                                      <m:r>
                                        <a:rPr lang="en-US" altLang="ja-JP" sz="1600" i="1">
                                          <a:solidFill>
                                            <a:srgbClr val="000000"/>
                                          </a:solidFill>
                                          <a:latin typeface="Cambria Math" panose="02040503050406030204" pitchFamily="18" charset="0"/>
                                        </a:rPr>
                                        <m:t>𝑦</m:t>
                                      </m:r>
                                    </m:e>
                                    <m:sub>
                                      <m:r>
                                        <a:rPr lang="en-US" altLang="ja-JP" sz="1600" i="1">
                                          <a:solidFill>
                                            <a:srgbClr val="000000"/>
                                          </a:solidFill>
                                          <a:latin typeface="Cambria Math" panose="02040503050406030204" pitchFamily="18" charset="0"/>
                                        </a:rPr>
                                        <m:t>𝑜</m:t>
                                      </m:r>
                                    </m:sub>
                                  </m:sSub>
                                </m:e>
                              </m:d>
                            </m:e>
                            <m:sup>
                              <m:r>
                                <a:rPr lang="en-US" altLang="ja-JP" sz="1600" i="1">
                                  <a:solidFill>
                                    <a:srgbClr val="000000"/>
                                  </a:solidFill>
                                  <a:latin typeface="Cambria Math" panose="02040503050406030204" pitchFamily="18" charset="0"/>
                                </a:rPr>
                                <m:t>2</m:t>
                              </m:r>
                            </m:sup>
                          </m:sSup>
                        </m:e>
                      </m:rad>
                    </m:oMath>
                  </m:oMathPara>
                </a14:m>
                <a:endParaRPr kumimoji="1" lang="ja-JP" altLang="en-US" sz="1400" dirty="0">
                  <a:solidFill>
                    <a:srgbClr val="000000"/>
                  </a:solidFill>
                </a:endParaRPr>
              </a:p>
            </p:txBody>
          </p:sp>
        </mc:Choice>
        <mc:Fallback xmlns="">
          <p:sp>
            <p:nvSpPr>
              <p:cNvPr id="31" name="テキスト ボックス 30"/>
              <p:cNvSpPr txBox="1">
                <a:spLocks noRot="1" noChangeAspect="1" noMove="1" noResize="1" noEditPoints="1" noAdjustHandles="1" noChangeArrowheads="1" noChangeShapeType="1" noTextEdit="1"/>
              </p:cNvSpPr>
              <p:nvPr/>
            </p:nvSpPr>
            <p:spPr>
              <a:xfrm>
                <a:off x="3425032" y="2355726"/>
                <a:ext cx="3219850" cy="501099"/>
              </a:xfrm>
              <a:prstGeom prst="rect">
                <a:avLst/>
              </a:prstGeom>
              <a:blipFill rotWithShape="0">
                <a:blip r:embed="rId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2" name="テキスト ボックス 31"/>
              <p:cNvSpPr txBox="1"/>
              <p:nvPr/>
            </p:nvSpPr>
            <p:spPr>
              <a:xfrm>
                <a:off x="3060053" y="1251897"/>
                <a:ext cx="2731293" cy="54925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ja-JP" sz="1600" b="0" i="1" smtClean="0">
                          <a:solidFill>
                            <a:srgbClr val="000000"/>
                          </a:solidFill>
                          <a:latin typeface="Cambria Math" panose="02040503050406030204" pitchFamily="18" charset="0"/>
                        </a:rPr>
                        <m:t>𝑡</m:t>
                      </m:r>
                      <m:d>
                        <m:dPr>
                          <m:ctrlPr>
                            <a:rPr lang="en-US" altLang="ja-JP" sz="1600" i="1">
                              <a:solidFill>
                                <a:srgbClr val="000000"/>
                              </a:solidFill>
                              <a:latin typeface="Cambria Math" panose="02040503050406030204" pitchFamily="18" charset="0"/>
                            </a:rPr>
                          </m:ctrlPr>
                        </m:dPr>
                        <m:e>
                          <m:sSub>
                            <m:sSubPr>
                              <m:ctrlPr>
                                <a:rPr lang="en-US" altLang="ja-JP" sz="1600" i="1">
                                  <a:solidFill>
                                    <a:srgbClr val="000000"/>
                                  </a:solidFill>
                                  <a:latin typeface="Cambria Math" panose="02040503050406030204" pitchFamily="18" charset="0"/>
                                </a:rPr>
                              </m:ctrlPr>
                            </m:sSubPr>
                            <m:e>
                              <m:r>
                                <a:rPr lang="en-US" altLang="ja-JP" sz="1600" i="1">
                                  <a:solidFill>
                                    <a:srgbClr val="000000"/>
                                  </a:solidFill>
                                  <a:latin typeface="Cambria Math" panose="02040503050406030204" pitchFamily="18" charset="0"/>
                                </a:rPr>
                                <m:t>𝑥</m:t>
                              </m:r>
                            </m:e>
                            <m:sub>
                              <m:r>
                                <a:rPr lang="en-US" altLang="ja-JP" sz="1600" i="1">
                                  <a:solidFill>
                                    <a:srgbClr val="000000"/>
                                  </a:solidFill>
                                  <a:latin typeface="Cambria Math" panose="02040503050406030204" pitchFamily="18" charset="0"/>
                                </a:rPr>
                                <m:t>𝑜</m:t>
                              </m:r>
                            </m:sub>
                          </m:sSub>
                          <m:r>
                            <a:rPr lang="en-US" altLang="ja-JP" sz="1600" i="1">
                              <a:solidFill>
                                <a:srgbClr val="000000"/>
                              </a:solidFill>
                              <a:latin typeface="Cambria Math" panose="02040503050406030204" pitchFamily="18" charset="0"/>
                            </a:rPr>
                            <m:t>,</m:t>
                          </m:r>
                          <m:sSub>
                            <m:sSubPr>
                              <m:ctrlPr>
                                <a:rPr lang="en-US" altLang="ja-JP" sz="1600" i="1">
                                  <a:solidFill>
                                    <a:srgbClr val="000000"/>
                                  </a:solidFill>
                                  <a:latin typeface="Cambria Math" panose="02040503050406030204" pitchFamily="18" charset="0"/>
                                </a:rPr>
                              </m:ctrlPr>
                            </m:sSubPr>
                            <m:e>
                              <m:r>
                                <a:rPr lang="en-US" altLang="ja-JP" sz="1600" i="1">
                                  <a:solidFill>
                                    <a:srgbClr val="000000"/>
                                  </a:solidFill>
                                  <a:latin typeface="Cambria Math" panose="02040503050406030204" pitchFamily="18" charset="0"/>
                                </a:rPr>
                                <m:t>𝑦</m:t>
                              </m:r>
                            </m:e>
                            <m:sub>
                              <m:r>
                                <a:rPr lang="en-US" altLang="ja-JP" sz="1600" i="1">
                                  <a:solidFill>
                                    <a:srgbClr val="000000"/>
                                  </a:solidFill>
                                  <a:latin typeface="Cambria Math" panose="02040503050406030204" pitchFamily="18" charset="0"/>
                                </a:rPr>
                                <m:t>𝑜</m:t>
                              </m:r>
                            </m:sub>
                          </m:sSub>
                        </m:e>
                      </m:d>
                      <m:r>
                        <a:rPr lang="en-US" altLang="ja-JP" sz="1600" i="1">
                          <a:solidFill>
                            <a:srgbClr val="000000"/>
                          </a:solidFill>
                          <a:latin typeface="Cambria Math" panose="02040503050406030204" pitchFamily="18" charset="0"/>
                        </a:rPr>
                        <m:t>=</m:t>
                      </m:r>
                      <m:d>
                        <m:dPr>
                          <m:begChr m:val="{"/>
                          <m:endChr m:val=""/>
                          <m:ctrlPr>
                            <a:rPr lang="en-US" altLang="ja-JP" sz="1600" i="1">
                              <a:solidFill>
                                <a:srgbClr val="000000"/>
                              </a:solidFill>
                              <a:latin typeface="Cambria Math" panose="02040503050406030204" pitchFamily="18" charset="0"/>
                            </a:rPr>
                          </m:ctrlPr>
                        </m:dPr>
                        <m:e>
                          <m:eqArr>
                            <m:eqArrPr>
                              <m:ctrlPr>
                                <a:rPr lang="en-US" altLang="ja-JP" sz="1600" i="1">
                                  <a:solidFill>
                                    <a:srgbClr val="000000"/>
                                  </a:solidFill>
                                  <a:latin typeface="Cambria Math" panose="02040503050406030204" pitchFamily="18" charset="0"/>
                                </a:rPr>
                              </m:ctrlPr>
                            </m:eqArrPr>
                            <m:e>
                              <m:r>
                                <a:rPr lang="en-US" altLang="ja-JP" sz="1600" b="0" i="1" smtClean="0">
                                  <a:solidFill>
                                    <a:srgbClr val="000000"/>
                                  </a:solidFill>
                                  <a:latin typeface="Cambria Math" panose="02040503050406030204" pitchFamily="18" charset="0"/>
                                </a:rPr>
                                <m:t>1</m:t>
                              </m:r>
                              <m:r>
                                <a:rPr lang="en-US" altLang="ja-JP" sz="1600" i="1">
                                  <a:solidFill>
                                    <a:srgbClr val="000000"/>
                                  </a:solidFill>
                                  <a:latin typeface="Cambria Math" panose="02040503050406030204" pitchFamily="18" charset="0"/>
                                </a:rPr>
                                <m:t>,  </m:t>
                              </m:r>
                              <m:r>
                                <m:rPr>
                                  <m:sty m:val="p"/>
                                </m:rPr>
                                <a:rPr lang="en-US" altLang="ja-JP" sz="1600" b="0" i="0" smtClean="0">
                                  <a:solidFill>
                                    <a:srgbClr val="000000"/>
                                  </a:solidFill>
                                  <a:latin typeface="Cambria Math" panose="02040503050406030204" pitchFamily="18" charset="0"/>
                                </a:rPr>
                                <m:t>inside</m:t>
                              </m:r>
                              <m:r>
                                <a:rPr lang="en-US" altLang="ja-JP" sz="1600" b="0" i="1" smtClean="0">
                                  <a:solidFill>
                                    <a:srgbClr val="000000"/>
                                  </a:solidFill>
                                  <a:latin typeface="Cambria Math" panose="02040503050406030204" pitchFamily="18" charset="0"/>
                                </a:rPr>
                                <m:t> </m:t>
                              </m:r>
                              <m:r>
                                <a:rPr lang="en-US" altLang="ja-JP" sz="1600" b="0" i="1" smtClean="0">
                                  <a:solidFill>
                                    <a:srgbClr val="000000"/>
                                  </a:solidFill>
                                  <a:latin typeface="Cambria Math" panose="02040503050406030204" pitchFamily="18" charset="0"/>
                                </a:rPr>
                                <m:t>𝑆</m:t>
                              </m:r>
                            </m:e>
                            <m:e>
                              <m:r>
                                <a:rPr lang="en-US" altLang="ja-JP" sz="1600" i="1">
                                  <a:solidFill>
                                    <a:srgbClr val="000000"/>
                                  </a:solidFill>
                                  <a:latin typeface="Cambria Math" panose="02040503050406030204" pitchFamily="18" charset="0"/>
                                </a:rPr>
                                <m:t>&amp;</m:t>
                              </m:r>
                              <m:r>
                                <a:rPr lang="en-US" altLang="ja-JP" sz="1600" b="0" i="1" smtClean="0">
                                  <a:solidFill>
                                    <a:srgbClr val="000000"/>
                                  </a:solidFill>
                                  <a:latin typeface="Cambria Math" panose="02040503050406030204" pitchFamily="18" charset="0"/>
                                </a:rPr>
                                <m:t>  0</m:t>
                              </m:r>
                              <m:r>
                                <a:rPr lang="en-US" altLang="ja-JP" sz="1600" i="1">
                                  <a:solidFill>
                                    <a:srgbClr val="000000"/>
                                  </a:solidFill>
                                  <a:latin typeface="Cambria Math" panose="02040503050406030204" pitchFamily="18" charset="0"/>
                                </a:rPr>
                                <m:t>, </m:t>
                              </m:r>
                              <m:r>
                                <a:rPr lang="en-US" altLang="ja-JP" sz="1600" i="1" smtClean="0">
                                  <a:solidFill>
                                    <a:srgbClr val="000000"/>
                                  </a:solidFill>
                                  <a:latin typeface="Cambria Math" panose="02040503050406030204" pitchFamily="18" charset="0"/>
                                </a:rPr>
                                <m:t> </m:t>
                              </m:r>
                              <m:r>
                                <m:rPr>
                                  <m:sty m:val="p"/>
                                </m:rPr>
                                <a:rPr lang="en-US" altLang="ja-JP" sz="1600" b="0" i="0" smtClean="0">
                                  <a:solidFill>
                                    <a:srgbClr val="000000"/>
                                  </a:solidFill>
                                  <a:latin typeface="Cambria Math" panose="02040503050406030204" pitchFamily="18" charset="0"/>
                                </a:rPr>
                                <m:t>outside</m:t>
                              </m:r>
                              <m:r>
                                <a:rPr lang="en-US" altLang="ja-JP" sz="1600" b="0" i="1" smtClean="0">
                                  <a:solidFill>
                                    <a:srgbClr val="000000"/>
                                  </a:solidFill>
                                  <a:latin typeface="Cambria Math" panose="02040503050406030204" pitchFamily="18" charset="0"/>
                                </a:rPr>
                                <m:t> </m:t>
                              </m:r>
                              <m:r>
                                <a:rPr lang="en-US" altLang="ja-JP" sz="1600" b="0" i="1" smtClean="0">
                                  <a:solidFill>
                                    <a:srgbClr val="000000"/>
                                  </a:solidFill>
                                  <a:latin typeface="Cambria Math" panose="02040503050406030204" pitchFamily="18" charset="0"/>
                                </a:rPr>
                                <m:t>𝑆</m:t>
                              </m:r>
                            </m:e>
                          </m:eqArr>
                        </m:e>
                      </m:d>
                    </m:oMath>
                  </m:oMathPara>
                </a14:m>
                <a:endParaRPr kumimoji="1" lang="ja-JP" altLang="en-US" sz="1600" dirty="0">
                  <a:solidFill>
                    <a:srgbClr val="000000"/>
                  </a:solidFill>
                </a:endParaRPr>
              </a:p>
            </p:txBody>
          </p:sp>
        </mc:Choice>
        <mc:Fallback xmlns="">
          <p:sp>
            <p:nvSpPr>
              <p:cNvPr id="32" name="テキスト ボックス 31"/>
              <p:cNvSpPr txBox="1">
                <a:spLocks noRot="1" noChangeAspect="1" noMove="1" noResize="1" noEditPoints="1" noAdjustHandles="1" noChangeArrowheads="1" noChangeShapeType="1" noTextEdit="1"/>
              </p:cNvSpPr>
              <p:nvPr/>
            </p:nvSpPr>
            <p:spPr>
              <a:xfrm>
                <a:off x="3060053" y="1251897"/>
                <a:ext cx="2731293" cy="549253"/>
              </a:xfrm>
              <a:prstGeom prst="rect">
                <a:avLst/>
              </a:prstGeom>
              <a:blipFill rotWithShape="0">
                <a:blip r:embed="rId5"/>
                <a:stretch>
                  <a:fillRect b="-111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3" name="テキスト ボックス 32"/>
              <p:cNvSpPr txBox="1"/>
              <p:nvPr/>
            </p:nvSpPr>
            <p:spPr>
              <a:xfrm>
                <a:off x="4425709" y="3373025"/>
                <a:ext cx="375072"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ja-JP" sz="2400" i="1" smtClean="0">
                          <a:solidFill>
                            <a:srgbClr val="000000"/>
                          </a:solidFill>
                          <a:latin typeface="Cambria Math" panose="02040503050406030204" pitchFamily="18" charset="0"/>
                        </a:rPr>
                        <m:t>𝑅</m:t>
                      </m:r>
                    </m:oMath>
                  </m:oMathPara>
                </a14:m>
                <a:endParaRPr kumimoji="1" lang="ja-JP" altLang="en-US" sz="2400" dirty="0">
                  <a:solidFill>
                    <a:srgbClr val="000000"/>
                  </a:solidFill>
                </a:endParaRPr>
              </a:p>
            </p:txBody>
          </p:sp>
        </mc:Choice>
        <mc:Fallback xmlns="">
          <p:sp>
            <p:nvSpPr>
              <p:cNvPr id="33" name="テキスト ボックス 32"/>
              <p:cNvSpPr txBox="1">
                <a:spLocks noRot="1" noChangeAspect="1" noMove="1" noResize="1" noEditPoints="1" noAdjustHandles="1" noChangeArrowheads="1" noChangeShapeType="1" noTextEdit="1"/>
              </p:cNvSpPr>
              <p:nvPr/>
            </p:nvSpPr>
            <p:spPr>
              <a:xfrm>
                <a:off x="4425709" y="3373025"/>
                <a:ext cx="375072" cy="369332"/>
              </a:xfrm>
              <a:prstGeom prst="rect">
                <a:avLst/>
              </a:prstGeom>
              <a:blipFill rotWithShape="0">
                <a:blip r:embed="rId6"/>
                <a:stretch>
                  <a:fillRect l="-4839" r="-3226" b="-983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4" name="テキスト ボックス 33"/>
              <p:cNvSpPr txBox="1"/>
              <p:nvPr/>
            </p:nvSpPr>
            <p:spPr>
              <a:xfrm>
                <a:off x="1372583" y="2540827"/>
                <a:ext cx="375072"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ja-JP" sz="2400" i="1" smtClean="0">
                              <a:solidFill>
                                <a:srgbClr val="000000"/>
                              </a:solidFill>
                              <a:latin typeface="Cambria Math" panose="02040503050406030204" pitchFamily="18" charset="0"/>
                            </a:rPr>
                          </m:ctrlPr>
                        </m:sSubPr>
                        <m:e>
                          <m:r>
                            <a:rPr lang="en-US" altLang="ja-JP" sz="2400" b="0" i="1" smtClean="0">
                              <a:solidFill>
                                <a:srgbClr val="000000"/>
                              </a:solidFill>
                              <a:latin typeface="Cambria Math" panose="02040503050406030204" pitchFamily="18" charset="0"/>
                            </a:rPr>
                            <m:t>𝑃</m:t>
                          </m:r>
                        </m:e>
                        <m:sub>
                          <m:r>
                            <a:rPr lang="en-US" altLang="ja-JP" sz="2400" b="0" i="1" smtClean="0">
                              <a:solidFill>
                                <a:srgbClr val="000000"/>
                              </a:solidFill>
                              <a:latin typeface="Cambria Math" panose="02040503050406030204" pitchFamily="18" charset="0"/>
                            </a:rPr>
                            <m:t>𝑜</m:t>
                          </m:r>
                        </m:sub>
                      </m:sSub>
                    </m:oMath>
                  </m:oMathPara>
                </a14:m>
                <a:endParaRPr kumimoji="1" lang="ja-JP" altLang="en-US" sz="2400" dirty="0">
                  <a:solidFill>
                    <a:srgbClr val="000000"/>
                  </a:solidFill>
                </a:endParaRPr>
              </a:p>
            </p:txBody>
          </p:sp>
        </mc:Choice>
        <mc:Fallback xmlns="">
          <p:sp>
            <p:nvSpPr>
              <p:cNvPr id="34" name="テキスト ボックス 33"/>
              <p:cNvSpPr txBox="1">
                <a:spLocks noRot="1" noChangeAspect="1" noMove="1" noResize="1" noEditPoints="1" noAdjustHandles="1" noChangeArrowheads="1" noChangeShapeType="1" noTextEdit="1"/>
              </p:cNvSpPr>
              <p:nvPr/>
            </p:nvSpPr>
            <p:spPr>
              <a:xfrm>
                <a:off x="1372583" y="2540827"/>
                <a:ext cx="375072" cy="369332"/>
              </a:xfrm>
              <a:prstGeom prst="rect">
                <a:avLst/>
              </a:prstGeom>
              <a:blipFill rotWithShape="0">
                <a:blip r:embed="rId7"/>
                <a:stretch>
                  <a:fillRect l="-14516" b="-1333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5" name="テキスト ボックス 34"/>
              <p:cNvSpPr txBox="1"/>
              <p:nvPr/>
            </p:nvSpPr>
            <p:spPr>
              <a:xfrm>
                <a:off x="7163594" y="1565900"/>
                <a:ext cx="375072" cy="39895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ja-JP" sz="2400" i="1" smtClean="0">
                              <a:solidFill>
                                <a:srgbClr val="000000"/>
                              </a:solidFill>
                              <a:latin typeface="Cambria Math" panose="02040503050406030204" pitchFamily="18" charset="0"/>
                            </a:rPr>
                          </m:ctrlPr>
                        </m:sSubPr>
                        <m:e>
                          <m:r>
                            <a:rPr lang="en-US" altLang="ja-JP" sz="2400" b="0" i="1" smtClean="0">
                              <a:solidFill>
                                <a:srgbClr val="000000"/>
                              </a:solidFill>
                              <a:latin typeface="Cambria Math" panose="02040503050406030204" pitchFamily="18" charset="0"/>
                            </a:rPr>
                            <m:t>𝑃</m:t>
                          </m:r>
                        </m:e>
                        <m:sub>
                          <m:r>
                            <a:rPr lang="en-US" altLang="ja-JP" sz="2400" b="0" i="1" smtClean="0">
                              <a:solidFill>
                                <a:srgbClr val="000000"/>
                              </a:solidFill>
                              <a:latin typeface="Cambria Math" panose="02040503050406030204" pitchFamily="18" charset="0"/>
                            </a:rPr>
                            <m:t>𝑓</m:t>
                          </m:r>
                        </m:sub>
                      </m:sSub>
                    </m:oMath>
                  </m:oMathPara>
                </a14:m>
                <a:endParaRPr kumimoji="1" lang="ja-JP" altLang="en-US" sz="2400" dirty="0">
                  <a:solidFill>
                    <a:srgbClr val="000000"/>
                  </a:solidFill>
                </a:endParaRPr>
              </a:p>
            </p:txBody>
          </p:sp>
        </mc:Choice>
        <mc:Fallback xmlns="">
          <p:sp>
            <p:nvSpPr>
              <p:cNvPr id="35" name="テキスト ボックス 34"/>
              <p:cNvSpPr txBox="1">
                <a:spLocks noRot="1" noChangeAspect="1" noMove="1" noResize="1" noEditPoints="1" noAdjustHandles="1" noChangeArrowheads="1" noChangeShapeType="1" noTextEdit="1"/>
              </p:cNvSpPr>
              <p:nvPr/>
            </p:nvSpPr>
            <p:spPr>
              <a:xfrm>
                <a:off x="7163594" y="1565900"/>
                <a:ext cx="375072" cy="398955"/>
              </a:xfrm>
              <a:prstGeom prst="rect">
                <a:avLst/>
              </a:prstGeom>
              <a:blipFill rotWithShape="0">
                <a:blip r:embed="rId8"/>
                <a:stretch>
                  <a:fillRect l="-16129" r="-11290" b="-2769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6" name="テキスト ボックス 35"/>
              <p:cNvSpPr txBox="1"/>
              <p:nvPr/>
            </p:nvSpPr>
            <p:spPr>
              <a:xfrm>
                <a:off x="7696966" y="2152866"/>
                <a:ext cx="375072" cy="39895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ja-JP" sz="2400" i="1" smtClean="0">
                              <a:solidFill>
                                <a:srgbClr val="000000"/>
                              </a:solidFill>
                              <a:latin typeface="Cambria Math" panose="02040503050406030204" pitchFamily="18" charset="0"/>
                            </a:rPr>
                          </m:ctrlPr>
                        </m:sSubPr>
                        <m:e>
                          <m:r>
                            <a:rPr lang="en-US" altLang="ja-JP" sz="2400" b="0" i="1" smtClean="0">
                              <a:solidFill>
                                <a:srgbClr val="000000"/>
                              </a:solidFill>
                              <a:latin typeface="Cambria Math" panose="02040503050406030204" pitchFamily="18" charset="0"/>
                            </a:rPr>
                            <m:t>𝑥</m:t>
                          </m:r>
                        </m:e>
                        <m:sub>
                          <m:r>
                            <a:rPr lang="en-US" altLang="ja-JP" sz="2400" b="0" i="1" smtClean="0">
                              <a:solidFill>
                                <a:srgbClr val="000000"/>
                              </a:solidFill>
                              <a:latin typeface="Cambria Math" panose="02040503050406030204" pitchFamily="18" charset="0"/>
                            </a:rPr>
                            <m:t>𝑓</m:t>
                          </m:r>
                        </m:sub>
                      </m:sSub>
                    </m:oMath>
                  </m:oMathPara>
                </a14:m>
                <a:endParaRPr kumimoji="1" lang="ja-JP" altLang="en-US" sz="2400" dirty="0">
                  <a:solidFill>
                    <a:srgbClr val="000000"/>
                  </a:solidFill>
                </a:endParaRPr>
              </a:p>
            </p:txBody>
          </p:sp>
        </mc:Choice>
        <mc:Fallback xmlns="">
          <p:sp>
            <p:nvSpPr>
              <p:cNvPr id="36" name="テキスト ボックス 35"/>
              <p:cNvSpPr txBox="1">
                <a:spLocks noRot="1" noChangeAspect="1" noMove="1" noResize="1" noEditPoints="1" noAdjustHandles="1" noChangeArrowheads="1" noChangeShapeType="1" noTextEdit="1"/>
              </p:cNvSpPr>
              <p:nvPr/>
            </p:nvSpPr>
            <p:spPr>
              <a:xfrm>
                <a:off x="7696966" y="2152866"/>
                <a:ext cx="375072" cy="398955"/>
              </a:xfrm>
              <a:prstGeom prst="rect">
                <a:avLst/>
              </a:prstGeom>
              <a:blipFill rotWithShape="0">
                <a:blip r:embed="rId9"/>
                <a:stretch>
                  <a:fillRect l="-9836" r="-14754" b="-25758"/>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7" name="テキスト ボックス 36"/>
              <p:cNvSpPr txBox="1"/>
              <p:nvPr/>
            </p:nvSpPr>
            <p:spPr>
              <a:xfrm>
                <a:off x="7092950" y="2833493"/>
                <a:ext cx="1268184" cy="42537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ja-JP" sz="2400" b="0" i="1" smtClean="0">
                              <a:solidFill>
                                <a:srgbClr val="000000"/>
                              </a:solidFill>
                              <a:latin typeface="Cambria Math" panose="02040503050406030204" pitchFamily="18" charset="0"/>
                            </a:rPr>
                          </m:ctrlPr>
                        </m:sSubPr>
                        <m:e>
                          <m:r>
                            <a:rPr lang="en-US" altLang="ja-JP" sz="2400" b="0" i="1" smtClean="0">
                              <a:solidFill>
                                <a:srgbClr val="000000"/>
                              </a:solidFill>
                              <a:latin typeface="Cambria Math" panose="02040503050406030204" pitchFamily="18" charset="0"/>
                            </a:rPr>
                            <m:t>𝑈</m:t>
                          </m:r>
                        </m:e>
                        <m:sub>
                          <m:r>
                            <a:rPr lang="en-US" altLang="ja-JP" sz="2400" b="0" i="1" smtClean="0">
                              <a:solidFill>
                                <a:srgbClr val="000000"/>
                              </a:solidFill>
                              <a:latin typeface="Cambria Math" panose="02040503050406030204" pitchFamily="18" charset="0"/>
                            </a:rPr>
                            <m:t>𝑓</m:t>
                          </m:r>
                        </m:sub>
                      </m:sSub>
                      <m:d>
                        <m:dPr>
                          <m:ctrlPr>
                            <a:rPr lang="en-US" altLang="ja-JP" sz="2400" i="1">
                              <a:solidFill>
                                <a:srgbClr val="000000"/>
                              </a:solidFill>
                              <a:latin typeface="Cambria Math" panose="02040503050406030204" pitchFamily="18" charset="0"/>
                            </a:rPr>
                          </m:ctrlPr>
                        </m:dPr>
                        <m:e>
                          <m:sSub>
                            <m:sSubPr>
                              <m:ctrlPr>
                                <a:rPr lang="en-US" altLang="ja-JP" sz="2400" i="1">
                                  <a:solidFill>
                                    <a:srgbClr val="000000"/>
                                  </a:solidFill>
                                  <a:latin typeface="Cambria Math" panose="02040503050406030204" pitchFamily="18" charset="0"/>
                                </a:rPr>
                              </m:ctrlPr>
                            </m:sSubPr>
                            <m:e>
                              <m:r>
                                <a:rPr lang="en-US" altLang="ja-JP" sz="2400" i="1">
                                  <a:solidFill>
                                    <a:srgbClr val="000000"/>
                                  </a:solidFill>
                                  <a:latin typeface="Cambria Math" panose="02040503050406030204" pitchFamily="18" charset="0"/>
                                </a:rPr>
                                <m:t>𝑥</m:t>
                              </m:r>
                            </m:e>
                            <m:sub>
                              <m:r>
                                <a:rPr lang="en-US" altLang="ja-JP" sz="2400" b="0" i="1" smtClean="0">
                                  <a:solidFill>
                                    <a:srgbClr val="000000"/>
                                  </a:solidFill>
                                  <a:latin typeface="Cambria Math" panose="02040503050406030204" pitchFamily="18" charset="0"/>
                                </a:rPr>
                                <m:t>𝑓</m:t>
                              </m:r>
                            </m:sub>
                          </m:sSub>
                          <m:r>
                            <a:rPr lang="en-US" altLang="ja-JP" sz="2400" i="1">
                              <a:solidFill>
                                <a:srgbClr val="000000"/>
                              </a:solidFill>
                              <a:latin typeface="Cambria Math" panose="02040503050406030204" pitchFamily="18" charset="0"/>
                            </a:rPr>
                            <m:t>,</m:t>
                          </m:r>
                          <m:sSub>
                            <m:sSubPr>
                              <m:ctrlPr>
                                <a:rPr lang="en-US" altLang="ja-JP" sz="2400" i="1">
                                  <a:solidFill>
                                    <a:srgbClr val="000000"/>
                                  </a:solidFill>
                                  <a:latin typeface="Cambria Math" panose="02040503050406030204" pitchFamily="18" charset="0"/>
                                </a:rPr>
                              </m:ctrlPr>
                            </m:sSubPr>
                            <m:e>
                              <m:r>
                                <a:rPr lang="en-US" altLang="ja-JP" sz="2400" i="1">
                                  <a:solidFill>
                                    <a:srgbClr val="000000"/>
                                  </a:solidFill>
                                  <a:latin typeface="Cambria Math" panose="02040503050406030204" pitchFamily="18" charset="0"/>
                                </a:rPr>
                                <m:t>𝑦</m:t>
                              </m:r>
                            </m:e>
                            <m:sub>
                              <m:r>
                                <a:rPr lang="en-US" altLang="ja-JP" sz="2400" b="0" i="1" smtClean="0">
                                  <a:solidFill>
                                    <a:srgbClr val="000000"/>
                                  </a:solidFill>
                                  <a:latin typeface="Cambria Math" panose="02040503050406030204" pitchFamily="18" charset="0"/>
                                </a:rPr>
                                <m:t>𝑓</m:t>
                              </m:r>
                            </m:sub>
                          </m:sSub>
                        </m:e>
                      </m:d>
                    </m:oMath>
                  </m:oMathPara>
                </a14:m>
                <a:endParaRPr kumimoji="1" lang="ja-JP" altLang="en-US" sz="2400" dirty="0">
                  <a:solidFill>
                    <a:srgbClr val="000000"/>
                  </a:solidFill>
                </a:endParaRPr>
              </a:p>
            </p:txBody>
          </p:sp>
        </mc:Choice>
        <mc:Fallback xmlns="">
          <p:sp>
            <p:nvSpPr>
              <p:cNvPr id="37" name="テキスト ボックス 36"/>
              <p:cNvSpPr txBox="1">
                <a:spLocks noRot="1" noChangeAspect="1" noMove="1" noResize="1" noEditPoints="1" noAdjustHandles="1" noChangeArrowheads="1" noChangeShapeType="1" noTextEdit="1"/>
              </p:cNvSpPr>
              <p:nvPr/>
            </p:nvSpPr>
            <p:spPr>
              <a:xfrm>
                <a:off x="7092950" y="2833493"/>
                <a:ext cx="1268184" cy="425373"/>
              </a:xfrm>
              <a:prstGeom prst="rect">
                <a:avLst/>
              </a:prstGeom>
              <a:blipFill rotWithShape="0">
                <a:blip r:embed="rId10"/>
                <a:stretch>
                  <a:fillRect r="-48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8" name="テキスト ボックス 37"/>
              <p:cNvSpPr txBox="1"/>
              <p:nvPr/>
            </p:nvSpPr>
            <p:spPr>
              <a:xfrm>
                <a:off x="6471233" y="1450976"/>
                <a:ext cx="375072" cy="39895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ja-JP" sz="2400" i="1" smtClean="0">
                              <a:solidFill>
                                <a:srgbClr val="000000"/>
                              </a:solidFill>
                              <a:latin typeface="Cambria Math" panose="02040503050406030204" pitchFamily="18" charset="0"/>
                            </a:rPr>
                          </m:ctrlPr>
                        </m:sSubPr>
                        <m:e>
                          <m:r>
                            <a:rPr lang="en-US" altLang="ja-JP" sz="2400" b="0" i="1" smtClean="0">
                              <a:solidFill>
                                <a:srgbClr val="000000"/>
                              </a:solidFill>
                              <a:latin typeface="Cambria Math" panose="02040503050406030204" pitchFamily="18" charset="0"/>
                            </a:rPr>
                            <m:t>𝑦</m:t>
                          </m:r>
                        </m:e>
                        <m:sub>
                          <m:r>
                            <a:rPr lang="en-US" altLang="ja-JP" sz="2400" b="0" i="1" smtClean="0">
                              <a:solidFill>
                                <a:srgbClr val="000000"/>
                              </a:solidFill>
                              <a:latin typeface="Cambria Math" panose="02040503050406030204" pitchFamily="18" charset="0"/>
                            </a:rPr>
                            <m:t>𝑓</m:t>
                          </m:r>
                        </m:sub>
                      </m:sSub>
                    </m:oMath>
                  </m:oMathPara>
                </a14:m>
                <a:endParaRPr kumimoji="1" lang="ja-JP" altLang="en-US" sz="2400" dirty="0">
                  <a:solidFill>
                    <a:srgbClr val="000000"/>
                  </a:solidFill>
                </a:endParaRPr>
              </a:p>
            </p:txBody>
          </p:sp>
        </mc:Choice>
        <mc:Fallback xmlns="">
          <p:sp>
            <p:nvSpPr>
              <p:cNvPr id="38" name="テキスト ボックス 37"/>
              <p:cNvSpPr txBox="1">
                <a:spLocks noRot="1" noChangeAspect="1" noMove="1" noResize="1" noEditPoints="1" noAdjustHandles="1" noChangeArrowheads="1" noChangeShapeType="1" noTextEdit="1"/>
              </p:cNvSpPr>
              <p:nvPr/>
            </p:nvSpPr>
            <p:spPr>
              <a:xfrm>
                <a:off x="6471233" y="1450976"/>
                <a:ext cx="375072" cy="398955"/>
              </a:xfrm>
              <a:prstGeom prst="rect">
                <a:avLst/>
              </a:prstGeom>
              <a:blipFill rotWithShape="0">
                <a:blip r:embed="rId11"/>
                <a:stretch>
                  <a:fillRect l="-18033" r="-14754" b="-2769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9" name="テキスト ボックス 38"/>
              <p:cNvSpPr txBox="1"/>
              <p:nvPr/>
            </p:nvSpPr>
            <p:spPr>
              <a:xfrm>
                <a:off x="2598152" y="1161638"/>
                <a:ext cx="375072"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ja-JP" sz="2400" i="1" smtClean="0">
                              <a:solidFill>
                                <a:srgbClr val="000000"/>
                              </a:solidFill>
                              <a:latin typeface="Cambria Math" panose="02040503050406030204" pitchFamily="18" charset="0"/>
                            </a:rPr>
                          </m:ctrlPr>
                        </m:sSubPr>
                        <m:e>
                          <m:r>
                            <a:rPr lang="en-US" altLang="ja-JP" sz="2400" b="0" i="1" smtClean="0">
                              <a:solidFill>
                                <a:srgbClr val="000000"/>
                              </a:solidFill>
                              <a:latin typeface="Cambria Math" panose="02040503050406030204" pitchFamily="18" charset="0"/>
                            </a:rPr>
                            <m:t>𝑦</m:t>
                          </m:r>
                        </m:e>
                        <m:sub>
                          <m:r>
                            <a:rPr lang="en-US" altLang="ja-JP" sz="2400" b="0" i="1" smtClean="0">
                              <a:solidFill>
                                <a:srgbClr val="000000"/>
                              </a:solidFill>
                              <a:latin typeface="Cambria Math" panose="02040503050406030204" pitchFamily="18" charset="0"/>
                            </a:rPr>
                            <m:t>𝑜</m:t>
                          </m:r>
                        </m:sub>
                      </m:sSub>
                    </m:oMath>
                  </m:oMathPara>
                </a14:m>
                <a:endParaRPr kumimoji="1" lang="ja-JP" altLang="en-US" sz="2400" dirty="0">
                  <a:solidFill>
                    <a:srgbClr val="000000"/>
                  </a:solidFill>
                </a:endParaRPr>
              </a:p>
            </p:txBody>
          </p:sp>
        </mc:Choice>
        <mc:Fallback xmlns="">
          <p:sp>
            <p:nvSpPr>
              <p:cNvPr id="39" name="テキスト ボックス 38"/>
              <p:cNvSpPr txBox="1">
                <a:spLocks noRot="1" noChangeAspect="1" noMove="1" noResize="1" noEditPoints="1" noAdjustHandles="1" noChangeArrowheads="1" noChangeShapeType="1" noTextEdit="1"/>
              </p:cNvSpPr>
              <p:nvPr/>
            </p:nvSpPr>
            <p:spPr>
              <a:xfrm>
                <a:off x="2598152" y="1161638"/>
                <a:ext cx="375072" cy="369332"/>
              </a:xfrm>
              <a:prstGeom prst="rect">
                <a:avLst/>
              </a:prstGeom>
              <a:blipFill rotWithShape="0">
                <a:blip r:embed="rId12"/>
                <a:stretch>
                  <a:fillRect l="-17742" r="-1613" b="-300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0" name="テキスト ボックス 39"/>
              <p:cNvSpPr txBox="1"/>
              <p:nvPr/>
            </p:nvSpPr>
            <p:spPr>
              <a:xfrm>
                <a:off x="3633788" y="1838457"/>
                <a:ext cx="375072"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ja-JP" sz="2400" i="1" smtClean="0">
                              <a:solidFill>
                                <a:srgbClr val="000000"/>
                              </a:solidFill>
                              <a:latin typeface="Cambria Math" panose="02040503050406030204" pitchFamily="18" charset="0"/>
                            </a:rPr>
                          </m:ctrlPr>
                        </m:sSubPr>
                        <m:e>
                          <m:r>
                            <a:rPr lang="en-US" altLang="ja-JP" sz="2400" b="0" i="1" smtClean="0">
                              <a:solidFill>
                                <a:srgbClr val="000000"/>
                              </a:solidFill>
                              <a:latin typeface="Cambria Math" panose="02040503050406030204" pitchFamily="18" charset="0"/>
                            </a:rPr>
                            <m:t>𝑥</m:t>
                          </m:r>
                        </m:e>
                        <m:sub>
                          <m:r>
                            <a:rPr lang="en-US" altLang="ja-JP" sz="2400" b="0" i="1" smtClean="0">
                              <a:solidFill>
                                <a:srgbClr val="000000"/>
                              </a:solidFill>
                              <a:latin typeface="Cambria Math" panose="02040503050406030204" pitchFamily="18" charset="0"/>
                            </a:rPr>
                            <m:t>𝑜</m:t>
                          </m:r>
                        </m:sub>
                      </m:sSub>
                    </m:oMath>
                  </m:oMathPara>
                </a14:m>
                <a:endParaRPr kumimoji="1" lang="ja-JP" altLang="en-US" sz="2400" dirty="0">
                  <a:solidFill>
                    <a:srgbClr val="000000"/>
                  </a:solidFill>
                </a:endParaRPr>
              </a:p>
            </p:txBody>
          </p:sp>
        </mc:Choice>
        <mc:Fallback xmlns="">
          <p:sp>
            <p:nvSpPr>
              <p:cNvPr id="40" name="テキスト ボックス 39"/>
              <p:cNvSpPr txBox="1">
                <a:spLocks noRot="1" noChangeAspect="1" noMove="1" noResize="1" noEditPoints="1" noAdjustHandles="1" noChangeArrowheads="1" noChangeShapeType="1" noTextEdit="1"/>
              </p:cNvSpPr>
              <p:nvPr/>
            </p:nvSpPr>
            <p:spPr>
              <a:xfrm>
                <a:off x="3633788" y="1838457"/>
                <a:ext cx="375072" cy="369332"/>
              </a:xfrm>
              <a:prstGeom prst="rect">
                <a:avLst/>
              </a:prstGeom>
              <a:blipFill rotWithShape="0">
                <a:blip r:embed="rId13"/>
                <a:stretch>
                  <a:fillRect l="-11290" r="-3226" b="-13333"/>
                </a:stretch>
              </a:blipFill>
            </p:spPr>
            <p:txBody>
              <a:bodyPr/>
              <a:lstStyle/>
              <a:p>
                <a:r>
                  <a:rPr lang="ja-JP" altLang="en-US">
                    <a:noFill/>
                  </a:rPr>
                  <a:t> </a:t>
                </a:r>
              </a:p>
            </p:txBody>
          </p:sp>
        </mc:Fallback>
      </mc:AlternateContent>
      <p:sp>
        <p:nvSpPr>
          <p:cNvPr id="4" name="フリーフォーム 3"/>
          <p:cNvSpPr/>
          <p:nvPr/>
        </p:nvSpPr>
        <p:spPr>
          <a:xfrm>
            <a:off x="2606273" y="2824602"/>
            <a:ext cx="547378" cy="319630"/>
          </a:xfrm>
          <a:custGeom>
            <a:avLst/>
            <a:gdLst>
              <a:gd name="connsiteX0" fmla="*/ 0 w 579120"/>
              <a:gd name="connsiteY0" fmla="*/ 187981 h 309998"/>
              <a:gd name="connsiteX1" fmla="*/ 114300 w 579120"/>
              <a:gd name="connsiteY1" fmla="*/ 5101 h 309998"/>
              <a:gd name="connsiteX2" fmla="*/ 289560 w 579120"/>
              <a:gd name="connsiteY2" fmla="*/ 73681 h 309998"/>
              <a:gd name="connsiteX3" fmla="*/ 449580 w 579120"/>
              <a:gd name="connsiteY3" fmla="*/ 309901 h 309998"/>
              <a:gd name="connsiteX4" fmla="*/ 579120 w 579120"/>
              <a:gd name="connsiteY4" fmla="*/ 96541 h 309998"/>
              <a:gd name="connsiteX0" fmla="*/ 0 w 579120"/>
              <a:gd name="connsiteY0" fmla="*/ 182912 h 306003"/>
              <a:gd name="connsiteX1" fmla="*/ 114300 w 579120"/>
              <a:gd name="connsiteY1" fmla="*/ 32 h 306003"/>
              <a:gd name="connsiteX2" fmla="*/ 280682 w 579120"/>
              <a:gd name="connsiteY2" fmla="*/ 169226 h 306003"/>
              <a:gd name="connsiteX3" fmla="*/ 449580 w 579120"/>
              <a:gd name="connsiteY3" fmla="*/ 304832 h 306003"/>
              <a:gd name="connsiteX4" fmla="*/ 579120 w 579120"/>
              <a:gd name="connsiteY4" fmla="*/ 91472 h 306003"/>
              <a:gd name="connsiteX0" fmla="*/ 0 w 579120"/>
              <a:gd name="connsiteY0" fmla="*/ 182912 h 329495"/>
              <a:gd name="connsiteX1" fmla="*/ 114300 w 579120"/>
              <a:gd name="connsiteY1" fmla="*/ 32 h 329495"/>
              <a:gd name="connsiteX2" fmla="*/ 280682 w 579120"/>
              <a:gd name="connsiteY2" fmla="*/ 169226 h 329495"/>
              <a:gd name="connsiteX3" fmla="*/ 417028 w 579120"/>
              <a:gd name="connsiteY3" fmla="*/ 328505 h 329495"/>
              <a:gd name="connsiteX4" fmla="*/ 579120 w 579120"/>
              <a:gd name="connsiteY4" fmla="*/ 91472 h 329495"/>
              <a:gd name="connsiteX0" fmla="*/ 0 w 579120"/>
              <a:gd name="connsiteY0" fmla="*/ 182912 h 328616"/>
              <a:gd name="connsiteX1" fmla="*/ 114300 w 579120"/>
              <a:gd name="connsiteY1" fmla="*/ 32 h 328616"/>
              <a:gd name="connsiteX2" fmla="*/ 280682 w 579120"/>
              <a:gd name="connsiteY2" fmla="*/ 169226 h 328616"/>
              <a:gd name="connsiteX3" fmla="*/ 417028 w 579120"/>
              <a:gd name="connsiteY3" fmla="*/ 328505 h 328616"/>
              <a:gd name="connsiteX4" fmla="*/ 579120 w 579120"/>
              <a:gd name="connsiteY4" fmla="*/ 91472 h 328616"/>
              <a:gd name="connsiteX0" fmla="*/ 0 w 543610"/>
              <a:gd name="connsiteY0" fmla="*/ 182912 h 328516"/>
              <a:gd name="connsiteX1" fmla="*/ 114300 w 543610"/>
              <a:gd name="connsiteY1" fmla="*/ 32 h 328516"/>
              <a:gd name="connsiteX2" fmla="*/ 280682 w 543610"/>
              <a:gd name="connsiteY2" fmla="*/ 169226 h 328516"/>
              <a:gd name="connsiteX3" fmla="*/ 417028 w 543610"/>
              <a:gd name="connsiteY3" fmla="*/ 328505 h 328516"/>
              <a:gd name="connsiteX4" fmla="*/ 543610 w 543610"/>
              <a:gd name="connsiteY4" fmla="*/ 174330 h 328516"/>
              <a:gd name="connsiteX0" fmla="*/ 0 w 543610"/>
              <a:gd name="connsiteY0" fmla="*/ 185871 h 331475"/>
              <a:gd name="connsiteX1" fmla="*/ 135015 w 543610"/>
              <a:gd name="connsiteY1" fmla="*/ 32 h 331475"/>
              <a:gd name="connsiteX2" fmla="*/ 280682 w 543610"/>
              <a:gd name="connsiteY2" fmla="*/ 172185 h 331475"/>
              <a:gd name="connsiteX3" fmla="*/ 417028 w 543610"/>
              <a:gd name="connsiteY3" fmla="*/ 331464 h 331475"/>
              <a:gd name="connsiteX4" fmla="*/ 543610 w 543610"/>
              <a:gd name="connsiteY4" fmla="*/ 177289 h 331475"/>
              <a:gd name="connsiteX0" fmla="*/ 0 w 543610"/>
              <a:gd name="connsiteY0" fmla="*/ 185871 h 337393"/>
              <a:gd name="connsiteX1" fmla="*/ 135015 w 543610"/>
              <a:gd name="connsiteY1" fmla="*/ 32 h 337393"/>
              <a:gd name="connsiteX2" fmla="*/ 280682 w 543610"/>
              <a:gd name="connsiteY2" fmla="*/ 172185 h 337393"/>
              <a:gd name="connsiteX3" fmla="*/ 425905 w 543610"/>
              <a:gd name="connsiteY3" fmla="*/ 337383 h 337393"/>
              <a:gd name="connsiteX4" fmla="*/ 543610 w 543610"/>
              <a:gd name="connsiteY4" fmla="*/ 177289 h 337393"/>
              <a:gd name="connsiteX0" fmla="*/ 0 w 543610"/>
              <a:gd name="connsiteY0" fmla="*/ 185871 h 337546"/>
              <a:gd name="connsiteX1" fmla="*/ 135015 w 543610"/>
              <a:gd name="connsiteY1" fmla="*/ 32 h 337546"/>
              <a:gd name="connsiteX2" fmla="*/ 280682 w 543610"/>
              <a:gd name="connsiteY2" fmla="*/ 172185 h 337546"/>
              <a:gd name="connsiteX3" fmla="*/ 425905 w 543610"/>
              <a:gd name="connsiteY3" fmla="*/ 337383 h 337546"/>
              <a:gd name="connsiteX4" fmla="*/ 543610 w 543610"/>
              <a:gd name="connsiteY4" fmla="*/ 177289 h 337546"/>
              <a:gd name="connsiteX0" fmla="*/ 0 w 550976"/>
              <a:gd name="connsiteY0" fmla="*/ 185871 h 337546"/>
              <a:gd name="connsiteX1" fmla="*/ 135015 w 550976"/>
              <a:gd name="connsiteY1" fmla="*/ 32 h 337546"/>
              <a:gd name="connsiteX2" fmla="*/ 280682 w 550976"/>
              <a:gd name="connsiteY2" fmla="*/ 172185 h 337546"/>
              <a:gd name="connsiteX3" fmla="*/ 425905 w 550976"/>
              <a:gd name="connsiteY3" fmla="*/ 337383 h 337546"/>
              <a:gd name="connsiteX4" fmla="*/ 543610 w 550976"/>
              <a:gd name="connsiteY4" fmla="*/ 177289 h 337546"/>
              <a:gd name="connsiteX0" fmla="*/ 0 w 551911"/>
              <a:gd name="connsiteY0" fmla="*/ 185871 h 337546"/>
              <a:gd name="connsiteX1" fmla="*/ 135015 w 551911"/>
              <a:gd name="connsiteY1" fmla="*/ 32 h 337546"/>
              <a:gd name="connsiteX2" fmla="*/ 280682 w 551911"/>
              <a:gd name="connsiteY2" fmla="*/ 172185 h 337546"/>
              <a:gd name="connsiteX3" fmla="*/ 425905 w 551911"/>
              <a:gd name="connsiteY3" fmla="*/ 337383 h 337546"/>
              <a:gd name="connsiteX4" fmla="*/ 543610 w 551911"/>
              <a:gd name="connsiteY4" fmla="*/ 177289 h 337546"/>
              <a:gd name="connsiteX0" fmla="*/ 0 w 551911"/>
              <a:gd name="connsiteY0" fmla="*/ 185872 h 337551"/>
              <a:gd name="connsiteX1" fmla="*/ 135015 w 551911"/>
              <a:gd name="connsiteY1" fmla="*/ 33 h 337551"/>
              <a:gd name="connsiteX2" fmla="*/ 280682 w 551911"/>
              <a:gd name="connsiteY2" fmla="*/ 172186 h 337551"/>
              <a:gd name="connsiteX3" fmla="*/ 425905 w 551911"/>
              <a:gd name="connsiteY3" fmla="*/ 337384 h 337551"/>
              <a:gd name="connsiteX4" fmla="*/ 543610 w 551911"/>
              <a:gd name="connsiteY4" fmla="*/ 177290 h 337551"/>
              <a:gd name="connsiteX0" fmla="*/ 0 w 552077"/>
              <a:gd name="connsiteY0" fmla="*/ 185872 h 337414"/>
              <a:gd name="connsiteX1" fmla="*/ 135015 w 552077"/>
              <a:gd name="connsiteY1" fmla="*/ 33 h 337414"/>
              <a:gd name="connsiteX2" fmla="*/ 280682 w 552077"/>
              <a:gd name="connsiteY2" fmla="*/ 172186 h 337414"/>
              <a:gd name="connsiteX3" fmla="*/ 425905 w 552077"/>
              <a:gd name="connsiteY3" fmla="*/ 337384 h 337414"/>
              <a:gd name="connsiteX4" fmla="*/ 543610 w 552077"/>
              <a:gd name="connsiteY4" fmla="*/ 177290 h 337414"/>
              <a:gd name="connsiteX0" fmla="*/ 0 w 552077"/>
              <a:gd name="connsiteY0" fmla="*/ 185872 h 337414"/>
              <a:gd name="connsiteX1" fmla="*/ 135015 w 552077"/>
              <a:gd name="connsiteY1" fmla="*/ 33 h 337414"/>
              <a:gd name="connsiteX2" fmla="*/ 280682 w 552077"/>
              <a:gd name="connsiteY2" fmla="*/ 172186 h 337414"/>
              <a:gd name="connsiteX3" fmla="*/ 425905 w 552077"/>
              <a:gd name="connsiteY3" fmla="*/ 337384 h 337414"/>
              <a:gd name="connsiteX4" fmla="*/ 543610 w 552077"/>
              <a:gd name="connsiteY4" fmla="*/ 177290 h 337414"/>
              <a:gd name="connsiteX0" fmla="*/ 0 w 551751"/>
              <a:gd name="connsiteY0" fmla="*/ 185840 h 337361"/>
              <a:gd name="connsiteX1" fmla="*/ 135015 w 551751"/>
              <a:gd name="connsiteY1" fmla="*/ 1 h 337361"/>
              <a:gd name="connsiteX2" fmla="*/ 280682 w 551751"/>
              <a:gd name="connsiteY2" fmla="*/ 183991 h 337361"/>
              <a:gd name="connsiteX3" fmla="*/ 425905 w 551751"/>
              <a:gd name="connsiteY3" fmla="*/ 337352 h 337361"/>
              <a:gd name="connsiteX4" fmla="*/ 543610 w 551751"/>
              <a:gd name="connsiteY4" fmla="*/ 177258 h 337361"/>
              <a:gd name="connsiteX0" fmla="*/ 0 w 551588"/>
              <a:gd name="connsiteY0" fmla="*/ 185840 h 343279"/>
              <a:gd name="connsiteX1" fmla="*/ 135015 w 551588"/>
              <a:gd name="connsiteY1" fmla="*/ 1 h 343279"/>
              <a:gd name="connsiteX2" fmla="*/ 280682 w 551588"/>
              <a:gd name="connsiteY2" fmla="*/ 183991 h 343279"/>
              <a:gd name="connsiteX3" fmla="*/ 422946 w 551588"/>
              <a:gd name="connsiteY3" fmla="*/ 343270 h 343279"/>
              <a:gd name="connsiteX4" fmla="*/ 543610 w 551588"/>
              <a:gd name="connsiteY4" fmla="*/ 177258 h 343279"/>
              <a:gd name="connsiteX0" fmla="*/ 0 w 551588"/>
              <a:gd name="connsiteY0" fmla="*/ 179922 h 337360"/>
              <a:gd name="connsiteX1" fmla="*/ 126137 w 551588"/>
              <a:gd name="connsiteY1" fmla="*/ 1 h 337360"/>
              <a:gd name="connsiteX2" fmla="*/ 280682 w 551588"/>
              <a:gd name="connsiteY2" fmla="*/ 178073 h 337360"/>
              <a:gd name="connsiteX3" fmla="*/ 422946 w 551588"/>
              <a:gd name="connsiteY3" fmla="*/ 337352 h 337360"/>
              <a:gd name="connsiteX4" fmla="*/ 543610 w 551588"/>
              <a:gd name="connsiteY4" fmla="*/ 171340 h 337360"/>
              <a:gd name="connsiteX0" fmla="*/ 0 w 551588"/>
              <a:gd name="connsiteY0" fmla="*/ 179922 h 337361"/>
              <a:gd name="connsiteX1" fmla="*/ 126137 w 551588"/>
              <a:gd name="connsiteY1" fmla="*/ 1 h 337361"/>
              <a:gd name="connsiteX2" fmla="*/ 280682 w 551588"/>
              <a:gd name="connsiteY2" fmla="*/ 178073 h 337361"/>
              <a:gd name="connsiteX3" fmla="*/ 422946 w 551588"/>
              <a:gd name="connsiteY3" fmla="*/ 337352 h 337361"/>
              <a:gd name="connsiteX4" fmla="*/ 543610 w 551588"/>
              <a:gd name="connsiteY4" fmla="*/ 171340 h 337361"/>
              <a:gd name="connsiteX0" fmla="*/ 0 w 551588"/>
              <a:gd name="connsiteY0" fmla="*/ 194763 h 337406"/>
              <a:gd name="connsiteX1" fmla="*/ 126137 w 551588"/>
              <a:gd name="connsiteY1" fmla="*/ 46 h 337406"/>
              <a:gd name="connsiteX2" fmla="*/ 280682 w 551588"/>
              <a:gd name="connsiteY2" fmla="*/ 178118 h 337406"/>
              <a:gd name="connsiteX3" fmla="*/ 422946 w 551588"/>
              <a:gd name="connsiteY3" fmla="*/ 337397 h 337406"/>
              <a:gd name="connsiteX4" fmla="*/ 543610 w 551588"/>
              <a:gd name="connsiteY4" fmla="*/ 171385 h 337406"/>
              <a:gd name="connsiteX0" fmla="*/ 0 w 617417"/>
              <a:gd name="connsiteY0" fmla="*/ 194763 h 339784"/>
              <a:gd name="connsiteX1" fmla="*/ 126137 w 617417"/>
              <a:gd name="connsiteY1" fmla="*/ 46 h 339784"/>
              <a:gd name="connsiteX2" fmla="*/ 280682 w 617417"/>
              <a:gd name="connsiteY2" fmla="*/ 178118 h 339784"/>
              <a:gd name="connsiteX3" fmla="*/ 422946 w 617417"/>
              <a:gd name="connsiteY3" fmla="*/ 337397 h 339784"/>
              <a:gd name="connsiteX4" fmla="*/ 611672 w 617417"/>
              <a:gd name="connsiteY4" fmla="*/ 53016 h 339784"/>
              <a:gd name="connsiteX0" fmla="*/ 0 w 611672"/>
              <a:gd name="connsiteY0" fmla="*/ 194763 h 337402"/>
              <a:gd name="connsiteX1" fmla="*/ 126137 w 611672"/>
              <a:gd name="connsiteY1" fmla="*/ 46 h 337402"/>
              <a:gd name="connsiteX2" fmla="*/ 280682 w 611672"/>
              <a:gd name="connsiteY2" fmla="*/ 178118 h 337402"/>
              <a:gd name="connsiteX3" fmla="*/ 422946 w 611672"/>
              <a:gd name="connsiteY3" fmla="*/ 337397 h 337402"/>
              <a:gd name="connsiteX4" fmla="*/ 542341 w 611672"/>
              <a:gd name="connsiteY4" fmla="*/ 173111 h 337402"/>
              <a:gd name="connsiteX5" fmla="*/ 611672 w 611672"/>
              <a:gd name="connsiteY5" fmla="*/ 53016 h 337402"/>
              <a:gd name="connsiteX0" fmla="*/ 0 w 611672"/>
              <a:gd name="connsiteY0" fmla="*/ 194763 h 337409"/>
              <a:gd name="connsiteX1" fmla="*/ 126137 w 611672"/>
              <a:gd name="connsiteY1" fmla="*/ 46 h 337409"/>
              <a:gd name="connsiteX2" fmla="*/ 280682 w 611672"/>
              <a:gd name="connsiteY2" fmla="*/ 178118 h 337409"/>
              <a:gd name="connsiteX3" fmla="*/ 422946 w 611672"/>
              <a:gd name="connsiteY3" fmla="*/ 337397 h 337409"/>
              <a:gd name="connsiteX4" fmla="*/ 536422 w 611672"/>
              <a:gd name="connsiteY4" fmla="*/ 170152 h 337409"/>
              <a:gd name="connsiteX5" fmla="*/ 611672 w 611672"/>
              <a:gd name="connsiteY5" fmla="*/ 53016 h 337409"/>
              <a:gd name="connsiteX0" fmla="*/ 0 w 611672"/>
              <a:gd name="connsiteY0" fmla="*/ 194763 h 337409"/>
              <a:gd name="connsiteX1" fmla="*/ 126137 w 611672"/>
              <a:gd name="connsiteY1" fmla="*/ 46 h 337409"/>
              <a:gd name="connsiteX2" fmla="*/ 280682 w 611672"/>
              <a:gd name="connsiteY2" fmla="*/ 178118 h 337409"/>
              <a:gd name="connsiteX3" fmla="*/ 422946 w 611672"/>
              <a:gd name="connsiteY3" fmla="*/ 337397 h 337409"/>
              <a:gd name="connsiteX4" fmla="*/ 536422 w 611672"/>
              <a:gd name="connsiteY4" fmla="*/ 170152 h 337409"/>
              <a:gd name="connsiteX5" fmla="*/ 611672 w 611672"/>
              <a:gd name="connsiteY5" fmla="*/ 53016 h 337409"/>
              <a:gd name="connsiteX0" fmla="*/ 0 w 611672"/>
              <a:gd name="connsiteY0" fmla="*/ 194763 h 337409"/>
              <a:gd name="connsiteX1" fmla="*/ 126137 w 611672"/>
              <a:gd name="connsiteY1" fmla="*/ 46 h 337409"/>
              <a:gd name="connsiteX2" fmla="*/ 280682 w 611672"/>
              <a:gd name="connsiteY2" fmla="*/ 178118 h 337409"/>
              <a:gd name="connsiteX3" fmla="*/ 422946 w 611672"/>
              <a:gd name="connsiteY3" fmla="*/ 337397 h 337409"/>
              <a:gd name="connsiteX4" fmla="*/ 536422 w 611672"/>
              <a:gd name="connsiteY4" fmla="*/ 170152 h 337409"/>
              <a:gd name="connsiteX5" fmla="*/ 611672 w 611672"/>
              <a:gd name="connsiteY5" fmla="*/ 53016 h 337409"/>
              <a:gd name="connsiteX0" fmla="*/ 0 w 611672"/>
              <a:gd name="connsiteY0" fmla="*/ 194763 h 337409"/>
              <a:gd name="connsiteX1" fmla="*/ 126137 w 611672"/>
              <a:gd name="connsiteY1" fmla="*/ 46 h 337409"/>
              <a:gd name="connsiteX2" fmla="*/ 280682 w 611672"/>
              <a:gd name="connsiteY2" fmla="*/ 178118 h 337409"/>
              <a:gd name="connsiteX3" fmla="*/ 422946 w 611672"/>
              <a:gd name="connsiteY3" fmla="*/ 337397 h 337409"/>
              <a:gd name="connsiteX4" fmla="*/ 536422 w 611672"/>
              <a:gd name="connsiteY4" fmla="*/ 170152 h 337409"/>
              <a:gd name="connsiteX5" fmla="*/ 611672 w 611672"/>
              <a:gd name="connsiteY5" fmla="*/ 53016 h 337409"/>
              <a:gd name="connsiteX0" fmla="*/ 0 w 604528"/>
              <a:gd name="connsiteY0" fmla="*/ 194763 h 337409"/>
              <a:gd name="connsiteX1" fmla="*/ 126137 w 604528"/>
              <a:gd name="connsiteY1" fmla="*/ 46 h 337409"/>
              <a:gd name="connsiteX2" fmla="*/ 280682 w 604528"/>
              <a:gd name="connsiteY2" fmla="*/ 178118 h 337409"/>
              <a:gd name="connsiteX3" fmla="*/ 422946 w 604528"/>
              <a:gd name="connsiteY3" fmla="*/ 337397 h 337409"/>
              <a:gd name="connsiteX4" fmla="*/ 536422 w 604528"/>
              <a:gd name="connsiteY4" fmla="*/ 170152 h 337409"/>
              <a:gd name="connsiteX5" fmla="*/ 604528 w 604528"/>
              <a:gd name="connsiteY5" fmla="*/ 45872 h 337409"/>
              <a:gd name="connsiteX0" fmla="*/ 0 w 604528"/>
              <a:gd name="connsiteY0" fmla="*/ 194763 h 337409"/>
              <a:gd name="connsiteX1" fmla="*/ 126137 w 604528"/>
              <a:gd name="connsiteY1" fmla="*/ 46 h 337409"/>
              <a:gd name="connsiteX2" fmla="*/ 280682 w 604528"/>
              <a:gd name="connsiteY2" fmla="*/ 178118 h 337409"/>
              <a:gd name="connsiteX3" fmla="*/ 422946 w 604528"/>
              <a:gd name="connsiteY3" fmla="*/ 337397 h 337409"/>
              <a:gd name="connsiteX4" fmla="*/ 536422 w 604528"/>
              <a:gd name="connsiteY4" fmla="*/ 170152 h 337409"/>
              <a:gd name="connsiteX5" fmla="*/ 604528 w 604528"/>
              <a:gd name="connsiteY5" fmla="*/ 45872 h 337409"/>
              <a:gd name="connsiteX0" fmla="*/ 0 w 604528"/>
              <a:gd name="connsiteY0" fmla="*/ 194763 h 337418"/>
              <a:gd name="connsiteX1" fmla="*/ 126137 w 604528"/>
              <a:gd name="connsiteY1" fmla="*/ 46 h 337418"/>
              <a:gd name="connsiteX2" fmla="*/ 280682 w 604528"/>
              <a:gd name="connsiteY2" fmla="*/ 178118 h 337418"/>
              <a:gd name="connsiteX3" fmla="*/ 422946 w 604528"/>
              <a:gd name="connsiteY3" fmla="*/ 337397 h 337418"/>
              <a:gd name="connsiteX4" fmla="*/ 541185 w 604528"/>
              <a:gd name="connsiteY4" fmla="*/ 167770 h 337418"/>
              <a:gd name="connsiteX5" fmla="*/ 604528 w 604528"/>
              <a:gd name="connsiteY5" fmla="*/ 45872 h 337418"/>
              <a:gd name="connsiteX0" fmla="*/ 0 w 604528"/>
              <a:gd name="connsiteY0" fmla="*/ 194763 h 337418"/>
              <a:gd name="connsiteX1" fmla="*/ 126137 w 604528"/>
              <a:gd name="connsiteY1" fmla="*/ 46 h 337418"/>
              <a:gd name="connsiteX2" fmla="*/ 280682 w 604528"/>
              <a:gd name="connsiteY2" fmla="*/ 178118 h 337418"/>
              <a:gd name="connsiteX3" fmla="*/ 422946 w 604528"/>
              <a:gd name="connsiteY3" fmla="*/ 337397 h 337418"/>
              <a:gd name="connsiteX4" fmla="*/ 541185 w 604528"/>
              <a:gd name="connsiteY4" fmla="*/ 167770 h 337418"/>
              <a:gd name="connsiteX5" fmla="*/ 604528 w 604528"/>
              <a:gd name="connsiteY5" fmla="*/ 45872 h 337418"/>
              <a:gd name="connsiteX0" fmla="*/ 0 w 604528"/>
              <a:gd name="connsiteY0" fmla="*/ 194763 h 337418"/>
              <a:gd name="connsiteX1" fmla="*/ 126137 w 604528"/>
              <a:gd name="connsiteY1" fmla="*/ 46 h 337418"/>
              <a:gd name="connsiteX2" fmla="*/ 280682 w 604528"/>
              <a:gd name="connsiteY2" fmla="*/ 178118 h 337418"/>
              <a:gd name="connsiteX3" fmla="*/ 422946 w 604528"/>
              <a:gd name="connsiteY3" fmla="*/ 337397 h 337418"/>
              <a:gd name="connsiteX4" fmla="*/ 541185 w 604528"/>
              <a:gd name="connsiteY4" fmla="*/ 167770 h 337418"/>
              <a:gd name="connsiteX5" fmla="*/ 604528 w 604528"/>
              <a:gd name="connsiteY5" fmla="*/ 45872 h 337418"/>
              <a:gd name="connsiteX0" fmla="*/ 0 w 604528"/>
              <a:gd name="connsiteY0" fmla="*/ 194763 h 340025"/>
              <a:gd name="connsiteX1" fmla="*/ 126137 w 604528"/>
              <a:gd name="connsiteY1" fmla="*/ 46 h 340025"/>
              <a:gd name="connsiteX2" fmla="*/ 280682 w 604528"/>
              <a:gd name="connsiteY2" fmla="*/ 178118 h 340025"/>
              <a:gd name="connsiteX3" fmla="*/ 422946 w 604528"/>
              <a:gd name="connsiteY3" fmla="*/ 337397 h 340025"/>
              <a:gd name="connsiteX4" fmla="*/ 604528 w 604528"/>
              <a:gd name="connsiteY4" fmla="*/ 45872 h 340025"/>
              <a:gd name="connsiteX0" fmla="*/ 0 w 547378"/>
              <a:gd name="connsiteY0" fmla="*/ 194763 h 337404"/>
              <a:gd name="connsiteX1" fmla="*/ 126137 w 547378"/>
              <a:gd name="connsiteY1" fmla="*/ 46 h 337404"/>
              <a:gd name="connsiteX2" fmla="*/ 280682 w 547378"/>
              <a:gd name="connsiteY2" fmla="*/ 178118 h 337404"/>
              <a:gd name="connsiteX3" fmla="*/ 422946 w 547378"/>
              <a:gd name="connsiteY3" fmla="*/ 337397 h 337404"/>
              <a:gd name="connsiteX4" fmla="*/ 547378 w 547378"/>
              <a:gd name="connsiteY4" fmla="*/ 172079 h 337404"/>
              <a:gd name="connsiteX0" fmla="*/ 0 w 547378"/>
              <a:gd name="connsiteY0" fmla="*/ 194763 h 337404"/>
              <a:gd name="connsiteX1" fmla="*/ 126137 w 547378"/>
              <a:gd name="connsiteY1" fmla="*/ 46 h 337404"/>
              <a:gd name="connsiteX2" fmla="*/ 280682 w 547378"/>
              <a:gd name="connsiteY2" fmla="*/ 178118 h 337404"/>
              <a:gd name="connsiteX3" fmla="*/ 422946 w 547378"/>
              <a:gd name="connsiteY3" fmla="*/ 337397 h 337404"/>
              <a:gd name="connsiteX4" fmla="*/ 547378 w 547378"/>
              <a:gd name="connsiteY4" fmla="*/ 172079 h 337404"/>
              <a:gd name="connsiteX0" fmla="*/ 0 w 547378"/>
              <a:gd name="connsiteY0" fmla="*/ 176989 h 319630"/>
              <a:gd name="connsiteX1" fmla="*/ 126137 w 547378"/>
              <a:gd name="connsiteY1" fmla="*/ 52 h 319630"/>
              <a:gd name="connsiteX2" fmla="*/ 280682 w 547378"/>
              <a:gd name="connsiteY2" fmla="*/ 160344 h 319630"/>
              <a:gd name="connsiteX3" fmla="*/ 422946 w 547378"/>
              <a:gd name="connsiteY3" fmla="*/ 319623 h 319630"/>
              <a:gd name="connsiteX4" fmla="*/ 547378 w 547378"/>
              <a:gd name="connsiteY4" fmla="*/ 154305 h 319630"/>
              <a:gd name="connsiteX0" fmla="*/ 0 w 547378"/>
              <a:gd name="connsiteY0" fmla="*/ 176989 h 319630"/>
              <a:gd name="connsiteX1" fmla="*/ 126137 w 547378"/>
              <a:gd name="connsiteY1" fmla="*/ 52 h 319630"/>
              <a:gd name="connsiteX2" fmla="*/ 280682 w 547378"/>
              <a:gd name="connsiteY2" fmla="*/ 160344 h 319630"/>
              <a:gd name="connsiteX3" fmla="*/ 422946 w 547378"/>
              <a:gd name="connsiteY3" fmla="*/ 319623 h 319630"/>
              <a:gd name="connsiteX4" fmla="*/ 547378 w 547378"/>
              <a:gd name="connsiteY4" fmla="*/ 154305 h 319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378" h="319630">
                <a:moveTo>
                  <a:pt x="0" y="176989"/>
                </a:moveTo>
                <a:cubicBezTo>
                  <a:pt x="33020" y="95074"/>
                  <a:pt x="79357" y="2826"/>
                  <a:pt x="126137" y="52"/>
                </a:cubicBezTo>
                <a:cubicBezTo>
                  <a:pt x="172917" y="-2722"/>
                  <a:pt x="241374" y="104542"/>
                  <a:pt x="280682" y="160344"/>
                </a:cubicBezTo>
                <a:cubicBezTo>
                  <a:pt x="319990" y="216146"/>
                  <a:pt x="378497" y="320630"/>
                  <a:pt x="422946" y="319623"/>
                </a:cubicBezTo>
                <a:cubicBezTo>
                  <a:pt x="467395" y="318617"/>
                  <a:pt x="514311" y="222184"/>
                  <a:pt x="547378" y="154305"/>
                </a:cubicBezTo>
              </a:path>
            </a:pathLst>
          </a:custGeom>
          <a:noFill/>
          <a:ln>
            <a:solidFill>
              <a:schemeClr val="accent6"/>
            </a:solidFill>
          </a:ln>
          <a:effectLst>
            <a:glow rad="25400">
              <a:schemeClr val="bg1"/>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41" name="テキスト ボックス 40"/>
              <p:cNvSpPr txBox="1"/>
              <p:nvPr/>
            </p:nvSpPr>
            <p:spPr>
              <a:xfrm>
                <a:off x="2871025" y="3899252"/>
                <a:ext cx="1929756" cy="369332"/>
              </a:xfrm>
              <a:prstGeom prst="rect">
                <a:avLst/>
              </a:prstGeom>
              <a:noFill/>
            </p:spPr>
            <p:txBody>
              <a:bodyPr wrap="square" lIns="0" tIns="0" rIns="0" bIns="0" rtlCol="0">
                <a:spAutoFit/>
              </a:bodyPr>
              <a:lstStyle/>
              <a:p>
                <a14:m>
                  <m:oMath xmlns:m="http://schemas.openxmlformats.org/officeDocument/2006/math">
                    <m:r>
                      <a:rPr lang="ja-JP" altLang="en-US" sz="2400" i="1" smtClean="0">
                        <a:solidFill>
                          <a:srgbClr val="000000"/>
                        </a:solidFill>
                        <a:latin typeface="Cambria Math" panose="02040503050406030204" pitchFamily="18" charset="0"/>
                      </a:rPr>
                      <m:t>𝜆</m:t>
                    </m:r>
                  </m:oMath>
                </a14:m>
                <a:r>
                  <a:rPr kumimoji="1" lang="en-US" altLang="ja-JP" sz="2400" dirty="0" smtClean="0">
                    <a:solidFill>
                      <a:srgbClr val="000000"/>
                    </a:solidFill>
                    <a:latin typeface="Times New Roman" panose="02020603050405020304" pitchFamily="18" charset="0"/>
                    <a:cs typeface="Times New Roman" panose="02020603050405020304" pitchFamily="18" charset="0"/>
                  </a:rPr>
                  <a:t>: wave length</a:t>
                </a:r>
                <a:endParaRPr kumimoji="1" lang="ja-JP" altLang="en-US" sz="2400" dirty="0">
                  <a:solidFill>
                    <a:srgbClr val="000000"/>
                  </a:solidFill>
                  <a:latin typeface="Times New Roman" panose="02020603050405020304" pitchFamily="18" charset="0"/>
                  <a:cs typeface="Times New Roman" panose="02020603050405020304" pitchFamily="18" charset="0"/>
                </a:endParaRPr>
              </a:p>
            </p:txBody>
          </p:sp>
        </mc:Choice>
        <mc:Fallback xmlns="">
          <p:sp>
            <p:nvSpPr>
              <p:cNvPr id="41" name="テキスト ボックス 40"/>
              <p:cNvSpPr txBox="1">
                <a:spLocks noRot="1" noChangeAspect="1" noMove="1" noResize="1" noEditPoints="1" noAdjustHandles="1" noChangeArrowheads="1" noChangeShapeType="1" noTextEdit="1"/>
              </p:cNvSpPr>
              <p:nvPr/>
            </p:nvSpPr>
            <p:spPr>
              <a:xfrm>
                <a:off x="2871025" y="3899252"/>
                <a:ext cx="1929756" cy="369332"/>
              </a:xfrm>
              <a:prstGeom prst="rect">
                <a:avLst/>
              </a:prstGeom>
              <a:blipFill rotWithShape="0">
                <a:blip r:embed="rId14"/>
                <a:stretch>
                  <a:fillRect l="-5678" t="-26667" r="-1893" b="-50000"/>
                </a:stretch>
              </a:blipFill>
            </p:spPr>
            <p:txBody>
              <a:bodyPr/>
              <a:lstStyle/>
              <a:p>
                <a:r>
                  <a:rPr lang="ja-JP" altLang="en-US">
                    <a:noFill/>
                  </a:rPr>
                  <a:t> </a:t>
                </a:r>
              </a:p>
            </p:txBody>
          </p:sp>
        </mc:Fallback>
      </mc:AlternateContent>
      <p:sp>
        <p:nvSpPr>
          <p:cNvPr id="42" name="Line 35"/>
          <p:cNvSpPr>
            <a:spLocks noChangeShapeType="1"/>
          </p:cNvSpPr>
          <p:nvPr/>
        </p:nvSpPr>
        <p:spPr bwMode="auto">
          <a:xfrm flipV="1">
            <a:off x="2647918" y="3790950"/>
            <a:ext cx="548640" cy="20605"/>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 name="Line 44"/>
          <p:cNvSpPr>
            <a:spLocks noChangeShapeType="1"/>
          </p:cNvSpPr>
          <p:nvPr/>
        </p:nvSpPr>
        <p:spPr bwMode="auto">
          <a:xfrm flipH="1" flipV="1">
            <a:off x="2612485" y="2998788"/>
            <a:ext cx="43138" cy="931844"/>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4" name="Line 44"/>
          <p:cNvSpPr>
            <a:spLocks noChangeShapeType="1"/>
          </p:cNvSpPr>
          <p:nvPr/>
        </p:nvSpPr>
        <p:spPr bwMode="auto">
          <a:xfrm flipH="1" flipV="1">
            <a:off x="3155023" y="2976528"/>
            <a:ext cx="38937" cy="938648"/>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Tree>
    <p:extLst>
      <p:ext uri="{BB962C8B-B14F-4D97-AF65-F5344CB8AC3E}">
        <p14:creationId xmlns:p14="http://schemas.microsoft.com/office/powerpoint/2010/main" val="8363017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See Appendix for the Analysis</a:t>
            </a:r>
            <a:endParaRPr kumimoji="1" lang="ja-JP" altLang="en-US" dirty="0"/>
          </a:p>
        </p:txBody>
      </p:sp>
      <p:pic>
        <p:nvPicPr>
          <p:cNvPr id="5" name="図 4"/>
          <p:cNvPicPr>
            <a:picLocks noChangeAspect="1"/>
          </p:cNvPicPr>
          <p:nvPr/>
        </p:nvPicPr>
        <p:blipFill>
          <a:blip r:embed="rId3"/>
          <a:stretch>
            <a:fillRect/>
          </a:stretch>
        </p:blipFill>
        <p:spPr>
          <a:xfrm>
            <a:off x="683568" y="1275606"/>
            <a:ext cx="2514032" cy="3576378"/>
          </a:xfrm>
          <a:prstGeom prst="rect">
            <a:avLst/>
          </a:prstGeom>
          <a:ln>
            <a:solidFill>
              <a:srgbClr val="000000"/>
            </a:solidFill>
          </a:ln>
        </p:spPr>
      </p:pic>
      <p:pic>
        <p:nvPicPr>
          <p:cNvPr id="6" name="図 5"/>
          <p:cNvPicPr>
            <a:picLocks noChangeAspect="1"/>
          </p:cNvPicPr>
          <p:nvPr/>
        </p:nvPicPr>
        <p:blipFill>
          <a:blip r:embed="rId4"/>
          <a:stretch>
            <a:fillRect/>
          </a:stretch>
        </p:blipFill>
        <p:spPr>
          <a:xfrm>
            <a:off x="3743620" y="2343675"/>
            <a:ext cx="1010851" cy="1440240"/>
          </a:xfrm>
          <a:prstGeom prst="rect">
            <a:avLst/>
          </a:prstGeom>
          <a:ln>
            <a:solidFill>
              <a:srgbClr val="000000"/>
            </a:solidFill>
          </a:ln>
        </p:spPr>
      </p:pic>
      <p:pic>
        <p:nvPicPr>
          <p:cNvPr id="7" name="図 6"/>
          <p:cNvPicPr>
            <a:picLocks noChangeAspect="1"/>
          </p:cNvPicPr>
          <p:nvPr/>
        </p:nvPicPr>
        <p:blipFill>
          <a:blip r:embed="rId5"/>
          <a:stretch>
            <a:fillRect/>
          </a:stretch>
        </p:blipFill>
        <p:spPr>
          <a:xfrm>
            <a:off x="5148064" y="2343675"/>
            <a:ext cx="1014001" cy="1440240"/>
          </a:xfrm>
          <a:prstGeom prst="rect">
            <a:avLst/>
          </a:prstGeom>
          <a:ln>
            <a:solidFill>
              <a:srgbClr val="000000"/>
            </a:solidFill>
          </a:ln>
        </p:spPr>
      </p:pic>
      <p:pic>
        <p:nvPicPr>
          <p:cNvPr id="8" name="図 7"/>
          <p:cNvPicPr>
            <a:picLocks noChangeAspect="1"/>
          </p:cNvPicPr>
          <p:nvPr/>
        </p:nvPicPr>
        <p:blipFill>
          <a:blip r:embed="rId6"/>
          <a:stretch>
            <a:fillRect/>
          </a:stretch>
        </p:blipFill>
        <p:spPr>
          <a:xfrm>
            <a:off x="6551569" y="2343675"/>
            <a:ext cx="1021198" cy="1444073"/>
          </a:xfrm>
          <a:prstGeom prst="rect">
            <a:avLst/>
          </a:prstGeom>
          <a:ln>
            <a:solidFill>
              <a:srgbClr val="000000"/>
            </a:solidFill>
          </a:ln>
        </p:spPr>
      </p:pic>
    </p:spTree>
    <p:extLst>
      <p:ext uri="{BB962C8B-B14F-4D97-AF65-F5344CB8AC3E}">
        <p14:creationId xmlns:p14="http://schemas.microsoft.com/office/powerpoint/2010/main" val="1195895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7504" y="206375"/>
            <a:ext cx="8928992" cy="857250"/>
          </a:xfrm>
        </p:spPr>
        <p:txBody>
          <a:bodyPr/>
          <a:lstStyle/>
          <a:p>
            <a:r>
              <a:rPr kumimoji="1" lang="en-US" altLang="ja-JP" sz="4000" dirty="0" smtClean="0"/>
              <a:t>Fraunhofer Diffraction</a:t>
            </a:r>
            <a:endParaRPr kumimoji="1" lang="ja-JP" altLang="en-US" sz="4000" dirty="0"/>
          </a:p>
        </p:txBody>
      </p:sp>
      <mc:AlternateContent xmlns:mc="http://schemas.openxmlformats.org/markup-compatibility/2006" xmlns:a14="http://schemas.microsoft.com/office/drawing/2010/main">
        <mc:Choice Requires="a14">
          <p:sp>
            <p:nvSpPr>
              <p:cNvPr id="11" name="テキスト ボックス 10"/>
              <p:cNvSpPr txBox="1"/>
              <p:nvPr/>
            </p:nvSpPr>
            <p:spPr>
              <a:xfrm>
                <a:off x="1218650" y="1186723"/>
                <a:ext cx="7097766" cy="1192891"/>
              </a:xfrm>
              <a:prstGeom prst="rect">
                <a:avLst/>
              </a:prstGeom>
              <a:noFill/>
              <a:ln>
                <a:solidFill>
                  <a:srgbClr val="000000"/>
                </a:solidFill>
              </a:ln>
            </p:spPr>
            <p:txBody>
              <a:bodyPr wrap="square" lIns="0" tIns="0" rIns="0" bIns="0" rtlCol="0" anchor="t">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3200" i="1" smtClean="0">
                              <a:solidFill>
                                <a:srgbClr val="000000"/>
                              </a:solidFill>
                              <a:latin typeface="Cambria Math" panose="02040503050406030204" pitchFamily="18" charset="0"/>
                            </a:rPr>
                          </m:ctrlPr>
                        </m:sSubPr>
                        <m:e>
                          <m:r>
                            <a:rPr kumimoji="1" lang="en-US" altLang="ja-JP" sz="3200" b="0" i="1" smtClean="0">
                              <a:solidFill>
                                <a:srgbClr val="000000"/>
                              </a:solidFill>
                              <a:latin typeface="Cambria Math" panose="02040503050406030204" pitchFamily="18" charset="0"/>
                            </a:rPr>
                            <m:t>𝐼</m:t>
                          </m:r>
                        </m:e>
                        <m:sub>
                          <m:r>
                            <a:rPr kumimoji="1" lang="en-US" altLang="ja-JP" sz="3200" b="0" i="1" smtClean="0">
                              <a:solidFill>
                                <a:srgbClr val="000000"/>
                              </a:solidFill>
                              <a:latin typeface="Cambria Math" panose="02040503050406030204" pitchFamily="18" charset="0"/>
                            </a:rPr>
                            <m:t>𝑓</m:t>
                          </m:r>
                        </m:sub>
                      </m:sSub>
                      <m:d>
                        <m:dPr>
                          <m:ctrlPr>
                            <a:rPr kumimoji="1" lang="en-US" altLang="ja-JP" sz="3200" i="1" smtClean="0">
                              <a:solidFill>
                                <a:srgbClr val="000000"/>
                              </a:solidFill>
                              <a:latin typeface="Cambria Math" panose="02040503050406030204" pitchFamily="18" charset="0"/>
                            </a:rPr>
                          </m:ctrlPr>
                        </m:dPr>
                        <m:e>
                          <m:box>
                            <m:boxPr>
                              <m:ctrlPr>
                                <a:rPr lang="en-US" altLang="ja-JP" sz="3200" i="1">
                                  <a:solidFill>
                                    <a:srgbClr val="000000"/>
                                  </a:solidFill>
                                  <a:latin typeface="Cambria Math" panose="02040503050406030204" pitchFamily="18" charset="0"/>
                                  <a:ea typeface="Cambria Math" panose="02040503050406030204" pitchFamily="18" charset="0"/>
                                </a:rPr>
                              </m:ctrlPr>
                            </m:boxPr>
                            <m:e>
                              <m:argPr>
                                <m:argSz m:val="-1"/>
                              </m:argPr>
                              <m:f>
                                <m:fPr>
                                  <m:ctrlPr>
                                    <a:rPr lang="en-US" altLang="ja-JP" sz="3200" i="1">
                                      <a:solidFill>
                                        <a:srgbClr val="000000"/>
                                      </a:solidFill>
                                      <a:latin typeface="Cambria Math" panose="02040503050406030204" pitchFamily="18" charset="0"/>
                                      <a:ea typeface="Cambria Math" panose="02040503050406030204" pitchFamily="18" charset="0"/>
                                    </a:rPr>
                                  </m:ctrlPr>
                                </m:fPr>
                                <m:num>
                                  <m:sSub>
                                    <m:sSubPr>
                                      <m:ctrlPr>
                                        <a:rPr lang="en-US" altLang="ja-JP" sz="3200" i="1">
                                          <a:solidFill>
                                            <a:srgbClr val="000000"/>
                                          </a:solidFill>
                                          <a:latin typeface="Cambria Math" panose="02040503050406030204" pitchFamily="18" charset="0"/>
                                          <a:ea typeface="Cambria Math" panose="02040503050406030204" pitchFamily="18" charset="0"/>
                                        </a:rPr>
                                      </m:ctrlPr>
                                    </m:sSubPr>
                                    <m:e>
                                      <m:r>
                                        <a:rPr lang="en-US" altLang="ja-JP" sz="3200" i="1">
                                          <a:solidFill>
                                            <a:srgbClr val="000000"/>
                                          </a:solidFill>
                                          <a:latin typeface="Cambria Math" panose="02040503050406030204" pitchFamily="18" charset="0"/>
                                          <a:ea typeface="Cambria Math" panose="02040503050406030204" pitchFamily="18" charset="0"/>
                                        </a:rPr>
                                        <m:t>𝑥</m:t>
                                      </m:r>
                                    </m:e>
                                    <m:sub>
                                      <m:r>
                                        <a:rPr lang="en-US" altLang="ja-JP" sz="3200" b="0" i="1" smtClean="0">
                                          <a:solidFill>
                                            <a:srgbClr val="000000"/>
                                          </a:solidFill>
                                          <a:latin typeface="Cambria Math" panose="02040503050406030204" pitchFamily="18" charset="0"/>
                                          <a:ea typeface="Cambria Math" panose="02040503050406030204" pitchFamily="18" charset="0"/>
                                        </a:rPr>
                                        <m:t>𝑓</m:t>
                                      </m:r>
                                    </m:sub>
                                  </m:sSub>
                                </m:num>
                                <m:den>
                                  <m:r>
                                    <a:rPr lang="ja-JP" altLang="en-US" sz="3200" i="1">
                                      <a:solidFill>
                                        <a:srgbClr val="000000"/>
                                      </a:solidFill>
                                      <a:latin typeface="Cambria Math" panose="02040503050406030204" pitchFamily="18" charset="0"/>
                                    </a:rPr>
                                    <m:t>𝜆</m:t>
                                  </m:r>
                                  <m:r>
                                    <a:rPr lang="en-US" altLang="ja-JP" sz="3200" i="1">
                                      <a:solidFill>
                                        <a:srgbClr val="000000"/>
                                      </a:solidFill>
                                      <a:latin typeface="Cambria Math" panose="02040503050406030204" pitchFamily="18" charset="0"/>
                                    </a:rPr>
                                    <m:t>𝑅</m:t>
                                  </m:r>
                                </m:den>
                              </m:f>
                            </m:e>
                          </m:box>
                          <m:r>
                            <a:rPr lang="en-US" altLang="ja-JP" sz="3200" i="1">
                              <a:solidFill>
                                <a:srgbClr val="000000"/>
                              </a:solidFill>
                              <a:latin typeface="Cambria Math" panose="02040503050406030204" pitchFamily="18" charset="0"/>
                              <a:ea typeface="Cambria Math" panose="02040503050406030204" pitchFamily="18" charset="0"/>
                            </a:rPr>
                            <m:t>,</m:t>
                          </m:r>
                          <m:box>
                            <m:boxPr>
                              <m:ctrlPr>
                                <a:rPr lang="en-US" altLang="ja-JP" sz="3200" i="1">
                                  <a:solidFill>
                                    <a:srgbClr val="000000"/>
                                  </a:solidFill>
                                  <a:latin typeface="Cambria Math" panose="02040503050406030204" pitchFamily="18" charset="0"/>
                                  <a:ea typeface="Cambria Math" panose="02040503050406030204" pitchFamily="18" charset="0"/>
                                </a:rPr>
                              </m:ctrlPr>
                            </m:boxPr>
                            <m:e>
                              <m:argPr>
                                <m:argSz m:val="-1"/>
                              </m:argPr>
                              <m:f>
                                <m:fPr>
                                  <m:ctrlPr>
                                    <a:rPr lang="en-US" altLang="ja-JP" sz="3200" i="1">
                                      <a:solidFill>
                                        <a:srgbClr val="000000"/>
                                      </a:solidFill>
                                      <a:latin typeface="Cambria Math" panose="02040503050406030204" pitchFamily="18" charset="0"/>
                                      <a:ea typeface="Cambria Math" panose="02040503050406030204" pitchFamily="18" charset="0"/>
                                    </a:rPr>
                                  </m:ctrlPr>
                                </m:fPr>
                                <m:num>
                                  <m:sSub>
                                    <m:sSubPr>
                                      <m:ctrlPr>
                                        <a:rPr lang="en-US" altLang="ja-JP" sz="3200" i="1">
                                          <a:solidFill>
                                            <a:srgbClr val="000000"/>
                                          </a:solidFill>
                                          <a:latin typeface="Cambria Math" panose="02040503050406030204" pitchFamily="18" charset="0"/>
                                          <a:ea typeface="Cambria Math" panose="02040503050406030204" pitchFamily="18" charset="0"/>
                                        </a:rPr>
                                      </m:ctrlPr>
                                    </m:sSubPr>
                                    <m:e>
                                      <m:r>
                                        <a:rPr lang="en-US" altLang="ja-JP" sz="3200" i="1">
                                          <a:solidFill>
                                            <a:srgbClr val="000000"/>
                                          </a:solidFill>
                                          <a:latin typeface="Cambria Math" panose="02040503050406030204" pitchFamily="18" charset="0"/>
                                          <a:ea typeface="Cambria Math" panose="02040503050406030204" pitchFamily="18" charset="0"/>
                                        </a:rPr>
                                        <m:t>𝑦</m:t>
                                      </m:r>
                                    </m:e>
                                    <m:sub>
                                      <m:r>
                                        <a:rPr lang="en-US" altLang="ja-JP" sz="3200" b="0" i="1" smtClean="0">
                                          <a:solidFill>
                                            <a:srgbClr val="000000"/>
                                          </a:solidFill>
                                          <a:latin typeface="Cambria Math" panose="02040503050406030204" pitchFamily="18" charset="0"/>
                                          <a:ea typeface="Cambria Math" panose="02040503050406030204" pitchFamily="18" charset="0"/>
                                        </a:rPr>
                                        <m:t>𝑓</m:t>
                                      </m:r>
                                    </m:sub>
                                  </m:sSub>
                                </m:num>
                                <m:den>
                                  <m:r>
                                    <a:rPr lang="ja-JP" altLang="en-US" sz="3200" i="1">
                                      <a:solidFill>
                                        <a:srgbClr val="000000"/>
                                      </a:solidFill>
                                      <a:latin typeface="Cambria Math" panose="02040503050406030204" pitchFamily="18" charset="0"/>
                                    </a:rPr>
                                    <m:t>𝜆</m:t>
                                  </m:r>
                                  <m:r>
                                    <a:rPr lang="en-US" altLang="ja-JP" sz="3200" i="1">
                                      <a:solidFill>
                                        <a:srgbClr val="000000"/>
                                      </a:solidFill>
                                      <a:latin typeface="Cambria Math" panose="02040503050406030204" pitchFamily="18" charset="0"/>
                                    </a:rPr>
                                    <m:t>𝑅</m:t>
                                  </m:r>
                                </m:den>
                              </m:f>
                            </m:e>
                          </m:box>
                        </m:e>
                      </m:d>
                      <m:r>
                        <a:rPr kumimoji="1" lang="en-US" altLang="ja-JP" sz="3200" i="1" smtClean="0">
                          <a:solidFill>
                            <a:srgbClr val="000000"/>
                          </a:solidFill>
                          <a:latin typeface="Cambria Math" panose="02040503050406030204" pitchFamily="18" charset="0"/>
                        </a:rPr>
                        <m:t>=</m:t>
                      </m:r>
                      <m:sSup>
                        <m:sSupPr>
                          <m:ctrlPr>
                            <a:rPr kumimoji="1" lang="en-US" altLang="ja-JP" sz="3200" i="1" smtClean="0">
                              <a:solidFill>
                                <a:srgbClr val="000000"/>
                              </a:solidFill>
                              <a:latin typeface="Cambria Math" panose="02040503050406030204" pitchFamily="18" charset="0"/>
                            </a:rPr>
                          </m:ctrlPr>
                        </m:sSupPr>
                        <m:e>
                          <m:d>
                            <m:dPr>
                              <m:begChr m:val="|"/>
                              <m:endChr m:val="|"/>
                              <m:ctrlPr>
                                <a:rPr lang="en-US" altLang="ja-JP" sz="3200" i="1">
                                  <a:solidFill>
                                    <a:srgbClr val="000000"/>
                                  </a:solidFill>
                                  <a:latin typeface="Cambria Math" panose="02040503050406030204" pitchFamily="18" charset="0"/>
                                </a:rPr>
                              </m:ctrlPr>
                            </m:dPr>
                            <m:e>
                              <m:f>
                                <m:fPr>
                                  <m:ctrlPr>
                                    <a:rPr lang="en-US" altLang="ja-JP" sz="3200" i="1">
                                      <a:solidFill>
                                        <a:srgbClr val="000000"/>
                                      </a:solidFill>
                                      <a:latin typeface="Cambria Math" panose="02040503050406030204" pitchFamily="18" charset="0"/>
                                    </a:rPr>
                                  </m:ctrlPr>
                                </m:fPr>
                                <m:num>
                                  <m:r>
                                    <a:rPr lang="en-US" altLang="ja-JP" sz="3200" i="1">
                                      <a:solidFill>
                                        <a:srgbClr val="000000"/>
                                      </a:solidFill>
                                      <a:latin typeface="Cambria Math" panose="02040503050406030204" pitchFamily="18" charset="0"/>
                                    </a:rPr>
                                    <m:t>𝐴</m:t>
                                  </m:r>
                                </m:num>
                                <m:den>
                                  <m:r>
                                    <a:rPr lang="ja-JP" altLang="en-US" sz="3200" i="1">
                                      <a:solidFill>
                                        <a:srgbClr val="000000"/>
                                      </a:solidFill>
                                      <a:latin typeface="Cambria Math" panose="02040503050406030204" pitchFamily="18" charset="0"/>
                                    </a:rPr>
                                    <m:t>𝜆</m:t>
                                  </m:r>
                                  <m:r>
                                    <a:rPr lang="en-US" altLang="ja-JP" sz="3200" b="0" i="1" smtClean="0">
                                      <a:solidFill>
                                        <a:srgbClr val="000000"/>
                                      </a:solidFill>
                                      <a:latin typeface="Cambria Math" panose="02040503050406030204" pitchFamily="18" charset="0"/>
                                    </a:rPr>
                                    <m:t>𝑅</m:t>
                                  </m:r>
                                </m:den>
                              </m:f>
                            </m:e>
                          </m:d>
                        </m:e>
                        <m:sup>
                          <m:r>
                            <a:rPr kumimoji="1" lang="en-US" altLang="ja-JP" sz="3200" b="0" i="1" smtClean="0">
                              <a:solidFill>
                                <a:srgbClr val="000000"/>
                              </a:solidFill>
                              <a:latin typeface="Cambria Math" panose="02040503050406030204" pitchFamily="18" charset="0"/>
                            </a:rPr>
                            <m:t>2</m:t>
                          </m:r>
                        </m:sup>
                      </m:sSup>
                      <m:sSup>
                        <m:sSupPr>
                          <m:ctrlPr>
                            <a:rPr kumimoji="1" lang="en-US" altLang="ja-JP" sz="3200" i="1" smtClean="0">
                              <a:solidFill>
                                <a:srgbClr val="000000"/>
                              </a:solidFill>
                              <a:latin typeface="Cambria Math" panose="02040503050406030204" pitchFamily="18" charset="0"/>
                            </a:rPr>
                          </m:ctrlPr>
                        </m:sSupPr>
                        <m:e>
                          <m:d>
                            <m:dPr>
                              <m:begChr m:val="|"/>
                              <m:endChr m:val="|"/>
                              <m:ctrlPr>
                                <a:rPr lang="en-US" altLang="ja-JP" sz="3200" i="1">
                                  <a:solidFill>
                                    <a:srgbClr val="000000"/>
                                  </a:solidFill>
                                  <a:latin typeface="Cambria Math" panose="02040503050406030204" pitchFamily="18" charset="0"/>
                                </a:rPr>
                              </m:ctrlPr>
                            </m:dPr>
                            <m:e>
                              <m:r>
                                <a:rPr lang="en-US" altLang="ja-JP" sz="3200" i="1">
                                  <a:solidFill>
                                    <a:srgbClr val="000000"/>
                                  </a:solidFill>
                                  <a:latin typeface="Cambria Math" panose="02040503050406030204" pitchFamily="18" charset="0"/>
                                  <a:ea typeface="Cambria Math" panose="02040503050406030204" pitchFamily="18" charset="0"/>
                                </a:rPr>
                                <m:t>ℱ</m:t>
                              </m:r>
                              <m:d>
                                <m:dPr>
                                  <m:begChr m:val="["/>
                                  <m:endChr m:val="]"/>
                                  <m:ctrlPr>
                                    <a:rPr lang="en-US" altLang="ja-JP" sz="3200" i="1">
                                      <a:solidFill>
                                        <a:srgbClr val="000000"/>
                                      </a:solidFill>
                                      <a:latin typeface="Cambria Math" panose="02040503050406030204" pitchFamily="18" charset="0"/>
                                      <a:ea typeface="Cambria Math" panose="02040503050406030204" pitchFamily="18" charset="0"/>
                                    </a:rPr>
                                  </m:ctrlPr>
                                </m:dPr>
                                <m:e>
                                  <m:sSub>
                                    <m:sSubPr>
                                      <m:ctrlPr>
                                        <a:rPr lang="en-US" altLang="ja-JP" sz="3200" i="1">
                                          <a:solidFill>
                                            <a:srgbClr val="000000"/>
                                          </a:solidFill>
                                          <a:latin typeface="Cambria Math" panose="02040503050406030204" pitchFamily="18" charset="0"/>
                                          <a:ea typeface="Cambria Math" panose="02040503050406030204" pitchFamily="18" charset="0"/>
                                        </a:rPr>
                                      </m:ctrlPr>
                                    </m:sSubPr>
                                    <m:e>
                                      <m:r>
                                        <a:rPr lang="en-US" altLang="ja-JP" sz="3200" i="1">
                                          <a:solidFill>
                                            <a:srgbClr val="000000"/>
                                          </a:solidFill>
                                          <a:latin typeface="Cambria Math" panose="02040503050406030204" pitchFamily="18" charset="0"/>
                                          <a:ea typeface="Cambria Math" panose="02040503050406030204" pitchFamily="18" charset="0"/>
                                        </a:rPr>
                                        <m:t>𝑡</m:t>
                                      </m:r>
                                    </m:e>
                                    <m:sub>
                                      <m:r>
                                        <a:rPr lang="en-US" altLang="ja-JP" sz="3200" i="1">
                                          <a:solidFill>
                                            <a:srgbClr val="000000"/>
                                          </a:solidFill>
                                          <a:latin typeface="Cambria Math" panose="02040503050406030204" pitchFamily="18" charset="0"/>
                                          <a:ea typeface="Cambria Math" panose="02040503050406030204" pitchFamily="18" charset="0"/>
                                        </a:rPr>
                                        <m:t>𝑜</m:t>
                                      </m:r>
                                    </m:sub>
                                  </m:sSub>
                                  <m:d>
                                    <m:dPr>
                                      <m:ctrlPr>
                                        <a:rPr lang="en-US" altLang="ja-JP" sz="3200" i="1">
                                          <a:solidFill>
                                            <a:srgbClr val="000000"/>
                                          </a:solidFill>
                                          <a:latin typeface="Cambria Math" panose="02040503050406030204" pitchFamily="18" charset="0"/>
                                          <a:ea typeface="Cambria Math" panose="02040503050406030204" pitchFamily="18" charset="0"/>
                                        </a:rPr>
                                      </m:ctrlPr>
                                    </m:dPr>
                                    <m:e>
                                      <m:sSub>
                                        <m:sSubPr>
                                          <m:ctrlPr>
                                            <a:rPr lang="en-US" altLang="ja-JP" sz="3200" i="1">
                                              <a:solidFill>
                                                <a:srgbClr val="000000"/>
                                              </a:solidFill>
                                              <a:latin typeface="Cambria Math" panose="02040503050406030204" pitchFamily="18" charset="0"/>
                                            </a:rPr>
                                          </m:ctrlPr>
                                        </m:sSubPr>
                                        <m:e>
                                          <m:r>
                                            <a:rPr lang="en-US" altLang="ja-JP" sz="3200" i="1">
                                              <a:solidFill>
                                                <a:srgbClr val="000000"/>
                                              </a:solidFill>
                                              <a:latin typeface="Cambria Math" panose="02040503050406030204" pitchFamily="18" charset="0"/>
                                            </a:rPr>
                                            <m:t>𝑥</m:t>
                                          </m:r>
                                        </m:e>
                                        <m:sub>
                                          <m:r>
                                            <a:rPr lang="en-US" altLang="ja-JP" sz="3200" b="0" i="1" smtClean="0">
                                              <a:solidFill>
                                                <a:srgbClr val="000000"/>
                                              </a:solidFill>
                                              <a:latin typeface="Cambria Math" panose="02040503050406030204" pitchFamily="18" charset="0"/>
                                            </a:rPr>
                                            <m:t>𝑜</m:t>
                                          </m:r>
                                        </m:sub>
                                      </m:sSub>
                                      <m:r>
                                        <a:rPr lang="en-US" altLang="ja-JP" sz="3200" i="1">
                                          <a:solidFill>
                                            <a:srgbClr val="000000"/>
                                          </a:solidFill>
                                          <a:latin typeface="Cambria Math" panose="02040503050406030204" pitchFamily="18" charset="0"/>
                                        </a:rPr>
                                        <m:t>,</m:t>
                                      </m:r>
                                      <m:sSub>
                                        <m:sSubPr>
                                          <m:ctrlPr>
                                            <a:rPr lang="en-US" altLang="ja-JP" sz="3200" i="1">
                                              <a:solidFill>
                                                <a:srgbClr val="000000"/>
                                              </a:solidFill>
                                              <a:latin typeface="Cambria Math" panose="02040503050406030204" pitchFamily="18" charset="0"/>
                                            </a:rPr>
                                          </m:ctrlPr>
                                        </m:sSubPr>
                                        <m:e>
                                          <m:r>
                                            <a:rPr lang="en-US" altLang="ja-JP" sz="3200" i="1">
                                              <a:solidFill>
                                                <a:srgbClr val="000000"/>
                                              </a:solidFill>
                                              <a:latin typeface="Cambria Math" panose="02040503050406030204" pitchFamily="18" charset="0"/>
                                            </a:rPr>
                                            <m:t>𝑦</m:t>
                                          </m:r>
                                        </m:e>
                                        <m:sub>
                                          <m:r>
                                            <a:rPr lang="en-US" altLang="ja-JP" sz="3200" b="0" i="1" smtClean="0">
                                              <a:solidFill>
                                                <a:srgbClr val="000000"/>
                                              </a:solidFill>
                                              <a:latin typeface="Cambria Math" panose="02040503050406030204" pitchFamily="18" charset="0"/>
                                            </a:rPr>
                                            <m:t>𝑜</m:t>
                                          </m:r>
                                        </m:sub>
                                      </m:sSub>
                                    </m:e>
                                  </m:d>
                                </m:e>
                              </m:d>
                            </m:e>
                          </m:d>
                        </m:e>
                        <m:sup>
                          <m:r>
                            <a:rPr kumimoji="1" lang="en-US" altLang="ja-JP" sz="3200" i="1" smtClean="0">
                              <a:solidFill>
                                <a:srgbClr val="000000"/>
                              </a:solidFill>
                              <a:latin typeface="Cambria Math" panose="02040503050406030204" pitchFamily="18" charset="0"/>
                            </a:rPr>
                            <m:t>2</m:t>
                          </m:r>
                        </m:sup>
                      </m:sSup>
                    </m:oMath>
                  </m:oMathPara>
                </a14:m>
                <a:endParaRPr kumimoji="1" lang="ja-JP" altLang="en-US" sz="3200" dirty="0">
                  <a:solidFill>
                    <a:srgbClr val="000000"/>
                  </a:solidFill>
                </a:endParaRPr>
              </a:p>
            </p:txBody>
          </p:sp>
        </mc:Choice>
        <mc:Fallback xmlns="">
          <p:sp>
            <p:nvSpPr>
              <p:cNvPr id="11" name="テキスト ボックス 10"/>
              <p:cNvSpPr txBox="1">
                <a:spLocks noRot="1" noChangeAspect="1" noMove="1" noResize="1" noEditPoints="1" noAdjustHandles="1" noChangeArrowheads="1" noChangeShapeType="1" noTextEdit="1"/>
              </p:cNvSpPr>
              <p:nvPr/>
            </p:nvSpPr>
            <p:spPr>
              <a:xfrm>
                <a:off x="1218650" y="1186723"/>
                <a:ext cx="7097766" cy="1192891"/>
              </a:xfrm>
              <a:prstGeom prst="rect">
                <a:avLst/>
              </a:prstGeom>
              <a:blipFill rotWithShape="0">
                <a:blip r:embed="rId3"/>
                <a:stretch>
                  <a:fillRect/>
                </a:stretch>
              </a:blipFill>
              <a:ln>
                <a:solidFill>
                  <a:srgbClr val="000000"/>
                </a:solidFill>
              </a:ln>
            </p:spPr>
            <p:txBody>
              <a:bodyPr/>
              <a:lstStyle/>
              <a:p>
                <a:r>
                  <a:rPr lang="ja-JP" altLang="en-US">
                    <a:noFill/>
                  </a:rPr>
                  <a:t> </a:t>
                </a:r>
              </a:p>
            </p:txBody>
          </p:sp>
        </mc:Fallback>
      </mc:AlternateContent>
      <p:grpSp>
        <p:nvGrpSpPr>
          <p:cNvPr id="41" name="グループ化 40"/>
          <p:cNvGrpSpPr/>
          <p:nvPr/>
        </p:nvGrpSpPr>
        <p:grpSpPr>
          <a:xfrm>
            <a:off x="302051" y="2600255"/>
            <a:ext cx="2808312" cy="2032438"/>
            <a:chOff x="1835150" y="955886"/>
            <a:chExt cx="6104569" cy="4418011"/>
          </a:xfrm>
        </p:grpSpPr>
        <p:sp>
          <p:nvSpPr>
            <p:cNvPr id="27" name="Freeform 37"/>
            <p:cNvSpPr>
              <a:spLocks/>
            </p:cNvSpPr>
            <p:nvPr/>
          </p:nvSpPr>
          <p:spPr bwMode="auto">
            <a:xfrm>
              <a:off x="1979613" y="1774825"/>
              <a:ext cx="1511300" cy="2938463"/>
            </a:xfrm>
            <a:custGeom>
              <a:avLst/>
              <a:gdLst>
                <a:gd name="T0" fmla="*/ 801 w 1201"/>
                <a:gd name="T1" fmla="*/ 1715 h 1910"/>
                <a:gd name="T2" fmla="*/ 742 w 1201"/>
                <a:gd name="T3" fmla="*/ 1754 h 1910"/>
                <a:gd name="T4" fmla="*/ 625 w 1201"/>
                <a:gd name="T5" fmla="*/ 1842 h 1910"/>
                <a:gd name="T6" fmla="*/ 488 w 1201"/>
                <a:gd name="T7" fmla="*/ 1910 h 1910"/>
                <a:gd name="T8" fmla="*/ 420 w 1201"/>
                <a:gd name="T9" fmla="*/ 1890 h 1910"/>
                <a:gd name="T10" fmla="*/ 391 w 1201"/>
                <a:gd name="T11" fmla="*/ 1871 h 1910"/>
                <a:gd name="T12" fmla="*/ 313 w 1201"/>
                <a:gd name="T13" fmla="*/ 1851 h 1910"/>
                <a:gd name="T14" fmla="*/ 293 w 1201"/>
                <a:gd name="T15" fmla="*/ 1822 h 1910"/>
                <a:gd name="T16" fmla="*/ 264 w 1201"/>
                <a:gd name="T17" fmla="*/ 1812 h 1910"/>
                <a:gd name="T18" fmla="*/ 254 w 1201"/>
                <a:gd name="T19" fmla="*/ 1783 h 1910"/>
                <a:gd name="T20" fmla="*/ 225 w 1201"/>
                <a:gd name="T21" fmla="*/ 1754 h 1910"/>
                <a:gd name="T22" fmla="*/ 137 w 1201"/>
                <a:gd name="T23" fmla="*/ 1607 h 1910"/>
                <a:gd name="T24" fmla="*/ 98 w 1201"/>
                <a:gd name="T25" fmla="*/ 1353 h 1910"/>
                <a:gd name="T26" fmla="*/ 88 w 1201"/>
                <a:gd name="T27" fmla="*/ 1256 h 1910"/>
                <a:gd name="T28" fmla="*/ 69 w 1201"/>
                <a:gd name="T29" fmla="*/ 1139 h 1910"/>
                <a:gd name="T30" fmla="*/ 166 w 1201"/>
                <a:gd name="T31" fmla="*/ 211 h 1910"/>
                <a:gd name="T32" fmla="*/ 352 w 1201"/>
                <a:gd name="T33" fmla="*/ 104 h 1910"/>
                <a:gd name="T34" fmla="*/ 479 w 1201"/>
                <a:gd name="T35" fmla="*/ 35 h 1910"/>
                <a:gd name="T36" fmla="*/ 566 w 1201"/>
                <a:gd name="T37" fmla="*/ 6 h 1910"/>
                <a:gd name="T38" fmla="*/ 1055 w 1201"/>
                <a:gd name="T39" fmla="*/ 16 h 1910"/>
                <a:gd name="T40" fmla="*/ 1064 w 1201"/>
                <a:gd name="T41" fmla="*/ 55 h 1910"/>
                <a:gd name="T42" fmla="*/ 1084 w 1201"/>
                <a:gd name="T43" fmla="*/ 84 h 1910"/>
                <a:gd name="T44" fmla="*/ 1201 w 1201"/>
                <a:gd name="T45" fmla="*/ 338 h 1910"/>
                <a:gd name="T46" fmla="*/ 1172 w 1201"/>
                <a:gd name="T47" fmla="*/ 465 h 1910"/>
                <a:gd name="T48" fmla="*/ 1162 w 1201"/>
                <a:gd name="T49" fmla="*/ 592 h 1910"/>
                <a:gd name="T50" fmla="*/ 1152 w 1201"/>
                <a:gd name="T51" fmla="*/ 1021 h 1910"/>
                <a:gd name="T52" fmla="*/ 1123 w 1201"/>
                <a:gd name="T53" fmla="*/ 1236 h 1910"/>
                <a:gd name="T54" fmla="*/ 996 w 1201"/>
                <a:gd name="T55" fmla="*/ 1627 h 1910"/>
                <a:gd name="T56" fmla="*/ 967 w 1201"/>
                <a:gd name="T57" fmla="*/ 1695 h 1910"/>
                <a:gd name="T58" fmla="*/ 850 w 1201"/>
                <a:gd name="T59" fmla="*/ 1715 h 1910"/>
                <a:gd name="T60" fmla="*/ 791 w 1201"/>
                <a:gd name="T61" fmla="*/ 1744 h 1910"/>
                <a:gd name="T62" fmla="*/ 801 w 1201"/>
                <a:gd name="T63" fmla="*/ 1715 h 1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01" h="1910">
                  <a:moveTo>
                    <a:pt x="801" y="1715"/>
                  </a:moveTo>
                  <a:cubicBezTo>
                    <a:pt x="781" y="1728"/>
                    <a:pt x="759" y="1737"/>
                    <a:pt x="742" y="1754"/>
                  </a:cubicBezTo>
                  <a:cubicBezTo>
                    <a:pt x="699" y="1797"/>
                    <a:pt x="681" y="1823"/>
                    <a:pt x="625" y="1842"/>
                  </a:cubicBezTo>
                  <a:cubicBezTo>
                    <a:pt x="585" y="1872"/>
                    <a:pt x="536" y="1894"/>
                    <a:pt x="488" y="1910"/>
                  </a:cubicBezTo>
                  <a:cubicBezTo>
                    <a:pt x="474" y="1906"/>
                    <a:pt x="435" y="1898"/>
                    <a:pt x="420" y="1890"/>
                  </a:cubicBezTo>
                  <a:cubicBezTo>
                    <a:pt x="410" y="1885"/>
                    <a:pt x="402" y="1875"/>
                    <a:pt x="391" y="1871"/>
                  </a:cubicBezTo>
                  <a:cubicBezTo>
                    <a:pt x="366" y="1862"/>
                    <a:pt x="313" y="1851"/>
                    <a:pt x="313" y="1851"/>
                  </a:cubicBezTo>
                  <a:cubicBezTo>
                    <a:pt x="306" y="1841"/>
                    <a:pt x="302" y="1829"/>
                    <a:pt x="293" y="1822"/>
                  </a:cubicBezTo>
                  <a:cubicBezTo>
                    <a:pt x="285" y="1816"/>
                    <a:pt x="271" y="1819"/>
                    <a:pt x="264" y="1812"/>
                  </a:cubicBezTo>
                  <a:cubicBezTo>
                    <a:pt x="257" y="1805"/>
                    <a:pt x="260" y="1791"/>
                    <a:pt x="254" y="1783"/>
                  </a:cubicBezTo>
                  <a:cubicBezTo>
                    <a:pt x="246" y="1772"/>
                    <a:pt x="233" y="1765"/>
                    <a:pt x="225" y="1754"/>
                  </a:cubicBezTo>
                  <a:cubicBezTo>
                    <a:pt x="191" y="1711"/>
                    <a:pt x="155" y="1660"/>
                    <a:pt x="137" y="1607"/>
                  </a:cubicBezTo>
                  <a:cubicBezTo>
                    <a:pt x="130" y="1517"/>
                    <a:pt x="120" y="1439"/>
                    <a:pt x="98" y="1353"/>
                  </a:cubicBezTo>
                  <a:cubicBezTo>
                    <a:pt x="95" y="1321"/>
                    <a:pt x="92" y="1288"/>
                    <a:pt x="88" y="1256"/>
                  </a:cubicBezTo>
                  <a:cubicBezTo>
                    <a:pt x="83" y="1217"/>
                    <a:pt x="69" y="1139"/>
                    <a:pt x="69" y="1139"/>
                  </a:cubicBezTo>
                  <a:cubicBezTo>
                    <a:pt x="69" y="1121"/>
                    <a:pt x="0" y="415"/>
                    <a:pt x="166" y="211"/>
                  </a:cubicBezTo>
                  <a:cubicBezTo>
                    <a:pt x="209" y="157"/>
                    <a:pt x="288" y="125"/>
                    <a:pt x="352" y="104"/>
                  </a:cubicBezTo>
                  <a:cubicBezTo>
                    <a:pt x="397" y="73"/>
                    <a:pt x="430" y="56"/>
                    <a:pt x="479" y="35"/>
                  </a:cubicBezTo>
                  <a:cubicBezTo>
                    <a:pt x="507" y="23"/>
                    <a:pt x="566" y="6"/>
                    <a:pt x="566" y="6"/>
                  </a:cubicBezTo>
                  <a:cubicBezTo>
                    <a:pt x="729" y="9"/>
                    <a:pt x="893" y="0"/>
                    <a:pt x="1055" y="16"/>
                  </a:cubicBezTo>
                  <a:cubicBezTo>
                    <a:pt x="1068" y="17"/>
                    <a:pt x="1059" y="43"/>
                    <a:pt x="1064" y="55"/>
                  </a:cubicBezTo>
                  <a:cubicBezTo>
                    <a:pt x="1069" y="66"/>
                    <a:pt x="1077" y="74"/>
                    <a:pt x="1084" y="84"/>
                  </a:cubicBezTo>
                  <a:cubicBezTo>
                    <a:pt x="1108" y="179"/>
                    <a:pt x="1169" y="246"/>
                    <a:pt x="1201" y="338"/>
                  </a:cubicBezTo>
                  <a:cubicBezTo>
                    <a:pt x="1192" y="381"/>
                    <a:pt x="1182" y="423"/>
                    <a:pt x="1172" y="465"/>
                  </a:cubicBezTo>
                  <a:cubicBezTo>
                    <a:pt x="1169" y="507"/>
                    <a:pt x="1164" y="550"/>
                    <a:pt x="1162" y="592"/>
                  </a:cubicBezTo>
                  <a:cubicBezTo>
                    <a:pt x="1157" y="735"/>
                    <a:pt x="1157" y="878"/>
                    <a:pt x="1152" y="1021"/>
                  </a:cubicBezTo>
                  <a:cubicBezTo>
                    <a:pt x="1149" y="1094"/>
                    <a:pt x="1134" y="1164"/>
                    <a:pt x="1123" y="1236"/>
                  </a:cubicBezTo>
                  <a:cubicBezTo>
                    <a:pt x="1102" y="1380"/>
                    <a:pt x="1077" y="1505"/>
                    <a:pt x="996" y="1627"/>
                  </a:cubicBezTo>
                  <a:cubicBezTo>
                    <a:pt x="982" y="1648"/>
                    <a:pt x="984" y="1678"/>
                    <a:pt x="967" y="1695"/>
                  </a:cubicBezTo>
                  <a:cubicBezTo>
                    <a:pt x="939" y="1723"/>
                    <a:pt x="889" y="1710"/>
                    <a:pt x="850" y="1715"/>
                  </a:cubicBezTo>
                  <a:cubicBezTo>
                    <a:pt x="850" y="1715"/>
                    <a:pt x="798" y="1751"/>
                    <a:pt x="791" y="1744"/>
                  </a:cubicBezTo>
                  <a:cubicBezTo>
                    <a:pt x="784" y="1737"/>
                    <a:pt x="798" y="1725"/>
                    <a:pt x="801" y="1715"/>
                  </a:cubicBezTo>
                  <a:close/>
                </a:path>
              </a:pathLst>
            </a:custGeom>
            <a:solidFill>
              <a:srgbClr val="C0C0C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 name="Freeform 36"/>
            <p:cNvSpPr>
              <a:spLocks/>
            </p:cNvSpPr>
            <p:nvPr/>
          </p:nvSpPr>
          <p:spPr bwMode="auto">
            <a:xfrm>
              <a:off x="2411413" y="2638425"/>
              <a:ext cx="720725" cy="1295400"/>
            </a:xfrm>
            <a:custGeom>
              <a:avLst/>
              <a:gdLst>
                <a:gd name="T0" fmla="*/ 175 w 683"/>
                <a:gd name="T1" fmla="*/ 30 h 1053"/>
                <a:gd name="T2" fmla="*/ 273 w 683"/>
                <a:gd name="T3" fmla="*/ 0 h 1053"/>
                <a:gd name="T4" fmla="*/ 419 w 683"/>
                <a:gd name="T5" fmla="*/ 10 h 1053"/>
                <a:gd name="T6" fmla="*/ 527 w 683"/>
                <a:gd name="T7" fmla="*/ 49 h 1053"/>
                <a:gd name="T8" fmla="*/ 595 w 683"/>
                <a:gd name="T9" fmla="*/ 186 h 1053"/>
                <a:gd name="T10" fmla="*/ 644 w 683"/>
                <a:gd name="T11" fmla="*/ 254 h 1053"/>
                <a:gd name="T12" fmla="*/ 663 w 683"/>
                <a:gd name="T13" fmla="*/ 283 h 1053"/>
                <a:gd name="T14" fmla="*/ 683 w 683"/>
                <a:gd name="T15" fmla="*/ 342 h 1053"/>
                <a:gd name="T16" fmla="*/ 615 w 683"/>
                <a:gd name="T17" fmla="*/ 596 h 1053"/>
                <a:gd name="T18" fmla="*/ 566 w 683"/>
                <a:gd name="T19" fmla="*/ 732 h 1053"/>
                <a:gd name="T20" fmla="*/ 537 w 683"/>
                <a:gd name="T21" fmla="*/ 771 h 1053"/>
                <a:gd name="T22" fmla="*/ 468 w 683"/>
                <a:gd name="T23" fmla="*/ 889 h 1053"/>
                <a:gd name="T24" fmla="*/ 400 w 683"/>
                <a:gd name="T25" fmla="*/ 1006 h 1053"/>
                <a:gd name="T26" fmla="*/ 371 w 683"/>
                <a:gd name="T27" fmla="*/ 1016 h 1053"/>
                <a:gd name="T28" fmla="*/ 312 w 683"/>
                <a:gd name="T29" fmla="*/ 1045 h 1053"/>
                <a:gd name="T30" fmla="*/ 214 w 683"/>
                <a:gd name="T31" fmla="*/ 1006 h 1053"/>
                <a:gd name="T32" fmla="*/ 87 w 683"/>
                <a:gd name="T33" fmla="*/ 869 h 1053"/>
                <a:gd name="T34" fmla="*/ 29 w 683"/>
                <a:gd name="T35" fmla="*/ 742 h 1053"/>
                <a:gd name="T36" fmla="*/ 0 w 683"/>
                <a:gd name="T37" fmla="*/ 635 h 1053"/>
                <a:gd name="T38" fmla="*/ 29 w 683"/>
                <a:gd name="T39" fmla="*/ 264 h 1053"/>
                <a:gd name="T40" fmla="*/ 107 w 683"/>
                <a:gd name="T41" fmla="*/ 108 h 1053"/>
                <a:gd name="T42" fmla="*/ 175 w 683"/>
                <a:gd name="T43" fmla="*/ 30 h 10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3" h="1053">
                  <a:moveTo>
                    <a:pt x="175" y="30"/>
                  </a:moveTo>
                  <a:cubicBezTo>
                    <a:pt x="247" y="6"/>
                    <a:pt x="214" y="15"/>
                    <a:pt x="273" y="0"/>
                  </a:cubicBezTo>
                  <a:cubicBezTo>
                    <a:pt x="322" y="3"/>
                    <a:pt x="371" y="4"/>
                    <a:pt x="419" y="10"/>
                  </a:cubicBezTo>
                  <a:cubicBezTo>
                    <a:pt x="455" y="14"/>
                    <a:pt x="491" y="40"/>
                    <a:pt x="527" y="49"/>
                  </a:cubicBezTo>
                  <a:cubicBezTo>
                    <a:pt x="559" y="93"/>
                    <a:pt x="568" y="141"/>
                    <a:pt x="595" y="186"/>
                  </a:cubicBezTo>
                  <a:cubicBezTo>
                    <a:pt x="609" y="210"/>
                    <a:pt x="628" y="231"/>
                    <a:pt x="644" y="254"/>
                  </a:cubicBezTo>
                  <a:cubicBezTo>
                    <a:pt x="651" y="263"/>
                    <a:pt x="659" y="272"/>
                    <a:pt x="663" y="283"/>
                  </a:cubicBezTo>
                  <a:cubicBezTo>
                    <a:pt x="670" y="303"/>
                    <a:pt x="683" y="342"/>
                    <a:pt x="683" y="342"/>
                  </a:cubicBezTo>
                  <a:cubicBezTo>
                    <a:pt x="654" y="425"/>
                    <a:pt x="639" y="512"/>
                    <a:pt x="615" y="596"/>
                  </a:cubicBezTo>
                  <a:cubicBezTo>
                    <a:pt x="602" y="642"/>
                    <a:pt x="581" y="686"/>
                    <a:pt x="566" y="732"/>
                  </a:cubicBezTo>
                  <a:cubicBezTo>
                    <a:pt x="561" y="747"/>
                    <a:pt x="546" y="758"/>
                    <a:pt x="537" y="771"/>
                  </a:cubicBezTo>
                  <a:cubicBezTo>
                    <a:pt x="510" y="809"/>
                    <a:pt x="494" y="849"/>
                    <a:pt x="468" y="889"/>
                  </a:cubicBezTo>
                  <a:cubicBezTo>
                    <a:pt x="442" y="928"/>
                    <a:pt x="427" y="966"/>
                    <a:pt x="400" y="1006"/>
                  </a:cubicBezTo>
                  <a:cubicBezTo>
                    <a:pt x="394" y="1015"/>
                    <a:pt x="380" y="1011"/>
                    <a:pt x="371" y="1016"/>
                  </a:cubicBezTo>
                  <a:cubicBezTo>
                    <a:pt x="295" y="1053"/>
                    <a:pt x="384" y="1020"/>
                    <a:pt x="312" y="1045"/>
                  </a:cubicBezTo>
                  <a:cubicBezTo>
                    <a:pt x="275" y="1036"/>
                    <a:pt x="250" y="1018"/>
                    <a:pt x="214" y="1006"/>
                  </a:cubicBezTo>
                  <a:cubicBezTo>
                    <a:pt x="181" y="954"/>
                    <a:pt x="123" y="922"/>
                    <a:pt x="87" y="869"/>
                  </a:cubicBezTo>
                  <a:cubicBezTo>
                    <a:pt x="73" y="824"/>
                    <a:pt x="44" y="787"/>
                    <a:pt x="29" y="742"/>
                  </a:cubicBezTo>
                  <a:cubicBezTo>
                    <a:pt x="17" y="707"/>
                    <a:pt x="11" y="670"/>
                    <a:pt x="0" y="635"/>
                  </a:cubicBezTo>
                  <a:cubicBezTo>
                    <a:pt x="22" y="490"/>
                    <a:pt x="16" y="473"/>
                    <a:pt x="29" y="264"/>
                  </a:cubicBezTo>
                  <a:cubicBezTo>
                    <a:pt x="33" y="200"/>
                    <a:pt x="54" y="143"/>
                    <a:pt x="107" y="108"/>
                  </a:cubicBezTo>
                  <a:cubicBezTo>
                    <a:pt x="122" y="63"/>
                    <a:pt x="121" y="30"/>
                    <a:pt x="175" y="30"/>
                  </a:cubicBezTo>
                  <a:close/>
                </a:path>
              </a:pathLst>
            </a:custGeom>
            <a:solidFill>
              <a:schemeClr val="bg1"/>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 name="Line 26"/>
            <p:cNvSpPr>
              <a:spLocks noChangeShapeType="1"/>
            </p:cNvSpPr>
            <p:nvPr/>
          </p:nvSpPr>
          <p:spPr bwMode="auto">
            <a:xfrm flipV="1">
              <a:off x="2770188" y="1630363"/>
              <a:ext cx="0" cy="30956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 name="Line 28"/>
            <p:cNvSpPr>
              <a:spLocks noChangeShapeType="1"/>
            </p:cNvSpPr>
            <p:nvPr/>
          </p:nvSpPr>
          <p:spPr bwMode="auto">
            <a:xfrm flipV="1">
              <a:off x="6659563" y="1917700"/>
              <a:ext cx="0" cy="30956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1" name="Line 29"/>
            <p:cNvSpPr>
              <a:spLocks noChangeShapeType="1"/>
            </p:cNvSpPr>
            <p:nvPr/>
          </p:nvSpPr>
          <p:spPr bwMode="auto">
            <a:xfrm flipV="1">
              <a:off x="1835150" y="2206625"/>
              <a:ext cx="1871663" cy="20875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2" name="Line 30"/>
            <p:cNvSpPr>
              <a:spLocks noChangeShapeType="1"/>
            </p:cNvSpPr>
            <p:nvPr/>
          </p:nvSpPr>
          <p:spPr bwMode="auto">
            <a:xfrm flipV="1">
              <a:off x="5722938" y="2493963"/>
              <a:ext cx="1871662" cy="20875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3" name="Line 35"/>
            <p:cNvSpPr>
              <a:spLocks noChangeShapeType="1"/>
            </p:cNvSpPr>
            <p:nvPr/>
          </p:nvSpPr>
          <p:spPr bwMode="auto">
            <a:xfrm>
              <a:off x="2770188" y="3251200"/>
              <a:ext cx="3889375" cy="2873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mc:AlternateContent xmlns:mc="http://schemas.openxmlformats.org/markup-compatibility/2006" xmlns:a14="http://schemas.microsoft.com/office/drawing/2010/main">
          <mc:Choice Requires="a14">
            <p:sp>
              <p:nvSpPr>
                <p:cNvPr id="34" name="テキスト ボックス 33"/>
                <p:cNvSpPr txBox="1"/>
                <p:nvPr/>
              </p:nvSpPr>
              <p:spPr>
                <a:xfrm>
                  <a:off x="1859994" y="4845454"/>
                  <a:ext cx="1838577" cy="51256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ja-JP" b="0" i="1" smtClean="0">
                            <a:solidFill>
                              <a:srgbClr val="000000"/>
                            </a:solidFill>
                            <a:latin typeface="Cambria Math" panose="02040503050406030204" pitchFamily="18" charset="0"/>
                          </a:rPr>
                          <m:t>𝑡</m:t>
                        </m:r>
                        <m:d>
                          <m:dPr>
                            <m:ctrlPr>
                              <a:rPr lang="en-US" altLang="ja-JP" i="1">
                                <a:solidFill>
                                  <a:srgbClr val="000000"/>
                                </a:solidFill>
                                <a:latin typeface="Cambria Math" panose="02040503050406030204" pitchFamily="18" charset="0"/>
                              </a:rPr>
                            </m:ctrlPr>
                          </m:dPr>
                          <m:e>
                            <m:sSub>
                              <m:sSubPr>
                                <m:ctrlPr>
                                  <a:rPr lang="en-US" altLang="ja-JP" i="1">
                                    <a:solidFill>
                                      <a:srgbClr val="000000"/>
                                    </a:solidFill>
                                    <a:latin typeface="Cambria Math" panose="02040503050406030204" pitchFamily="18" charset="0"/>
                                  </a:rPr>
                                </m:ctrlPr>
                              </m:sSubPr>
                              <m:e>
                                <m:r>
                                  <a:rPr lang="en-US" altLang="ja-JP" i="1">
                                    <a:solidFill>
                                      <a:srgbClr val="000000"/>
                                    </a:solidFill>
                                    <a:latin typeface="Cambria Math" panose="02040503050406030204" pitchFamily="18" charset="0"/>
                                  </a:rPr>
                                  <m:t>𝑥</m:t>
                                </m:r>
                              </m:e>
                              <m:sub>
                                <m:r>
                                  <a:rPr lang="en-US" altLang="ja-JP" i="1">
                                    <a:solidFill>
                                      <a:srgbClr val="000000"/>
                                    </a:solidFill>
                                    <a:latin typeface="Cambria Math" panose="02040503050406030204" pitchFamily="18" charset="0"/>
                                  </a:rPr>
                                  <m:t>𝑜</m:t>
                                </m:r>
                              </m:sub>
                            </m:sSub>
                            <m:r>
                              <a:rPr lang="en-US" altLang="ja-JP" i="1">
                                <a:solidFill>
                                  <a:srgbClr val="000000"/>
                                </a:solidFill>
                                <a:latin typeface="Cambria Math" panose="02040503050406030204" pitchFamily="18" charset="0"/>
                              </a:rPr>
                              <m:t>,</m:t>
                            </m:r>
                            <m:sSub>
                              <m:sSubPr>
                                <m:ctrlPr>
                                  <a:rPr lang="en-US" altLang="ja-JP" i="1">
                                    <a:solidFill>
                                      <a:srgbClr val="000000"/>
                                    </a:solidFill>
                                    <a:latin typeface="Cambria Math" panose="02040503050406030204" pitchFamily="18" charset="0"/>
                                  </a:rPr>
                                </m:ctrlPr>
                              </m:sSubPr>
                              <m:e>
                                <m:r>
                                  <a:rPr lang="en-US" altLang="ja-JP" i="1">
                                    <a:solidFill>
                                      <a:srgbClr val="000000"/>
                                    </a:solidFill>
                                    <a:latin typeface="Cambria Math" panose="02040503050406030204" pitchFamily="18" charset="0"/>
                                  </a:rPr>
                                  <m:t>𝑦</m:t>
                                </m:r>
                              </m:e>
                              <m:sub>
                                <m:r>
                                  <a:rPr lang="en-US" altLang="ja-JP" i="1">
                                    <a:solidFill>
                                      <a:srgbClr val="000000"/>
                                    </a:solidFill>
                                    <a:latin typeface="Cambria Math" panose="02040503050406030204" pitchFamily="18" charset="0"/>
                                  </a:rPr>
                                  <m:t>𝑜</m:t>
                                </m:r>
                              </m:sub>
                            </m:sSub>
                          </m:e>
                        </m:d>
                      </m:oMath>
                    </m:oMathPara>
                  </a14:m>
                  <a:endParaRPr kumimoji="1" lang="ja-JP" altLang="en-US" dirty="0">
                    <a:solidFill>
                      <a:srgbClr val="000000"/>
                    </a:solidFill>
                  </a:endParaRPr>
                </a:p>
              </p:txBody>
            </p:sp>
          </mc:Choice>
          <mc:Fallback xmlns="">
            <p:sp>
              <p:nvSpPr>
                <p:cNvPr id="34" name="テキスト ボックス 33"/>
                <p:cNvSpPr txBox="1">
                  <a:spLocks noRot="1" noChangeAspect="1" noMove="1" noResize="1" noEditPoints="1" noAdjustHandles="1" noChangeArrowheads="1" noChangeShapeType="1" noTextEdit="1"/>
                </p:cNvSpPr>
                <p:nvPr/>
              </p:nvSpPr>
              <p:spPr>
                <a:xfrm>
                  <a:off x="1859994" y="4845454"/>
                  <a:ext cx="1838577" cy="512561"/>
                </a:xfrm>
                <a:prstGeom prst="rect">
                  <a:avLst/>
                </a:prstGeom>
                <a:blipFill rotWithShape="0">
                  <a:blip r:embed="rId4"/>
                  <a:stretch>
                    <a:fillRect l="-7194" b="-48718"/>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5" name="テキスト ボックス 34"/>
                <p:cNvSpPr txBox="1"/>
                <p:nvPr/>
              </p:nvSpPr>
              <p:spPr>
                <a:xfrm>
                  <a:off x="4392990" y="3407934"/>
                  <a:ext cx="375072" cy="56951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ja-JP" sz="2000" i="1" smtClean="0">
                            <a:solidFill>
                              <a:srgbClr val="000000"/>
                            </a:solidFill>
                            <a:latin typeface="Cambria Math" panose="02040503050406030204" pitchFamily="18" charset="0"/>
                          </a:rPr>
                          <m:t>𝑅</m:t>
                        </m:r>
                      </m:oMath>
                    </m:oMathPara>
                  </a14:m>
                  <a:endParaRPr kumimoji="1" lang="ja-JP" altLang="en-US" sz="2000" dirty="0">
                    <a:solidFill>
                      <a:srgbClr val="000000"/>
                    </a:solidFill>
                  </a:endParaRPr>
                </a:p>
              </p:txBody>
            </p:sp>
          </mc:Choice>
          <mc:Fallback xmlns="">
            <p:sp>
              <p:nvSpPr>
                <p:cNvPr id="35" name="テキスト ボックス 34"/>
                <p:cNvSpPr txBox="1">
                  <a:spLocks noRot="1" noChangeAspect="1" noMove="1" noResize="1" noEditPoints="1" noAdjustHandles="1" noChangeArrowheads="1" noChangeShapeType="1" noTextEdit="1"/>
                </p:cNvSpPr>
                <p:nvPr/>
              </p:nvSpPr>
              <p:spPr>
                <a:xfrm>
                  <a:off x="4392990" y="3407934"/>
                  <a:ext cx="375072" cy="569513"/>
                </a:xfrm>
                <a:prstGeom prst="rect">
                  <a:avLst/>
                </a:prstGeom>
                <a:blipFill rotWithShape="0">
                  <a:blip r:embed="rId5"/>
                  <a:stretch>
                    <a:fillRect l="-53571" r="-46429" b="-2790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6" name="テキスト ボックス 35"/>
                <p:cNvSpPr txBox="1"/>
                <p:nvPr/>
              </p:nvSpPr>
              <p:spPr>
                <a:xfrm>
                  <a:off x="7564647" y="2001083"/>
                  <a:ext cx="375072" cy="5537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ja-JP" i="1" smtClean="0">
                                <a:solidFill>
                                  <a:srgbClr val="000000"/>
                                </a:solidFill>
                                <a:latin typeface="Cambria Math" panose="02040503050406030204" pitchFamily="18" charset="0"/>
                              </a:rPr>
                            </m:ctrlPr>
                          </m:sSubPr>
                          <m:e>
                            <m:r>
                              <a:rPr lang="en-US" altLang="ja-JP" b="0" i="1" smtClean="0">
                                <a:solidFill>
                                  <a:srgbClr val="000000"/>
                                </a:solidFill>
                                <a:latin typeface="Cambria Math" panose="02040503050406030204" pitchFamily="18" charset="0"/>
                              </a:rPr>
                              <m:t>𝑥</m:t>
                            </m:r>
                          </m:e>
                          <m:sub>
                            <m:r>
                              <a:rPr lang="en-US" altLang="ja-JP" b="0" i="1" smtClean="0">
                                <a:solidFill>
                                  <a:srgbClr val="000000"/>
                                </a:solidFill>
                                <a:latin typeface="Cambria Math" panose="02040503050406030204" pitchFamily="18" charset="0"/>
                              </a:rPr>
                              <m:t>𝑓</m:t>
                            </m:r>
                          </m:sub>
                        </m:sSub>
                      </m:oMath>
                    </m:oMathPara>
                  </a14:m>
                  <a:endParaRPr kumimoji="1" lang="ja-JP" altLang="en-US" dirty="0">
                    <a:solidFill>
                      <a:srgbClr val="000000"/>
                    </a:solidFill>
                  </a:endParaRPr>
                </a:p>
              </p:txBody>
            </p:sp>
          </mc:Choice>
          <mc:Fallback xmlns="">
            <p:sp>
              <p:nvSpPr>
                <p:cNvPr id="36" name="テキスト ボックス 35"/>
                <p:cNvSpPr txBox="1">
                  <a:spLocks noRot="1" noChangeAspect="1" noMove="1" noResize="1" noEditPoints="1" noAdjustHandles="1" noChangeArrowheads="1" noChangeShapeType="1" noTextEdit="1"/>
                </p:cNvSpPr>
                <p:nvPr/>
              </p:nvSpPr>
              <p:spPr>
                <a:xfrm>
                  <a:off x="7564647" y="2001083"/>
                  <a:ext cx="375072" cy="553732"/>
                </a:xfrm>
                <a:prstGeom prst="rect">
                  <a:avLst/>
                </a:prstGeom>
                <a:blipFill rotWithShape="0">
                  <a:blip r:embed="rId6"/>
                  <a:stretch>
                    <a:fillRect l="-35714" r="-71429" b="-500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7" name="テキスト ボックス 36"/>
                <p:cNvSpPr txBox="1"/>
                <p:nvPr/>
              </p:nvSpPr>
              <p:spPr>
                <a:xfrm>
                  <a:off x="6024677" y="4849114"/>
                  <a:ext cx="1268184" cy="524783"/>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ja-JP" sz="1600" b="0" i="1" smtClean="0">
                                <a:solidFill>
                                  <a:srgbClr val="000000"/>
                                </a:solidFill>
                                <a:latin typeface="Cambria Math" panose="02040503050406030204" pitchFamily="18" charset="0"/>
                              </a:rPr>
                            </m:ctrlPr>
                          </m:sSubPr>
                          <m:e>
                            <m:r>
                              <a:rPr lang="en-US" altLang="ja-JP" sz="1600" b="0" i="1" smtClean="0">
                                <a:solidFill>
                                  <a:srgbClr val="000000"/>
                                </a:solidFill>
                                <a:latin typeface="Cambria Math" panose="02040503050406030204" pitchFamily="18" charset="0"/>
                              </a:rPr>
                              <m:t>𝐼</m:t>
                            </m:r>
                          </m:e>
                          <m:sub>
                            <m:r>
                              <a:rPr lang="en-US" altLang="ja-JP" sz="1600" b="0" i="1" smtClean="0">
                                <a:solidFill>
                                  <a:srgbClr val="000000"/>
                                </a:solidFill>
                                <a:latin typeface="Cambria Math" panose="02040503050406030204" pitchFamily="18" charset="0"/>
                              </a:rPr>
                              <m:t>𝑓</m:t>
                            </m:r>
                          </m:sub>
                        </m:sSub>
                        <m:d>
                          <m:dPr>
                            <m:ctrlPr>
                              <a:rPr lang="en-US" altLang="ja-JP" sz="1600" i="1">
                                <a:solidFill>
                                  <a:srgbClr val="000000"/>
                                </a:solidFill>
                                <a:latin typeface="Cambria Math" panose="02040503050406030204" pitchFamily="18" charset="0"/>
                              </a:rPr>
                            </m:ctrlPr>
                          </m:dPr>
                          <m:e>
                            <m:sSub>
                              <m:sSubPr>
                                <m:ctrlPr>
                                  <a:rPr lang="en-US" altLang="ja-JP" sz="1600" i="1">
                                    <a:solidFill>
                                      <a:srgbClr val="000000"/>
                                    </a:solidFill>
                                    <a:latin typeface="Cambria Math" panose="02040503050406030204" pitchFamily="18" charset="0"/>
                                  </a:rPr>
                                </m:ctrlPr>
                              </m:sSubPr>
                              <m:e>
                                <m:r>
                                  <a:rPr lang="en-US" altLang="ja-JP" sz="1600" i="1">
                                    <a:solidFill>
                                      <a:srgbClr val="000000"/>
                                    </a:solidFill>
                                    <a:latin typeface="Cambria Math" panose="02040503050406030204" pitchFamily="18" charset="0"/>
                                  </a:rPr>
                                  <m:t>𝑥</m:t>
                                </m:r>
                              </m:e>
                              <m:sub>
                                <m:r>
                                  <a:rPr lang="en-US" altLang="ja-JP" sz="1600" b="0" i="1" smtClean="0">
                                    <a:solidFill>
                                      <a:srgbClr val="000000"/>
                                    </a:solidFill>
                                    <a:latin typeface="Cambria Math" panose="02040503050406030204" pitchFamily="18" charset="0"/>
                                  </a:rPr>
                                  <m:t>𝑓</m:t>
                                </m:r>
                              </m:sub>
                            </m:sSub>
                            <m:r>
                              <a:rPr lang="en-US" altLang="ja-JP" sz="1600" i="1">
                                <a:solidFill>
                                  <a:srgbClr val="000000"/>
                                </a:solidFill>
                                <a:latin typeface="Cambria Math" panose="02040503050406030204" pitchFamily="18" charset="0"/>
                              </a:rPr>
                              <m:t>,</m:t>
                            </m:r>
                            <m:sSub>
                              <m:sSubPr>
                                <m:ctrlPr>
                                  <a:rPr lang="en-US" altLang="ja-JP" sz="1600" i="1">
                                    <a:solidFill>
                                      <a:srgbClr val="000000"/>
                                    </a:solidFill>
                                    <a:latin typeface="Cambria Math" panose="02040503050406030204" pitchFamily="18" charset="0"/>
                                  </a:rPr>
                                </m:ctrlPr>
                              </m:sSubPr>
                              <m:e>
                                <m:r>
                                  <a:rPr lang="en-US" altLang="ja-JP" sz="1600" i="1">
                                    <a:solidFill>
                                      <a:srgbClr val="000000"/>
                                    </a:solidFill>
                                    <a:latin typeface="Cambria Math" panose="02040503050406030204" pitchFamily="18" charset="0"/>
                                  </a:rPr>
                                  <m:t>𝑦</m:t>
                                </m:r>
                              </m:e>
                              <m:sub>
                                <m:r>
                                  <a:rPr lang="en-US" altLang="ja-JP" sz="1600" b="0" i="1" smtClean="0">
                                    <a:solidFill>
                                      <a:srgbClr val="000000"/>
                                    </a:solidFill>
                                    <a:latin typeface="Cambria Math" panose="02040503050406030204" pitchFamily="18" charset="0"/>
                                  </a:rPr>
                                  <m:t>𝑓</m:t>
                                </m:r>
                              </m:sub>
                            </m:sSub>
                          </m:e>
                        </m:d>
                      </m:oMath>
                    </m:oMathPara>
                  </a14:m>
                  <a:endParaRPr kumimoji="1" lang="ja-JP" altLang="en-US" sz="1600" dirty="0">
                    <a:solidFill>
                      <a:srgbClr val="000000"/>
                    </a:solidFill>
                  </a:endParaRPr>
                </a:p>
              </p:txBody>
            </p:sp>
          </mc:Choice>
          <mc:Fallback xmlns="">
            <p:sp>
              <p:nvSpPr>
                <p:cNvPr id="37" name="テキスト ボックス 36"/>
                <p:cNvSpPr txBox="1">
                  <a:spLocks noRot="1" noChangeAspect="1" noMove="1" noResize="1" noEditPoints="1" noAdjustHandles="1" noChangeArrowheads="1" noChangeShapeType="1" noTextEdit="1"/>
                </p:cNvSpPr>
                <p:nvPr/>
              </p:nvSpPr>
              <p:spPr>
                <a:xfrm>
                  <a:off x="6024677" y="4849114"/>
                  <a:ext cx="1268184" cy="524783"/>
                </a:xfrm>
                <a:prstGeom prst="rect">
                  <a:avLst/>
                </a:prstGeom>
                <a:blipFill rotWithShape="0">
                  <a:blip r:embed="rId7"/>
                  <a:stretch>
                    <a:fillRect l="-12632" r="-35789" b="-450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8" name="テキスト ボックス 37"/>
                <p:cNvSpPr txBox="1"/>
                <p:nvPr/>
              </p:nvSpPr>
              <p:spPr>
                <a:xfrm>
                  <a:off x="6471234" y="1222374"/>
                  <a:ext cx="375072" cy="5537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ja-JP" i="1" smtClean="0">
                                <a:solidFill>
                                  <a:srgbClr val="000000"/>
                                </a:solidFill>
                                <a:latin typeface="Cambria Math" panose="02040503050406030204" pitchFamily="18" charset="0"/>
                              </a:rPr>
                            </m:ctrlPr>
                          </m:sSubPr>
                          <m:e>
                            <m:r>
                              <a:rPr lang="en-US" altLang="ja-JP" b="0" i="1" smtClean="0">
                                <a:solidFill>
                                  <a:srgbClr val="000000"/>
                                </a:solidFill>
                                <a:latin typeface="Cambria Math" panose="02040503050406030204" pitchFamily="18" charset="0"/>
                              </a:rPr>
                              <m:t>𝑦</m:t>
                            </m:r>
                          </m:e>
                          <m:sub>
                            <m:r>
                              <a:rPr lang="en-US" altLang="ja-JP" b="0" i="1" smtClean="0">
                                <a:solidFill>
                                  <a:srgbClr val="000000"/>
                                </a:solidFill>
                                <a:latin typeface="Cambria Math" panose="02040503050406030204" pitchFamily="18" charset="0"/>
                              </a:rPr>
                              <m:t>𝑓</m:t>
                            </m:r>
                          </m:sub>
                        </m:sSub>
                      </m:oMath>
                    </m:oMathPara>
                  </a14:m>
                  <a:endParaRPr kumimoji="1" lang="ja-JP" altLang="en-US" dirty="0">
                    <a:solidFill>
                      <a:srgbClr val="000000"/>
                    </a:solidFill>
                  </a:endParaRPr>
                </a:p>
              </p:txBody>
            </p:sp>
          </mc:Choice>
          <mc:Fallback xmlns="">
            <p:sp>
              <p:nvSpPr>
                <p:cNvPr id="38" name="テキスト ボックス 37"/>
                <p:cNvSpPr txBox="1">
                  <a:spLocks noRot="1" noChangeAspect="1" noMove="1" noResize="1" noEditPoints="1" noAdjustHandles="1" noChangeArrowheads="1" noChangeShapeType="1" noTextEdit="1"/>
                </p:cNvSpPr>
                <p:nvPr/>
              </p:nvSpPr>
              <p:spPr>
                <a:xfrm>
                  <a:off x="6471234" y="1222374"/>
                  <a:ext cx="375072" cy="553732"/>
                </a:xfrm>
                <a:prstGeom prst="rect">
                  <a:avLst/>
                </a:prstGeom>
                <a:blipFill rotWithShape="0">
                  <a:blip r:embed="rId8"/>
                  <a:stretch>
                    <a:fillRect l="-48276" r="-65517" b="-5365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9" name="テキスト ボックス 38"/>
                <p:cNvSpPr txBox="1"/>
                <p:nvPr/>
              </p:nvSpPr>
              <p:spPr>
                <a:xfrm>
                  <a:off x="2598152" y="955886"/>
                  <a:ext cx="375072" cy="51256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ja-JP" i="1" smtClean="0">
                                <a:solidFill>
                                  <a:srgbClr val="000000"/>
                                </a:solidFill>
                                <a:latin typeface="Cambria Math" panose="02040503050406030204" pitchFamily="18" charset="0"/>
                              </a:rPr>
                            </m:ctrlPr>
                          </m:sSubPr>
                          <m:e>
                            <m:r>
                              <a:rPr lang="en-US" altLang="ja-JP" b="0" i="1" smtClean="0">
                                <a:solidFill>
                                  <a:srgbClr val="000000"/>
                                </a:solidFill>
                                <a:latin typeface="Cambria Math" panose="02040503050406030204" pitchFamily="18" charset="0"/>
                              </a:rPr>
                              <m:t>𝑦</m:t>
                            </m:r>
                          </m:e>
                          <m:sub>
                            <m:r>
                              <a:rPr lang="en-US" altLang="ja-JP" b="0" i="1" smtClean="0">
                                <a:solidFill>
                                  <a:srgbClr val="000000"/>
                                </a:solidFill>
                                <a:latin typeface="Cambria Math" panose="02040503050406030204" pitchFamily="18" charset="0"/>
                              </a:rPr>
                              <m:t>𝑜</m:t>
                            </m:r>
                          </m:sub>
                        </m:sSub>
                      </m:oMath>
                    </m:oMathPara>
                  </a14:m>
                  <a:endParaRPr kumimoji="1" lang="ja-JP" altLang="en-US" dirty="0">
                    <a:solidFill>
                      <a:srgbClr val="000000"/>
                    </a:solidFill>
                  </a:endParaRPr>
                </a:p>
              </p:txBody>
            </p:sp>
          </mc:Choice>
          <mc:Fallback xmlns="">
            <p:sp>
              <p:nvSpPr>
                <p:cNvPr id="39" name="テキスト ボックス 38"/>
                <p:cNvSpPr txBox="1">
                  <a:spLocks noRot="1" noChangeAspect="1" noMove="1" noResize="1" noEditPoints="1" noAdjustHandles="1" noChangeArrowheads="1" noChangeShapeType="1" noTextEdit="1"/>
                </p:cNvSpPr>
                <p:nvPr/>
              </p:nvSpPr>
              <p:spPr>
                <a:xfrm>
                  <a:off x="2598152" y="955886"/>
                  <a:ext cx="375072" cy="512561"/>
                </a:xfrm>
                <a:prstGeom prst="rect">
                  <a:avLst/>
                </a:prstGeom>
                <a:blipFill rotWithShape="0">
                  <a:blip r:embed="rId9"/>
                  <a:stretch>
                    <a:fillRect l="-50000" r="-50000" b="-5263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0" name="テキスト ボックス 39"/>
                <p:cNvSpPr txBox="1"/>
                <p:nvPr/>
              </p:nvSpPr>
              <p:spPr>
                <a:xfrm>
                  <a:off x="3725228" y="1755351"/>
                  <a:ext cx="375072" cy="51256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ja-JP" i="1" smtClean="0">
                                <a:solidFill>
                                  <a:srgbClr val="000000"/>
                                </a:solidFill>
                                <a:latin typeface="Cambria Math" panose="02040503050406030204" pitchFamily="18" charset="0"/>
                              </a:rPr>
                            </m:ctrlPr>
                          </m:sSubPr>
                          <m:e>
                            <m:r>
                              <a:rPr lang="en-US" altLang="ja-JP" b="0" i="1" smtClean="0">
                                <a:solidFill>
                                  <a:srgbClr val="000000"/>
                                </a:solidFill>
                                <a:latin typeface="Cambria Math" panose="02040503050406030204" pitchFamily="18" charset="0"/>
                              </a:rPr>
                              <m:t>𝑥</m:t>
                            </m:r>
                          </m:e>
                          <m:sub>
                            <m:r>
                              <a:rPr lang="en-US" altLang="ja-JP" b="0" i="1" smtClean="0">
                                <a:solidFill>
                                  <a:srgbClr val="000000"/>
                                </a:solidFill>
                                <a:latin typeface="Cambria Math" panose="02040503050406030204" pitchFamily="18" charset="0"/>
                              </a:rPr>
                              <m:t>𝑜</m:t>
                            </m:r>
                          </m:sub>
                        </m:sSub>
                      </m:oMath>
                    </m:oMathPara>
                  </a14:m>
                  <a:endParaRPr kumimoji="1" lang="ja-JP" altLang="en-US" dirty="0">
                    <a:solidFill>
                      <a:srgbClr val="000000"/>
                    </a:solidFill>
                  </a:endParaRPr>
                </a:p>
              </p:txBody>
            </p:sp>
          </mc:Choice>
          <mc:Fallback xmlns="">
            <p:sp>
              <p:nvSpPr>
                <p:cNvPr id="40" name="テキスト ボックス 39"/>
                <p:cNvSpPr txBox="1">
                  <a:spLocks noRot="1" noChangeAspect="1" noMove="1" noResize="1" noEditPoints="1" noAdjustHandles="1" noChangeArrowheads="1" noChangeShapeType="1" noTextEdit="1"/>
                </p:cNvSpPr>
                <p:nvPr/>
              </p:nvSpPr>
              <p:spPr>
                <a:xfrm>
                  <a:off x="3725228" y="1755351"/>
                  <a:ext cx="375072" cy="512561"/>
                </a:xfrm>
                <a:prstGeom prst="rect">
                  <a:avLst/>
                </a:prstGeom>
                <a:blipFill rotWithShape="0">
                  <a:blip r:embed="rId10"/>
                  <a:stretch>
                    <a:fillRect l="-35714" r="-57143" b="-30769"/>
                  </a:stretch>
                </a:blipFill>
              </p:spPr>
              <p:txBody>
                <a:bodyPr/>
                <a:lstStyle/>
                <a:p>
                  <a:r>
                    <a:rPr lang="ja-JP" altLang="en-US">
                      <a:noFill/>
                    </a:rPr>
                    <a:t> </a:t>
                  </a:r>
                </a:p>
              </p:txBody>
            </p:sp>
          </mc:Fallback>
        </mc:AlternateContent>
      </p:grpSp>
      <p:grpSp>
        <p:nvGrpSpPr>
          <p:cNvPr id="47" name="グループ化 46"/>
          <p:cNvGrpSpPr/>
          <p:nvPr/>
        </p:nvGrpSpPr>
        <p:grpSpPr>
          <a:xfrm>
            <a:off x="3415710" y="2395429"/>
            <a:ext cx="5404762" cy="2066079"/>
            <a:chOff x="4070261" y="2403079"/>
            <a:chExt cx="5404762" cy="2066079"/>
          </a:xfrm>
        </p:grpSpPr>
        <p:sp>
          <p:nvSpPr>
            <p:cNvPr id="42" name="テキスト ボックス 41"/>
            <p:cNvSpPr txBox="1"/>
            <p:nvPr/>
          </p:nvSpPr>
          <p:spPr>
            <a:xfrm>
              <a:off x="5526506" y="2456299"/>
              <a:ext cx="3948517" cy="2012859"/>
            </a:xfrm>
            <a:prstGeom prst="rect">
              <a:avLst/>
            </a:prstGeom>
            <a:noFill/>
          </p:spPr>
          <p:txBody>
            <a:bodyPr wrap="none" rtlCol="0">
              <a:spAutoFit/>
            </a:bodyPr>
            <a:lstStyle/>
            <a:p>
              <a:pPr>
                <a:lnSpc>
                  <a:spcPct val="130000"/>
                </a:lnSpc>
              </a:pPr>
              <a:r>
                <a:rPr kumimoji="1" lang="en-US" altLang="ja-JP" sz="2400" dirty="0" smtClean="0">
                  <a:solidFill>
                    <a:srgbClr val="000000"/>
                  </a:solidFill>
                </a:rPr>
                <a:t>: Wave intensity</a:t>
              </a:r>
            </a:p>
            <a:p>
              <a:pPr>
                <a:lnSpc>
                  <a:spcPct val="130000"/>
                </a:lnSpc>
              </a:pPr>
              <a:r>
                <a:rPr lang="en-US" altLang="ja-JP" sz="2400" dirty="0" smtClean="0">
                  <a:solidFill>
                    <a:srgbClr val="000000"/>
                  </a:solidFill>
                </a:rPr>
                <a:t>: Amplitude of incident light</a:t>
              </a:r>
              <a:endParaRPr kumimoji="1" lang="en-US" altLang="ja-JP" sz="2400" dirty="0" smtClean="0">
                <a:solidFill>
                  <a:srgbClr val="000000"/>
                </a:solidFill>
              </a:endParaRPr>
            </a:p>
            <a:p>
              <a:pPr>
                <a:lnSpc>
                  <a:spcPct val="130000"/>
                </a:lnSpc>
              </a:pPr>
              <a:r>
                <a:rPr lang="en-US" altLang="ja-JP" sz="2400" dirty="0" smtClean="0">
                  <a:solidFill>
                    <a:srgbClr val="000000"/>
                  </a:solidFill>
                </a:rPr>
                <a:t>: Fourier transform operator</a:t>
              </a:r>
            </a:p>
            <a:p>
              <a:pPr>
                <a:lnSpc>
                  <a:spcPct val="130000"/>
                </a:lnSpc>
              </a:pPr>
              <a:r>
                <a:rPr kumimoji="1" lang="en-US" altLang="ja-JP" sz="2400" dirty="0" smtClean="0">
                  <a:solidFill>
                    <a:srgbClr val="000000"/>
                  </a:solidFill>
                </a:rPr>
                <a:t>: Sufficiently large distance</a:t>
              </a:r>
            </a:p>
          </p:txBody>
        </p:sp>
        <p:grpSp>
          <p:nvGrpSpPr>
            <p:cNvPr id="46" name="グループ化 45"/>
            <p:cNvGrpSpPr/>
            <p:nvPr/>
          </p:nvGrpSpPr>
          <p:grpSpPr>
            <a:xfrm>
              <a:off x="4070261" y="2403079"/>
              <a:ext cx="1576550" cy="1991699"/>
              <a:chOff x="4006653" y="2455696"/>
              <a:chExt cx="1576550" cy="1991699"/>
            </a:xfrm>
          </p:grpSpPr>
          <mc:AlternateContent xmlns:mc="http://schemas.openxmlformats.org/markup-compatibility/2006" xmlns:a14="http://schemas.microsoft.com/office/drawing/2010/main">
            <mc:Choice Requires="a14">
              <p:sp>
                <p:nvSpPr>
                  <p:cNvPr id="12" name="テキスト ボックス 11"/>
                  <p:cNvSpPr txBox="1"/>
                  <p:nvPr/>
                </p:nvSpPr>
                <p:spPr>
                  <a:xfrm>
                    <a:off x="4006653" y="2455696"/>
                    <a:ext cx="1576550" cy="58131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800" i="1" smtClean="0">
                                  <a:solidFill>
                                    <a:srgbClr val="000000"/>
                                  </a:solidFill>
                                  <a:latin typeface="Cambria Math" panose="02040503050406030204" pitchFamily="18" charset="0"/>
                                </a:rPr>
                              </m:ctrlPr>
                            </m:sSubPr>
                            <m:e>
                              <m:r>
                                <a:rPr kumimoji="1" lang="en-US" altLang="ja-JP" sz="2800" b="0" i="1" smtClean="0">
                                  <a:solidFill>
                                    <a:srgbClr val="000000"/>
                                  </a:solidFill>
                                  <a:latin typeface="Cambria Math" panose="02040503050406030204" pitchFamily="18" charset="0"/>
                                </a:rPr>
                                <m:t>𝐼</m:t>
                              </m:r>
                            </m:e>
                            <m:sub>
                              <m:r>
                                <a:rPr kumimoji="1" lang="en-US" altLang="ja-JP" sz="2800" b="0" i="1" smtClean="0">
                                  <a:solidFill>
                                    <a:srgbClr val="000000"/>
                                  </a:solidFill>
                                  <a:latin typeface="Cambria Math" panose="02040503050406030204" pitchFamily="18" charset="0"/>
                                </a:rPr>
                                <m:t>𝑓</m:t>
                              </m:r>
                            </m:sub>
                          </m:sSub>
                          <m:r>
                            <a:rPr kumimoji="1" lang="en-US" altLang="ja-JP" sz="2800" i="1" smtClean="0">
                              <a:solidFill>
                                <a:srgbClr val="000000"/>
                              </a:solidFill>
                              <a:latin typeface="Cambria Math" panose="02040503050406030204" pitchFamily="18" charset="0"/>
                              <a:ea typeface="Cambria Math" panose="02040503050406030204" pitchFamily="18" charset="0"/>
                            </a:rPr>
                            <m:t>≡</m:t>
                          </m:r>
                          <m:sSup>
                            <m:sSupPr>
                              <m:ctrlPr>
                                <a:rPr kumimoji="1" lang="en-US" altLang="ja-JP" sz="2800" i="1" smtClean="0">
                                  <a:solidFill>
                                    <a:srgbClr val="000000"/>
                                  </a:solidFill>
                                  <a:latin typeface="Cambria Math" panose="02040503050406030204" pitchFamily="18" charset="0"/>
                                  <a:ea typeface="Cambria Math" panose="02040503050406030204" pitchFamily="18" charset="0"/>
                                </a:rPr>
                              </m:ctrlPr>
                            </m:sSupPr>
                            <m:e>
                              <m:d>
                                <m:dPr>
                                  <m:begChr m:val="|"/>
                                  <m:endChr m:val="|"/>
                                  <m:ctrlPr>
                                    <a:rPr kumimoji="1" lang="en-US" altLang="ja-JP" sz="2800" i="1" smtClean="0">
                                      <a:solidFill>
                                        <a:srgbClr val="000000"/>
                                      </a:solidFill>
                                      <a:latin typeface="Cambria Math" panose="02040503050406030204" pitchFamily="18" charset="0"/>
                                      <a:ea typeface="Cambria Math" panose="02040503050406030204" pitchFamily="18" charset="0"/>
                                    </a:rPr>
                                  </m:ctrlPr>
                                </m:dPr>
                                <m:e>
                                  <m:sSub>
                                    <m:sSubPr>
                                      <m:ctrlPr>
                                        <a:rPr kumimoji="1" lang="en-US" altLang="ja-JP" sz="2800" i="1" smtClean="0">
                                          <a:solidFill>
                                            <a:srgbClr val="000000"/>
                                          </a:solidFill>
                                          <a:latin typeface="Cambria Math" panose="02040503050406030204" pitchFamily="18" charset="0"/>
                                          <a:ea typeface="Cambria Math" panose="02040503050406030204" pitchFamily="18" charset="0"/>
                                        </a:rPr>
                                      </m:ctrlPr>
                                    </m:sSubPr>
                                    <m:e>
                                      <m:r>
                                        <a:rPr kumimoji="1" lang="en-US" altLang="ja-JP" sz="2800" b="0" i="1" smtClean="0">
                                          <a:solidFill>
                                            <a:srgbClr val="000000"/>
                                          </a:solidFill>
                                          <a:latin typeface="Cambria Math" panose="02040503050406030204" pitchFamily="18" charset="0"/>
                                          <a:ea typeface="Cambria Math" panose="02040503050406030204" pitchFamily="18" charset="0"/>
                                        </a:rPr>
                                        <m:t>𝑈</m:t>
                                      </m:r>
                                    </m:e>
                                    <m:sub>
                                      <m:r>
                                        <a:rPr kumimoji="1" lang="en-US" altLang="ja-JP" sz="2800" b="0" i="1" smtClean="0">
                                          <a:solidFill>
                                            <a:srgbClr val="000000"/>
                                          </a:solidFill>
                                          <a:latin typeface="Cambria Math" panose="02040503050406030204" pitchFamily="18" charset="0"/>
                                          <a:ea typeface="Cambria Math" panose="02040503050406030204" pitchFamily="18" charset="0"/>
                                        </a:rPr>
                                        <m:t>𝑓</m:t>
                                      </m:r>
                                    </m:sub>
                                  </m:sSub>
                                </m:e>
                              </m:d>
                            </m:e>
                            <m:sup>
                              <m:r>
                                <a:rPr kumimoji="1" lang="en-US" altLang="ja-JP" sz="2800" b="0" i="1" smtClean="0">
                                  <a:solidFill>
                                    <a:srgbClr val="000000"/>
                                  </a:solidFill>
                                  <a:latin typeface="Cambria Math" panose="02040503050406030204" pitchFamily="18" charset="0"/>
                                  <a:ea typeface="Cambria Math" panose="02040503050406030204" pitchFamily="18" charset="0"/>
                                </a:rPr>
                                <m:t>2</m:t>
                              </m:r>
                            </m:sup>
                          </m:sSup>
                        </m:oMath>
                      </m:oMathPara>
                    </a14:m>
                    <a:endParaRPr kumimoji="1" lang="ja-JP" altLang="en-US" sz="2800" dirty="0">
                      <a:solidFill>
                        <a:srgbClr val="000000"/>
                      </a:solidFill>
                    </a:endParaRPr>
                  </a:p>
                </p:txBody>
              </p:sp>
            </mc:Choice>
            <mc:Fallback xmlns="">
              <p:sp>
                <p:nvSpPr>
                  <p:cNvPr id="12" name="テキスト ボックス 11"/>
                  <p:cNvSpPr txBox="1">
                    <a:spLocks noRot="1" noChangeAspect="1" noMove="1" noResize="1" noEditPoints="1" noAdjustHandles="1" noChangeArrowheads="1" noChangeShapeType="1" noTextEdit="1"/>
                  </p:cNvSpPr>
                  <p:nvPr/>
                </p:nvSpPr>
                <p:spPr>
                  <a:xfrm>
                    <a:off x="4006653" y="2455696"/>
                    <a:ext cx="1576550" cy="581313"/>
                  </a:xfrm>
                  <a:prstGeom prst="rect">
                    <a:avLst/>
                  </a:prstGeom>
                  <a:blipFill rotWithShape="0">
                    <a:blip r:embed="rId11"/>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3" name="テキスト ボックス 12"/>
                  <p:cNvSpPr txBox="1"/>
                  <p:nvPr/>
                </p:nvSpPr>
                <p:spPr>
                  <a:xfrm>
                    <a:off x="4782987" y="3544569"/>
                    <a:ext cx="326116"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800" i="1" smtClean="0">
                              <a:solidFill>
                                <a:srgbClr val="000000"/>
                              </a:solidFill>
                              <a:latin typeface="Cambria Math" panose="02040503050406030204" pitchFamily="18" charset="0"/>
                              <a:ea typeface="Cambria Math" panose="02040503050406030204" pitchFamily="18" charset="0"/>
                            </a:rPr>
                            <m:t>ℱ</m:t>
                          </m:r>
                          <m:d>
                            <m:dPr>
                              <m:begChr m:val="["/>
                              <m:endChr m:val="]"/>
                              <m:ctrlPr>
                                <a:rPr kumimoji="1" lang="en-US" altLang="ja-JP" sz="2800" i="1" smtClean="0">
                                  <a:solidFill>
                                    <a:srgbClr val="000000"/>
                                  </a:solidFill>
                                  <a:latin typeface="Cambria Math" panose="02040503050406030204" pitchFamily="18" charset="0"/>
                                  <a:ea typeface="Cambria Math" panose="02040503050406030204" pitchFamily="18" charset="0"/>
                                </a:rPr>
                              </m:ctrlPr>
                            </m:dPr>
                            <m:e>
                              <m:r>
                                <a:rPr kumimoji="1" lang="en-US" altLang="ja-JP" sz="2800" b="0" i="1" smtClean="0">
                                  <a:solidFill>
                                    <a:srgbClr val="000000"/>
                                  </a:solidFill>
                                  <a:latin typeface="Cambria Math" panose="02040503050406030204" pitchFamily="18" charset="0"/>
                                  <a:ea typeface="Cambria Math" panose="02040503050406030204" pitchFamily="18" charset="0"/>
                                </a:rPr>
                                <m:t>∙</m:t>
                              </m:r>
                            </m:e>
                          </m:d>
                        </m:oMath>
                      </m:oMathPara>
                    </a14:m>
                    <a:endParaRPr kumimoji="1" lang="en-US" altLang="ja-JP" sz="2800" dirty="0" smtClean="0">
                      <a:solidFill>
                        <a:srgbClr val="000000"/>
                      </a:solidFill>
                      <a:ea typeface="Cambria Math" panose="02040503050406030204" pitchFamily="18" charset="0"/>
                    </a:endParaRPr>
                  </a:p>
                </p:txBody>
              </p:sp>
            </mc:Choice>
            <mc:Fallback xmlns="">
              <p:sp>
                <p:nvSpPr>
                  <p:cNvPr id="13" name="テキスト ボックス 12"/>
                  <p:cNvSpPr txBox="1">
                    <a:spLocks noRot="1" noChangeAspect="1" noMove="1" noResize="1" noEditPoints="1" noAdjustHandles="1" noChangeArrowheads="1" noChangeShapeType="1" noTextEdit="1"/>
                  </p:cNvSpPr>
                  <p:nvPr/>
                </p:nvSpPr>
                <p:spPr>
                  <a:xfrm>
                    <a:off x="4782987" y="3544569"/>
                    <a:ext cx="326116" cy="430887"/>
                  </a:xfrm>
                  <a:prstGeom prst="rect">
                    <a:avLst/>
                  </a:prstGeom>
                  <a:blipFill rotWithShape="0">
                    <a:blip r:embed="rId12"/>
                    <a:stretch>
                      <a:fillRect l="-1887" r="-77358"/>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3" name="テキスト ボックス 42"/>
                  <p:cNvSpPr txBox="1"/>
                  <p:nvPr/>
                </p:nvSpPr>
                <p:spPr>
                  <a:xfrm>
                    <a:off x="5137824" y="3056415"/>
                    <a:ext cx="202697"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ja-JP" sz="2800" b="0" i="1" smtClean="0">
                              <a:solidFill>
                                <a:srgbClr val="000000"/>
                              </a:solidFill>
                              <a:latin typeface="Cambria Math" panose="02040503050406030204" pitchFamily="18" charset="0"/>
                            </a:rPr>
                            <m:t>𝐴</m:t>
                          </m:r>
                        </m:oMath>
                      </m:oMathPara>
                    </a14:m>
                    <a:endParaRPr kumimoji="1" lang="ja-JP" altLang="en-US" sz="2800" dirty="0">
                      <a:solidFill>
                        <a:srgbClr val="000000"/>
                      </a:solidFill>
                    </a:endParaRPr>
                  </a:p>
                </p:txBody>
              </p:sp>
            </mc:Choice>
            <mc:Fallback xmlns="">
              <p:sp>
                <p:nvSpPr>
                  <p:cNvPr id="43" name="テキスト ボックス 42"/>
                  <p:cNvSpPr txBox="1">
                    <a:spLocks noRot="1" noChangeAspect="1" noMove="1" noResize="1" noEditPoints="1" noAdjustHandles="1" noChangeArrowheads="1" noChangeShapeType="1" noTextEdit="1"/>
                  </p:cNvSpPr>
                  <p:nvPr/>
                </p:nvSpPr>
                <p:spPr>
                  <a:xfrm>
                    <a:off x="5137824" y="3056415"/>
                    <a:ext cx="202697" cy="430887"/>
                  </a:xfrm>
                  <a:prstGeom prst="rect">
                    <a:avLst/>
                  </a:prstGeom>
                  <a:blipFill rotWithShape="0">
                    <a:blip r:embed="rId13"/>
                    <a:stretch>
                      <a:fillRect l="-3030" r="-303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5" name="テキスト ボックス 44"/>
                  <p:cNvSpPr txBox="1"/>
                  <p:nvPr/>
                </p:nvSpPr>
                <p:spPr>
                  <a:xfrm>
                    <a:off x="5169342" y="4016508"/>
                    <a:ext cx="202697"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ja-JP" sz="2800" i="1" smtClean="0">
                              <a:solidFill>
                                <a:srgbClr val="000000"/>
                              </a:solidFill>
                              <a:latin typeface="Cambria Math" panose="02040503050406030204" pitchFamily="18" charset="0"/>
                            </a:rPr>
                            <m:t>𝑅</m:t>
                          </m:r>
                        </m:oMath>
                      </m:oMathPara>
                    </a14:m>
                    <a:endParaRPr kumimoji="1" lang="ja-JP" altLang="en-US" sz="2800" dirty="0">
                      <a:solidFill>
                        <a:srgbClr val="000000"/>
                      </a:solidFill>
                      <a:latin typeface="BRG隷書麗流" panose="03000609000000000000" pitchFamily="65" charset="-128"/>
                      <a:ea typeface="BRG隷書麗流" panose="03000609000000000000" pitchFamily="65" charset="-128"/>
                      <a:cs typeface="Times New Roman" panose="02020603050405020304" pitchFamily="18" charset="0"/>
                    </a:endParaRPr>
                  </a:p>
                </p:txBody>
              </p:sp>
            </mc:Choice>
            <mc:Fallback xmlns="">
              <p:sp>
                <p:nvSpPr>
                  <p:cNvPr id="45" name="テキスト ボックス 44"/>
                  <p:cNvSpPr txBox="1">
                    <a:spLocks noRot="1" noChangeAspect="1" noMove="1" noResize="1" noEditPoints="1" noAdjustHandles="1" noChangeArrowheads="1" noChangeShapeType="1" noTextEdit="1"/>
                  </p:cNvSpPr>
                  <p:nvPr/>
                </p:nvSpPr>
                <p:spPr>
                  <a:xfrm>
                    <a:off x="5169342" y="4016508"/>
                    <a:ext cx="202697" cy="430887"/>
                  </a:xfrm>
                  <a:prstGeom prst="rect">
                    <a:avLst/>
                  </a:prstGeom>
                  <a:blipFill rotWithShape="0">
                    <a:blip r:embed="rId14"/>
                    <a:stretch>
                      <a:fillRect r="-3030"/>
                    </a:stretch>
                  </a:blipFill>
                </p:spPr>
                <p:txBody>
                  <a:bodyPr/>
                  <a:lstStyle/>
                  <a:p>
                    <a:r>
                      <a:rPr lang="ja-JP" altLang="en-US">
                        <a:noFill/>
                      </a:rPr>
                      <a:t> </a:t>
                    </a:r>
                  </a:p>
                </p:txBody>
              </p:sp>
            </mc:Fallback>
          </mc:AlternateContent>
        </p:grpSp>
      </p:grpSp>
      <mc:AlternateContent xmlns:mc="http://schemas.openxmlformats.org/markup-compatibility/2006" xmlns:a14="http://schemas.microsoft.com/office/drawing/2010/main">
        <mc:Choice Requires="a14">
          <p:sp>
            <p:nvSpPr>
              <p:cNvPr id="49" name="テキスト ボックス 48"/>
              <p:cNvSpPr txBox="1"/>
              <p:nvPr/>
            </p:nvSpPr>
            <p:spPr>
              <a:xfrm>
                <a:off x="3563888" y="4407646"/>
                <a:ext cx="3153175" cy="646331"/>
              </a:xfrm>
              <a:prstGeom prst="rect">
                <a:avLst/>
              </a:prstGeom>
              <a:noFill/>
            </p:spPr>
            <p:txBody>
              <a:bodyPr wrap="square" rtlCol="0">
                <a:spAutoFit/>
              </a:bodyPr>
              <a:lstStyle/>
              <a:p>
                <a14:m>
                  <m:oMath xmlns:m="http://schemas.openxmlformats.org/officeDocument/2006/math">
                    <m:r>
                      <a:rPr lang="en-US" altLang="ja-JP" i="1" smtClean="0">
                        <a:solidFill>
                          <a:srgbClr val="000000"/>
                        </a:solidFill>
                        <a:latin typeface="Cambria Math" panose="02040503050406030204" pitchFamily="18" charset="0"/>
                      </a:rPr>
                      <m:t>𝑅</m:t>
                    </m:r>
                    <m:r>
                      <a:rPr lang="en-US" altLang="ja-JP" i="1">
                        <a:solidFill>
                          <a:srgbClr val="000000"/>
                        </a:solidFill>
                        <a:latin typeface="Cambria Math" panose="02040503050406030204" pitchFamily="18" charset="0"/>
                        <a:ea typeface="Cambria Math" panose="02040503050406030204" pitchFamily="18" charset="0"/>
                      </a:rPr>
                      <m:t>≫</m:t>
                    </m:r>
                    <m:r>
                      <a:rPr lang="en-US" altLang="ja-JP" b="0" i="1" smtClean="0">
                        <a:solidFill>
                          <a:srgbClr val="000000"/>
                        </a:solidFill>
                        <a:latin typeface="Cambria Math" panose="02040503050406030204" pitchFamily="18" charset="0"/>
                        <a:ea typeface="Cambria Math" panose="02040503050406030204" pitchFamily="18" charset="0"/>
                      </a:rPr>
                      <m:t>50</m:t>
                    </m:r>
                    <m:r>
                      <m:rPr>
                        <m:sty m:val="p"/>
                      </m:rPr>
                      <a:rPr lang="en-US" altLang="ja-JP" b="0" i="0" smtClean="0">
                        <a:solidFill>
                          <a:srgbClr val="000000"/>
                        </a:solidFill>
                        <a:latin typeface="Cambria Math" panose="02040503050406030204" pitchFamily="18" charset="0"/>
                        <a:ea typeface="Cambria Math" panose="02040503050406030204" pitchFamily="18" charset="0"/>
                      </a:rPr>
                      <m:t>m</m:t>
                    </m:r>
                    <m:r>
                      <a:rPr lang="en-US" altLang="ja-JP" i="1">
                        <a:solidFill>
                          <a:srgbClr val="000000"/>
                        </a:solidFill>
                        <a:latin typeface="Cambria Math" panose="02040503050406030204" pitchFamily="18" charset="0"/>
                        <a:ea typeface="Cambria Math" panose="02040503050406030204" pitchFamily="18" charset="0"/>
                      </a:rPr>
                      <m:t> </m:t>
                    </m:r>
                  </m:oMath>
                </a14:m>
                <a:r>
                  <a:rPr kumimoji="1" lang="en-US" altLang="ja-JP" dirty="0" smtClean="0">
                    <a:solidFill>
                      <a:srgbClr val="000000"/>
                    </a:solidFill>
                  </a:rPr>
                  <a:t>for </a:t>
                </a:r>
                <a14:m>
                  <m:oMath xmlns:m="http://schemas.openxmlformats.org/officeDocument/2006/math">
                    <m:r>
                      <a:rPr lang="en-US" altLang="ja-JP" i="1">
                        <a:solidFill>
                          <a:srgbClr val="000000"/>
                        </a:solidFill>
                        <a:latin typeface="Cambria Math" panose="02040503050406030204" pitchFamily="18" charset="0"/>
                        <a:ea typeface="Cambria Math" panose="02040503050406030204" pitchFamily="18" charset="0"/>
                      </a:rPr>
                      <m:t>5</m:t>
                    </m:r>
                    <m:sSup>
                      <m:sSupPr>
                        <m:ctrlPr>
                          <a:rPr lang="en-US" altLang="ja-JP" b="0" i="1" smtClean="0">
                            <a:solidFill>
                              <a:srgbClr val="000000"/>
                            </a:solidFill>
                            <a:latin typeface="Cambria Math" panose="02040503050406030204" pitchFamily="18" charset="0"/>
                            <a:ea typeface="Cambria Math" panose="02040503050406030204" pitchFamily="18" charset="0"/>
                          </a:rPr>
                        </m:ctrlPr>
                      </m:sSupPr>
                      <m:e>
                        <m:r>
                          <m:rPr>
                            <m:sty m:val="p"/>
                          </m:rPr>
                          <a:rPr lang="en-US" altLang="ja-JP">
                            <a:solidFill>
                              <a:srgbClr val="000000"/>
                            </a:solidFill>
                            <a:latin typeface="Cambria Math" panose="02040503050406030204" pitchFamily="18" charset="0"/>
                            <a:ea typeface="Cambria Math" panose="02040503050406030204" pitchFamily="18" charset="0"/>
                          </a:rPr>
                          <m:t>mm</m:t>
                        </m:r>
                      </m:e>
                      <m:sup>
                        <m:r>
                          <a:rPr lang="en-US" altLang="ja-JP" b="0" i="1" smtClean="0">
                            <a:solidFill>
                              <a:srgbClr val="000000"/>
                            </a:solidFill>
                            <a:latin typeface="Cambria Math" panose="02040503050406030204" pitchFamily="18" charset="0"/>
                            <a:ea typeface="Cambria Math" panose="02040503050406030204" pitchFamily="18" charset="0"/>
                          </a:rPr>
                          <m:t>2</m:t>
                        </m:r>
                      </m:sup>
                    </m:sSup>
                    <m:r>
                      <a:rPr lang="en-US" altLang="ja-JP" i="1">
                        <a:solidFill>
                          <a:srgbClr val="000000"/>
                        </a:solidFill>
                        <a:latin typeface="Cambria Math" panose="02040503050406030204" pitchFamily="18" charset="0"/>
                        <a:ea typeface="Cambria Math" panose="02040503050406030204" pitchFamily="18" charset="0"/>
                      </a:rPr>
                      <m:t> </m:t>
                    </m:r>
                  </m:oMath>
                </a14:m>
                <a:r>
                  <a:rPr kumimoji="1" lang="en-US" altLang="ja-JP" dirty="0" smtClean="0">
                    <a:solidFill>
                      <a:srgbClr val="000000"/>
                    </a:solidFill>
                  </a:rPr>
                  <a:t>aperture size and </a:t>
                </a:r>
                <a14:m>
                  <m:oMath xmlns:m="http://schemas.openxmlformats.org/officeDocument/2006/math">
                    <m:r>
                      <m:rPr>
                        <m:sty m:val="p"/>
                      </m:rPr>
                      <a:rPr lang="el-GR" altLang="ja-JP" i="1" smtClean="0">
                        <a:solidFill>
                          <a:srgbClr val="000000"/>
                        </a:solidFill>
                        <a:latin typeface="Cambria Math" panose="02040503050406030204" pitchFamily="18" charset="0"/>
                        <a:ea typeface="Cambria Math" panose="02040503050406030204" pitchFamily="18" charset="0"/>
                      </a:rPr>
                      <m:t>λ</m:t>
                    </m:r>
                    <m:r>
                      <a:rPr lang="en-US" altLang="ja-JP" b="0" i="0" smtClean="0">
                        <a:solidFill>
                          <a:srgbClr val="000000"/>
                        </a:solidFill>
                        <a:latin typeface="Cambria Math" panose="02040503050406030204" pitchFamily="18" charset="0"/>
                        <a:ea typeface="Cambria Math" panose="02040503050406030204" pitchFamily="18" charset="0"/>
                      </a:rPr>
                      <m:t>=500</m:t>
                    </m:r>
                    <m:r>
                      <m:rPr>
                        <m:sty m:val="p"/>
                      </m:rPr>
                      <a:rPr lang="en-US" altLang="ja-JP" b="0" i="0" smtClean="0">
                        <a:solidFill>
                          <a:srgbClr val="000000"/>
                        </a:solidFill>
                        <a:latin typeface="Cambria Math" panose="02040503050406030204" pitchFamily="18" charset="0"/>
                        <a:ea typeface="Cambria Math" panose="02040503050406030204" pitchFamily="18" charset="0"/>
                      </a:rPr>
                      <m:t>nm</m:t>
                    </m:r>
                  </m:oMath>
                </a14:m>
                <a:endParaRPr kumimoji="1" lang="ja-JP" altLang="en-US" dirty="0">
                  <a:solidFill>
                    <a:srgbClr val="000000"/>
                  </a:solidFill>
                </a:endParaRPr>
              </a:p>
            </p:txBody>
          </p:sp>
        </mc:Choice>
        <mc:Fallback xmlns="">
          <p:sp>
            <p:nvSpPr>
              <p:cNvPr id="49" name="テキスト ボックス 48"/>
              <p:cNvSpPr txBox="1">
                <a:spLocks noRot="1" noChangeAspect="1" noMove="1" noResize="1" noEditPoints="1" noAdjustHandles="1" noChangeArrowheads="1" noChangeShapeType="1" noTextEdit="1"/>
              </p:cNvSpPr>
              <p:nvPr/>
            </p:nvSpPr>
            <p:spPr>
              <a:xfrm>
                <a:off x="3563888" y="4407646"/>
                <a:ext cx="3153175" cy="646331"/>
              </a:xfrm>
              <a:prstGeom prst="rect">
                <a:avLst/>
              </a:prstGeom>
              <a:blipFill rotWithShape="0">
                <a:blip r:embed="rId15"/>
                <a:stretch>
                  <a:fillRect l="-1741" t="-4717" b="-14151"/>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1251332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7504" y="206375"/>
            <a:ext cx="8928992" cy="857250"/>
          </a:xfrm>
        </p:spPr>
        <p:txBody>
          <a:bodyPr/>
          <a:lstStyle/>
          <a:p>
            <a:r>
              <a:rPr kumimoji="1" lang="en-US" altLang="ja-JP" sz="3500" dirty="0" smtClean="0"/>
              <a:t>Fraunhofer Approximation in a Lens </a:t>
            </a:r>
            <a:r>
              <a:rPr lang="en-US" altLang="ja-JP" sz="3500" dirty="0"/>
              <a:t>S</a:t>
            </a:r>
            <a:r>
              <a:rPr kumimoji="1" lang="en-US" altLang="ja-JP" sz="3500" dirty="0" smtClean="0"/>
              <a:t>ystem</a:t>
            </a:r>
            <a:endParaRPr kumimoji="1" lang="ja-JP" altLang="en-US" sz="3500" dirty="0"/>
          </a:p>
        </p:txBody>
      </p:sp>
      <mc:AlternateContent xmlns:mc="http://schemas.openxmlformats.org/markup-compatibility/2006" xmlns:a14="http://schemas.microsoft.com/office/drawing/2010/main">
        <mc:Choice Requires="a14">
          <p:sp>
            <p:nvSpPr>
              <p:cNvPr id="3" name="テキスト ボックス 2"/>
              <p:cNvSpPr txBox="1"/>
              <p:nvPr/>
            </p:nvSpPr>
            <p:spPr>
              <a:xfrm>
                <a:off x="1379034" y="1196485"/>
                <a:ext cx="6264696" cy="1192891"/>
              </a:xfrm>
              <a:prstGeom prst="rect">
                <a:avLst/>
              </a:prstGeom>
              <a:noFill/>
              <a:ln>
                <a:solidFill>
                  <a:srgbClr val="000000"/>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3200" i="1" smtClean="0">
                              <a:solidFill>
                                <a:srgbClr val="000000"/>
                              </a:solidFill>
                              <a:latin typeface="Cambria Math" panose="02040503050406030204" pitchFamily="18" charset="0"/>
                            </a:rPr>
                          </m:ctrlPr>
                        </m:sSubPr>
                        <m:e>
                          <m:r>
                            <a:rPr kumimoji="1" lang="en-US" altLang="ja-JP" sz="3200" b="0" i="1" smtClean="0">
                              <a:solidFill>
                                <a:srgbClr val="000000"/>
                              </a:solidFill>
                              <a:latin typeface="Cambria Math" panose="02040503050406030204" pitchFamily="18" charset="0"/>
                            </a:rPr>
                            <m:t>𝐼</m:t>
                          </m:r>
                        </m:e>
                        <m:sub>
                          <m:r>
                            <a:rPr kumimoji="1" lang="en-US" altLang="ja-JP" sz="3200" b="0" i="1" smtClean="0">
                              <a:solidFill>
                                <a:srgbClr val="000000"/>
                              </a:solidFill>
                              <a:latin typeface="Cambria Math" panose="02040503050406030204" pitchFamily="18" charset="0"/>
                            </a:rPr>
                            <m:t>𝑓</m:t>
                          </m:r>
                        </m:sub>
                      </m:sSub>
                      <m:d>
                        <m:dPr>
                          <m:ctrlPr>
                            <a:rPr kumimoji="1" lang="en-US" altLang="ja-JP" sz="3200" i="1" smtClean="0">
                              <a:solidFill>
                                <a:srgbClr val="000000"/>
                              </a:solidFill>
                              <a:latin typeface="Cambria Math" panose="02040503050406030204" pitchFamily="18" charset="0"/>
                            </a:rPr>
                          </m:ctrlPr>
                        </m:dPr>
                        <m:e>
                          <m:box>
                            <m:boxPr>
                              <m:ctrlPr>
                                <a:rPr lang="en-US" altLang="ja-JP" sz="3200" i="1">
                                  <a:solidFill>
                                    <a:srgbClr val="000000"/>
                                  </a:solidFill>
                                  <a:latin typeface="Cambria Math" panose="02040503050406030204" pitchFamily="18" charset="0"/>
                                  <a:ea typeface="Cambria Math" panose="02040503050406030204" pitchFamily="18" charset="0"/>
                                </a:rPr>
                              </m:ctrlPr>
                            </m:boxPr>
                            <m:e>
                              <m:argPr>
                                <m:argSz m:val="-1"/>
                              </m:argPr>
                              <m:f>
                                <m:fPr>
                                  <m:ctrlPr>
                                    <a:rPr lang="en-US" altLang="ja-JP" sz="3200" i="1">
                                      <a:solidFill>
                                        <a:srgbClr val="000000"/>
                                      </a:solidFill>
                                      <a:latin typeface="Cambria Math" panose="02040503050406030204" pitchFamily="18" charset="0"/>
                                      <a:ea typeface="Cambria Math" panose="02040503050406030204" pitchFamily="18" charset="0"/>
                                    </a:rPr>
                                  </m:ctrlPr>
                                </m:fPr>
                                <m:num>
                                  <m:sSub>
                                    <m:sSubPr>
                                      <m:ctrlPr>
                                        <a:rPr lang="en-US" altLang="ja-JP" sz="3200" i="1">
                                          <a:solidFill>
                                            <a:srgbClr val="000000"/>
                                          </a:solidFill>
                                          <a:latin typeface="Cambria Math" panose="02040503050406030204" pitchFamily="18" charset="0"/>
                                          <a:ea typeface="Cambria Math" panose="02040503050406030204" pitchFamily="18" charset="0"/>
                                        </a:rPr>
                                      </m:ctrlPr>
                                    </m:sSubPr>
                                    <m:e>
                                      <m:r>
                                        <a:rPr lang="en-US" altLang="ja-JP" sz="3200" i="1">
                                          <a:solidFill>
                                            <a:srgbClr val="000000"/>
                                          </a:solidFill>
                                          <a:latin typeface="Cambria Math" panose="02040503050406030204" pitchFamily="18" charset="0"/>
                                          <a:ea typeface="Cambria Math" panose="02040503050406030204" pitchFamily="18" charset="0"/>
                                        </a:rPr>
                                        <m:t>𝑥</m:t>
                                      </m:r>
                                    </m:e>
                                    <m:sub>
                                      <m:r>
                                        <a:rPr lang="en-US" altLang="ja-JP" sz="3200" b="0" i="1" smtClean="0">
                                          <a:solidFill>
                                            <a:srgbClr val="000000"/>
                                          </a:solidFill>
                                          <a:latin typeface="Cambria Math" panose="02040503050406030204" pitchFamily="18" charset="0"/>
                                          <a:ea typeface="Cambria Math" panose="02040503050406030204" pitchFamily="18" charset="0"/>
                                        </a:rPr>
                                        <m:t>𝑓</m:t>
                                      </m:r>
                                    </m:sub>
                                  </m:sSub>
                                </m:num>
                                <m:den>
                                  <m:r>
                                    <a:rPr lang="ja-JP" altLang="en-US" sz="3200" i="1">
                                      <a:solidFill>
                                        <a:srgbClr val="000000"/>
                                      </a:solidFill>
                                      <a:latin typeface="Cambria Math" panose="02040503050406030204" pitchFamily="18" charset="0"/>
                                      <a:ea typeface="Cambria Math" panose="02040503050406030204" pitchFamily="18" charset="0"/>
                                    </a:rPr>
                                    <m:t>𝜆</m:t>
                                  </m:r>
                                  <m:r>
                                    <a:rPr lang="en-US" altLang="ja-JP" sz="3200" i="1">
                                      <a:solidFill>
                                        <a:srgbClr val="000000"/>
                                      </a:solidFill>
                                      <a:latin typeface="Cambria Math" panose="02040503050406030204" pitchFamily="18" charset="0"/>
                                      <a:ea typeface="Cambria Math" panose="02040503050406030204" pitchFamily="18" charset="0"/>
                                    </a:rPr>
                                    <m:t>𝑓</m:t>
                                  </m:r>
                                </m:den>
                              </m:f>
                            </m:e>
                          </m:box>
                          <m:r>
                            <a:rPr lang="en-US" altLang="ja-JP" sz="3200" i="1">
                              <a:solidFill>
                                <a:srgbClr val="000000"/>
                              </a:solidFill>
                              <a:latin typeface="Cambria Math" panose="02040503050406030204" pitchFamily="18" charset="0"/>
                              <a:ea typeface="Cambria Math" panose="02040503050406030204" pitchFamily="18" charset="0"/>
                            </a:rPr>
                            <m:t>,</m:t>
                          </m:r>
                          <m:box>
                            <m:boxPr>
                              <m:ctrlPr>
                                <a:rPr lang="en-US" altLang="ja-JP" sz="3200" i="1">
                                  <a:solidFill>
                                    <a:srgbClr val="000000"/>
                                  </a:solidFill>
                                  <a:latin typeface="Cambria Math" panose="02040503050406030204" pitchFamily="18" charset="0"/>
                                  <a:ea typeface="Cambria Math" panose="02040503050406030204" pitchFamily="18" charset="0"/>
                                </a:rPr>
                              </m:ctrlPr>
                            </m:boxPr>
                            <m:e>
                              <m:argPr>
                                <m:argSz m:val="-1"/>
                              </m:argPr>
                              <m:f>
                                <m:fPr>
                                  <m:ctrlPr>
                                    <a:rPr lang="en-US" altLang="ja-JP" sz="3200" i="1">
                                      <a:solidFill>
                                        <a:srgbClr val="000000"/>
                                      </a:solidFill>
                                      <a:latin typeface="Cambria Math" panose="02040503050406030204" pitchFamily="18" charset="0"/>
                                      <a:ea typeface="Cambria Math" panose="02040503050406030204" pitchFamily="18" charset="0"/>
                                    </a:rPr>
                                  </m:ctrlPr>
                                </m:fPr>
                                <m:num>
                                  <m:sSub>
                                    <m:sSubPr>
                                      <m:ctrlPr>
                                        <a:rPr lang="en-US" altLang="ja-JP" sz="3200" i="1">
                                          <a:solidFill>
                                            <a:srgbClr val="000000"/>
                                          </a:solidFill>
                                          <a:latin typeface="Cambria Math" panose="02040503050406030204" pitchFamily="18" charset="0"/>
                                          <a:ea typeface="Cambria Math" panose="02040503050406030204" pitchFamily="18" charset="0"/>
                                        </a:rPr>
                                      </m:ctrlPr>
                                    </m:sSubPr>
                                    <m:e>
                                      <m:r>
                                        <a:rPr lang="en-US" altLang="ja-JP" sz="3200" i="1">
                                          <a:solidFill>
                                            <a:srgbClr val="000000"/>
                                          </a:solidFill>
                                          <a:latin typeface="Cambria Math" panose="02040503050406030204" pitchFamily="18" charset="0"/>
                                          <a:ea typeface="Cambria Math" panose="02040503050406030204" pitchFamily="18" charset="0"/>
                                        </a:rPr>
                                        <m:t>𝑦</m:t>
                                      </m:r>
                                    </m:e>
                                    <m:sub>
                                      <m:r>
                                        <a:rPr lang="en-US" altLang="ja-JP" sz="3200" i="1" smtClean="0">
                                          <a:solidFill>
                                            <a:srgbClr val="000000"/>
                                          </a:solidFill>
                                          <a:latin typeface="Cambria Math" panose="02040503050406030204" pitchFamily="18" charset="0"/>
                                          <a:ea typeface="Cambria Math" panose="02040503050406030204" pitchFamily="18" charset="0"/>
                                        </a:rPr>
                                        <m:t>𝑓</m:t>
                                      </m:r>
                                    </m:sub>
                                  </m:sSub>
                                </m:num>
                                <m:den>
                                  <m:r>
                                    <a:rPr lang="ja-JP" altLang="en-US" sz="3200" i="1">
                                      <a:solidFill>
                                        <a:srgbClr val="000000"/>
                                      </a:solidFill>
                                      <a:latin typeface="Cambria Math" panose="02040503050406030204" pitchFamily="18" charset="0"/>
                                      <a:ea typeface="Cambria Math" panose="02040503050406030204" pitchFamily="18" charset="0"/>
                                    </a:rPr>
                                    <m:t>𝜆</m:t>
                                  </m:r>
                                  <m:r>
                                    <a:rPr lang="en-US" altLang="ja-JP" sz="3200" i="1">
                                      <a:solidFill>
                                        <a:srgbClr val="000000"/>
                                      </a:solidFill>
                                      <a:latin typeface="Cambria Math" panose="02040503050406030204" pitchFamily="18" charset="0"/>
                                      <a:ea typeface="Cambria Math" panose="02040503050406030204" pitchFamily="18" charset="0"/>
                                    </a:rPr>
                                    <m:t>𝑓</m:t>
                                  </m:r>
                                </m:den>
                              </m:f>
                            </m:e>
                          </m:box>
                        </m:e>
                      </m:d>
                      <m:r>
                        <a:rPr kumimoji="1" lang="en-US" altLang="ja-JP" sz="3200" i="1" smtClean="0">
                          <a:solidFill>
                            <a:srgbClr val="000000"/>
                          </a:solidFill>
                          <a:latin typeface="Cambria Math" panose="02040503050406030204" pitchFamily="18" charset="0"/>
                        </a:rPr>
                        <m:t>=</m:t>
                      </m:r>
                      <m:sSup>
                        <m:sSupPr>
                          <m:ctrlPr>
                            <a:rPr kumimoji="1" lang="en-US" altLang="ja-JP" sz="3200" i="1" smtClean="0">
                              <a:solidFill>
                                <a:srgbClr val="000000"/>
                              </a:solidFill>
                              <a:latin typeface="Cambria Math" panose="02040503050406030204" pitchFamily="18" charset="0"/>
                            </a:rPr>
                          </m:ctrlPr>
                        </m:sSupPr>
                        <m:e>
                          <m:d>
                            <m:dPr>
                              <m:begChr m:val="|"/>
                              <m:endChr m:val="|"/>
                              <m:ctrlPr>
                                <a:rPr lang="en-US" altLang="ja-JP" sz="3200" i="1">
                                  <a:solidFill>
                                    <a:srgbClr val="000000"/>
                                  </a:solidFill>
                                  <a:latin typeface="Cambria Math" panose="02040503050406030204" pitchFamily="18" charset="0"/>
                                </a:rPr>
                              </m:ctrlPr>
                            </m:dPr>
                            <m:e>
                              <m:f>
                                <m:fPr>
                                  <m:ctrlPr>
                                    <a:rPr lang="en-US" altLang="ja-JP" sz="3200" i="1">
                                      <a:solidFill>
                                        <a:srgbClr val="000000"/>
                                      </a:solidFill>
                                      <a:latin typeface="Cambria Math" panose="02040503050406030204" pitchFamily="18" charset="0"/>
                                    </a:rPr>
                                  </m:ctrlPr>
                                </m:fPr>
                                <m:num>
                                  <m:r>
                                    <a:rPr lang="en-US" altLang="ja-JP" sz="3200" i="1">
                                      <a:solidFill>
                                        <a:srgbClr val="000000"/>
                                      </a:solidFill>
                                      <a:latin typeface="Cambria Math" panose="02040503050406030204" pitchFamily="18" charset="0"/>
                                    </a:rPr>
                                    <m:t>𝐴</m:t>
                                  </m:r>
                                </m:num>
                                <m:den>
                                  <m:r>
                                    <a:rPr lang="ja-JP" altLang="en-US" sz="3200" i="1">
                                      <a:solidFill>
                                        <a:srgbClr val="000000"/>
                                      </a:solidFill>
                                      <a:latin typeface="Cambria Math" panose="02040503050406030204" pitchFamily="18" charset="0"/>
                                    </a:rPr>
                                    <m:t>𝜆</m:t>
                                  </m:r>
                                  <m:r>
                                    <a:rPr lang="en-US" altLang="ja-JP" sz="3200" b="0" i="1" smtClean="0">
                                      <a:solidFill>
                                        <a:srgbClr val="000000"/>
                                      </a:solidFill>
                                      <a:latin typeface="Cambria Math" panose="02040503050406030204" pitchFamily="18" charset="0"/>
                                    </a:rPr>
                                    <m:t>𝑓</m:t>
                                  </m:r>
                                </m:den>
                              </m:f>
                            </m:e>
                          </m:d>
                        </m:e>
                        <m:sup>
                          <m:r>
                            <a:rPr kumimoji="1" lang="en-US" altLang="ja-JP" sz="3200" b="0" i="1" smtClean="0">
                              <a:solidFill>
                                <a:srgbClr val="000000"/>
                              </a:solidFill>
                              <a:latin typeface="Cambria Math" panose="02040503050406030204" pitchFamily="18" charset="0"/>
                            </a:rPr>
                            <m:t>2</m:t>
                          </m:r>
                        </m:sup>
                      </m:sSup>
                      <m:sSup>
                        <m:sSupPr>
                          <m:ctrlPr>
                            <a:rPr kumimoji="1" lang="en-US" altLang="ja-JP" sz="3200" i="1" smtClean="0">
                              <a:solidFill>
                                <a:srgbClr val="000000"/>
                              </a:solidFill>
                              <a:latin typeface="Cambria Math" panose="02040503050406030204" pitchFamily="18" charset="0"/>
                            </a:rPr>
                          </m:ctrlPr>
                        </m:sSupPr>
                        <m:e>
                          <m:d>
                            <m:dPr>
                              <m:begChr m:val="|"/>
                              <m:endChr m:val="|"/>
                              <m:ctrlPr>
                                <a:rPr lang="en-US" altLang="ja-JP" sz="3200" i="1">
                                  <a:solidFill>
                                    <a:srgbClr val="000000"/>
                                  </a:solidFill>
                                  <a:latin typeface="Cambria Math" panose="02040503050406030204" pitchFamily="18" charset="0"/>
                                </a:rPr>
                              </m:ctrlPr>
                            </m:dPr>
                            <m:e>
                              <m:r>
                                <a:rPr lang="en-US" altLang="ja-JP" sz="3200" i="1">
                                  <a:solidFill>
                                    <a:srgbClr val="000000"/>
                                  </a:solidFill>
                                  <a:latin typeface="Cambria Math" panose="02040503050406030204" pitchFamily="18" charset="0"/>
                                  <a:ea typeface="Cambria Math" panose="02040503050406030204" pitchFamily="18" charset="0"/>
                                </a:rPr>
                                <m:t>ℱ</m:t>
                              </m:r>
                              <m:d>
                                <m:dPr>
                                  <m:begChr m:val="["/>
                                  <m:endChr m:val="]"/>
                                  <m:ctrlPr>
                                    <a:rPr lang="en-US" altLang="ja-JP" sz="3200" i="1">
                                      <a:solidFill>
                                        <a:srgbClr val="000000"/>
                                      </a:solidFill>
                                      <a:latin typeface="Cambria Math" panose="02040503050406030204" pitchFamily="18" charset="0"/>
                                      <a:ea typeface="Cambria Math" panose="02040503050406030204" pitchFamily="18" charset="0"/>
                                    </a:rPr>
                                  </m:ctrlPr>
                                </m:dPr>
                                <m:e>
                                  <m:sSub>
                                    <m:sSubPr>
                                      <m:ctrlPr>
                                        <a:rPr lang="en-US" altLang="ja-JP" sz="3200" i="1">
                                          <a:solidFill>
                                            <a:srgbClr val="000000"/>
                                          </a:solidFill>
                                          <a:latin typeface="Cambria Math" panose="02040503050406030204" pitchFamily="18" charset="0"/>
                                          <a:ea typeface="Cambria Math" panose="02040503050406030204" pitchFamily="18" charset="0"/>
                                        </a:rPr>
                                      </m:ctrlPr>
                                    </m:sSubPr>
                                    <m:e>
                                      <m:r>
                                        <a:rPr lang="en-US" altLang="ja-JP" sz="3200" i="1">
                                          <a:solidFill>
                                            <a:srgbClr val="000000"/>
                                          </a:solidFill>
                                          <a:latin typeface="Cambria Math" panose="02040503050406030204" pitchFamily="18" charset="0"/>
                                          <a:ea typeface="Cambria Math" panose="02040503050406030204" pitchFamily="18" charset="0"/>
                                        </a:rPr>
                                        <m:t>𝑡</m:t>
                                      </m:r>
                                    </m:e>
                                    <m:sub>
                                      <m:r>
                                        <a:rPr lang="en-US" altLang="ja-JP" sz="3200" i="1">
                                          <a:solidFill>
                                            <a:srgbClr val="000000"/>
                                          </a:solidFill>
                                          <a:latin typeface="Cambria Math" panose="02040503050406030204" pitchFamily="18" charset="0"/>
                                          <a:ea typeface="Cambria Math" panose="02040503050406030204" pitchFamily="18" charset="0"/>
                                        </a:rPr>
                                        <m:t>𝑜</m:t>
                                      </m:r>
                                    </m:sub>
                                  </m:sSub>
                                  <m:d>
                                    <m:dPr>
                                      <m:ctrlPr>
                                        <a:rPr lang="en-US" altLang="ja-JP" sz="3200" i="1">
                                          <a:solidFill>
                                            <a:srgbClr val="000000"/>
                                          </a:solidFill>
                                          <a:latin typeface="Cambria Math" panose="02040503050406030204" pitchFamily="18" charset="0"/>
                                          <a:ea typeface="Cambria Math" panose="02040503050406030204" pitchFamily="18" charset="0"/>
                                        </a:rPr>
                                      </m:ctrlPr>
                                    </m:dPr>
                                    <m:e>
                                      <m:sSub>
                                        <m:sSubPr>
                                          <m:ctrlPr>
                                            <a:rPr lang="en-US" altLang="ja-JP" sz="3200" i="1">
                                              <a:solidFill>
                                                <a:srgbClr val="000000"/>
                                              </a:solidFill>
                                              <a:latin typeface="Cambria Math" panose="02040503050406030204" pitchFamily="18" charset="0"/>
                                            </a:rPr>
                                          </m:ctrlPr>
                                        </m:sSubPr>
                                        <m:e>
                                          <m:r>
                                            <a:rPr lang="en-US" altLang="ja-JP" sz="3200" i="1">
                                              <a:solidFill>
                                                <a:srgbClr val="000000"/>
                                              </a:solidFill>
                                              <a:latin typeface="Cambria Math" panose="02040503050406030204" pitchFamily="18" charset="0"/>
                                            </a:rPr>
                                            <m:t>𝑥</m:t>
                                          </m:r>
                                        </m:e>
                                        <m:sub>
                                          <m:r>
                                            <a:rPr lang="en-US" altLang="ja-JP" sz="3200" b="0" i="1" smtClean="0">
                                              <a:solidFill>
                                                <a:srgbClr val="000000"/>
                                              </a:solidFill>
                                              <a:latin typeface="Cambria Math" panose="02040503050406030204" pitchFamily="18" charset="0"/>
                                            </a:rPr>
                                            <m:t>𝑜</m:t>
                                          </m:r>
                                        </m:sub>
                                      </m:sSub>
                                      <m:r>
                                        <a:rPr lang="en-US" altLang="ja-JP" sz="3200" i="1">
                                          <a:solidFill>
                                            <a:srgbClr val="000000"/>
                                          </a:solidFill>
                                          <a:latin typeface="Cambria Math" panose="02040503050406030204" pitchFamily="18" charset="0"/>
                                        </a:rPr>
                                        <m:t>,</m:t>
                                      </m:r>
                                      <m:sSub>
                                        <m:sSubPr>
                                          <m:ctrlPr>
                                            <a:rPr lang="en-US" altLang="ja-JP" sz="3200" i="1">
                                              <a:solidFill>
                                                <a:srgbClr val="000000"/>
                                              </a:solidFill>
                                              <a:latin typeface="Cambria Math" panose="02040503050406030204" pitchFamily="18" charset="0"/>
                                            </a:rPr>
                                          </m:ctrlPr>
                                        </m:sSubPr>
                                        <m:e>
                                          <m:r>
                                            <a:rPr lang="en-US" altLang="ja-JP" sz="3200" i="1">
                                              <a:solidFill>
                                                <a:srgbClr val="000000"/>
                                              </a:solidFill>
                                              <a:latin typeface="Cambria Math" panose="02040503050406030204" pitchFamily="18" charset="0"/>
                                            </a:rPr>
                                            <m:t>𝑦</m:t>
                                          </m:r>
                                        </m:e>
                                        <m:sub>
                                          <m:r>
                                            <a:rPr lang="en-US" altLang="ja-JP" sz="3200" b="0" i="1" smtClean="0">
                                              <a:solidFill>
                                                <a:srgbClr val="000000"/>
                                              </a:solidFill>
                                              <a:latin typeface="Cambria Math" panose="02040503050406030204" pitchFamily="18" charset="0"/>
                                            </a:rPr>
                                            <m:t>𝑜</m:t>
                                          </m:r>
                                        </m:sub>
                                      </m:sSub>
                                    </m:e>
                                  </m:d>
                                </m:e>
                              </m:d>
                            </m:e>
                          </m:d>
                        </m:e>
                        <m:sup>
                          <m:r>
                            <a:rPr kumimoji="1" lang="en-US" altLang="ja-JP" sz="3200" i="1" smtClean="0">
                              <a:solidFill>
                                <a:srgbClr val="000000"/>
                              </a:solidFill>
                              <a:latin typeface="Cambria Math" panose="02040503050406030204" pitchFamily="18" charset="0"/>
                            </a:rPr>
                            <m:t>2</m:t>
                          </m:r>
                        </m:sup>
                      </m:sSup>
                    </m:oMath>
                  </m:oMathPara>
                </a14:m>
                <a:endParaRPr kumimoji="1" lang="ja-JP" altLang="en-US" sz="3200" dirty="0">
                  <a:solidFill>
                    <a:srgbClr val="000000"/>
                  </a:solidFill>
                </a:endParaRPr>
              </a:p>
            </p:txBody>
          </p:sp>
        </mc:Choice>
        <mc:Fallback xmlns="">
          <p:sp>
            <p:nvSpPr>
              <p:cNvPr id="3" name="テキスト ボックス 2"/>
              <p:cNvSpPr txBox="1">
                <a:spLocks noRot="1" noChangeAspect="1" noMove="1" noResize="1" noEditPoints="1" noAdjustHandles="1" noChangeArrowheads="1" noChangeShapeType="1" noTextEdit="1"/>
              </p:cNvSpPr>
              <p:nvPr/>
            </p:nvSpPr>
            <p:spPr>
              <a:xfrm>
                <a:off x="1379034" y="1196485"/>
                <a:ext cx="6264696" cy="1192891"/>
              </a:xfrm>
              <a:prstGeom prst="rect">
                <a:avLst/>
              </a:prstGeom>
              <a:blipFill rotWithShape="0">
                <a:blip r:embed="rId3"/>
                <a:stretch>
                  <a:fillRect/>
                </a:stretch>
              </a:blipFill>
              <a:ln>
                <a:solidFill>
                  <a:srgbClr val="000000"/>
                </a:solidFill>
              </a:ln>
            </p:spPr>
            <p:txBody>
              <a:bodyPr/>
              <a:lstStyle/>
              <a:p>
                <a:r>
                  <a:rPr lang="ja-JP" altLang="en-US">
                    <a:noFill/>
                  </a:rPr>
                  <a:t> </a:t>
                </a:r>
              </a:p>
            </p:txBody>
          </p:sp>
        </mc:Fallback>
      </mc:AlternateContent>
      <p:grpSp>
        <p:nvGrpSpPr>
          <p:cNvPr id="57" name="グループ化 56"/>
          <p:cNvGrpSpPr/>
          <p:nvPr/>
        </p:nvGrpSpPr>
        <p:grpSpPr>
          <a:xfrm>
            <a:off x="4287655" y="2427734"/>
            <a:ext cx="4555869" cy="2397742"/>
            <a:chOff x="4266906" y="1275606"/>
            <a:chExt cx="4925216" cy="2592128"/>
          </a:xfrm>
        </p:grpSpPr>
        <p:sp>
          <p:nvSpPr>
            <p:cNvPr id="65" name="円弧 64"/>
            <p:cNvSpPr/>
            <p:nvPr/>
          </p:nvSpPr>
          <p:spPr>
            <a:xfrm>
              <a:off x="4266906" y="1275606"/>
              <a:ext cx="2592128" cy="2592128"/>
            </a:xfrm>
            <a:prstGeom prst="arc">
              <a:avLst>
                <a:gd name="adj1" fmla="val 20039785"/>
                <a:gd name="adj2" fmla="val 1551211"/>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6" name="円弧 65"/>
            <p:cNvSpPr/>
            <p:nvPr/>
          </p:nvSpPr>
          <p:spPr>
            <a:xfrm flipH="1">
              <a:off x="6599994" y="1275606"/>
              <a:ext cx="2592128" cy="2592128"/>
            </a:xfrm>
            <a:prstGeom prst="arc">
              <a:avLst>
                <a:gd name="adj1" fmla="val 20036921"/>
                <a:gd name="adj2" fmla="val 1551211"/>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sp>
        <p:nvSpPr>
          <p:cNvPr id="113" name="Rectangle 39"/>
          <p:cNvSpPr txBox="1">
            <a:spLocks noChangeArrowheads="1"/>
          </p:cNvSpPr>
          <p:nvPr/>
        </p:nvSpPr>
        <p:spPr bwMode="auto">
          <a:xfrm>
            <a:off x="186016" y="2661474"/>
            <a:ext cx="4264899" cy="202170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kumimoji="1" sz="3200" kern="1200" baseline="0">
                <a:solidFill>
                  <a:schemeClr val="accent6"/>
                </a:solidFill>
                <a:latin typeface="+mn-lt"/>
                <a:ea typeface="ＭＳ Ｐゴシック" pitchFamily="-108" charset="-128"/>
                <a:cs typeface="ＭＳ Ｐゴシック" pitchFamily="-108" charset="-128"/>
              </a:defRPr>
            </a:lvl1pPr>
            <a:lvl2pPr marL="742950" indent="-285750" algn="l" defTabSz="457200" rtl="0" eaLnBrk="1" fontAlgn="base" hangingPunct="1">
              <a:spcBef>
                <a:spcPct val="20000"/>
              </a:spcBef>
              <a:spcAft>
                <a:spcPct val="0"/>
              </a:spcAft>
              <a:buFont typeface="Arial" charset="0"/>
              <a:buChar char="–"/>
              <a:defRPr kumimoji="1" sz="2800" kern="1200" baseline="0">
                <a:solidFill>
                  <a:schemeClr val="accent6"/>
                </a:solidFill>
                <a:latin typeface="+mn-lt"/>
                <a:ea typeface="ＭＳ Ｐゴシック" pitchFamily="-108" charset="-128"/>
                <a:cs typeface="+mn-cs"/>
              </a:defRPr>
            </a:lvl2pPr>
            <a:lvl3pPr marL="1143000" indent="-228600" algn="l" defTabSz="457200" rtl="0" eaLnBrk="1" fontAlgn="base" hangingPunct="1">
              <a:spcBef>
                <a:spcPct val="20000"/>
              </a:spcBef>
              <a:spcAft>
                <a:spcPct val="0"/>
              </a:spcAft>
              <a:buFont typeface="Arial" charset="0"/>
              <a:buChar char="•"/>
              <a:defRPr kumimoji="1" sz="2400" kern="1200" baseline="0">
                <a:solidFill>
                  <a:schemeClr val="accent6"/>
                </a:solidFill>
                <a:latin typeface="+mn-lt"/>
                <a:ea typeface="ＭＳ Ｐゴシック" pitchFamily="-108" charset="-128"/>
                <a:cs typeface="+mn-cs"/>
              </a:defRPr>
            </a:lvl3pPr>
            <a:lvl4pPr marL="1600200" indent="-228600" algn="l" defTabSz="457200" rtl="0" eaLnBrk="1" fontAlgn="base" hangingPunct="1">
              <a:spcBef>
                <a:spcPct val="20000"/>
              </a:spcBef>
              <a:spcAft>
                <a:spcPct val="0"/>
              </a:spcAft>
              <a:buFont typeface="Arial" charset="0"/>
              <a:buChar char="–"/>
              <a:defRPr kumimoji="1" sz="2000" kern="1200" baseline="0">
                <a:solidFill>
                  <a:schemeClr val="accent6"/>
                </a:solidFill>
                <a:latin typeface="+mn-lt"/>
                <a:ea typeface="ＭＳ Ｐゴシック" pitchFamily="-108" charset="-128"/>
                <a:cs typeface="+mn-cs"/>
              </a:defRPr>
            </a:lvl4pPr>
            <a:lvl5pPr marL="2057400" indent="-228600" algn="l" defTabSz="457200" rtl="0" eaLnBrk="1" fontAlgn="base" hangingPunct="1">
              <a:spcBef>
                <a:spcPct val="20000"/>
              </a:spcBef>
              <a:spcAft>
                <a:spcPct val="0"/>
              </a:spcAft>
              <a:buFont typeface="Arial" charset="0"/>
              <a:buChar char="»"/>
              <a:defRPr kumimoji="1" sz="2000" kern="1200" baseline="0">
                <a:solidFill>
                  <a:schemeClr val="accent6"/>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lnSpc>
                <a:spcPct val="110000"/>
              </a:lnSpc>
              <a:spcBef>
                <a:spcPct val="0"/>
              </a:spcBef>
              <a:buNone/>
            </a:pPr>
            <a:r>
              <a:rPr lang="en-US" altLang="ja-JP" sz="2400" i="1" dirty="0" smtClean="0">
                <a:latin typeface="Times New Roman" panose="02020603050405020304" pitchFamily="18" charset="0"/>
              </a:rPr>
              <a:t>The diffraction image through a lens system can be denoted using a 2D Fourier transform of the object that causes diffraction. </a:t>
            </a:r>
            <a:r>
              <a:rPr lang="en-US" altLang="ja-JP" sz="2400" dirty="0" smtClean="0">
                <a:latin typeface="Times New Roman" panose="02020603050405020304" pitchFamily="18" charset="0"/>
              </a:rPr>
              <a:t>[Goodman 1968]</a:t>
            </a:r>
          </a:p>
        </p:txBody>
      </p:sp>
      <p:grpSp>
        <p:nvGrpSpPr>
          <p:cNvPr id="5" name="グループ化 4"/>
          <p:cNvGrpSpPr/>
          <p:nvPr/>
        </p:nvGrpSpPr>
        <p:grpSpPr>
          <a:xfrm>
            <a:off x="4809728" y="2427734"/>
            <a:ext cx="3650704" cy="2396335"/>
            <a:chOff x="4665712" y="2499742"/>
            <a:chExt cx="3650704" cy="2396335"/>
          </a:xfrm>
        </p:grpSpPr>
        <p:cxnSp>
          <p:nvCxnSpPr>
            <p:cNvPr id="56" name="直線コネクタ 55"/>
            <p:cNvCxnSpPr/>
            <p:nvPr/>
          </p:nvCxnSpPr>
          <p:spPr>
            <a:xfrm flipH="1">
              <a:off x="6417273" y="3209055"/>
              <a:ext cx="669" cy="10445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直線コネクタ 60"/>
            <p:cNvCxnSpPr/>
            <p:nvPr/>
          </p:nvCxnSpPr>
          <p:spPr>
            <a:xfrm flipH="1">
              <a:off x="6418460" y="3004705"/>
              <a:ext cx="1" cy="149070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2" name="直線コネクタ 61"/>
            <p:cNvCxnSpPr/>
            <p:nvPr/>
          </p:nvCxnSpPr>
          <p:spPr>
            <a:xfrm flipH="1">
              <a:off x="7378965" y="3004705"/>
              <a:ext cx="0" cy="1467650"/>
            </a:xfrm>
            <a:prstGeom prst="line">
              <a:avLst/>
            </a:prstGeom>
            <a:ln>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63" name="直線コネクタ 62"/>
            <p:cNvCxnSpPr/>
            <p:nvPr/>
          </p:nvCxnSpPr>
          <p:spPr>
            <a:xfrm flipV="1">
              <a:off x="6427653" y="4353583"/>
              <a:ext cx="956692" cy="0"/>
            </a:xfrm>
            <a:prstGeom prst="line">
              <a:avLst/>
            </a:prstGeom>
            <a:ln w="9525">
              <a:solidFill>
                <a:srgbClr val="000000"/>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64" name="テキスト ボックス 63"/>
                <p:cNvSpPr txBox="1"/>
                <p:nvPr/>
              </p:nvSpPr>
              <p:spPr>
                <a:xfrm>
                  <a:off x="6725191" y="4123673"/>
                  <a:ext cx="365262" cy="461665"/>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solidFill>
                              <a:srgbClr val="000000"/>
                            </a:solidFill>
                            <a:latin typeface="Cambria Math" panose="02040503050406030204" pitchFamily="18" charset="0"/>
                          </a:rPr>
                          <m:t>𝑓</m:t>
                        </m:r>
                      </m:oMath>
                    </m:oMathPara>
                  </a14:m>
                  <a:endParaRPr kumimoji="1" lang="ja-JP" altLang="en-US" sz="2400" dirty="0">
                    <a:solidFill>
                      <a:srgbClr val="000000"/>
                    </a:solidFill>
                  </a:endParaRPr>
                </a:p>
              </p:txBody>
            </p:sp>
          </mc:Choice>
          <mc:Fallback xmlns="">
            <p:sp>
              <p:nvSpPr>
                <p:cNvPr id="64" name="テキスト ボックス 63"/>
                <p:cNvSpPr txBox="1">
                  <a:spLocks noRot="1" noChangeAspect="1" noMove="1" noResize="1" noEditPoints="1" noAdjustHandles="1" noChangeArrowheads="1" noChangeShapeType="1" noTextEdit="1"/>
                </p:cNvSpPr>
                <p:nvPr/>
              </p:nvSpPr>
              <p:spPr>
                <a:xfrm>
                  <a:off x="6725191" y="4123673"/>
                  <a:ext cx="365262" cy="461665"/>
                </a:xfrm>
                <a:prstGeom prst="rect">
                  <a:avLst/>
                </a:prstGeom>
                <a:blipFill rotWithShape="0">
                  <a:blip r:embed="rId4"/>
                  <a:stretch>
                    <a:fillRect l="-13333" r="-10000" b="-19737"/>
                  </a:stretch>
                </a:blipFill>
              </p:spPr>
              <p:txBody>
                <a:bodyPr/>
                <a:lstStyle/>
                <a:p>
                  <a:r>
                    <a:rPr lang="ja-JP" altLang="en-US">
                      <a:noFill/>
                    </a:rPr>
                    <a:t> </a:t>
                  </a:r>
                </a:p>
              </p:txBody>
            </p:sp>
          </mc:Fallback>
        </mc:AlternateContent>
        <p:cxnSp>
          <p:nvCxnSpPr>
            <p:cNvPr id="69" name="直線コネクタ 68"/>
            <p:cNvCxnSpPr/>
            <p:nvPr/>
          </p:nvCxnSpPr>
          <p:spPr>
            <a:xfrm flipV="1">
              <a:off x="5678733" y="4353583"/>
              <a:ext cx="748920" cy="408"/>
            </a:xfrm>
            <a:prstGeom prst="line">
              <a:avLst/>
            </a:prstGeom>
            <a:ln w="9525">
              <a:solidFill>
                <a:srgbClr val="000000"/>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70" name="テキスト ボックス 69"/>
                <p:cNvSpPr txBox="1"/>
                <p:nvPr/>
              </p:nvSpPr>
              <p:spPr>
                <a:xfrm>
                  <a:off x="5839069" y="4124019"/>
                  <a:ext cx="365262" cy="461665"/>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400" b="0" i="1" smtClean="0">
                                <a:solidFill>
                                  <a:srgbClr val="000000"/>
                                </a:solidFill>
                                <a:latin typeface="Cambria Math" panose="02040503050406030204" pitchFamily="18" charset="0"/>
                              </a:rPr>
                            </m:ctrlPr>
                          </m:sSubPr>
                          <m:e>
                            <m:r>
                              <a:rPr kumimoji="1" lang="en-US" altLang="ja-JP" sz="2400" b="0" i="1" smtClean="0">
                                <a:solidFill>
                                  <a:srgbClr val="000000"/>
                                </a:solidFill>
                                <a:latin typeface="Cambria Math" panose="02040503050406030204" pitchFamily="18" charset="0"/>
                              </a:rPr>
                              <m:t>𝑑</m:t>
                            </m:r>
                          </m:e>
                          <m:sub>
                            <m:r>
                              <a:rPr kumimoji="1" lang="en-US" altLang="ja-JP" sz="2400" b="0" i="1" smtClean="0">
                                <a:solidFill>
                                  <a:srgbClr val="000000"/>
                                </a:solidFill>
                                <a:latin typeface="Cambria Math" panose="02040503050406030204" pitchFamily="18" charset="0"/>
                              </a:rPr>
                              <m:t>𝑜</m:t>
                            </m:r>
                          </m:sub>
                        </m:sSub>
                      </m:oMath>
                    </m:oMathPara>
                  </a14:m>
                  <a:endParaRPr kumimoji="1" lang="ja-JP" altLang="en-US" sz="2400" dirty="0">
                    <a:solidFill>
                      <a:srgbClr val="000000"/>
                    </a:solidFill>
                  </a:endParaRPr>
                </a:p>
              </p:txBody>
            </p:sp>
          </mc:Choice>
          <mc:Fallback xmlns="">
            <p:sp>
              <p:nvSpPr>
                <p:cNvPr id="70" name="テキスト ボックス 69"/>
                <p:cNvSpPr txBox="1">
                  <a:spLocks noRot="1" noChangeAspect="1" noMove="1" noResize="1" noEditPoints="1" noAdjustHandles="1" noChangeArrowheads="1" noChangeShapeType="1" noTextEdit="1"/>
                </p:cNvSpPr>
                <p:nvPr/>
              </p:nvSpPr>
              <p:spPr>
                <a:xfrm>
                  <a:off x="5839069" y="4124019"/>
                  <a:ext cx="365262" cy="461665"/>
                </a:xfrm>
                <a:prstGeom prst="rect">
                  <a:avLst/>
                </a:prstGeom>
                <a:blipFill rotWithShape="0">
                  <a:blip r:embed="rId5"/>
                  <a:stretch>
                    <a:fillRect l="-5000" r="-25000" b="-1333"/>
                  </a:stretch>
                </a:blipFill>
              </p:spPr>
              <p:txBody>
                <a:bodyPr/>
                <a:lstStyle/>
                <a:p>
                  <a:r>
                    <a:rPr lang="ja-JP" altLang="en-US">
                      <a:noFill/>
                    </a:rPr>
                    <a:t> </a:t>
                  </a:r>
                </a:p>
              </p:txBody>
            </p:sp>
          </mc:Fallback>
        </mc:AlternateContent>
        <p:sp>
          <p:nvSpPr>
            <p:cNvPr id="73" name="正方形/長方形 72"/>
            <p:cNvSpPr/>
            <p:nvPr/>
          </p:nvSpPr>
          <p:spPr>
            <a:xfrm>
              <a:off x="5653430" y="3149955"/>
              <a:ext cx="45719" cy="226588"/>
            </a:xfrm>
            <a:prstGeom prst="rect">
              <a:avLst/>
            </a:prstGeom>
            <a:solidFill>
              <a:srgbClr val="000000"/>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4" name="正方形/長方形 73"/>
            <p:cNvSpPr/>
            <p:nvPr/>
          </p:nvSpPr>
          <p:spPr>
            <a:xfrm>
              <a:off x="5653430" y="3445739"/>
              <a:ext cx="45719" cy="226588"/>
            </a:xfrm>
            <a:prstGeom prst="rect">
              <a:avLst/>
            </a:prstGeom>
            <a:solidFill>
              <a:srgbClr val="000000"/>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5" name="正方形/長方形 74"/>
            <p:cNvSpPr/>
            <p:nvPr/>
          </p:nvSpPr>
          <p:spPr>
            <a:xfrm>
              <a:off x="5653430" y="3741523"/>
              <a:ext cx="45719" cy="226588"/>
            </a:xfrm>
            <a:prstGeom prst="rect">
              <a:avLst/>
            </a:prstGeom>
            <a:solidFill>
              <a:srgbClr val="000000"/>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6" name="正方形/長方形 75"/>
            <p:cNvSpPr/>
            <p:nvPr/>
          </p:nvSpPr>
          <p:spPr>
            <a:xfrm>
              <a:off x="5653430" y="4037307"/>
              <a:ext cx="45719" cy="226588"/>
            </a:xfrm>
            <a:prstGeom prst="rect">
              <a:avLst/>
            </a:prstGeom>
            <a:solidFill>
              <a:srgbClr val="000000"/>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78" name="直線コネクタ 77"/>
            <p:cNvCxnSpPr/>
            <p:nvPr/>
          </p:nvCxnSpPr>
          <p:spPr>
            <a:xfrm flipH="1">
              <a:off x="4665712" y="2963954"/>
              <a:ext cx="0" cy="1467650"/>
            </a:xfrm>
            <a:prstGeom prst="line">
              <a:avLst/>
            </a:prstGeom>
            <a:ln>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79" name="直線コネクタ 78"/>
            <p:cNvCxnSpPr/>
            <p:nvPr/>
          </p:nvCxnSpPr>
          <p:spPr>
            <a:xfrm flipH="1">
              <a:off x="4818112" y="2963954"/>
              <a:ext cx="0" cy="1467650"/>
            </a:xfrm>
            <a:prstGeom prst="line">
              <a:avLst/>
            </a:prstGeom>
            <a:ln>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80" name="直線コネクタ 79"/>
            <p:cNvCxnSpPr/>
            <p:nvPr/>
          </p:nvCxnSpPr>
          <p:spPr>
            <a:xfrm flipH="1">
              <a:off x="4970512" y="2963954"/>
              <a:ext cx="0" cy="1467650"/>
            </a:xfrm>
            <a:prstGeom prst="line">
              <a:avLst/>
            </a:prstGeom>
            <a:ln>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81" name="直線コネクタ 80"/>
            <p:cNvCxnSpPr/>
            <p:nvPr/>
          </p:nvCxnSpPr>
          <p:spPr>
            <a:xfrm flipH="1">
              <a:off x="5122912" y="2963954"/>
              <a:ext cx="0" cy="1467650"/>
            </a:xfrm>
            <a:prstGeom prst="line">
              <a:avLst/>
            </a:prstGeom>
            <a:ln>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82" name="直線コネクタ 81"/>
            <p:cNvCxnSpPr/>
            <p:nvPr/>
          </p:nvCxnSpPr>
          <p:spPr>
            <a:xfrm flipH="1">
              <a:off x="5275312" y="2963954"/>
              <a:ext cx="0" cy="1467650"/>
            </a:xfrm>
            <a:prstGeom prst="line">
              <a:avLst/>
            </a:prstGeom>
            <a:ln>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83" name="直線コネクタ 82"/>
            <p:cNvCxnSpPr/>
            <p:nvPr/>
          </p:nvCxnSpPr>
          <p:spPr>
            <a:xfrm flipH="1">
              <a:off x="5427712" y="2963954"/>
              <a:ext cx="0" cy="1467650"/>
            </a:xfrm>
            <a:prstGeom prst="line">
              <a:avLst/>
            </a:prstGeom>
            <a:ln>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84" name="直線コネクタ 83"/>
            <p:cNvCxnSpPr/>
            <p:nvPr/>
          </p:nvCxnSpPr>
          <p:spPr>
            <a:xfrm flipH="1">
              <a:off x="5580112" y="2963954"/>
              <a:ext cx="0" cy="1467650"/>
            </a:xfrm>
            <a:prstGeom prst="line">
              <a:avLst/>
            </a:prstGeom>
            <a:ln>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86" name="直線矢印コネクタ 85"/>
            <p:cNvCxnSpPr/>
            <p:nvPr/>
          </p:nvCxnSpPr>
          <p:spPr>
            <a:xfrm>
              <a:off x="5011170" y="3375501"/>
              <a:ext cx="520711" cy="0"/>
            </a:xfrm>
            <a:prstGeom prst="straightConnector1">
              <a:avLst/>
            </a:prstGeom>
            <a:ln w="12700">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7" name="直線矢印コネクタ 86"/>
            <p:cNvCxnSpPr/>
            <p:nvPr/>
          </p:nvCxnSpPr>
          <p:spPr>
            <a:xfrm>
              <a:off x="5011170" y="3679490"/>
              <a:ext cx="520711" cy="0"/>
            </a:xfrm>
            <a:prstGeom prst="straightConnector1">
              <a:avLst/>
            </a:prstGeom>
            <a:ln w="12700">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8" name="直線矢印コネクタ 87"/>
            <p:cNvCxnSpPr/>
            <p:nvPr/>
          </p:nvCxnSpPr>
          <p:spPr>
            <a:xfrm>
              <a:off x="5011170" y="3983479"/>
              <a:ext cx="520711" cy="0"/>
            </a:xfrm>
            <a:prstGeom prst="straightConnector1">
              <a:avLst/>
            </a:prstGeom>
            <a:ln w="12700">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92" name="直線矢印コネクタ 91"/>
            <p:cNvCxnSpPr/>
            <p:nvPr/>
          </p:nvCxnSpPr>
          <p:spPr>
            <a:xfrm flipV="1">
              <a:off x="5796155" y="3453932"/>
              <a:ext cx="387112" cy="210201"/>
            </a:xfrm>
            <a:prstGeom prst="straightConnector1">
              <a:avLst/>
            </a:prstGeom>
            <a:ln w="12700">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94" name="直線矢印コネクタ 93"/>
            <p:cNvCxnSpPr/>
            <p:nvPr/>
          </p:nvCxnSpPr>
          <p:spPr>
            <a:xfrm>
              <a:off x="5802460" y="3738742"/>
              <a:ext cx="376386" cy="204356"/>
            </a:xfrm>
            <a:prstGeom prst="straightConnector1">
              <a:avLst/>
            </a:prstGeom>
            <a:ln w="12700">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97" name="直線矢印コネクタ 96"/>
            <p:cNvCxnSpPr/>
            <p:nvPr/>
          </p:nvCxnSpPr>
          <p:spPr>
            <a:xfrm flipV="1">
              <a:off x="5847380" y="3701034"/>
              <a:ext cx="414970" cy="1190"/>
            </a:xfrm>
            <a:prstGeom prst="straightConnector1">
              <a:avLst/>
            </a:prstGeom>
            <a:ln w="12700">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99" name="直線矢印コネクタ 98"/>
            <p:cNvCxnSpPr/>
            <p:nvPr/>
          </p:nvCxnSpPr>
          <p:spPr>
            <a:xfrm flipV="1">
              <a:off x="6672024" y="3292667"/>
              <a:ext cx="479649" cy="71171"/>
            </a:xfrm>
            <a:prstGeom prst="straightConnector1">
              <a:avLst/>
            </a:prstGeom>
            <a:ln w="12700">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03" name="直線矢印コネクタ 102"/>
            <p:cNvCxnSpPr/>
            <p:nvPr/>
          </p:nvCxnSpPr>
          <p:spPr>
            <a:xfrm>
              <a:off x="6676814" y="4007679"/>
              <a:ext cx="459094" cy="23637"/>
            </a:xfrm>
            <a:prstGeom prst="straightConnector1">
              <a:avLst/>
            </a:prstGeom>
            <a:ln w="12700">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05" name="直線矢印コネクタ 104"/>
            <p:cNvCxnSpPr/>
            <p:nvPr/>
          </p:nvCxnSpPr>
          <p:spPr>
            <a:xfrm>
              <a:off x="6681418" y="3679490"/>
              <a:ext cx="472993" cy="0"/>
            </a:xfrm>
            <a:prstGeom prst="straightConnector1">
              <a:avLst/>
            </a:prstGeom>
            <a:ln w="12700">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09" name="フリーフォーム 108"/>
            <p:cNvSpPr/>
            <p:nvPr/>
          </p:nvSpPr>
          <p:spPr>
            <a:xfrm rot="5400000">
              <a:off x="7180596" y="3380399"/>
              <a:ext cx="954032" cy="553191"/>
            </a:xfrm>
            <a:custGeom>
              <a:avLst/>
              <a:gdLst>
                <a:gd name="connsiteX0" fmla="*/ 0 w 938640"/>
                <a:gd name="connsiteY0" fmla="*/ 584049 h 595296"/>
                <a:gd name="connsiteX1" fmla="*/ 107577 w 938640"/>
                <a:gd name="connsiteY1" fmla="*/ 468788 h 595296"/>
                <a:gd name="connsiteX2" fmla="*/ 153681 w 938640"/>
                <a:gd name="connsiteY2" fmla="*/ 376580 h 595296"/>
                <a:gd name="connsiteX3" fmla="*/ 268942 w 938640"/>
                <a:gd name="connsiteY3" fmla="*/ 545629 h 595296"/>
                <a:gd name="connsiteX4" fmla="*/ 437990 w 938640"/>
                <a:gd name="connsiteY4" fmla="*/ 62 h 595296"/>
                <a:gd name="connsiteX5" fmla="*/ 576303 w 938640"/>
                <a:gd name="connsiteY5" fmla="*/ 584049 h 595296"/>
                <a:gd name="connsiteX6" fmla="*/ 714615 w 938640"/>
                <a:gd name="connsiteY6" fmla="*/ 384264 h 595296"/>
                <a:gd name="connsiteX7" fmla="*/ 837560 w 938640"/>
                <a:gd name="connsiteY7" fmla="*/ 591733 h 595296"/>
                <a:gd name="connsiteX8" fmla="*/ 929768 w 938640"/>
                <a:gd name="connsiteY8" fmla="*/ 514892 h 595296"/>
                <a:gd name="connsiteX9" fmla="*/ 929768 w 938640"/>
                <a:gd name="connsiteY9" fmla="*/ 507208 h 595296"/>
                <a:gd name="connsiteX0" fmla="*/ 0 w 938640"/>
                <a:gd name="connsiteY0" fmla="*/ 584049 h 595296"/>
                <a:gd name="connsiteX1" fmla="*/ 57089 w 938640"/>
                <a:gd name="connsiteY1" fmla="*/ 547326 h 595296"/>
                <a:gd name="connsiteX2" fmla="*/ 153681 w 938640"/>
                <a:gd name="connsiteY2" fmla="*/ 376580 h 595296"/>
                <a:gd name="connsiteX3" fmla="*/ 268942 w 938640"/>
                <a:gd name="connsiteY3" fmla="*/ 545629 h 595296"/>
                <a:gd name="connsiteX4" fmla="*/ 437990 w 938640"/>
                <a:gd name="connsiteY4" fmla="*/ 62 h 595296"/>
                <a:gd name="connsiteX5" fmla="*/ 576303 w 938640"/>
                <a:gd name="connsiteY5" fmla="*/ 584049 h 595296"/>
                <a:gd name="connsiteX6" fmla="*/ 714615 w 938640"/>
                <a:gd name="connsiteY6" fmla="*/ 384264 h 595296"/>
                <a:gd name="connsiteX7" fmla="*/ 837560 w 938640"/>
                <a:gd name="connsiteY7" fmla="*/ 591733 h 595296"/>
                <a:gd name="connsiteX8" fmla="*/ 929768 w 938640"/>
                <a:gd name="connsiteY8" fmla="*/ 514892 h 595296"/>
                <a:gd name="connsiteX9" fmla="*/ 929768 w 938640"/>
                <a:gd name="connsiteY9" fmla="*/ 507208 h 595296"/>
                <a:gd name="connsiteX0" fmla="*/ 0 w 991933"/>
                <a:gd name="connsiteY0" fmla="*/ 508316 h 595296"/>
                <a:gd name="connsiteX1" fmla="*/ 110382 w 991933"/>
                <a:gd name="connsiteY1" fmla="*/ 547326 h 595296"/>
                <a:gd name="connsiteX2" fmla="*/ 206974 w 991933"/>
                <a:gd name="connsiteY2" fmla="*/ 376580 h 595296"/>
                <a:gd name="connsiteX3" fmla="*/ 322235 w 991933"/>
                <a:gd name="connsiteY3" fmla="*/ 545629 h 595296"/>
                <a:gd name="connsiteX4" fmla="*/ 491283 w 991933"/>
                <a:gd name="connsiteY4" fmla="*/ 62 h 595296"/>
                <a:gd name="connsiteX5" fmla="*/ 629596 w 991933"/>
                <a:gd name="connsiteY5" fmla="*/ 584049 h 595296"/>
                <a:gd name="connsiteX6" fmla="*/ 767908 w 991933"/>
                <a:gd name="connsiteY6" fmla="*/ 384264 h 595296"/>
                <a:gd name="connsiteX7" fmla="*/ 890853 w 991933"/>
                <a:gd name="connsiteY7" fmla="*/ 591733 h 595296"/>
                <a:gd name="connsiteX8" fmla="*/ 983061 w 991933"/>
                <a:gd name="connsiteY8" fmla="*/ 514892 h 595296"/>
                <a:gd name="connsiteX9" fmla="*/ 983061 w 991933"/>
                <a:gd name="connsiteY9" fmla="*/ 507208 h 595296"/>
                <a:gd name="connsiteX0" fmla="*/ 0 w 991933"/>
                <a:gd name="connsiteY0" fmla="*/ 508317 h 595297"/>
                <a:gd name="connsiteX1" fmla="*/ 110382 w 991933"/>
                <a:gd name="connsiteY1" fmla="*/ 547327 h 595297"/>
                <a:gd name="connsiteX2" fmla="*/ 218194 w 991933"/>
                <a:gd name="connsiteY2" fmla="*/ 413044 h 595297"/>
                <a:gd name="connsiteX3" fmla="*/ 322235 w 991933"/>
                <a:gd name="connsiteY3" fmla="*/ 545630 h 595297"/>
                <a:gd name="connsiteX4" fmla="*/ 491283 w 991933"/>
                <a:gd name="connsiteY4" fmla="*/ 63 h 595297"/>
                <a:gd name="connsiteX5" fmla="*/ 629596 w 991933"/>
                <a:gd name="connsiteY5" fmla="*/ 584050 h 595297"/>
                <a:gd name="connsiteX6" fmla="*/ 767908 w 991933"/>
                <a:gd name="connsiteY6" fmla="*/ 384265 h 595297"/>
                <a:gd name="connsiteX7" fmla="*/ 890853 w 991933"/>
                <a:gd name="connsiteY7" fmla="*/ 591734 h 595297"/>
                <a:gd name="connsiteX8" fmla="*/ 983061 w 991933"/>
                <a:gd name="connsiteY8" fmla="*/ 514893 h 595297"/>
                <a:gd name="connsiteX9" fmla="*/ 983061 w 991933"/>
                <a:gd name="connsiteY9" fmla="*/ 507209 h 595297"/>
                <a:gd name="connsiteX0" fmla="*/ 0 w 991933"/>
                <a:gd name="connsiteY0" fmla="*/ 508310 h 595290"/>
                <a:gd name="connsiteX1" fmla="*/ 110382 w 991933"/>
                <a:gd name="connsiteY1" fmla="*/ 547320 h 595290"/>
                <a:gd name="connsiteX2" fmla="*/ 218194 w 991933"/>
                <a:gd name="connsiteY2" fmla="*/ 413037 h 595290"/>
                <a:gd name="connsiteX3" fmla="*/ 322235 w 991933"/>
                <a:gd name="connsiteY3" fmla="*/ 545623 h 595290"/>
                <a:gd name="connsiteX4" fmla="*/ 491283 w 991933"/>
                <a:gd name="connsiteY4" fmla="*/ 56 h 595290"/>
                <a:gd name="connsiteX5" fmla="*/ 629596 w 991933"/>
                <a:gd name="connsiteY5" fmla="*/ 584043 h 595290"/>
                <a:gd name="connsiteX6" fmla="*/ 767908 w 991933"/>
                <a:gd name="connsiteY6" fmla="*/ 384258 h 595290"/>
                <a:gd name="connsiteX7" fmla="*/ 890853 w 991933"/>
                <a:gd name="connsiteY7" fmla="*/ 591727 h 595290"/>
                <a:gd name="connsiteX8" fmla="*/ 983061 w 991933"/>
                <a:gd name="connsiteY8" fmla="*/ 514886 h 595290"/>
                <a:gd name="connsiteX9" fmla="*/ 983061 w 991933"/>
                <a:gd name="connsiteY9" fmla="*/ 507202 h 595290"/>
                <a:gd name="connsiteX0" fmla="*/ 0 w 991933"/>
                <a:gd name="connsiteY0" fmla="*/ 508260 h 595240"/>
                <a:gd name="connsiteX1" fmla="*/ 110382 w 991933"/>
                <a:gd name="connsiteY1" fmla="*/ 547270 h 595240"/>
                <a:gd name="connsiteX2" fmla="*/ 218194 w 991933"/>
                <a:gd name="connsiteY2" fmla="*/ 412987 h 595240"/>
                <a:gd name="connsiteX3" fmla="*/ 322235 w 991933"/>
                <a:gd name="connsiteY3" fmla="*/ 545573 h 595240"/>
                <a:gd name="connsiteX4" fmla="*/ 491283 w 991933"/>
                <a:gd name="connsiteY4" fmla="*/ 6 h 595240"/>
                <a:gd name="connsiteX5" fmla="*/ 629596 w 991933"/>
                <a:gd name="connsiteY5" fmla="*/ 583993 h 595240"/>
                <a:gd name="connsiteX6" fmla="*/ 767908 w 991933"/>
                <a:gd name="connsiteY6" fmla="*/ 384208 h 595240"/>
                <a:gd name="connsiteX7" fmla="*/ 890853 w 991933"/>
                <a:gd name="connsiteY7" fmla="*/ 591677 h 595240"/>
                <a:gd name="connsiteX8" fmla="*/ 983061 w 991933"/>
                <a:gd name="connsiteY8" fmla="*/ 514836 h 595240"/>
                <a:gd name="connsiteX9" fmla="*/ 983061 w 991933"/>
                <a:gd name="connsiteY9" fmla="*/ 507152 h 595240"/>
                <a:gd name="connsiteX0" fmla="*/ 0 w 991933"/>
                <a:gd name="connsiteY0" fmla="*/ 508260 h 595240"/>
                <a:gd name="connsiteX1" fmla="*/ 110382 w 991933"/>
                <a:gd name="connsiteY1" fmla="*/ 547270 h 595240"/>
                <a:gd name="connsiteX2" fmla="*/ 218194 w 991933"/>
                <a:gd name="connsiteY2" fmla="*/ 412987 h 595240"/>
                <a:gd name="connsiteX3" fmla="*/ 322235 w 991933"/>
                <a:gd name="connsiteY3" fmla="*/ 545573 h 595240"/>
                <a:gd name="connsiteX4" fmla="*/ 491283 w 991933"/>
                <a:gd name="connsiteY4" fmla="*/ 6 h 595240"/>
                <a:gd name="connsiteX5" fmla="*/ 629596 w 991933"/>
                <a:gd name="connsiteY5" fmla="*/ 583993 h 595240"/>
                <a:gd name="connsiteX6" fmla="*/ 767908 w 991933"/>
                <a:gd name="connsiteY6" fmla="*/ 384208 h 595240"/>
                <a:gd name="connsiteX7" fmla="*/ 890853 w 991933"/>
                <a:gd name="connsiteY7" fmla="*/ 591677 h 595240"/>
                <a:gd name="connsiteX8" fmla="*/ 983061 w 991933"/>
                <a:gd name="connsiteY8" fmla="*/ 514836 h 595240"/>
                <a:gd name="connsiteX9" fmla="*/ 983061 w 991933"/>
                <a:gd name="connsiteY9" fmla="*/ 507152 h 595240"/>
                <a:gd name="connsiteX0" fmla="*/ 0 w 991933"/>
                <a:gd name="connsiteY0" fmla="*/ 508255 h 595235"/>
                <a:gd name="connsiteX1" fmla="*/ 110382 w 991933"/>
                <a:gd name="connsiteY1" fmla="*/ 547265 h 595235"/>
                <a:gd name="connsiteX2" fmla="*/ 218194 w 991933"/>
                <a:gd name="connsiteY2" fmla="*/ 412982 h 595235"/>
                <a:gd name="connsiteX3" fmla="*/ 322235 w 991933"/>
                <a:gd name="connsiteY3" fmla="*/ 545568 h 595235"/>
                <a:gd name="connsiteX4" fmla="*/ 491283 w 991933"/>
                <a:gd name="connsiteY4" fmla="*/ 1 h 595235"/>
                <a:gd name="connsiteX5" fmla="*/ 646426 w 991933"/>
                <a:gd name="connsiteY5" fmla="*/ 550329 h 595235"/>
                <a:gd name="connsiteX6" fmla="*/ 767908 w 991933"/>
                <a:gd name="connsiteY6" fmla="*/ 384203 h 595235"/>
                <a:gd name="connsiteX7" fmla="*/ 890853 w 991933"/>
                <a:gd name="connsiteY7" fmla="*/ 591672 h 595235"/>
                <a:gd name="connsiteX8" fmla="*/ 983061 w 991933"/>
                <a:gd name="connsiteY8" fmla="*/ 514831 h 595235"/>
                <a:gd name="connsiteX9" fmla="*/ 983061 w 991933"/>
                <a:gd name="connsiteY9" fmla="*/ 507147 h 595235"/>
                <a:gd name="connsiteX0" fmla="*/ 0 w 991933"/>
                <a:gd name="connsiteY0" fmla="*/ 508255 h 593950"/>
                <a:gd name="connsiteX1" fmla="*/ 110382 w 991933"/>
                <a:gd name="connsiteY1" fmla="*/ 547265 h 593950"/>
                <a:gd name="connsiteX2" fmla="*/ 218194 w 991933"/>
                <a:gd name="connsiteY2" fmla="*/ 412982 h 593950"/>
                <a:gd name="connsiteX3" fmla="*/ 322235 w 991933"/>
                <a:gd name="connsiteY3" fmla="*/ 545568 h 593950"/>
                <a:gd name="connsiteX4" fmla="*/ 491283 w 991933"/>
                <a:gd name="connsiteY4" fmla="*/ 1 h 593950"/>
                <a:gd name="connsiteX5" fmla="*/ 646426 w 991933"/>
                <a:gd name="connsiteY5" fmla="*/ 550329 h 593950"/>
                <a:gd name="connsiteX6" fmla="*/ 767908 w 991933"/>
                <a:gd name="connsiteY6" fmla="*/ 415057 h 593950"/>
                <a:gd name="connsiteX7" fmla="*/ 890853 w 991933"/>
                <a:gd name="connsiteY7" fmla="*/ 591672 h 593950"/>
                <a:gd name="connsiteX8" fmla="*/ 983061 w 991933"/>
                <a:gd name="connsiteY8" fmla="*/ 514831 h 593950"/>
                <a:gd name="connsiteX9" fmla="*/ 983061 w 991933"/>
                <a:gd name="connsiteY9" fmla="*/ 507147 h 593950"/>
                <a:gd name="connsiteX0" fmla="*/ 0 w 991933"/>
                <a:gd name="connsiteY0" fmla="*/ 508255 h 593950"/>
                <a:gd name="connsiteX1" fmla="*/ 110382 w 991933"/>
                <a:gd name="connsiteY1" fmla="*/ 547265 h 593950"/>
                <a:gd name="connsiteX2" fmla="*/ 218194 w 991933"/>
                <a:gd name="connsiteY2" fmla="*/ 412982 h 593950"/>
                <a:gd name="connsiteX3" fmla="*/ 322235 w 991933"/>
                <a:gd name="connsiteY3" fmla="*/ 545568 h 593950"/>
                <a:gd name="connsiteX4" fmla="*/ 491283 w 991933"/>
                <a:gd name="connsiteY4" fmla="*/ 1 h 593950"/>
                <a:gd name="connsiteX5" fmla="*/ 646426 w 991933"/>
                <a:gd name="connsiteY5" fmla="*/ 550329 h 593950"/>
                <a:gd name="connsiteX6" fmla="*/ 767908 w 991933"/>
                <a:gd name="connsiteY6" fmla="*/ 415057 h 593950"/>
                <a:gd name="connsiteX7" fmla="*/ 890853 w 991933"/>
                <a:gd name="connsiteY7" fmla="*/ 591672 h 593950"/>
                <a:gd name="connsiteX8" fmla="*/ 983061 w 991933"/>
                <a:gd name="connsiteY8" fmla="*/ 514831 h 593950"/>
                <a:gd name="connsiteX9" fmla="*/ 983061 w 991933"/>
                <a:gd name="connsiteY9" fmla="*/ 507147 h 593950"/>
                <a:gd name="connsiteX0" fmla="*/ 0 w 983061"/>
                <a:gd name="connsiteY0" fmla="*/ 508255 h 593950"/>
                <a:gd name="connsiteX1" fmla="*/ 110382 w 983061"/>
                <a:gd name="connsiteY1" fmla="*/ 547265 h 593950"/>
                <a:gd name="connsiteX2" fmla="*/ 218194 w 983061"/>
                <a:gd name="connsiteY2" fmla="*/ 412982 h 593950"/>
                <a:gd name="connsiteX3" fmla="*/ 322235 w 983061"/>
                <a:gd name="connsiteY3" fmla="*/ 545568 h 593950"/>
                <a:gd name="connsiteX4" fmla="*/ 491283 w 983061"/>
                <a:gd name="connsiteY4" fmla="*/ 1 h 593950"/>
                <a:gd name="connsiteX5" fmla="*/ 646426 w 983061"/>
                <a:gd name="connsiteY5" fmla="*/ 550329 h 593950"/>
                <a:gd name="connsiteX6" fmla="*/ 767908 w 983061"/>
                <a:gd name="connsiteY6" fmla="*/ 415057 h 593950"/>
                <a:gd name="connsiteX7" fmla="*/ 890853 w 983061"/>
                <a:gd name="connsiteY7" fmla="*/ 591672 h 593950"/>
                <a:gd name="connsiteX8" fmla="*/ 983061 w 983061"/>
                <a:gd name="connsiteY8" fmla="*/ 514831 h 593950"/>
                <a:gd name="connsiteX0" fmla="*/ 0 w 990318"/>
                <a:gd name="connsiteY0" fmla="*/ 508255 h 592771"/>
                <a:gd name="connsiteX1" fmla="*/ 110382 w 990318"/>
                <a:gd name="connsiteY1" fmla="*/ 547265 h 592771"/>
                <a:gd name="connsiteX2" fmla="*/ 218194 w 990318"/>
                <a:gd name="connsiteY2" fmla="*/ 412982 h 592771"/>
                <a:gd name="connsiteX3" fmla="*/ 322235 w 990318"/>
                <a:gd name="connsiteY3" fmla="*/ 545568 h 592771"/>
                <a:gd name="connsiteX4" fmla="*/ 491283 w 990318"/>
                <a:gd name="connsiteY4" fmla="*/ 1 h 592771"/>
                <a:gd name="connsiteX5" fmla="*/ 646426 w 990318"/>
                <a:gd name="connsiteY5" fmla="*/ 550329 h 592771"/>
                <a:gd name="connsiteX6" fmla="*/ 767908 w 990318"/>
                <a:gd name="connsiteY6" fmla="*/ 415057 h 592771"/>
                <a:gd name="connsiteX7" fmla="*/ 890853 w 990318"/>
                <a:gd name="connsiteY7" fmla="*/ 591672 h 592771"/>
                <a:gd name="connsiteX8" fmla="*/ 990318 w 990318"/>
                <a:gd name="connsiteY8" fmla="*/ 490640 h 592771"/>
                <a:gd name="connsiteX0" fmla="*/ 0 w 990318"/>
                <a:gd name="connsiteY0" fmla="*/ 508255 h 564574"/>
                <a:gd name="connsiteX1" fmla="*/ 110382 w 990318"/>
                <a:gd name="connsiteY1" fmla="*/ 547265 h 564574"/>
                <a:gd name="connsiteX2" fmla="*/ 218194 w 990318"/>
                <a:gd name="connsiteY2" fmla="*/ 412982 h 564574"/>
                <a:gd name="connsiteX3" fmla="*/ 322235 w 990318"/>
                <a:gd name="connsiteY3" fmla="*/ 545568 h 564574"/>
                <a:gd name="connsiteX4" fmla="*/ 491283 w 990318"/>
                <a:gd name="connsiteY4" fmla="*/ 1 h 564574"/>
                <a:gd name="connsiteX5" fmla="*/ 646426 w 990318"/>
                <a:gd name="connsiteY5" fmla="*/ 550329 h 564574"/>
                <a:gd name="connsiteX6" fmla="*/ 767908 w 990318"/>
                <a:gd name="connsiteY6" fmla="*/ 415057 h 564574"/>
                <a:gd name="connsiteX7" fmla="*/ 900529 w 990318"/>
                <a:gd name="connsiteY7" fmla="*/ 555387 h 564574"/>
                <a:gd name="connsiteX8" fmla="*/ 990318 w 990318"/>
                <a:gd name="connsiteY8" fmla="*/ 490640 h 564574"/>
                <a:gd name="connsiteX0" fmla="*/ 0 w 990318"/>
                <a:gd name="connsiteY0" fmla="*/ 508255 h 564574"/>
                <a:gd name="connsiteX1" fmla="*/ 110382 w 990318"/>
                <a:gd name="connsiteY1" fmla="*/ 547265 h 564574"/>
                <a:gd name="connsiteX2" fmla="*/ 218194 w 990318"/>
                <a:gd name="connsiteY2" fmla="*/ 412982 h 564574"/>
                <a:gd name="connsiteX3" fmla="*/ 322235 w 990318"/>
                <a:gd name="connsiteY3" fmla="*/ 545568 h 564574"/>
                <a:gd name="connsiteX4" fmla="*/ 491283 w 990318"/>
                <a:gd name="connsiteY4" fmla="*/ 1 h 564574"/>
                <a:gd name="connsiteX5" fmla="*/ 646426 w 990318"/>
                <a:gd name="connsiteY5" fmla="*/ 550329 h 564574"/>
                <a:gd name="connsiteX6" fmla="*/ 767908 w 990318"/>
                <a:gd name="connsiteY6" fmla="*/ 415057 h 564574"/>
                <a:gd name="connsiteX7" fmla="*/ 900529 w 990318"/>
                <a:gd name="connsiteY7" fmla="*/ 555387 h 564574"/>
                <a:gd name="connsiteX8" fmla="*/ 990318 w 990318"/>
                <a:gd name="connsiteY8" fmla="*/ 490640 h 564574"/>
                <a:gd name="connsiteX0" fmla="*/ 0 w 990318"/>
                <a:gd name="connsiteY0" fmla="*/ 508255 h 564574"/>
                <a:gd name="connsiteX1" fmla="*/ 110382 w 990318"/>
                <a:gd name="connsiteY1" fmla="*/ 547265 h 564574"/>
                <a:gd name="connsiteX2" fmla="*/ 218194 w 990318"/>
                <a:gd name="connsiteY2" fmla="*/ 412982 h 564574"/>
                <a:gd name="connsiteX3" fmla="*/ 322235 w 990318"/>
                <a:gd name="connsiteY3" fmla="*/ 545568 h 564574"/>
                <a:gd name="connsiteX4" fmla="*/ 491283 w 990318"/>
                <a:gd name="connsiteY4" fmla="*/ 1 h 564574"/>
                <a:gd name="connsiteX5" fmla="*/ 646426 w 990318"/>
                <a:gd name="connsiteY5" fmla="*/ 550329 h 564574"/>
                <a:gd name="connsiteX6" fmla="*/ 767908 w 990318"/>
                <a:gd name="connsiteY6" fmla="*/ 415057 h 564574"/>
                <a:gd name="connsiteX7" fmla="*/ 900529 w 990318"/>
                <a:gd name="connsiteY7" fmla="*/ 555387 h 564574"/>
                <a:gd name="connsiteX8" fmla="*/ 990318 w 990318"/>
                <a:gd name="connsiteY8" fmla="*/ 490640 h 564574"/>
                <a:gd name="connsiteX0" fmla="*/ 0 w 990318"/>
                <a:gd name="connsiteY0" fmla="*/ 508255 h 564574"/>
                <a:gd name="connsiteX1" fmla="*/ 110382 w 990318"/>
                <a:gd name="connsiteY1" fmla="*/ 547265 h 564574"/>
                <a:gd name="connsiteX2" fmla="*/ 218194 w 990318"/>
                <a:gd name="connsiteY2" fmla="*/ 412982 h 564574"/>
                <a:gd name="connsiteX3" fmla="*/ 322235 w 990318"/>
                <a:gd name="connsiteY3" fmla="*/ 545568 h 564574"/>
                <a:gd name="connsiteX4" fmla="*/ 491283 w 990318"/>
                <a:gd name="connsiteY4" fmla="*/ 1 h 564574"/>
                <a:gd name="connsiteX5" fmla="*/ 646426 w 990318"/>
                <a:gd name="connsiteY5" fmla="*/ 550329 h 564574"/>
                <a:gd name="connsiteX6" fmla="*/ 767908 w 990318"/>
                <a:gd name="connsiteY6" fmla="*/ 415057 h 564574"/>
                <a:gd name="connsiteX7" fmla="*/ 900529 w 990318"/>
                <a:gd name="connsiteY7" fmla="*/ 555387 h 564574"/>
                <a:gd name="connsiteX8" fmla="*/ 990318 w 990318"/>
                <a:gd name="connsiteY8" fmla="*/ 490640 h 564574"/>
                <a:gd name="connsiteX0" fmla="*/ 0 w 990318"/>
                <a:gd name="connsiteY0" fmla="*/ 508255 h 567484"/>
                <a:gd name="connsiteX1" fmla="*/ 110382 w 990318"/>
                <a:gd name="connsiteY1" fmla="*/ 547265 h 567484"/>
                <a:gd name="connsiteX2" fmla="*/ 218194 w 990318"/>
                <a:gd name="connsiteY2" fmla="*/ 412982 h 567484"/>
                <a:gd name="connsiteX3" fmla="*/ 322235 w 990318"/>
                <a:gd name="connsiteY3" fmla="*/ 545568 h 567484"/>
                <a:gd name="connsiteX4" fmla="*/ 491283 w 990318"/>
                <a:gd name="connsiteY4" fmla="*/ 1 h 567484"/>
                <a:gd name="connsiteX5" fmla="*/ 646426 w 990318"/>
                <a:gd name="connsiteY5" fmla="*/ 550329 h 567484"/>
                <a:gd name="connsiteX6" fmla="*/ 767908 w 990318"/>
                <a:gd name="connsiteY6" fmla="*/ 415057 h 567484"/>
                <a:gd name="connsiteX7" fmla="*/ 888434 w 990318"/>
                <a:gd name="connsiteY7" fmla="*/ 567482 h 567484"/>
                <a:gd name="connsiteX8" fmla="*/ 990318 w 990318"/>
                <a:gd name="connsiteY8" fmla="*/ 490640 h 567484"/>
                <a:gd name="connsiteX0" fmla="*/ 0 w 990318"/>
                <a:gd name="connsiteY0" fmla="*/ 508255 h 567484"/>
                <a:gd name="connsiteX1" fmla="*/ 110382 w 990318"/>
                <a:gd name="connsiteY1" fmla="*/ 547265 h 567484"/>
                <a:gd name="connsiteX2" fmla="*/ 218194 w 990318"/>
                <a:gd name="connsiteY2" fmla="*/ 412982 h 567484"/>
                <a:gd name="connsiteX3" fmla="*/ 322235 w 990318"/>
                <a:gd name="connsiteY3" fmla="*/ 545568 h 567484"/>
                <a:gd name="connsiteX4" fmla="*/ 491283 w 990318"/>
                <a:gd name="connsiteY4" fmla="*/ 1 h 567484"/>
                <a:gd name="connsiteX5" fmla="*/ 646426 w 990318"/>
                <a:gd name="connsiteY5" fmla="*/ 550329 h 567484"/>
                <a:gd name="connsiteX6" fmla="*/ 767908 w 990318"/>
                <a:gd name="connsiteY6" fmla="*/ 415057 h 567484"/>
                <a:gd name="connsiteX7" fmla="*/ 888434 w 990318"/>
                <a:gd name="connsiteY7" fmla="*/ 567482 h 567484"/>
                <a:gd name="connsiteX8" fmla="*/ 990318 w 990318"/>
                <a:gd name="connsiteY8" fmla="*/ 490640 h 567484"/>
                <a:gd name="connsiteX0" fmla="*/ 0 w 990318"/>
                <a:gd name="connsiteY0" fmla="*/ 508255 h 567484"/>
                <a:gd name="connsiteX1" fmla="*/ 110382 w 990318"/>
                <a:gd name="connsiteY1" fmla="*/ 547265 h 567484"/>
                <a:gd name="connsiteX2" fmla="*/ 218194 w 990318"/>
                <a:gd name="connsiteY2" fmla="*/ 412982 h 567484"/>
                <a:gd name="connsiteX3" fmla="*/ 322235 w 990318"/>
                <a:gd name="connsiteY3" fmla="*/ 545568 h 567484"/>
                <a:gd name="connsiteX4" fmla="*/ 491283 w 990318"/>
                <a:gd name="connsiteY4" fmla="*/ 1 h 567484"/>
                <a:gd name="connsiteX5" fmla="*/ 663360 w 990318"/>
                <a:gd name="connsiteY5" fmla="*/ 552748 h 567484"/>
                <a:gd name="connsiteX6" fmla="*/ 767908 w 990318"/>
                <a:gd name="connsiteY6" fmla="*/ 415057 h 567484"/>
                <a:gd name="connsiteX7" fmla="*/ 888434 w 990318"/>
                <a:gd name="connsiteY7" fmla="*/ 567482 h 567484"/>
                <a:gd name="connsiteX8" fmla="*/ 990318 w 990318"/>
                <a:gd name="connsiteY8" fmla="*/ 490640 h 567484"/>
                <a:gd name="connsiteX0" fmla="*/ 0 w 990318"/>
                <a:gd name="connsiteY0" fmla="*/ 508255 h 552749"/>
                <a:gd name="connsiteX1" fmla="*/ 110382 w 990318"/>
                <a:gd name="connsiteY1" fmla="*/ 547265 h 552749"/>
                <a:gd name="connsiteX2" fmla="*/ 218194 w 990318"/>
                <a:gd name="connsiteY2" fmla="*/ 412982 h 552749"/>
                <a:gd name="connsiteX3" fmla="*/ 322235 w 990318"/>
                <a:gd name="connsiteY3" fmla="*/ 545568 h 552749"/>
                <a:gd name="connsiteX4" fmla="*/ 491283 w 990318"/>
                <a:gd name="connsiteY4" fmla="*/ 1 h 552749"/>
                <a:gd name="connsiteX5" fmla="*/ 663360 w 990318"/>
                <a:gd name="connsiteY5" fmla="*/ 552748 h 552749"/>
                <a:gd name="connsiteX6" fmla="*/ 767908 w 990318"/>
                <a:gd name="connsiteY6" fmla="*/ 415057 h 552749"/>
                <a:gd name="connsiteX7" fmla="*/ 873920 w 990318"/>
                <a:gd name="connsiteY7" fmla="*/ 550549 h 552749"/>
                <a:gd name="connsiteX8" fmla="*/ 990318 w 990318"/>
                <a:gd name="connsiteY8" fmla="*/ 490640 h 552749"/>
                <a:gd name="connsiteX0" fmla="*/ 0 w 954032"/>
                <a:gd name="connsiteY0" fmla="*/ 508255 h 552749"/>
                <a:gd name="connsiteX1" fmla="*/ 110382 w 954032"/>
                <a:gd name="connsiteY1" fmla="*/ 547265 h 552749"/>
                <a:gd name="connsiteX2" fmla="*/ 218194 w 954032"/>
                <a:gd name="connsiteY2" fmla="*/ 412982 h 552749"/>
                <a:gd name="connsiteX3" fmla="*/ 322235 w 954032"/>
                <a:gd name="connsiteY3" fmla="*/ 545568 h 552749"/>
                <a:gd name="connsiteX4" fmla="*/ 491283 w 954032"/>
                <a:gd name="connsiteY4" fmla="*/ 1 h 552749"/>
                <a:gd name="connsiteX5" fmla="*/ 663360 w 954032"/>
                <a:gd name="connsiteY5" fmla="*/ 552748 h 552749"/>
                <a:gd name="connsiteX6" fmla="*/ 767908 w 954032"/>
                <a:gd name="connsiteY6" fmla="*/ 415057 h 552749"/>
                <a:gd name="connsiteX7" fmla="*/ 873920 w 954032"/>
                <a:gd name="connsiteY7" fmla="*/ 550549 h 552749"/>
                <a:gd name="connsiteX8" fmla="*/ 954032 w 954032"/>
                <a:gd name="connsiteY8" fmla="*/ 490640 h 552749"/>
                <a:gd name="connsiteX0" fmla="*/ 0 w 954032"/>
                <a:gd name="connsiteY0" fmla="*/ 508255 h 552749"/>
                <a:gd name="connsiteX1" fmla="*/ 110382 w 954032"/>
                <a:gd name="connsiteY1" fmla="*/ 547265 h 552749"/>
                <a:gd name="connsiteX2" fmla="*/ 218194 w 954032"/>
                <a:gd name="connsiteY2" fmla="*/ 412982 h 552749"/>
                <a:gd name="connsiteX3" fmla="*/ 322235 w 954032"/>
                <a:gd name="connsiteY3" fmla="*/ 545568 h 552749"/>
                <a:gd name="connsiteX4" fmla="*/ 491283 w 954032"/>
                <a:gd name="connsiteY4" fmla="*/ 1 h 552749"/>
                <a:gd name="connsiteX5" fmla="*/ 663360 w 954032"/>
                <a:gd name="connsiteY5" fmla="*/ 552748 h 552749"/>
                <a:gd name="connsiteX6" fmla="*/ 767908 w 954032"/>
                <a:gd name="connsiteY6" fmla="*/ 415057 h 552749"/>
                <a:gd name="connsiteX7" fmla="*/ 873920 w 954032"/>
                <a:gd name="connsiteY7" fmla="*/ 550549 h 552749"/>
                <a:gd name="connsiteX8" fmla="*/ 954032 w 954032"/>
                <a:gd name="connsiteY8" fmla="*/ 490640 h 552749"/>
                <a:gd name="connsiteX0" fmla="*/ 0 w 954032"/>
                <a:gd name="connsiteY0" fmla="*/ 508255 h 553191"/>
                <a:gd name="connsiteX1" fmla="*/ 110382 w 954032"/>
                <a:gd name="connsiteY1" fmla="*/ 547265 h 553191"/>
                <a:gd name="connsiteX2" fmla="*/ 218194 w 954032"/>
                <a:gd name="connsiteY2" fmla="*/ 412982 h 553191"/>
                <a:gd name="connsiteX3" fmla="*/ 322235 w 954032"/>
                <a:gd name="connsiteY3" fmla="*/ 545568 h 553191"/>
                <a:gd name="connsiteX4" fmla="*/ 491283 w 954032"/>
                <a:gd name="connsiteY4" fmla="*/ 1 h 553191"/>
                <a:gd name="connsiteX5" fmla="*/ 663360 w 954032"/>
                <a:gd name="connsiteY5" fmla="*/ 552748 h 553191"/>
                <a:gd name="connsiteX6" fmla="*/ 767908 w 954032"/>
                <a:gd name="connsiteY6" fmla="*/ 415057 h 553191"/>
                <a:gd name="connsiteX7" fmla="*/ 873920 w 954032"/>
                <a:gd name="connsiteY7" fmla="*/ 550549 h 553191"/>
                <a:gd name="connsiteX8" fmla="*/ 954032 w 954032"/>
                <a:gd name="connsiteY8" fmla="*/ 505155 h 553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032" h="553191">
                  <a:moveTo>
                    <a:pt x="0" y="508255"/>
                  </a:moveTo>
                  <a:cubicBezTo>
                    <a:pt x="40982" y="467913"/>
                    <a:pt x="74016" y="563144"/>
                    <a:pt x="110382" y="547265"/>
                  </a:cubicBezTo>
                  <a:cubicBezTo>
                    <a:pt x="146748" y="531386"/>
                    <a:pt x="182885" y="413265"/>
                    <a:pt x="218194" y="412982"/>
                  </a:cubicBezTo>
                  <a:cubicBezTo>
                    <a:pt x="253503" y="412699"/>
                    <a:pt x="265500" y="544275"/>
                    <a:pt x="322235" y="545568"/>
                  </a:cubicBezTo>
                  <a:cubicBezTo>
                    <a:pt x="378970" y="546861"/>
                    <a:pt x="434429" y="-1196"/>
                    <a:pt x="491283" y="1"/>
                  </a:cubicBezTo>
                  <a:cubicBezTo>
                    <a:pt x="548137" y="1198"/>
                    <a:pt x="622094" y="553724"/>
                    <a:pt x="663360" y="552748"/>
                  </a:cubicBezTo>
                  <a:cubicBezTo>
                    <a:pt x="704626" y="551772"/>
                    <a:pt x="732815" y="415423"/>
                    <a:pt x="767908" y="415057"/>
                  </a:cubicBezTo>
                  <a:cubicBezTo>
                    <a:pt x="803001" y="414691"/>
                    <a:pt x="842899" y="535533"/>
                    <a:pt x="873920" y="550549"/>
                  </a:cubicBezTo>
                  <a:cubicBezTo>
                    <a:pt x="904941" y="565565"/>
                    <a:pt x="924150" y="511985"/>
                    <a:pt x="954032" y="505155"/>
                  </a:cubicBezTo>
                </a:path>
              </a:pathLst>
            </a:cu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110" name="テキスト ボックス 109"/>
                <p:cNvSpPr txBox="1"/>
                <p:nvPr/>
              </p:nvSpPr>
              <p:spPr>
                <a:xfrm>
                  <a:off x="5198341" y="2515204"/>
                  <a:ext cx="1001615" cy="461665"/>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400" b="0" i="1" smtClean="0">
                                <a:solidFill>
                                  <a:srgbClr val="000000"/>
                                </a:solidFill>
                                <a:latin typeface="Cambria Math" panose="02040503050406030204" pitchFamily="18" charset="0"/>
                              </a:rPr>
                            </m:ctrlPr>
                          </m:sSubPr>
                          <m:e>
                            <m:r>
                              <a:rPr kumimoji="1" lang="en-US" altLang="ja-JP" sz="2400" b="0" i="1" smtClean="0">
                                <a:solidFill>
                                  <a:srgbClr val="000000"/>
                                </a:solidFill>
                                <a:latin typeface="Cambria Math" panose="02040503050406030204" pitchFamily="18" charset="0"/>
                              </a:rPr>
                              <m:t>𝑡</m:t>
                            </m:r>
                          </m:e>
                          <m:sub>
                            <m:r>
                              <a:rPr kumimoji="1" lang="en-US" altLang="ja-JP" sz="2400" b="0" i="1" smtClean="0">
                                <a:solidFill>
                                  <a:srgbClr val="000000"/>
                                </a:solidFill>
                                <a:latin typeface="Cambria Math" panose="02040503050406030204" pitchFamily="18" charset="0"/>
                              </a:rPr>
                              <m:t>𝑜</m:t>
                            </m:r>
                          </m:sub>
                        </m:sSub>
                        <m:d>
                          <m:dPr>
                            <m:ctrlPr>
                              <a:rPr kumimoji="1" lang="en-US" altLang="ja-JP" sz="2400" b="0" i="1" smtClean="0">
                                <a:solidFill>
                                  <a:srgbClr val="000000"/>
                                </a:solidFill>
                                <a:latin typeface="Cambria Math" panose="02040503050406030204" pitchFamily="18" charset="0"/>
                              </a:rPr>
                            </m:ctrlPr>
                          </m:dPr>
                          <m:e>
                            <m:sSub>
                              <m:sSubPr>
                                <m:ctrlPr>
                                  <a:rPr kumimoji="1" lang="en-US" altLang="ja-JP" sz="2400" b="0" i="1" smtClean="0">
                                    <a:solidFill>
                                      <a:srgbClr val="000000"/>
                                    </a:solidFill>
                                    <a:latin typeface="Cambria Math" panose="02040503050406030204" pitchFamily="18" charset="0"/>
                                  </a:rPr>
                                </m:ctrlPr>
                              </m:sSubPr>
                              <m:e>
                                <m:r>
                                  <a:rPr kumimoji="1" lang="en-US" altLang="ja-JP" sz="2400" b="0" i="1" smtClean="0">
                                    <a:solidFill>
                                      <a:srgbClr val="000000"/>
                                    </a:solidFill>
                                    <a:latin typeface="Cambria Math" panose="02040503050406030204" pitchFamily="18" charset="0"/>
                                  </a:rPr>
                                  <m:t>𝑥</m:t>
                                </m:r>
                              </m:e>
                              <m:sub>
                                <m:r>
                                  <a:rPr kumimoji="1" lang="en-US" altLang="ja-JP" sz="2400" b="0" i="1" smtClean="0">
                                    <a:solidFill>
                                      <a:srgbClr val="000000"/>
                                    </a:solidFill>
                                    <a:latin typeface="Cambria Math" panose="02040503050406030204" pitchFamily="18" charset="0"/>
                                  </a:rPr>
                                  <m:t>𝑜</m:t>
                                </m:r>
                              </m:sub>
                            </m:sSub>
                            <m:r>
                              <a:rPr kumimoji="1" lang="en-US" altLang="ja-JP" sz="2400" b="0" i="1" smtClean="0">
                                <a:solidFill>
                                  <a:srgbClr val="000000"/>
                                </a:solidFill>
                                <a:latin typeface="Cambria Math" panose="02040503050406030204" pitchFamily="18" charset="0"/>
                              </a:rPr>
                              <m:t>,</m:t>
                            </m:r>
                            <m:sSub>
                              <m:sSubPr>
                                <m:ctrlPr>
                                  <a:rPr kumimoji="1" lang="en-US" altLang="ja-JP" sz="2400" b="0" i="1" smtClean="0">
                                    <a:solidFill>
                                      <a:srgbClr val="000000"/>
                                    </a:solidFill>
                                    <a:latin typeface="Cambria Math" panose="02040503050406030204" pitchFamily="18" charset="0"/>
                                  </a:rPr>
                                </m:ctrlPr>
                              </m:sSubPr>
                              <m:e>
                                <m:r>
                                  <a:rPr kumimoji="1" lang="en-US" altLang="ja-JP" sz="2400" b="0" i="1" smtClean="0">
                                    <a:solidFill>
                                      <a:srgbClr val="000000"/>
                                    </a:solidFill>
                                    <a:latin typeface="Cambria Math" panose="02040503050406030204" pitchFamily="18" charset="0"/>
                                  </a:rPr>
                                  <m:t>𝑦</m:t>
                                </m:r>
                              </m:e>
                              <m:sub>
                                <m:r>
                                  <a:rPr kumimoji="1" lang="en-US" altLang="ja-JP" sz="2400" b="0" i="1" smtClean="0">
                                    <a:solidFill>
                                      <a:srgbClr val="000000"/>
                                    </a:solidFill>
                                    <a:latin typeface="Cambria Math" panose="02040503050406030204" pitchFamily="18" charset="0"/>
                                  </a:rPr>
                                  <m:t>𝑜</m:t>
                                </m:r>
                              </m:sub>
                            </m:sSub>
                          </m:e>
                        </m:d>
                      </m:oMath>
                    </m:oMathPara>
                  </a14:m>
                  <a:endParaRPr kumimoji="1" lang="ja-JP" altLang="en-US" sz="2400" dirty="0">
                    <a:solidFill>
                      <a:srgbClr val="000000"/>
                    </a:solidFill>
                  </a:endParaRPr>
                </a:p>
              </p:txBody>
            </p:sp>
          </mc:Choice>
          <mc:Fallback xmlns="">
            <p:sp>
              <p:nvSpPr>
                <p:cNvPr id="110" name="テキスト ボックス 109"/>
                <p:cNvSpPr txBox="1">
                  <a:spLocks noRot="1" noChangeAspect="1" noMove="1" noResize="1" noEditPoints="1" noAdjustHandles="1" noChangeArrowheads="1" noChangeShapeType="1" noTextEdit="1"/>
                </p:cNvSpPr>
                <p:nvPr/>
              </p:nvSpPr>
              <p:spPr>
                <a:xfrm>
                  <a:off x="5198341" y="2515204"/>
                  <a:ext cx="1001615" cy="461665"/>
                </a:xfrm>
                <a:prstGeom prst="rect">
                  <a:avLst/>
                </a:prstGeom>
                <a:blipFill rotWithShape="0">
                  <a:blip r:embed="rId6"/>
                  <a:stretch>
                    <a:fillRect l="-610" r="-30488" b="-1333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11" name="テキスト ボックス 110"/>
                <p:cNvSpPr txBox="1"/>
                <p:nvPr/>
              </p:nvSpPr>
              <p:spPr>
                <a:xfrm>
                  <a:off x="7170310" y="2499742"/>
                  <a:ext cx="1146106" cy="517706"/>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400" b="0" i="1" smtClean="0">
                                <a:solidFill>
                                  <a:srgbClr val="000000"/>
                                </a:solidFill>
                                <a:latin typeface="Cambria Math" panose="02040503050406030204" pitchFamily="18" charset="0"/>
                              </a:rPr>
                            </m:ctrlPr>
                          </m:sSubPr>
                          <m:e>
                            <m:r>
                              <a:rPr kumimoji="1" lang="en-US" altLang="ja-JP" sz="2400" b="0" i="1" smtClean="0">
                                <a:solidFill>
                                  <a:srgbClr val="000000"/>
                                </a:solidFill>
                                <a:latin typeface="Cambria Math" panose="02040503050406030204" pitchFamily="18" charset="0"/>
                              </a:rPr>
                              <m:t>𝐼</m:t>
                            </m:r>
                          </m:e>
                          <m:sub>
                            <m:r>
                              <a:rPr kumimoji="1" lang="en-US" altLang="ja-JP" sz="2400" b="0" i="1" smtClean="0">
                                <a:solidFill>
                                  <a:srgbClr val="000000"/>
                                </a:solidFill>
                                <a:latin typeface="Cambria Math" panose="02040503050406030204" pitchFamily="18" charset="0"/>
                              </a:rPr>
                              <m:t>𝑓</m:t>
                            </m:r>
                          </m:sub>
                        </m:sSub>
                        <m:d>
                          <m:dPr>
                            <m:ctrlPr>
                              <a:rPr kumimoji="1" lang="en-US" altLang="ja-JP" sz="2400" b="0" i="1" smtClean="0">
                                <a:solidFill>
                                  <a:srgbClr val="000000"/>
                                </a:solidFill>
                                <a:latin typeface="Cambria Math" panose="02040503050406030204" pitchFamily="18" charset="0"/>
                              </a:rPr>
                            </m:ctrlPr>
                          </m:dPr>
                          <m:e>
                            <m:sSub>
                              <m:sSubPr>
                                <m:ctrlPr>
                                  <a:rPr kumimoji="1" lang="en-US" altLang="ja-JP" sz="2400" b="0" i="1" smtClean="0">
                                    <a:solidFill>
                                      <a:srgbClr val="000000"/>
                                    </a:solidFill>
                                    <a:latin typeface="Cambria Math" panose="02040503050406030204" pitchFamily="18" charset="0"/>
                                  </a:rPr>
                                </m:ctrlPr>
                              </m:sSubPr>
                              <m:e>
                                <m:r>
                                  <a:rPr kumimoji="1" lang="en-US" altLang="ja-JP" sz="2400" b="0" i="1" smtClean="0">
                                    <a:solidFill>
                                      <a:srgbClr val="000000"/>
                                    </a:solidFill>
                                    <a:latin typeface="Cambria Math" panose="02040503050406030204" pitchFamily="18" charset="0"/>
                                  </a:rPr>
                                  <m:t>𝑥</m:t>
                                </m:r>
                              </m:e>
                              <m:sub>
                                <m:r>
                                  <a:rPr kumimoji="1" lang="en-US" altLang="ja-JP" sz="2400" b="0" i="1" smtClean="0">
                                    <a:solidFill>
                                      <a:srgbClr val="000000"/>
                                    </a:solidFill>
                                    <a:latin typeface="Cambria Math" panose="02040503050406030204" pitchFamily="18" charset="0"/>
                                  </a:rPr>
                                  <m:t>𝑓</m:t>
                                </m:r>
                              </m:sub>
                            </m:sSub>
                            <m:r>
                              <a:rPr kumimoji="1" lang="en-US" altLang="ja-JP" sz="2400" b="0" i="1" smtClean="0">
                                <a:solidFill>
                                  <a:srgbClr val="000000"/>
                                </a:solidFill>
                                <a:latin typeface="Cambria Math" panose="02040503050406030204" pitchFamily="18" charset="0"/>
                              </a:rPr>
                              <m:t>,</m:t>
                            </m:r>
                            <m:sSub>
                              <m:sSubPr>
                                <m:ctrlPr>
                                  <a:rPr kumimoji="1" lang="en-US" altLang="ja-JP" sz="2400" b="0" i="1" smtClean="0">
                                    <a:solidFill>
                                      <a:srgbClr val="000000"/>
                                    </a:solidFill>
                                    <a:latin typeface="Cambria Math" panose="02040503050406030204" pitchFamily="18" charset="0"/>
                                  </a:rPr>
                                </m:ctrlPr>
                              </m:sSubPr>
                              <m:e>
                                <m:r>
                                  <a:rPr kumimoji="1" lang="en-US" altLang="ja-JP" sz="2400" b="0" i="1" smtClean="0">
                                    <a:solidFill>
                                      <a:srgbClr val="000000"/>
                                    </a:solidFill>
                                    <a:latin typeface="Cambria Math" panose="02040503050406030204" pitchFamily="18" charset="0"/>
                                  </a:rPr>
                                  <m:t>𝑦</m:t>
                                </m:r>
                              </m:e>
                              <m:sub>
                                <m:r>
                                  <a:rPr kumimoji="1" lang="en-US" altLang="ja-JP" sz="2400" b="0" i="1" smtClean="0">
                                    <a:solidFill>
                                      <a:srgbClr val="000000"/>
                                    </a:solidFill>
                                    <a:latin typeface="Cambria Math" panose="02040503050406030204" pitchFamily="18" charset="0"/>
                                  </a:rPr>
                                  <m:t>𝑓</m:t>
                                </m:r>
                              </m:sub>
                            </m:sSub>
                          </m:e>
                        </m:d>
                      </m:oMath>
                    </m:oMathPara>
                  </a14:m>
                  <a:endParaRPr kumimoji="1" lang="ja-JP" altLang="en-US" sz="2400" dirty="0">
                    <a:solidFill>
                      <a:srgbClr val="000000"/>
                    </a:solidFill>
                  </a:endParaRPr>
                </a:p>
              </p:txBody>
            </p:sp>
          </mc:Choice>
          <mc:Fallback xmlns="">
            <p:sp>
              <p:nvSpPr>
                <p:cNvPr id="111" name="テキスト ボックス 110"/>
                <p:cNvSpPr txBox="1">
                  <a:spLocks noRot="1" noChangeAspect="1" noMove="1" noResize="1" noEditPoints="1" noAdjustHandles="1" noChangeArrowheads="1" noChangeShapeType="1" noTextEdit="1"/>
                </p:cNvSpPr>
                <p:nvPr/>
              </p:nvSpPr>
              <p:spPr>
                <a:xfrm>
                  <a:off x="7170310" y="2499742"/>
                  <a:ext cx="1146106" cy="517706"/>
                </a:xfrm>
                <a:prstGeom prst="rect">
                  <a:avLst/>
                </a:prstGeom>
                <a:blipFill rotWithShape="0">
                  <a:blip r:embed="rId7"/>
                  <a:stretch>
                    <a:fillRect r="-1170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9" name="テキスト ボックス 38"/>
                <p:cNvSpPr txBox="1"/>
                <p:nvPr/>
              </p:nvSpPr>
              <p:spPr>
                <a:xfrm>
                  <a:off x="4866195" y="4434412"/>
                  <a:ext cx="365262" cy="461665"/>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ja-JP" altLang="en-US" sz="2400" b="0" i="1" smtClean="0">
                            <a:solidFill>
                              <a:srgbClr val="000000"/>
                            </a:solidFill>
                            <a:latin typeface="Cambria Math" panose="02040503050406030204" pitchFamily="18" charset="0"/>
                          </a:rPr>
                          <m:t>𝜆</m:t>
                        </m:r>
                      </m:oMath>
                    </m:oMathPara>
                  </a14:m>
                  <a:endParaRPr kumimoji="1" lang="ja-JP" altLang="en-US" sz="2400" dirty="0">
                    <a:solidFill>
                      <a:srgbClr val="000000"/>
                    </a:solidFill>
                  </a:endParaRPr>
                </a:p>
              </p:txBody>
            </p:sp>
          </mc:Choice>
          <mc:Fallback xmlns="">
            <p:sp>
              <p:nvSpPr>
                <p:cNvPr id="39" name="テキスト ボックス 38"/>
                <p:cNvSpPr txBox="1">
                  <a:spLocks noRot="1" noChangeAspect="1" noMove="1" noResize="1" noEditPoints="1" noAdjustHandles="1" noChangeArrowheads="1" noChangeShapeType="1" noTextEdit="1"/>
                </p:cNvSpPr>
                <p:nvPr/>
              </p:nvSpPr>
              <p:spPr>
                <a:xfrm>
                  <a:off x="4866195" y="4434412"/>
                  <a:ext cx="365262" cy="461665"/>
                </a:xfrm>
                <a:prstGeom prst="rect">
                  <a:avLst/>
                </a:prstGeom>
                <a:blipFill rotWithShape="0">
                  <a:blip r:embed="rId8"/>
                  <a:stretch>
                    <a:fillRect l="-1667" r="-1667"/>
                  </a:stretch>
                </a:blipFill>
              </p:spPr>
              <p:txBody>
                <a:bodyPr/>
                <a:lstStyle/>
                <a:p>
                  <a:r>
                    <a:rPr lang="ja-JP" altLang="en-US">
                      <a:noFill/>
                    </a:rPr>
                    <a:t> </a:t>
                  </a:r>
                </a:p>
              </p:txBody>
            </p:sp>
          </mc:Fallback>
        </mc:AlternateContent>
        <p:cxnSp>
          <p:nvCxnSpPr>
            <p:cNvPr id="40" name="直線コネクタ 39"/>
            <p:cNvCxnSpPr/>
            <p:nvPr/>
          </p:nvCxnSpPr>
          <p:spPr>
            <a:xfrm flipV="1">
              <a:off x="4814464" y="4505983"/>
              <a:ext cx="157780" cy="691"/>
            </a:xfrm>
            <a:prstGeom prst="line">
              <a:avLst/>
            </a:prstGeom>
            <a:ln w="9525">
              <a:solidFill>
                <a:srgbClr val="000000"/>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42" name="直線コネクタ 41"/>
            <p:cNvCxnSpPr/>
            <p:nvPr/>
          </p:nvCxnSpPr>
          <p:spPr>
            <a:xfrm flipV="1">
              <a:off x="5118398" y="4508015"/>
              <a:ext cx="157780" cy="691"/>
            </a:xfrm>
            <a:prstGeom prst="line">
              <a:avLst/>
            </a:prstGeom>
            <a:ln w="9525">
              <a:solidFill>
                <a:srgbClr val="000000"/>
              </a:solidFill>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3060496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3305176"/>
            <a:ext cx="5505871" cy="1021556"/>
          </a:xfrm>
        </p:spPr>
        <p:txBody>
          <a:bodyPr/>
          <a:lstStyle/>
          <a:p>
            <a:r>
              <a:rPr lang="en-US" altLang="ja-JP" dirty="0">
                <a:solidFill>
                  <a:schemeClr val="accent6"/>
                </a:solidFill>
              </a:rPr>
              <a:t>Glare pattern image generation</a:t>
            </a:r>
          </a:p>
        </p:txBody>
      </p:sp>
      <p:sp>
        <p:nvSpPr>
          <p:cNvPr id="3" name="テキスト プレースホルダー 2"/>
          <p:cNvSpPr>
            <a:spLocks noGrp="1"/>
          </p:cNvSpPr>
          <p:nvPr>
            <p:ph type="body" idx="1"/>
          </p:nvPr>
        </p:nvSpPr>
        <p:spPr>
          <a:xfrm>
            <a:off x="722312" y="2180035"/>
            <a:ext cx="8098159" cy="1125140"/>
          </a:xfrm>
        </p:spPr>
        <p:txBody>
          <a:bodyPr/>
          <a:lstStyle/>
          <a:p>
            <a:r>
              <a:rPr lang="en-US" altLang="ja-JP" sz="1600" dirty="0">
                <a:solidFill>
                  <a:schemeClr val="accent6"/>
                </a:solidFill>
                <a:ea typeface="ＭＳ Ｐゴシック" charset="-128"/>
              </a:rPr>
              <a:t>Real-time Rendering of Physically Based Optical Effects in Theory and </a:t>
            </a:r>
            <a:r>
              <a:rPr lang="en-US" altLang="ja-JP" sz="1600" dirty="0" smtClean="0">
                <a:solidFill>
                  <a:schemeClr val="accent6"/>
                </a:solidFill>
                <a:ea typeface="ＭＳ Ｐゴシック" charset="-128"/>
              </a:rPr>
              <a:t>Practice</a:t>
            </a:r>
          </a:p>
          <a:p>
            <a:pPr lvl="0"/>
            <a:r>
              <a:rPr lang="en-US" altLang="ja-JP" sz="2700" b="1" dirty="0">
                <a:solidFill>
                  <a:srgbClr val="380E2C"/>
                </a:solidFill>
                <a:ea typeface="ＭＳ Ｐゴシック" charset="-128"/>
              </a:rPr>
              <a:t>Wave optics based glare generation techniques</a:t>
            </a:r>
            <a:endParaRPr lang="ja-JP" altLang="en-US" sz="2700" b="1" dirty="0">
              <a:solidFill>
                <a:srgbClr val="380E2C"/>
              </a:solidFill>
            </a:endParaRPr>
          </a:p>
        </p:txBody>
      </p:sp>
    </p:spTree>
    <p:extLst>
      <p:ext uri="{BB962C8B-B14F-4D97-AF65-F5344CB8AC3E}">
        <p14:creationId xmlns:p14="http://schemas.microsoft.com/office/powerpoint/2010/main" val="33325088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7504" y="206375"/>
            <a:ext cx="8928992" cy="857250"/>
          </a:xfrm>
        </p:spPr>
        <p:txBody>
          <a:bodyPr/>
          <a:lstStyle/>
          <a:p>
            <a:r>
              <a:rPr kumimoji="1" lang="en-US" altLang="ja-JP" dirty="0" smtClean="0"/>
              <a:t>Diffraction w.r.t. Wave Length</a:t>
            </a:r>
            <a:endParaRPr kumimoji="1" lang="ja-JP" altLang="en-US" dirty="0"/>
          </a:p>
        </p:txBody>
      </p:sp>
      <mc:AlternateContent xmlns:mc="http://schemas.openxmlformats.org/markup-compatibility/2006" xmlns:a14="http://schemas.microsoft.com/office/drawing/2010/main">
        <mc:Choice Requires="a14">
          <p:sp>
            <p:nvSpPr>
              <p:cNvPr id="3" name="テキスト ボックス 2"/>
              <p:cNvSpPr txBox="1"/>
              <p:nvPr/>
            </p:nvSpPr>
            <p:spPr>
              <a:xfrm>
                <a:off x="1379034" y="1196485"/>
                <a:ext cx="6264696" cy="1192891"/>
              </a:xfrm>
              <a:prstGeom prst="rect">
                <a:avLst/>
              </a:prstGeom>
              <a:noFill/>
              <a:ln>
                <a:solidFill>
                  <a:srgbClr val="000000"/>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3200" i="1" smtClean="0">
                              <a:solidFill>
                                <a:srgbClr val="000000"/>
                              </a:solidFill>
                              <a:latin typeface="Cambria Math" panose="02040503050406030204" pitchFamily="18" charset="0"/>
                            </a:rPr>
                          </m:ctrlPr>
                        </m:sSubPr>
                        <m:e>
                          <m:r>
                            <a:rPr kumimoji="1" lang="en-US" altLang="ja-JP" sz="3200" b="0" i="1" smtClean="0">
                              <a:solidFill>
                                <a:srgbClr val="000000"/>
                              </a:solidFill>
                              <a:latin typeface="Cambria Math" panose="02040503050406030204" pitchFamily="18" charset="0"/>
                            </a:rPr>
                            <m:t>𝐼</m:t>
                          </m:r>
                        </m:e>
                        <m:sub>
                          <m:r>
                            <a:rPr kumimoji="1" lang="en-US" altLang="ja-JP" sz="3200" b="0" i="1" smtClean="0">
                              <a:solidFill>
                                <a:srgbClr val="000000"/>
                              </a:solidFill>
                              <a:latin typeface="Cambria Math" panose="02040503050406030204" pitchFamily="18" charset="0"/>
                            </a:rPr>
                            <m:t>𝑓</m:t>
                          </m:r>
                        </m:sub>
                      </m:sSub>
                      <m:d>
                        <m:dPr>
                          <m:ctrlPr>
                            <a:rPr kumimoji="1" lang="en-US" altLang="ja-JP" sz="3200" i="1" smtClean="0">
                              <a:solidFill>
                                <a:srgbClr val="000000"/>
                              </a:solidFill>
                              <a:latin typeface="Cambria Math" panose="02040503050406030204" pitchFamily="18" charset="0"/>
                            </a:rPr>
                          </m:ctrlPr>
                        </m:dPr>
                        <m:e>
                          <m:box>
                            <m:boxPr>
                              <m:ctrlPr>
                                <a:rPr kumimoji="1" lang="en-US" altLang="ja-JP" sz="3200" i="1" smtClean="0">
                                  <a:solidFill>
                                    <a:srgbClr val="000000"/>
                                  </a:solidFill>
                                  <a:latin typeface="Cambria Math" panose="02040503050406030204" pitchFamily="18" charset="0"/>
                                </a:rPr>
                              </m:ctrlPr>
                            </m:boxPr>
                            <m:e>
                              <m:argPr>
                                <m:argSz m:val="-1"/>
                              </m:argPr>
                              <m:f>
                                <m:fPr>
                                  <m:ctrlPr>
                                    <a:rPr kumimoji="1" lang="en-US" altLang="ja-JP" sz="3200" i="1" smtClean="0">
                                      <a:solidFill>
                                        <a:srgbClr val="000000"/>
                                      </a:solidFill>
                                      <a:latin typeface="Cambria Math" panose="02040503050406030204" pitchFamily="18" charset="0"/>
                                    </a:rPr>
                                  </m:ctrlPr>
                                </m:fPr>
                                <m:num>
                                  <m:sSub>
                                    <m:sSubPr>
                                      <m:ctrlPr>
                                        <a:rPr lang="en-US" altLang="ja-JP" sz="3200" i="1">
                                          <a:solidFill>
                                            <a:srgbClr val="000000"/>
                                          </a:solidFill>
                                          <a:latin typeface="Cambria Math" panose="02040503050406030204" pitchFamily="18" charset="0"/>
                                        </a:rPr>
                                      </m:ctrlPr>
                                    </m:sSubPr>
                                    <m:e>
                                      <m:r>
                                        <a:rPr lang="en-US" altLang="ja-JP" sz="3200" i="1">
                                          <a:solidFill>
                                            <a:srgbClr val="000000"/>
                                          </a:solidFill>
                                          <a:latin typeface="Cambria Math" panose="02040503050406030204" pitchFamily="18" charset="0"/>
                                        </a:rPr>
                                        <m:t>𝑥</m:t>
                                      </m:r>
                                    </m:e>
                                    <m:sub>
                                      <m:r>
                                        <a:rPr lang="en-US" altLang="ja-JP" sz="3200" i="1">
                                          <a:solidFill>
                                            <a:srgbClr val="000000"/>
                                          </a:solidFill>
                                          <a:latin typeface="Cambria Math" panose="02040503050406030204" pitchFamily="18" charset="0"/>
                                        </a:rPr>
                                        <m:t>𝑓</m:t>
                                      </m:r>
                                    </m:sub>
                                  </m:sSub>
                                </m:num>
                                <m:den>
                                  <m:r>
                                    <a:rPr kumimoji="1" lang="ja-JP" altLang="en-US" sz="3200" i="1" smtClean="0">
                                      <a:solidFill>
                                        <a:srgbClr val="000000"/>
                                      </a:solidFill>
                                      <a:latin typeface="Cambria Math" panose="02040503050406030204" pitchFamily="18" charset="0"/>
                                    </a:rPr>
                                    <m:t>𝜆</m:t>
                                  </m:r>
                                  <m:r>
                                    <a:rPr kumimoji="1" lang="en-US" altLang="ja-JP" sz="3200" b="0" i="1" smtClean="0">
                                      <a:solidFill>
                                        <a:srgbClr val="000000"/>
                                      </a:solidFill>
                                      <a:latin typeface="Cambria Math" panose="02040503050406030204" pitchFamily="18" charset="0"/>
                                    </a:rPr>
                                    <m:t>𝑓</m:t>
                                  </m:r>
                                </m:den>
                              </m:f>
                            </m:e>
                          </m:box>
                          <m:r>
                            <a:rPr kumimoji="1" lang="en-US" altLang="ja-JP" sz="3200" b="0" i="1" smtClean="0">
                              <a:solidFill>
                                <a:srgbClr val="000000"/>
                              </a:solidFill>
                              <a:latin typeface="Cambria Math" panose="02040503050406030204" pitchFamily="18" charset="0"/>
                            </a:rPr>
                            <m:t>,</m:t>
                          </m:r>
                          <m:box>
                            <m:boxPr>
                              <m:ctrlPr>
                                <a:rPr kumimoji="1" lang="en-US" altLang="ja-JP" sz="3200" b="0" i="1" smtClean="0">
                                  <a:solidFill>
                                    <a:srgbClr val="000000"/>
                                  </a:solidFill>
                                  <a:latin typeface="Cambria Math" panose="02040503050406030204" pitchFamily="18" charset="0"/>
                                </a:rPr>
                              </m:ctrlPr>
                            </m:boxPr>
                            <m:e>
                              <m:argPr>
                                <m:argSz m:val="-1"/>
                              </m:argPr>
                              <m:f>
                                <m:fPr>
                                  <m:ctrlPr>
                                    <a:rPr kumimoji="1" lang="en-US" altLang="ja-JP" sz="3200" b="0" i="1" smtClean="0">
                                      <a:solidFill>
                                        <a:srgbClr val="000000"/>
                                      </a:solidFill>
                                      <a:latin typeface="Cambria Math" panose="02040503050406030204" pitchFamily="18" charset="0"/>
                                    </a:rPr>
                                  </m:ctrlPr>
                                </m:fPr>
                                <m:num>
                                  <m:sSub>
                                    <m:sSubPr>
                                      <m:ctrlPr>
                                        <a:rPr kumimoji="1" lang="en-US" altLang="ja-JP" sz="3200" b="0" i="1" smtClean="0">
                                          <a:solidFill>
                                            <a:srgbClr val="000000"/>
                                          </a:solidFill>
                                          <a:latin typeface="Cambria Math" panose="02040503050406030204" pitchFamily="18" charset="0"/>
                                        </a:rPr>
                                      </m:ctrlPr>
                                    </m:sSubPr>
                                    <m:e>
                                      <m:r>
                                        <a:rPr kumimoji="1" lang="en-US" altLang="ja-JP" sz="3200" b="0" i="1" smtClean="0">
                                          <a:solidFill>
                                            <a:srgbClr val="000000"/>
                                          </a:solidFill>
                                          <a:latin typeface="Cambria Math" panose="02040503050406030204" pitchFamily="18" charset="0"/>
                                        </a:rPr>
                                        <m:t>𝑦</m:t>
                                      </m:r>
                                    </m:e>
                                    <m:sub>
                                      <m:r>
                                        <a:rPr kumimoji="1" lang="en-US" altLang="ja-JP" sz="3200" b="0" i="1" smtClean="0">
                                          <a:solidFill>
                                            <a:srgbClr val="000000"/>
                                          </a:solidFill>
                                          <a:latin typeface="Cambria Math" panose="02040503050406030204" pitchFamily="18" charset="0"/>
                                        </a:rPr>
                                        <m:t>𝑓</m:t>
                                      </m:r>
                                    </m:sub>
                                  </m:sSub>
                                </m:num>
                                <m:den>
                                  <m:r>
                                    <a:rPr kumimoji="1" lang="ja-JP" altLang="en-US" sz="3200" b="0" i="1" smtClean="0">
                                      <a:solidFill>
                                        <a:srgbClr val="000000"/>
                                      </a:solidFill>
                                      <a:latin typeface="Cambria Math" panose="02040503050406030204" pitchFamily="18" charset="0"/>
                                    </a:rPr>
                                    <m:t>𝜆</m:t>
                                  </m:r>
                                  <m:r>
                                    <a:rPr kumimoji="1" lang="en-US" altLang="ja-JP" sz="3200" b="0" i="1" smtClean="0">
                                      <a:solidFill>
                                        <a:srgbClr val="000000"/>
                                      </a:solidFill>
                                      <a:latin typeface="Cambria Math" panose="02040503050406030204" pitchFamily="18" charset="0"/>
                                    </a:rPr>
                                    <m:t>𝑓</m:t>
                                  </m:r>
                                </m:den>
                              </m:f>
                            </m:e>
                          </m:box>
                        </m:e>
                      </m:d>
                      <m:r>
                        <a:rPr kumimoji="1" lang="en-US" altLang="ja-JP" sz="3200" i="1" smtClean="0">
                          <a:solidFill>
                            <a:srgbClr val="000000"/>
                          </a:solidFill>
                          <a:latin typeface="Cambria Math" panose="02040503050406030204" pitchFamily="18" charset="0"/>
                        </a:rPr>
                        <m:t>=</m:t>
                      </m:r>
                      <m:sSup>
                        <m:sSupPr>
                          <m:ctrlPr>
                            <a:rPr kumimoji="1" lang="en-US" altLang="ja-JP" sz="3200" i="1" smtClean="0">
                              <a:solidFill>
                                <a:srgbClr val="000000"/>
                              </a:solidFill>
                              <a:latin typeface="Cambria Math" panose="02040503050406030204" pitchFamily="18" charset="0"/>
                            </a:rPr>
                          </m:ctrlPr>
                        </m:sSupPr>
                        <m:e>
                          <m:d>
                            <m:dPr>
                              <m:begChr m:val="|"/>
                              <m:endChr m:val="|"/>
                              <m:ctrlPr>
                                <a:rPr lang="en-US" altLang="ja-JP" sz="3200" i="1">
                                  <a:solidFill>
                                    <a:srgbClr val="000000"/>
                                  </a:solidFill>
                                  <a:latin typeface="Cambria Math" panose="02040503050406030204" pitchFamily="18" charset="0"/>
                                </a:rPr>
                              </m:ctrlPr>
                            </m:dPr>
                            <m:e>
                              <m:f>
                                <m:fPr>
                                  <m:ctrlPr>
                                    <a:rPr lang="en-US" altLang="ja-JP" sz="3200" i="1">
                                      <a:solidFill>
                                        <a:srgbClr val="000000"/>
                                      </a:solidFill>
                                      <a:latin typeface="Cambria Math" panose="02040503050406030204" pitchFamily="18" charset="0"/>
                                    </a:rPr>
                                  </m:ctrlPr>
                                </m:fPr>
                                <m:num>
                                  <m:r>
                                    <a:rPr lang="en-US" altLang="ja-JP" sz="3200" i="1">
                                      <a:solidFill>
                                        <a:srgbClr val="000000"/>
                                      </a:solidFill>
                                      <a:latin typeface="Cambria Math" panose="02040503050406030204" pitchFamily="18" charset="0"/>
                                    </a:rPr>
                                    <m:t>𝐴</m:t>
                                  </m:r>
                                </m:num>
                                <m:den>
                                  <m:r>
                                    <a:rPr lang="ja-JP" altLang="en-US" sz="3200" i="1">
                                      <a:solidFill>
                                        <a:srgbClr val="000000"/>
                                      </a:solidFill>
                                      <a:latin typeface="Cambria Math" panose="02040503050406030204" pitchFamily="18" charset="0"/>
                                    </a:rPr>
                                    <m:t>𝜆</m:t>
                                  </m:r>
                                  <m:r>
                                    <a:rPr lang="en-US" altLang="ja-JP" sz="3200" b="0" i="1" smtClean="0">
                                      <a:solidFill>
                                        <a:srgbClr val="000000"/>
                                      </a:solidFill>
                                      <a:latin typeface="Cambria Math" panose="02040503050406030204" pitchFamily="18" charset="0"/>
                                    </a:rPr>
                                    <m:t>𝑓</m:t>
                                  </m:r>
                                </m:den>
                              </m:f>
                            </m:e>
                          </m:d>
                        </m:e>
                        <m:sup>
                          <m:r>
                            <a:rPr kumimoji="1" lang="en-US" altLang="ja-JP" sz="3200" b="0" i="1" smtClean="0">
                              <a:solidFill>
                                <a:srgbClr val="000000"/>
                              </a:solidFill>
                              <a:latin typeface="Cambria Math" panose="02040503050406030204" pitchFamily="18" charset="0"/>
                            </a:rPr>
                            <m:t>2</m:t>
                          </m:r>
                        </m:sup>
                      </m:sSup>
                      <m:sSup>
                        <m:sSupPr>
                          <m:ctrlPr>
                            <a:rPr kumimoji="1" lang="en-US" altLang="ja-JP" sz="3200" i="1" smtClean="0">
                              <a:solidFill>
                                <a:srgbClr val="000000"/>
                              </a:solidFill>
                              <a:latin typeface="Cambria Math" panose="02040503050406030204" pitchFamily="18" charset="0"/>
                            </a:rPr>
                          </m:ctrlPr>
                        </m:sSupPr>
                        <m:e>
                          <m:d>
                            <m:dPr>
                              <m:begChr m:val="|"/>
                              <m:endChr m:val="|"/>
                              <m:ctrlPr>
                                <a:rPr lang="en-US" altLang="ja-JP" sz="3200" i="1">
                                  <a:solidFill>
                                    <a:srgbClr val="000000"/>
                                  </a:solidFill>
                                  <a:latin typeface="Cambria Math" panose="02040503050406030204" pitchFamily="18" charset="0"/>
                                </a:rPr>
                              </m:ctrlPr>
                            </m:dPr>
                            <m:e>
                              <m:r>
                                <a:rPr lang="en-US" altLang="ja-JP" sz="3200" i="1">
                                  <a:solidFill>
                                    <a:srgbClr val="000000"/>
                                  </a:solidFill>
                                  <a:latin typeface="Cambria Math" panose="02040503050406030204" pitchFamily="18" charset="0"/>
                                  <a:ea typeface="Cambria Math" panose="02040503050406030204" pitchFamily="18" charset="0"/>
                                </a:rPr>
                                <m:t>ℱ</m:t>
                              </m:r>
                              <m:d>
                                <m:dPr>
                                  <m:begChr m:val="["/>
                                  <m:endChr m:val="]"/>
                                  <m:ctrlPr>
                                    <a:rPr lang="en-US" altLang="ja-JP" sz="3200" i="1">
                                      <a:solidFill>
                                        <a:srgbClr val="000000"/>
                                      </a:solidFill>
                                      <a:latin typeface="Cambria Math" panose="02040503050406030204" pitchFamily="18" charset="0"/>
                                      <a:ea typeface="Cambria Math" panose="02040503050406030204" pitchFamily="18" charset="0"/>
                                    </a:rPr>
                                  </m:ctrlPr>
                                </m:dPr>
                                <m:e>
                                  <m:sSub>
                                    <m:sSubPr>
                                      <m:ctrlPr>
                                        <a:rPr lang="en-US" altLang="ja-JP" sz="3200" i="1">
                                          <a:solidFill>
                                            <a:srgbClr val="000000"/>
                                          </a:solidFill>
                                          <a:latin typeface="Cambria Math" panose="02040503050406030204" pitchFamily="18" charset="0"/>
                                          <a:ea typeface="Cambria Math" panose="02040503050406030204" pitchFamily="18" charset="0"/>
                                        </a:rPr>
                                      </m:ctrlPr>
                                    </m:sSubPr>
                                    <m:e>
                                      <m:r>
                                        <a:rPr lang="en-US" altLang="ja-JP" sz="3200" i="1">
                                          <a:solidFill>
                                            <a:srgbClr val="000000"/>
                                          </a:solidFill>
                                          <a:latin typeface="Cambria Math" panose="02040503050406030204" pitchFamily="18" charset="0"/>
                                          <a:ea typeface="Cambria Math" panose="02040503050406030204" pitchFamily="18" charset="0"/>
                                        </a:rPr>
                                        <m:t>𝑡</m:t>
                                      </m:r>
                                    </m:e>
                                    <m:sub>
                                      <m:r>
                                        <a:rPr lang="en-US" altLang="ja-JP" sz="3200" i="1">
                                          <a:solidFill>
                                            <a:srgbClr val="000000"/>
                                          </a:solidFill>
                                          <a:latin typeface="Cambria Math" panose="02040503050406030204" pitchFamily="18" charset="0"/>
                                          <a:ea typeface="Cambria Math" panose="02040503050406030204" pitchFamily="18" charset="0"/>
                                        </a:rPr>
                                        <m:t>𝑜</m:t>
                                      </m:r>
                                    </m:sub>
                                  </m:sSub>
                                  <m:d>
                                    <m:dPr>
                                      <m:ctrlPr>
                                        <a:rPr lang="en-US" altLang="ja-JP" sz="3200" i="1">
                                          <a:solidFill>
                                            <a:srgbClr val="000000"/>
                                          </a:solidFill>
                                          <a:latin typeface="Cambria Math" panose="02040503050406030204" pitchFamily="18" charset="0"/>
                                          <a:ea typeface="Cambria Math" panose="02040503050406030204" pitchFamily="18" charset="0"/>
                                        </a:rPr>
                                      </m:ctrlPr>
                                    </m:dPr>
                                    <m:e>
                                      <m:sSub>
                                        <m:sSubPr>
                                          <m:ctrlPr>
                                            <a:rPr lang="en-US" altLang="ja-JP" sz="3200" i="1" smtClean="0">
                                              <a:solidFill>
                                                <a:srgbClr val="000000"/>
                                              </a:solidFill>
                                              <a:latin typeface="Cambria Math" panose="02040503050406030204" pitchFamily="18" charset="0"/>
                                              <a:ea typeface="Cambria Math" panose="02040503050406030204" pitchFamily="18" charset="0"/>
                                            </a:rPr>
                                          </m:ctrlPr>
                                        </m:sSubPr>
                                        <m:e>
                                          <m:r>
                                            <a:rPr lang="en-US" altLang="ja-JP" sz="3200" b="0" i="1" smtClean="0">
                                              <a:solidFill>
                                                <a:srgbClr val="000000"/>
                                              </a:solidFill>
                                              <a:latin typeface="Cambria Math" panose="02040503050406030204" pitchFamily="18" charset="0"/>
                                              <a:ea typeface="Cambria Math" panose="02040503050406030204" pitchFamily="18" charset="0"/>
                                            </a:rPr>
                                            <m:t>𝑥</m:t>
                                          </m:r>
                                        </m:e>
                                        <m:sub>
                                          <m:r>
                                            <a:rPr lang="en-US" altLang="ja-JP" sz="3200" b="0" i="1" smtClean="0">
                                              <a:solidFill>
                                                <a:srgbClr val="000000"/>
                                              </a:solidFill>
                                              <a:latin typeface="Cambria Math" panose="02040503050406030204" pitchFamily="18" charset="0"/>
                                              <a:ea typeface="Cambria Math" panose="02040503050406030204" pitchFamily="18" charset="0"/>
                                            </a:rPr>
                                            <m:t>𝑜</m:t>
                                          </m:r>
                                        </m:sub>
                                      </m:sSub>
                                      <m:r>
                                        <a:rPr lang="en-US" altLang="ja-JP" sz="3200" i="1">
                                          <a:solidFill>
                                            <a:srgbClr val="000000"/>
                                          </a:solidFill>
                                          <a:latin typeface="Cambria Math" panose="02040503050406030204" pitchFamily="18" charset="0"/>
                                          <a:ea typeface="Cambria Math" panose="02040503050406030204" pitchFamily="18" charset="0"/>
                                        </a:rPr>
                                        <m:t>,</m:t>
                                      </m:r>
                                      <m:sSub>
                                        <m:sSubPr>
                                          <m:ctrlPr>
                                            <a:rPr lang="en-US" altLang="ja-JP" sz="3200" i="1" smtClean="0">
                                              <a:solidFill>
                                                <a:srgbClr val="000000"/>
                                              </a:solidFill>
                                              <a:latin typeface="Cambria Math" panose="02040503050406030204" pitchFamily="18" charset="0"/>
                                              <a:ea typeface="Cambria Math" panose="02040503050406030204" pitchFamily="18" charset="0"/>
                                            </a:rPr>
                                          </m:ctrlPr>
                                        </m:sSubPr>
                                        <m:e>
                                          <m:r>
                                            <a:rPr lang="en-US" altLang="ja-JP" sz="3200" b="0" i="1" smtClean="0">
                                              <a:solidFill>
                                                <a:srgbClr val="000000"/>
                                              </a:solidFill>
                                              <a:latin typeface="Cambria Math" panose="02040503050406030204" pitchFamily="18" charset="0"/>
                                              <a:ea typeface="Cambria Math" panose="02040503050406030204" pitchFamily="18" charset="0"/>
                                            </a:rPr>
                                            <m:t>𝑦</m:t>
                                          </m:r>
                                        </m:e>
                                        <m:sub>
                                          <m:r>
                                            <a:rPr lang="en-US" altLang="ja-JP" sz="3200" b="0" i="1" smtClean="0">
                                              <a:solidFill>
                                                <a:srgbClr val="000000"/>
                                              </a:solidFill>
                                              <a:latin typeface="Cambria Math" panose="02040503050406030204" pitchFamily="18" charset="0"/>
                                              <a:ea typeface="Cambria Math" panose="02040503050406030204" pitchFamily="18" charset="0"/>
                                            </a:rPr>
                                            <m:t>𝑜</m:t>
                                          </m:r>
                                        </m:sub>
                                      </m:sSub>
                                    </m:e>
                                  </m:d>
                                </m:e>
                              </m:d>
                            </m:e>
                          </m:d>
                        </m:e>
                        <m:sup>
                          <m:r>
                            <a:rPr kumimoji="1" lang="en-US" altLang="ja-JP" sz="3200" i="1" smtClean="0">
                              <a:solidFill>
                                <a:srgbClr val="000000"/>
                              </a:solidFill>
                              <a:latin typeface="Cambria Math" panose="02040503050406030204" pitchFamily="18" charset="0"/>
                            </a:rPr>
                            <m:t>2</m:t>
                          </m:r>
                        </m:sup>
                      </m:sSup>
                    </m:oMath>
                  </m:oMathPara>
                </a14:m>
                <a:endParaRPr kumimoji="1" lang="ja-JP" altLang="en-US" sz="3200" dirty="0">
                  <a:solidFill>
                    <a:srgbClr val="000000"/>
                  </a:solidFill>
                </a:endParaRPr>
              </a:p>
            </p:txBody>
          </p:sp>
        </mc:Choice>
        <mc:Fallback xmlns="">
          <p:sp>
            <p:nvSpPr>
              <p:cNvPr id="3" name="テキスト ボックス 2"/>
              <p:cNvSpPr txBox="1">
                <a:spLocks noRot="1" noChangeAspect="1" noMove="1" noResize="1" noEditPoints="1" noAdjustHandles="1" noChangeArrowheads="1" noChangeShapeType="1" noTextEdit="1"/>
              </p:cNvSpPr>
              <p:nvPr/>
            </p:nvSpPr>
            <p:spPr>
              <a:xfrm>
                <a:off x="1379034" y="1196485"/>
                <a:ext cx="6264696" cy="1192891"/>
              </a:xfrm>
              <a:prstGeom prst="rect">
                <a:avLst/>
              </a:prstGeom>
              <a:blipFill rotWithShape="0">
                <a:blip r:embed="rId3"/>
                <a:stretch>
                  <a:fillRect/>
                </a:stretch>
              </a:blipFill>
              <a:ln>
                <a:solidFill>
                  <a:srgbClr val="000000"/>
                </a:solidFill>
              </a:ln>
            </p:spPr>
            <p:txBody>
              <a:bodyPr/>
              <a:lstStyle/>
              <a:p>
                <a:r>
                  <a:rPr lang="ja-JP" altLang="en-US">
                    <a:noFill/>
                  </a:rPr>
                  <a:t> </a:t>
                </a:r>
              </a:p>
            </p:txBody>
          </p:sp>
        </mc:Fallback>
      </mc:AlternateContent>
      <p:grpSp>
        <p:nvGrpSpPr>
          <p:cNvPr id="4" name="グループ化 3"/>
          <p:cNvGrpSpPr/>
          <p:nvPr/>
        </p:nvGrpSpPr>
        <p:grpSpPr>
          <a:xfrm>
            <a:off x="5002231" y="2664862"/>
            <a:ext cx="442128" cy="1467650"/>
            <a:chOff x="1885646" y="3117063"/>
            <a:chExt cx="442128" cy="1467650"/>
          </a:xfrm>
        </p:grpSpPr>
        <p:cxnSp>
          <p:nvCxnSpPr>
            <p:cNvPr id="43" name="直線コネクタ 42"/>
            <p:cNvCxnSpPr/>
            <p:nvPr/>
          </p:nvCxnSpPr>
          <p:spPr>
            <a:xfrm flipH="1">
              <a:off x="1885646" y="3117063"/>
              <a:ext cx="0" cy="1467650"/>
            </a:xfrm>
            <a:prstGeom prst="line">
              <a:avLst/>
            </a:prstGeom>
            <a:ln>
              <a:solidFill>
                <a:srgbClr val="000000"/>
              </a:solidFill>
              <a:prstDash val="solid"/>
            </a:ln>
          </p:spPr>
          <p:style>
            <a:lnRef idx="1">
              <a:schemeClr val="accent1"/>
            </a:lnRef>
            <a:fillRef idx="0">
              <a:schemeClr val="accent1"/>
            </a:fillRef>
            <a:effectRef idx="0">
              <a:schemeClr val="accent1"/>
            </a:effectRef>
            <a:fontRef idx="minor">
              <a:schemeClr val="tx1"/>
            </a:fontRef>
          </p:style>
        </p:cxnSp>
        <p:sp>
          <p:nvSpPr>
            <p:cNvPr id="44" name="フリーフォーム 43"/>
            <p:cNvSpPr/>
            <p:nvPr/>
          </p:nvSpPr>
          <p:spPr>
            <a:xfrm rot="5400000">
              <a:off x="1727399" y="3549315"/>
              <a:ext cx="760674" cy="440076"/>
            </a:xfrm>
            <a:custGeom>
              <a:avLst/>
              <a:gdLst>
                <a:gd name="connsiteX0" fmla="*/ 0 w 938640"/>
                <a:gd name="connsiteY0" fmla="*/ 584049 h 595296"/>
                <a:gd name="connsiteX1" fmla="*/ 107577 w 938640"/>
                <a:gd name="connsiteY1" fmla="*/ 468788 h 595296"/>
                <a:gd name="connsiteX2" fmla="*/ 153681 w 938640"/>
                <a:gd name="connsiteY2" fmla="*/ 376580 h 595296"/>
                <a:gd name="connsiteX3" fmla="*/ 268942 w 938640"/>
                <a:gd name="connsiteY3" fmla="*/ 545629 h 595296"/>
                <a:gd name="connsiteX4" fmla="*/ 437990 w 938640"/>
                <a:gd name="connsiteY4" fmla="*/ 62 h 595296"/>
                <a:gd name="connsiteX5" fmla="*/ 576303 w 938640"/>
                <a:gd name="connsiteY5" fmla="*/ 584049 h 595296"/>
                <a:gd name="connsiteX6" fmla="*/ 714615 w 938640"/>
                <a:gd name="connsiteY6" fmla="*/ 384264 h 595296"/>
                <a:gd name="connsiteX7" fmla="*/ 837560 w 938640"/>
                <a:gd name="connsiteY7" fmla="*/ 591733 h 595296"/>
                <a:gd name="connsiteX8" fmla="*/ 929768 w 938640"/>
                <a:gd name="connsiteY8" fmla="*/ 514892 h 595296"/>
                <a:gd name="connsiteX9" fmla="*/ 929768 w 938640"/>
                <a:gd name="connsiteY9" fmla="*/ 507208 h 595296"/>
                <a:gd name="connsiteX0" fmla="*/ 0 w 938640"/>
                <a:gd name="connsiteY0" fmla="*/ 584049 h 595296"/>
                <a:gd name="connsiteX1" fmla="*/ 57089 w 938640"/>
                <a:gd name="connsiteY1" fmla="*/ 547326 h 595296"/>
                <a:gd name="connsiteX2" fmla="*/ 153681 w 938640"/>
                <a:gd name="connsiteY2" fmla="*/ 376580 h 595296"/>
                <a:gd name="connsiteX3" fmla="*/ 268942 w 938640"/>
                <a:gd name="connsiteY3" fmla="*/ 545629 h 595296"/>
                <a:gd name="connsiteX4" fmla="*/ 437990 w 938640"/>
                <a:gd name="connsiteY4" fmla="*/ 62 h 595296"/>
                <a:gd name="connsiteX5" fmla="*/ 576303 w 938640"/>
                <a:gd name="connsiteY5" fmla="*/ 584049 h 595296"/>
                <a:gd name="connsiteX6" fmla="*/ 714615 w 938640"/>
                <a:gd name="connsiteY6" fmla="*/ 384264 h 595296"/>
                <a:gd name="connsiteX7" fmla="*/ 837560 w 938640"/>
                <a:gd name="connsiteY7" fmla="*/ 591733 h 595296"/>
                <a:gd name="connsiteX8" fmla="*/ 929768 w 938640"/>
                <a:gd name="connsiteY8" fmla="*/ 514892 h 595296"/>
                <a:gd name="connsiteX9" fmla="*/ 929768 w 938640"/>
                <a:gd name="connsiteY9" fmla="*/ 507208 h 595296"/>
                <a:gd name="connsiteX0" fmla="*/ 0 w 991933"/>
                <a:gd name="connsiteY0" fmla="*/ 508316 h 595296"/>
                <a:gd name="connsiteX1" fmla="*/ 110382 w 991933"/>
                <a:gd name="connsiteY1" fmla="*/ 547326 h 595296"/>
                <a:gd name="connsiteX2" fmla="*/ 206974 w 991933"/>
                <a:gd name="connsiteY2" fmla="*/ 376580 h 595296"/>
                <a:gd name="connsiteX3" fmla="*/ 322235 w 991933"/>
                <a:gd name="connsiteY3" fmla="*/ 545629 h 595296"/>
                <a:gd name="connsiteX4" fmla="*/ 491283 w 991933"/>
                <a:gd name="connsiteY4" fmla="*/ 62 h 595296"/>
                <a:gd name="connsiteX5" fmla="*/ 629596 w 991933"/>
                <a:gd name="connsiteY5" fmla="*/ 584049 h 595296"/>
                <a:gd name="connsiteX6" fmla="*/ 767908 w 991933"/>
                <a:gd name="connsiteY6" fmla="*/ 384264 h 595296"/>
                <a:gd name="connsiteX7" fmla="*/ 890853 w 991933"/>
                <a:gd name="connsiteY7" fmla="*/ 591733 h 595296"/>
                <a:gd name="connsiteX8" fmla="*/ 983061 w 991933"/>
                <a:gd name="connsiteY8" fmla="*/ 514892 h 595296"/>
                <a:gd name="connsiteX9" fmla="*/ 983061 w 991933"/>
                <a:gd name="connsiteY9" fmla="*/ 507208 h 595296"/>
                <a:gd name="connsiteX0" fmla="*/ 0 w 991933"/>
                <a:gd name="connsiteY0" fmla="*/ 508317 h 595297"/>
                <a:gd name="connsiteX1" fmla="*/ 110382 w 991933"/>
                <a:gd name="connsiteY1" fmla="*/ 547327 h 595297"/>
                <a:gd name="connsiteX2" fmla="*/ 218194 w 991933"/>
                <a:gd name="connsiteY2" fmla="*/ 413044 h 595297"/>
                <a:gd name="connsiteX3" fmla="*/ 322235 w 991933"/>
                <a:gd name="connsiteY3" fmla="*/ 545630 h 595297"/>
                <a:gd name="connsiteX4" fmla="*/ 491283 w 991933"/>
                <a:gd name="connsiteY4" fmla="*/ 63 h 595297"/>
                <a:gd name="connsiteX5" fmla="*/ 629596 w 991933"/>
                <a:gd name="connsiteY5" fmla="*/ 584050 h 595297"/>
                <a:gd name="connsiteX6" fmla="*/ 767908 w 991933"/>
                <a:gd name="connsiteY6" fmla="*/ 384265 h 595297"/>
                <a:gd name="connsiteX7" fmla="*/ 890853 w 991933"/>
                <a:gd name="connsiteY7" fmla="*/ 591734 h 595297"/>
                <a:gd name="connsiteX8" fmla="*/ 983061 w 991933"/>
                <a:gd name="connsiteY8" fmla="*/ 514893 h 595297"/>
                <a:gd name="connsiteX9" fmla="*/ 983061 w 991933"/>
                <a:gd name="connsiteY9" fmla="*/ 507209 h 595297"/>
                <a:gd name="connsiteX0" fmla="*/ 0 w 991933"/>
                <a:gd name="connsiteY0" fmla="*/ 508310 h 595290"/>
                <a:gd name="connsiteX1" fmla="*/ 110382 w 991933"/>
                <a:gd name="connsiteY1" fmla="*/ 547320 h 595290"/>
                <a:gd name="connsiteX2" fmla="*/ 218194 w 991933"/>
                <a:gd name="connsiteY2" fmla="*/ 413037 h 595290"/>
                <a:gd name="connsiteX3" fmla="*/ 322235 w 991933"/>
                <a:gd name="connsiteY3" fmla="*/ 545623 h 595290"/>
                <a:gd name="connsiteX4" fmla="*/ 491283 w 991933"/>
                <a:gd name="connsiteY4" fmla="*/ 56 h 595290"/>
                <a:gd name="connsiteX5" fmla="*/ 629596 w 991933"/>
                <a:gd name="connsiteY5" fmla="*/ 584043 h 595290"/>
                <a:gd name="connsiteX6" fmla="*/ 767908 w 991933"/>
                <a:gd name="connsiteY6" fmla="*/ 384258 h 595290"/>
                <a:gd name="connsiteX7" fmla="*/ 890853 w 991933"/>
                <a:gd name="connsiteY7" fmla="*/ 591727 h 595290"/>
                <a:gd name="connsiteX8" fmla="*/ 983061 w 991933"/>
                <a:gd name="connsiteY8" fmla="*/ 514886 h 595290"/>
                <a:gd name="connsiteX9" fmla="*/ 983061 w 991933"/>
                <a:gd name="connsiteY9" fmla="*/ 507202 h 595290"/>
                <a:gd name="connsiteX0" fmla="*/ 0 w 991933"/>
                <a:gd name="connsiteY0" fmla="*/ 508260 h 595240"/>
                <a:gd name="connsiteX1" fmla="*/ 110382 w 991933"/>
                <a:gd name="connsiteY1" fmla="*/ 547270 h 595240"/>
                <a:gd name="connsiteX2" fmla="*/ 218194 w 991933"/>
                <a:gd name="connsiteY2" fmla="*/ 412987 h 595240"/>
                <a:gd name="connsiteX3" fmla="*/ 322235 w 991933"/>
                <a:gd name="connsiteY3" fmla="*/ 545573 h 595240"/>
                <a:gd name="connsiteX4" fmla="*/ 491283 w 991933"/>
                <a:gd name="connsiteY4" fmla="*/ 6 h 595240"/>
                <a:gd name="connsiteX5" fmla="*/ 629596 w 991933"/>
                <a:gd name="connsiteY5" fmla="*/ 583993 h 595240"/>
                <a:gd name="connsiteX6" fmla="*/ 767908 w 991933"/>
                <a:gd name="connsiteY6" fmla="*/ 384208 h 595240"/>
                <a:gd name="connsiteX7" fmla="*/ 890853 w 991933"/>
                <a:gd name="connsiteY7" fmla="*/ 591677 h 595240"/>
                <a:gd name="connsiteX8" fmla="*/ 983061 w 991933"/>
                <a:gd name="connsiteY8" fmla="*/ 514836 h 595240"/>
                <a:gd name="connsiteX9" fmla="*/ 983061 w 991933"/>
                <a:gd name="connsiteY9" fmla="*/ 507152 h 595240"/>
                <a:gd name="connsiteX0" fmla="*/ 0 w 991933"/>
                <a:gd name="connsiteY0" fmla="*/ 508260 h 595240"/>
                <a:gd name="connsiteX1" fmla="*/ 110382 w 991933"/>
                <a:gd name="connsiteY1" fmla="*/ 547270 h 595240"/>
                <a:gd name="connsiteX2" fmla="*/ 218194 w 991933"/>
                <a:gd name="connsiteY2" fmla="*/ 412987 h 595240"/>
                <a:gd name="connsiteX3" fmla="*/ 322235 w 991933"/>
                <a:gd name="connsiteY3" fmla="*/ 545573 h 595240"/>
                <a:gd name="connsiteX4" fmla="*/ 491283 w 991933"/>
                <a:gd name="connsiteY4" fmla="*/ 6 h 595240"/>
                <a:gd name="connsiteX5" fmla="*/ 629596 w 991933"/>
                <a:gd name="connsiteY5" fmla="*/ 583993 h 595240"/>
                <a:gd name="connsiteX6" fmla="*/ 767908 w 991933"/>
                <a:gd name="connsiteY6" fmla="*/ 384208 h 595240"/>
                <a:gd name="connsiteX7" fmla="*/ 890853 w 991933"/>
                <a:gd name="connsiteY7" fmla="*/ 591677 h 595240"/>
                <a:gd name="connsiteX8" fmla="*/ 983061 w 991933"/>
                <a:gd name="connsiteY8" fmla="*/ 514836 h 595240"/>
                <a:gd name="connsiteX9" fmla="*/ 983061 w 991933"/>
                <a:gd name="connsiteY9" fmla="*/ 507152 h 595240"/>
                <a:gd name="connsiteX0" fmla="*/ 0 w 991933"/>
                <a:gd name="connsiteY0" fmla="*/ 508255 h 595235"/>
                <a:gd name="connsiteX1" fmla="*/ 110382 w 991933"/>
                <a:gd name="connsiteY1" fmla="*/ 547265 h 595235"/>
                <a:gd name="connsiteX2" fmla="*/ 218194 w 991933"/>
                <a:gd name="connsiteY2" fmla="*/ 412982 h 595235"/>
                <a:gd name="connsiteX3" fmla="*/ 322235 w 991933"/>
                <a:gd name="connsiteY3" fmla="*/ 545568 h 595235"/>
                <a:gd name="connsiteX4" fmla="*/ 491283 w 991933"/>
                <a:gd name="connsiteY4" fmla="*/ 1 h 595235"/>
                <a:gd name="connsiteX5" fmla="*/ 646426 w 991933"/>
                <a:gd name="connsiteY5" fmla="*/ 550329 h 595235"/>
                <a:gd name="connsiteX6" fmla="*/ 767908 w 991933"/>
                <a:gd name="connsiteY6" fmla="*/ 384203 h 595235"/>
                <a:gd name="connsiteX7" fmla="*/ 890853 w 991933"/>
                <a:gd name="connsiteY7" fmla="*/ 591672 h 595235"/>
                <a:gd name="connsiteX8" fmla="*/ 983061 w 991933"/>
                <a:gd name="connsiteY8" fmla="*/ 514831 h 595235"/>
                <a:gd name="connsiteX9" fmla="*/ 983061 w 991933"/>
                <a:gd name="connsiteY9" fmla="*/ 507147 h 595235"/>
                <a:gd name="connsiteX0" fmla="*/ 0 w 991933"/>
                <a:gd name="connsiteY0" fmla="*/ 508255 h 593950"/>
                <a:gd name="connsiteX1" fmla="*/ 110382 w 991933"/>
                <a:gd name="connsiteY1" fmla="*/ 547265 h 593950"/>
                <a:gd name="connsiteX2" fmla="*/ 218194 w 991933"/>
                <a:gd name="connsiteY2" fmla="*/ 412982 h 593950"/>
                <a:gd name="connsiteX3" fmla="*/ 322235 w 991933"/>
                <a:gd name="connsiteY3" fmla="*/ 545568 h 593950"/>
                <a:gd name="connsiteX4" fmla="*/ 491283 w 991933"/>
                <a:gd name="connsiteY4" fmla="*/ 1 h 593950"/>
                <a:gd name="connsiteX5" fmla="*/ 646426 w 991933"/>
                <a:gd name="connsiteY5" fmla="*/ 550329 h 593950"/>
                <a:gd name="connsiteX6" fmla="*/ 767908 w 991933"/>
                <a:gd name="connsiteY6" fmla="*/ 415057 h 593950"/>
                <a:gd name="connsiteX7" fmla="*/ 890853 w 991933"/>
                <a:gd name="connsiteY7" fmla="*/ 591672 h 593950"/>
                <a:gd name="connsiteX8" fmla="*/ 983061 w 991933"/>
                <a:gd name="connsiteY8" fmla="*/ 514831 h 593950"/>
                <a:gd name="connsiteX9" fmla="*/ 983061 w 991933"/>
                <a:gd name="connsiteY9" fmla="*/ 507147 h 593950"/>
                <a:gd name="connsiteX0" fmla="*/ 0 w 991933"/>
                <a:gd name="connsiteY0" fmla="*/ 508255 h 593950"/>
                <a:gd name="connsiteX1" fmla="*/ 110382 w 991933"/>
                <a:gd name="connsiteY1" fmla="*/ 547265 h 593950"/>
                <a:gd name="connsiteX2" fmla="*/ 218194 w 991933"/>
                <a:gd name="connsiteY2" fmla="*/ 412982 h 593950"/>
                <a:gd name="connsiteX3" fmla="*/ 322235 w 991933"/>
                <a:gd name="connsiteY3" fmla="*/ 545568 h 593950"/>
                <a:gd name="connsiteX4" fmla="*/ 491283 w 991933"/>
                <a:gd name="connsiteY4" fmla="*/ 1 h 593950"/>
                <a:gd name="connsiteX5" fmla="*/ 646426 w 991933"/>
                <a:gd name="connsiteY5" fmla="*/ 550329 h 593950"/>
                <a:gd name="connsiteX6" fmla="*/ 767908 w 991933"/>
                <a:gd name="connsiteY6" fmla="*/ 415057 h 593950"/>
                <a:gd name="connsiteX7" fmla="*/ 890853 w 991933"/>
                <a:gd name="connsiteY7" fmla="*/ 591672 h 593950"/>
                <a:gd name="connsiteX8" fmla="*/ 983061 w 991933"/>
                <a:gd name="connsiteY8" fmla="*/ 514831 h 593950"/>
                <a:gd name="connsiteX9" fmla="*/ 983061 w 991933"/>
                <a:gd name="connsiteY9" fmla="*/ 507147 h 593950"/>
                <a:gd name="connsiteX0" fmla="*/ 0 w 983061"/>
                <a:gd name="connsiteY0" fmla="*/ 508255 h 593950"/>
                <a:gd name="connsiteX1" fmla="*/ 110382 w 983061"/>
                <a:gd name="connsiteY1" fmla="*/ 547265 h 593950"/>
                <a:gd name="connsiteX2" fmla="*/ 218194 w 983061"/>
                <a:gd name="connsiteY2" fmla="*/ 412982 h 593950"/>
                <a:gd name="connsiteX3" fmla="*/ 322235 w 983061"/>
                <a:gd name="connsiteY3" fmla="*/ 545568 h 593950"/>
                <a:gd name="connsiteX4" fmla="*/ 491283 w 983061"/>
                <a:gd name="connsiteY4" fmla="*/ 1 h 593950"/>
                <a:gd name="connsiteX5" fmla="*/ 646426 w 983061"/>
                <a:gd name="connsiteY5" fmla="*/ 550329 h 593950"/>
                <a:gd name="connsiteX6" fmla="*/ 767908 w 983061"/>
                <a:gd name="connsiteY6" fmla="*/ 415057 h 593950"/>
                <a:gd name="connsiteX7" fmla="*/ 890853 w 983061"/>
                <a:gd name="connsiteY7" fmla="*/ 591672 h 593950"/>
                <a:gd name="connsiteX8" fmla="*/ 983061 w 983061"/>
                <a:gd name="connsiteY8" fmla="*/ 514831 h 593950"/>
                <a:gd name="connsiteX0" fmla="*/ 0 w 990318"/>
                <a:gd name="connsiteY0" fmla="*/ 508255 h 592771"/>
                <a:gd name="connsiteX1" fmla="*/ 110382 w 990318"/>
                <a:gd name="connsiteY1" fmla="*/ 547265 h 592771"/>
                <a:gd name="connsiteX2" fmla="*/ 218194 w 990318"/>
                <a:gd name="connsiteY2" fmla="*/ 412982 h 592771"/>
                <a:gd name="connsiteX3" fmla="*/ 322235 w 990318"/>
                <a:gd name="connsiteY3" fmla="*/ 545568 h 592771"/>
                <a:gd name="connsiteX4" fmla="*/ 491283 w 990318"/>
                <a:gd name="connsiteY4" fmla="*/ 1 h 592771"/>
                <a:gd name="connsiteX5" fmla="*/ 646426 w 990318"/>
                <a:gd name="connsiteY5" fmla="*/ 550329 h 592771"/>
                <a:gd name="connsiteX6" fmla="*/ 767908 w 990318"/>
                <a:gd name="connsiteY6" fmla="*/ 415057 h 592771"/>
                <a:gd name="connsiteX7" fmla="*/ 890853 w 990318"/>
                <a:gd name="connsiteY7" fmla="*/ 591672 h 592771"/>
                <a:gd name="connsiteX8" fmla="*/ 990318 w 990318"/>
                <a:gd name="connsiteY8" fmla="*/ 490640 h 592771"/>
                <a:gd name="connsiteX0" fmla="*/ 0 w 990318"/>
                <a:gd name="connsiteY0" fmla="*/ 508255 h 564574"/>
                <a:gd name="connsiteX1" fmla="*/ 110382 w 990318"/>
                <a:gd name="connsiteY1" fmla="*/ 547265 h 564574"/>
                <a:gd name="connsiteX2" fmla="*/ 218194 w 990318"/>
                <a:gd name="connsiteY2" fmla="*/ 412982 h 564574"/>
                <a:gd name="connsiteX3" fmla="*/ 322235 w 990318"/>
                <a:gd name="connsiteY3" fmla="*/ 545568 h 564574"/>
                <a:gd name="connsiteX4" fmla="*/ 491283 w 990318"/>
                <a:gd name="connsiteY4" fmla="*/ 1 h 564574"/>
                <a:gd name="connsiteX5" fmla="*/ 646426 w 990318"/>
                <a:gd name="connsiteY5" fmla="*/ 550329 h 564574"/>
                <a:gd name="connsiteX6" fmla="*/ 767908 w 990318"/>
                <a:gd name="connsiteY6" fmla="*/ 415057 h 564574"/>
                <a:gd name="connsiteX7" fmla="*/ 900529 w 990318"/>
                <a:gd name="connsiteY7" fmla="*/ 555387 h 564574"/>
                <a:gd name="connsiteX8" fmla="*/ 990318 w 990318"/>
                <a:gd name="connsiteY8" fmla="*/ 490640 h 564574"/>
                <a:gd name="connsiteX0" fmla="*/ 0 w 990318"/>
                <a:gd name="connsiteY0" fmla="*/ 508255 h 564574"/>
                <a:gd name="connsiteX1" fmla="*/ 110382 w 990318"/>
                <a:gd name="connsiteY1" fmla="*/ 547265 h 564574"/>
                <a:gd name="connsiteX2" fmla="*/ 218194 w 990318"/>
                <a:gd name="connsiteY2" fmla="*/ 412982 h 564574"/>
                <a:gd name="connsiteX3" fmla="*/ 322235 w 990318"/>
                <a:gd name="connsiteY3" fmla="*/ 545568 h 564574"/>
                <a:gd name="connsiteX4" fmla="*/ 491283 w 990318"/>
                <a:gd name="connsiteY4" fmla="*/ 1 h 564574"/>
                <a:gd name="connsiteX5" fmla="*/ 646426 w 990318"/>
                <a:gd name="connsiteY5" fmla="*/ 550329 h 564574"/>
                <a:gd name="connsiteX6" fmla="*/ 767908 w 990318"/>
                <a:gd name="connsiteY6" fmla="*/ 415057 h 564574"/>
                <a:gd name="connsiteX7" fmla="*/ 900529 w 990318"/>
                <a:gd name="connsiteY7" fmla="*/ 555387 h 564574"/>
                <a:gd name="connsiteX8" fmla="*/ 990318 w 990318"/>
                <a:gd name="connsiteY8" fmla="*/ 490640 h 564574"/>
                <a:gd name="connsiteX0" fmla="*/ 0 w 990318"/>
                <a:gd name="connsiteY0" fmla="*/ 508255 h 564574"/>
                <a:gd name="connsiteX1" fmla="*/ 110382 w 990318"/>
                <a:gd name="connsiteY1" fmla="*/ 547265 h 564574"/>
                <a:gd name="connsiteX2" fmla="*/ 218194 w 990318"/>
                <a:gd name="connsiteY2" fmla="*/ 412982 h 564574"/>
                <a:gd name="connsiteX3" fmla="*/ 322235 w 990318"/>
                <a:gd name="connsiteY3" fmla="*/ 545568 h 564574"/>
                <a:gd name="connsiteX4" fmla="*/ 491283 w 990318"/>
                <a:gd name="connsiteY4" fmla="*/ 1 h 564574"/>
                <a:gd name="connsiteX5" fmla="*/ 646426 w 990318"/>
                <a:gd name="connsiteY5" fmla="*/ 550329 h 564574"/>
                <a:gd name="connsiteX6" fmla="*/ 767908 w 990318"/>
                <a:gd name="connsiteY6" fmla="*/ 415057 h 564574"/>
                <a:gd name="connsiteX7" fmla="*/ 900529 w 990318"/>
                <a:gd name="connsiteY7" fmla="*/ 555387 h 564574"/>
                <a:gd name="connsiteX8" fmla="*/ 990318 w 990318"/>
                <a:gd name="connsiteY8" fmla="*/ 490640 h 564574"/>
                <a:gd name="connsiteX0" fmla="*/ 0 w 990318"/>
                <a:gd name="connsiteY0" fmla="*/ 508255 h 564574"/>
                <a:gd name="connsiteX1" fmla="*/ 110382 w 990318"/>
                <a:gd name="connsiteY1" fmla="*/ 547265 h 564574"/>
                <a:gd name="connsiteX2" fmla="*/ 218194 w 990318"/>
                <a:gd name="connsiteY2" fmla="*/ 412982 h 564574"/>
                <a:gd name="connsiteX3" fmla="*/ 322235 w 990318"/>
                <a:gd name="connsiteY3" fmla="*/ 545568 h 564574"/>
                <a:gd name="connsiteX4" fmla="*/ 491283 w 990318"/>
                <a:gd name="connsiteY4" fmla="*/ 1 h 564574"/>
                <a:gd name="connsiteX5" fmla="*/ 646426 w 990318"/>
                <a:gd name="connsiteY5" fmla="*/ 550329 h 564574"/>
                <a:gd name="connsiteX6" fmla="*/ 767908 w 990318"/>
                <a:gd name="connsiteY6" fmla="*/ 415057 h 564574"/>
                <a:gd name="connsiteX7" fmla="*/ 900529 w 990318"/>
                <a:gd name="connsiteY7" fmla="*/ 555387 h 564574"/>
                <a:gd name="connsiteX8" fmla="*/ 990318 w 990318"/>
                <a:gd name="connsiteY8" fmla="*/ 490640 h 564574"/>
                <a:gd name="connsiteX0" fmla="*/ 0 w 990318"/>
                <a:gd name="connsiteY0" fmla="*/ 508255 h 567484"/>
                <a:gd name="connsiteX1" fmla="*/ 110382 w 990318"/>
                <a:gd name="connsiteY1" fmla="*/ 547265 h 567484"/>
                <a:gd name="connsiteX2" fmla="*/ 218194 w 990318"/>
                <a:gd name="connsiteY2" fmla="*/ 412982 h 567484"/>
                <a:gd name="connsiteX3" fmla="*/ 322235 w 990318"/>
                <a:gd name="connsiteY3" fmla="*/ 545568 h 567484"/>
                <a:gd name="connsiteX4" fmla="*/ 491283 w 990318"/>
                <a:gd name="connsiteY4" fmla="*/ 1 h 567484"/>
                <a:gd name="connsiteX5" fmla="*/ 646426 w 990318"/>
                <a:gd name="connsiteY5" fmla="*/ 550329 h 567484"/>
                <a:gd name="connsiteX6" fmla="*/ 767908 w 990318"/>
                <a:gd name="connsiteY6" fmla="*/ 415057 h 567484"/>
                <a:gd name="connsiteX7" fmla="*/ 888434 w 990318"/>
                <a:gd name="connsiteY7" fmla="*/ 567482 h 567484"/>
                <a:gd name="connsiteX8" fmla="*/ 990318 w 990318"/>
                <a:gd name="connsiteY8" fmla="*/ 490640 h 567484"/>
                <a:gd name="connsiteX0" fmla="*/ 0 w 990318"/>
                <a:gd name="connsiteY0" fmla="*/ 508255 h 567484"/>
                <a:gd name="connsiteX1" fmla="*/ 110382 w 990318"/>
                <a:gd name="connsiteY1" fmla="*/ 547265 h 567484"/>
                <a:gd name="connsiteX2" fmla="*/ 218194 w 990318"/>
                <a:gd name="connsiteY2" fmla="*/ 412982 h 567484"/>
                <a:gd name="connsiteX3" fmla="*/ 322235 w 990318"/>
                <a:gd name="connsiteY3" fmla="*/ 545568 h 567484"/>
                <a:gd name="connsiteX4" fmla="*/ 491283 w 990318"/>
                <a:gd name="connsiteY4" fmla="*/ 1 h 567484"/>
                <a:gd name="connsiteX5" fmla="*/ 646426 w 990318"/>
                <a:gd name="connsiteY5" fmla="*/ 550329 h 567484"/>
                <a:gd name="connsiteX6" fmla="*/ 767908 w 990318"/>
                <a:gd name="connsiteY6" fmla="*/ 415057 h 567484"/>
                <a:gd name="connsiteX7" fmla="*/ 888434 w 990318"/>
                <a:gd name="connsiteY7" fmla="*/ 567482 h 567484"/>
                <a:gd name="connsiteX8" fmla="*/ 990318 w 990318"/>
                <a:gd name="connsiteY8" fmla="*/ 490640 h 567484"/>
                <a:gd name="connsiteX0" fmla="*/ 0 w 990318"/>
                <a:gd name="connsiteY0" fmla="*/ 508255 h 567484"/>
                <a:gd name="connsiteX1" fmla="*/ 110382 w 990318"/>
                <a:gd name="connsiteY1" fmla="*/ 547265 h 567484"/>
                <a:gd name="connsiteX2" fmla="*/ 218194 w 990318"/>
                <a:gd name="connsiteY2" fmla="*/ 412982 h 567484"/>
                <a:gd name="connsiteX3" fmla="*/ 322235 w 990318"/>
                <a:gd name="connsiteY3" fmla="*/ 545568 h 567484"/>
                <a:gd name="connsiteX4" fmla="*/ 491283 w 990318"/>
                <a:gd name="connsiteY4" fmla="*/ 1 h 567484"/>
                <a:gd name="connsiteX5" fmla="*/ 663360 w 990318"/>
                <a:gd name="connsiteY5" fmla="*/ 552748 h 567484"/>
                <a:gd name="connsiteX6" fmla="*/ 767908 w 990318"/>
                <a:gd name="connsiteY6" fmla="*/ 415057 h 567484"/>
                <a:gd name="connsiteX7" fmla="*/ 888434 w 990318"/>
                <a:gd name="connsiteY7" fmla="*/ 567482 h 567484"/>
                <a:gd name="connsiteX8" fmla="*/ 990318 w 990318"/>
                <a:gd name="connsiteY8" fmla="*/ 490640 h 567484"/>
                <a:gd name="connsiteX0" fmla="*/ 0 w 990318"/>
                <a:gd name="connsiteY0" fmla="*/ 508255 h 552749"/>
                <a:gd name="connsiteX1" fmla="*/ 110382 w 990318"/>
                <a:gd name="connsiteY1" fmla="*/ 547265 h 552749"/>
                <a:gd name="connsiteX2" fmla="*/ 218194 w 990318"/>
                <a:gd name="connsiteY2" fmla="*/ 412982 h 552749"/>
                <a:gd name="connsiteX3" fmla="*/ 322235 w 990318"/>
                <a:gd name="connsiteY3" fmla="*/ 545568 h 552749"/>
                <a:gd name="connsiteX4" fmla="*/ 491283 w 990318"/>
                <a:gd name="connsiteY4" fmla="*/ 1 h 552749"/>
                <a:gd name="connsiteX5" fmla="*/ 663360 w 990318"/>
                <a:gd name="connsiteY5" fmla="*/ 552748 h 552749"/>
                <a:gd name="connsiteX6" fmla="*/ 767908 w 990318"/>
                <a:gd name="connsiteY6" fmla="*/ 415057 h 552749"/>
                <a:gd name="connsiteX7" fmla="*/ 873920 w 990318"/>
                <a:gd name="connsiteY7" fmla="*/ 550549 h 552749"/>
                <a:gd name="connsiteX8" fmla="*/ 990318 w 990318"/>
                <a:gd name="connsiteY8" fmla="*/ 490640 h 552749"/>
                <a:gd name="connsiteX0" fmla="*/ 0 w 954032"/>
                <a:gd name="connsiteY0" fmla="*/ 508255 h 552749"/>
                <a:gd name="connsiteX1" fmla="*/ 110382 w 954032"/>
                <a:gd name="connsiteY1" fmla="*/ 547265 h 552749"/>
                <a:gd name="connsiteX2" fmla="*/ 218194 w 954032"/>
                <a:gd name="connsiteY2" fmla="*/ 412982 h 552749"/>
                <a:gd name="connsiteX3" fmla="*/ 322235 w 954032"/>
                <a:gd name="connsiteY3" fmla="*/ 545568 h 552749"/>
                <a:gd name="connsiteX4" fmla="*/ 491283 w 954032"/>
                <a:gd name="connsiteY4" fmla="*/ 1 h 552749"/>
                <a:gd name="connsiteX5" fmla="*/ 663360 w 954032"/>
                <a:gd name="connsiteY5" fmla="*/ 552748 h 552749"/>
                <a:gd name="connsiteX6" fmla="*/ 767908 w 954032"/>
                <a:gd name="connsiteY6" fmla="*/ 415057 h 552749"/>
                <a:gd name="connsiteX7" fmla="*/ 873920 w 954032"/>
                <a:gd name="connsiteY7" fmla="*/ 550549 h 552749"/>
                <a:gd name="connsiteX8" fmla="*/ 954032 w 954032"/>
                <a:gd name="connsiteY8" fmla="*/ 490640 h 552749"/>
                <a:gd name="connsiteX0" fmla="*/ 0 w 954032"/>
                <a:gd name="connsiteY0" fmla="*/ 508255 h 552749"/>
                <a:gd name="connsiteX1" fmla="*/ 110382 w 954032"/>
                <a:gd name="connsiteY1" fmla="*/ 547265 h 552749"/>
                <a:gd name="connsiteX2" fmla="*/ 218194 w 954032"/>
                <a:gd name="connsiteY2" fmla="*/ 412982 h 552749"/>
                <a:gd name="connsiteX3" fmla="*/ 322235 w 954032"/>
                <a:gd name="connsiteY3" fmla="*/ 545568 h 552749"/>
                <a:gd name="connsiteX4" fmla="*/ 491283 w 954032"/>
                <a:gd name="connsiteY4" fmla="*/ 1 h 552749"/>
                <a:gd name="connsiteX5" fmla="*/ 663360 w 954032"/>
                <a:gd name="connsiteY5" fmla="*/ 552748 h 552749"/>
                <a:gd name="connsiteX6" fmla="*/ 767908 w 954032"/>
                <a:gd name="connsiteY6" fmla="*/ 415057 h 552749"/>
                <a:gd name="connsiteX7" fmla="*/ 873920 w 954032"/>
                <a:gd name="connsiteY7" fmla="*/ 550549 h 552749"/>
                <a:gd name="connsiteX8" fmla="*/ 954032 w 954032"/>
                <a:gd name="connsiteY8" fmla="*/ 490640 h 552749"/>
                <a:gd name="connsiteX0" fmla="*/ 0 w 954032"/>
                <a:gd name="connsiteY0" fmla="*/ 508255 h 553191"/>
                <a:gd name="connsiteX1" fmla="*/ 110382 w 954032"/>
                <a:gd name="connsiteY1" fmla="*/ 547265 h 553191"/>
                <a:gd name="connsiteX2" fmla="*/ 218194 w 954032"/>
                <a:gd name="connsiteY2" fmla="*/ 412982 h 553191"/>
                <a:gd name="connsiteX3" fmla="*/ 322235 w 954032"/>
                <a:gd name="connsiteY3" fmla="*/ 545568 h 553191"/>
                <a:gd name="connsiteX4" fmla="*/ 491283 w 954032"/>
                <a:gd name="connsiteY4" fmla="*/ 1 h 553191"/>
                <a:gd name="connsiteX5" fmla="*/ 663360 w 954032"/>
                <a:gd name="connsiteY5" fmla="*/ 552748 h 553191"/>
                <a:gd name="connsiteX6" fmla="*/ 767908 w 954032"/>
                <a:gd name="connsiteY6" fmla="*/ 415057 h 553191"/>
                <a:gd name="connsiteX7" fmla="*/ 873920 w 954032"/>
                <a:gd name="connsiteY7" fmla="*/ 550549 h 553191"/>
                <a:gd name="connsiteX8" fmla="*/ 954032 w 954032"/>
                <a:gd name="connsiteY8" fmla="*/ 505155 h 553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032" h="553191">
                  <a:moveTo>
                    <a:pt x="0" y="508255"/>
                  </a:moveTo>
                  <a:cubicBezTo>
                    <a:pt x="40982" y="467913"/>
                    <a:pt x="74016" y="563144"/>
                    <a:pt x="110382" y="547265"/>
                  </a:cubicBezTo>
                  <a:cubicBezTo>
                    <a:pt x="146748" y="531386"/>
                    <a:pt x="182885" y="413265"/>
                    <a:pt x="218194" y="412982"/>
                  </a:cubicBezTo>
                  <a:cubicBezTo>
                    <a:pt x="253503" y="412699"/>
                    <a:pt x="265500" y="544275"/>
                    <a:pt x="322235" y="545568"/>
                  </a:cubicBezTo>
                  <a:cubicBezTo>
                    <a:pt x="378970" y="546861"/>
                    <a:pt x="434429" y="-1196"/>
                    <a:pt x="491283" y="1"/>
                  </a:cubicBezTo>
                  <a:cubicBezTo>
                    <a:pt x="548137" y="1198"/>
                    <a:pt x="622094" y="553724"/>
                    <a:pt x="663360" y="552748"/>
                  </a:cubicBezTo>
                  <a:cubicBezTo>
                    <a:pt x="704626" y="551772"/>
                    <a:pt x="732815" y="415423"/>
                    <a:pt x="767908" y="415057"/>
                  </a:cubicBezTo>
                  <a:cubicBezTo>
                    <a:pt x="803001" y="414691"/>
                    <a:pt x="842899" y="535533"/>
                    <a:pt x="873920" y="550549"/>
                  </a:cubicBezTo>
                  <a:cubicBezTo>
                    <a:pt x="904941" y="565565"/>
                    <a:pt x="924150" y="511985"/>
                    <a:pt x="954032" y="505155"/>
                  </a:cubicBezTo>
                </a:path>
              </a:pathLst>
            </a:custGeom>
            <a:noFill/>
            <a:ln w="2857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6" name="グループ化 5"/>
          <p:cNvGrpSpPr/>
          <p:nvPr/>
        </p:nvGrpSpPr>
        <p:grpSpPr>
          <a:xfrm>
            <a:off x="3419885" y="2616321"/>
            <a:ext cx="534789" cy="1467650"/>
            <a:chOff x="3439845" y="2715766"/>
            <a:chExt cx="524029" cy="1467650"/>
          </a:xfrm>
        </p:grpSpPr>
        <p:cxnSp>
          <p:nvCxnSpPr>
            <p:cNvPr id="46" name="直線コネクタ 45"/>
            <p:cNvCxnSpPr/>
            <p:nvPr/>
          </p:nvCxnSpPr>
          <p:spPr>
            <a:xfrm flipH="1">
              <a:off x="3439845" y="2715766"/>
              <a:ext cx="0" cy="1467650"/>
            </a:xfrm>
            <a:prstGeom prst="line">
              <a:avLst/>
            </a:prstGeom>
            <a:ln>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47" name="直線コネクタ 46"/>
            <p:cNvCxnSpPr/>
            <p:nvPr/>
          </p:nvCxnSpPr>
          <p:spPr>
            <a:xfrm flipH="1">
              <a:off x="3569708" y="2715766"/>
              <a:ext cx="0" cy="1467650"/>
            </a:xfrm>
            <a:prstGeom prst="line">
              <a:avLst/>
            </a:prstGeom>
            <a:ln>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p:nvCxnSpPr>
          <p:spPr>
            <a:xfrm flipH="1">
              <a:off x="3699520" y="2715766"/>
              <a:ext cx="0" cy="1467650"/>
            </a:xfrm>
            <a:prstGeom prst="line">
              <a:avLst/>
            </a:prstGeom>
            <a:ln>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flipH="1">
              <a:off x="3836861" y="2715766"/>
              <a:ext cx="0" cy="1467650"/>
            </a:xfrm>
            <a:prstGeom prst="line">
              <a:avLst/>
            </a:prstGeom>
            <a:ln>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p:nvCxnSpPr>
          <p:spPr>
            <a:xfrm flipH="1">
              <a:off x="3963874" y="2715766"/>
              <a:ext cx="0" cy="1467650"/>
            </a:xfrm>
            <a:prstGeom prst="line">
              <a:avLst/>
            </a:prstGeom>
            <a:ln>
              <a:solidFill>
                <a:srgbClr val="000000"/>
              </a:solidFill>
              <a:prstDash val="solid"/>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51" name="テキスト ボックス 50"/>
              <p:cNvSpPr txBox="1"/>
              <p:nvPr/>
            </p:nvSpPr>
            <p:spPr>
              <a:xfrm>
                <a:off x="3442803" y="4086779"/>
                <a:ext cx="365262" cy="461665"/>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400" b="0" i="1" smtClean="0">
                              <a:solidFill>
                                <a:srgbClr val="000000"/>
                              </a:solidFill>
                              <a:latin typeface="Cambria Math" panose="02040503050406030204" pitchFamily="18" charset="0"/>
                            </a:rPr>
                          </m:ctrlPr>
                        </m:sSubPr>
                        <m:e>
                          <m:r>
                            <a:rPr kumimoji="1" lang="ja-JP" altLang="en-US" sz="2400" b="0" i="1" smtClean="0">
                              <a:solidFill>
                                <a:srgbClr val="000000"/>
                              </a:solidFill>
                              <a:latin typeface="Cambria Math" panose="02040503050406030204" pitchFamily="18" charset="0"/>
                            </a:rPr>
                            <m:t>𝜆</m:t>
                          </m:r>
                        </m:e>
                        <m:sub>
                          <m:r>
                            <a:rPr kumimoji="1" lang="en-US" altLang="ja-JP" sz="2400" b="0" i="1" smtClean="0">
                              <a:solidFill>
                                <a:srgbClr val="000000"/>
                              </a:solidFill>
                              <a:latin typeface="Cambria Math" panose="02040503050406030204" pitchFamily="18" charset="0"/>
                            </a:rPr>
                            <m:t>𝐺</m:t>
                          </m:r>
                        </m:sub>
                      </m:sSub>
                    </m:oMath>
                  </m:oMathPara>
                </a14:m>
                <a:endParaRPr kumimoji="1" lang="ja-JP" altLang="en-US" sz="2400" dirty="0">
                  <a:solidFill>
                    <a:srgbClr val="000000"/>
                  </a:solidFill>
                </a:endParaRPr>
              </a:p>
            </p:txBody>
          </p:sp>
        </mc:Choice>
        <mc:Fallback xmlns="">
          <p:sp>
            <p:nvSpPr>
              <p:cNvPr id="51" name="テキスト ボックス 50"/>
              <p:cNvSpPr txBox="1">
                <a:spLocks noRot="1" noChangeAspect="1" noMove="1" noResize="1" noEditPoints="1" noAdjustHandles="1" noChangeArrowheads="1" noChangeShapeType="1" noTextEdit="1"/>
              </p:cNvSpPr>
              <p:nvPr/>
            </p:nvSpPr>
            <p:spPr>
              <a:xfrm>
                <a:off x="3442803" y="4086779"/>
                <a:ext cx="365262" cy="461665"/>
              </a:xfrm>
              <a:prstGeom prst="rect">
                <a:avLst/>
              </a:prstGeom>
              <a:blipFill rotWithShape="0">
                <a:blip r:embed="rId5"/>
                <a:stretch>
                  <a:fillRect l="-5000" r="-28333" b="-3947"/>
                </a:stretch>
              </a:blipFill>
            </p:spPr>
            <p:txBody>
              <a:bodyPr/>
              <a:lstStyle/>
              <a:p>
                <a:r>
                  <a:rPr lang="ja-JP" altLang="en-US">
                    <a:noFill/>
                  </a:rPr>
                  <a:t> </a:t>
                </a:r>
              </a:p>
            </p:txBody>
          </p:sp>
        </mc:Fallback>
      </mc:AlternateContent>
      <p:cxnSp>
        <p:nvCxnSpPr>
          <p:cNvPr id="54" name="直線矢印コネクタ 53"/>
          <p:cNvCxnSpPr/>
          <p:nvPr/>
        </p:nvCxnSpPr>
        <p:spPr>
          <a:xfrm>
            <a:off x="3442803" y="3048369"/>
            <a:ext cx="520711" cy="0"/>
          </a:xfrm>
          <a:prstGeom prst="straightConnector1">
            <a:avLst/>
          </a:prstGeom>
          <a:ln w="12700">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5" name="直線矢印コネクタ 54"/>
          <p:cNvCxnSpPr/>
          <p:nvPr/>
        </p:nvCxnSpPr>
        <p:spPr>
          <a:xfrm>
            <a:off x="3442803" y="3352358"/>
            <a:ext cx="520711" cy="0"/>
          </a:xfrm>
          <a:prstGeom prst="straightConnector1">
            <a:avLst/>
          </a:prstGeom>
          <a:ln w="12700">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8" name="直線矢印コネクタ 57"/>
          <p:cNvCxnSpPr/>
          <p:nvPr/>
        </p:nvCxnSpPr>
        <p:spPr>
          <a:xfrm>
            <a:off x="3442803" y="3656347"/>
            <a:ext cx="520711" cy="0"/>
          </a:xfrm>
          <a:prstGeom prst="straightConnector1">
            <a:avLst/>
          </a:prstGeom>
          <a:ln w="12700">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59" name="グループ化 58"/>
          <p:cNvGrpSpPr/>
          <p:nvPr/>
        </p:nvGrpSpPr>
        <p:grpSpPr>
          <a:xfrm>
            <a:off x="1843552" y="2706002"/>
            <a:ext cx="208168" cy="1467650"/>
            <a:chOff x="1885646" y="3117063"/>
            <a:chExt cx="208168" cy="1467650"/>
          </a:xfrm>
        </p:grpSpPr>
        <p:cxnSp>
          <p:nvCxnSpPr>
            <p:cNvPr id="60" name="直線コネクタ 59"/>
            <p:cNvCxnSpPr/>
            <p:nvPr/>
          </p:nvCxnSpPr>
          <p:spPr>
            <a:xfrm flipH="1">
              <a:off x="1885646" y="3117063"/>
              <a:ext cx="0" cy="1467650"/>
            </a:xfrm>
            <a:prstGeom prst="line">
              <a:avLst/>
            </a:prstGeom>
            <a:ln>
              <a:solidFill>
                <a:srgbClr val="000000"/>
              </a:solidFill>
              <a:prstDash val="solid"/>
            </a:ln>
          </p:spPr>
          <p:style>
            <a:lnRef idx="1">
              <a:schemeClr val="accent1"/>
            </a:lnRef>
            <a:fillRef idx="0">
              <a:schemeClr val="accent1"/>
            </a:fillRef>
            <a:effectRef idx="0">
              <a:schemeClr val="accent1"/>
            </a:effectRef>
            <a:fontRef idx="minor">
              <a:schemeClr val="tx1"/>
            </a:fontRef>
          </p:style>
        </p:cxnSp>
        <p:sp>
          <p:nvSpPr>
            <p:cNvPr id="67" name="フリーフォーム 66"/>
            <p:cNvSpPr/>
            <p:nvPr/>
          </p:nvSpPr>
          <p:spPr>
            <a:xfrm rot="5400000">
              <a:off x="1513740" y="3666295"/>
              <a:ext cx="954032" cy="206116"/>
            </a:xfrm>
            <a:custGeom>
              <a:avLst/>
              <a:gdLst>
                <a:gd name="connsiteX0" fmla="*/ 0 w 938640"/>
                <a:gd name="connsiteY0" fmla="*/ 584049 h 595296"/>
                <a:gd name="connsiteX1" fmla="*/ 107577 w 938640"/>
                <a:gd name="connsiteY1" fmla="*/ 468788 h 595296"/>
                <a:gd name="connsiteX2" fmla="*/ 153681 w 938640"/>
                <a:gd name="connsiteY2" fmla="*/ 376580 h 595296"/>
                <a:gd name="connsiteX3" fmla="*/ 268942 w 938640"/>
                <a:gd name="connsiteY3" fmla="*/ 545629 h 595296"/>
                <a:gd name="connsiteX4" fmla="*/ 437990 w 938640"/>
                <a:gd name="connsiteY4" fmla="*/ 62 h 595296"/>
                <a:gd name="connsiteX5" fmla="*/ 576303 w 938640"/>
                <a:gd name="connsiteY5" fmla="*/ 584049 h 595296"/>
                <a:gd name="connsiteX6" fmla="*/ 714615 w 938640"/>
                <a:gd name="connsiteY6" fmla="*/ 384264 h 595296"/>
                <a:gd name="connsiteX7" fmla="*/ 837560 w 938640"/>
                <a:gd name="connsiteY7" fmla="*/ 591733 h 595296"/>
                <a:gd name="connsiteX8" fmla="*/ 929768 w 938640"/>
                <a:gd name="connsiteY8" fmla="*/ 514892 h 595296"/>
                <a:gd name="connsiteX9" fmla="*/ 929768 w 938640"/>
                <a:gd name="connsiteY9" fmla="*/ 507208 h 595296"/>
                <a:gd name="connsiteX0" fmla="*/ 0 w 938640"/>
                <a:gd name="connsiteY0" fmla="*/ 584049 h 595296"/>
                <a:gd name="connsiteX1" fmla="*/ 57089 w 938640"/>
                <a:gd name="connsiteY1" fmla="*/ 547326 h 595296"/>
                <a:gd name="connsiteX2" fmla="*/ 153681 w 938640"/>
                <a:gd name="connsiteY2" fmla="*/ 376580 h 595296"/>
                <a:gd name="connsiteX3" fmla="*/ 268942 w 938640"/>
                <a:gd name="connsiteY3" fmla="*/ 545629 h 595296"/>
                <a:gd name="connsiteX4" fmla="*/ 437990 w 938640"/>
                <a:gd name="connsiteY4" fmla="*/ 62 h 595296"/>
                <a:gd name="connsiteX5" fmla="*/ 576303 w 938640"/>
                <a:gd name="connsiteY5" fmla="*/ 584049 h 595296"/>
                <a:gd name="connsiteX6" fmla="*/ 714615 w 938640"/>
                <a:gd name="connsiteY6" fmla="*/ 384264 h 595296"/>
                <a:gd name="connsiteX7" fmla="*/ 837560 w 938640"/>
                <a:gd name="connsiteY7" fmla="*/ 591733 h 595296"/>
                <a:gd name="connsiteX8" fmla="*/ 929768 w 938640"/>
                <a:gd name="connsiteY8" fmla="*/ 514892 h 595296"/>
                <a:gd name="connsiteX9" fmla="*/ 929768 w 938640"/>
                <a:gd name="connsiteY9" fmla="*/ 507208 h 595296"/>
                <a:gd name="connsiteX0" fmla="*/ 0 w 991933"/>
                <a:gd name="connsiteY0" fmla="*/ 508316 h 595296"/>
                <a:gd name="connsiteX1" fmla="*/ 110382 w 991933"/>
                <a:gd name="connsiteY1" fmla="*/ 547326 h 595296"/>
                <a:gd name="connsiteX2" fmla="*/ 206974 w 991933"/>
                <a:gd name="connsiteY2" fmla="*/ 376580 h 595296"/>
                <a:gd name="connsiteX3" fmla="*/ 322235 w 991933"/>
                <a:gd name="connsiteY3" fmla="*/ 545629 h 595296"/>
                <a:gd name="connsiteX4" fmla="*/ 491283 w 991933"/>
                <a:gd name="connsiteY4" fmla="*/ 62 h 595296"/>
                <a:gd name="connsiteX5" fmla="*/ 629596 w 991933"/>
                <a:gd name="connsiteY5" fmla="*/ 584049 h 595296"/>
                <a:gd name="connsiteX6" fmla="*/ 767908 w 991933"/>
                <a:gd name="connsiteY6" fmla="*/ 384264 h 595296"/>
                <a:gd name="connsiteX7" fmla="*/ 890853 w 991933"/>
                <a:gd name="connsiteY7" fmla="*/ 591733 h 595296"/>
                <a:gd name="connsiteX8" fmla="*/ 983061 w 991933"/>
                <a:gd name="connsiteY8" fmla="*/ 514892 h 595296"/>
                <a:gd name="connsiteX9" fmla="*/ 983061 w 991933"/>
                <a:gd name="connsiteY9" fmla="*/ 507208 h 595296"/>
                <a:gd name="connsiteX0" fmla="*/ 0 w 991933"/>
                <a:gd name="connsiteY0" fmla="*/ 508317 h 595297"/>
                <a:gd name="connsiteX1" fmla="*/ 110382 w 991933"/>
                <a:gd name="connsiteY1" fmla="*/ 547327 h 595297"/>
                <a:gd name="connsiteX2" fmla="*/ 218194 w 991933"/>
                <a:gd name="connsiteY2" fmla="*/ 413044 h 595297"/>
                <a:gd name="connsiteX3" fmla="*/ 322235 w 991933"/>
                <a:gd name="connsiteY3" fmla="*/ 545630 h 595297"/>
                <a:gd name="connsiteX4" fmla="*/ 491283 w 991933"/>
                <a:gd name="connsiteY4" fmla="*/ 63 h 595297"/>
                <a:gd name="connsiteX5" fmla="*/ 629596 w 991933"/>
                <a:gd name="connsiteY5" fmla="*/ 584050 h 595297"/>
                <a:gd name="connsiteX6" fmla="*/ 767908 w 991933"/>
                <a:gd name="connsiteY6" fmla="*/ 384265 h 595297"/>
                <a:gd name="connsiteX7" fmla="*/ 890853 w 991933"/>
                <a:gd name="connsiteY7" fmla="*/ 591734 h 595297"/>
                <a:gd name="connsiteX8" fmla="*/ 983061 w 991933"/>
                <a:gd name="connsiteY8" fmla="*/ 514893 h 595297"/>
                <a:gd name="connsiteX9" fmla="*/ 983061 w 991933"/>
                <a:gd name="connsiteY9" fmla="*/ 507209 h 595297"/>
                <a:gd name="connsiteX0" fmla="*/ 0 w 991933"/>
                <a:gd name="connsiteY0" fmla="*/ 508310 h 595290"/>
                <a:gd name="connsiteX1" fmla="*/ 110382 w 991933"/>
                <a:gd name="connsiteY1" fmla="*/ 547320 h 595290"/>
                <a:gd name="connsiteX2" fmla="*/ 218194 w 991933"/>
                <a:gd name="connsiteY2" fmla="*/ 413037 h 595290"/>
                <a:gd name="connsiteX3" fmla="*/ 322235 w 991933"/>
                <a:gd name="connsiteY3" fmla="*/ 545623 h 595290"/>
                <a:gd name="connsiteX4" fmla="*/ 491283 w 991933"/>
                <a:gd name="connsiteY4" fmla="*/ 56 h 595290"/>
                <a:gd name="connsiteX5" fmla="*/ 629596 w 991933"/>
                <a:gd name="connsiteY5" fmla="*/ 584043 h 595290"/>
                <a:gd name="connsiteX6" fmla="*/ 767908 w 991933"/>
                <a:gd name="connsiteY6" fmla="*/ 384258 h 595290"/>
                <a:gd name="connsiteX7" fmla="*/ 890853 w 991933"/>
                <a:gd name="connsiteY7" fmla="*/ 591727 h 595290"/>
                <a:gd name="connsiteX8" fmla="*/ 983061 w 991933"/>
                <a:gd name="connsiteY8" fmla="*/ 514886 h 595290"/>
                <a:gd name="connsiteX9" fmla="*/ 983061 w 991933"/>
                <a:gd name="connsiteY9" fmla="*/ 507202 h 595290"/>
                <a:gd name="connsiteX0" fmla="*/ 0 w 991933"/>
                <a:gd name="connsiteY0" fmla="*/ 508260 h 595240"/>
                <a:gd name="connsiteX1" fmla="*/ 110382 w 991933"/>
                <a:gd name="connsiteY1" fmla="*/ 547270 h 595240"/>
                <a:gd name="connsiteX2" fmla="*/ 218194 w 991933"/>
                <a:gd name="connsiteY2" fmla="*/ 412987 h 595240"/>
                <a:gd name="connsiteX3" fmla="*/ 322235 w 991933"/>
                <a:gd name="connsiteY3" fmla="*/ 545573 h 595240"/>
                <a:gd name="connsiteX4" fmla="*/ 491283 w 991933"/>
                <a:gd name="connsiteY4" fmla="*/ 6 h 595240"/>
                <a:gd name="connsiteX5" fmla="*/ 629596 w 991933"/>
                <a:gd name="connsiteY5" fmla="*/ 583993 h 595240"/>
                <a:gd name="connsiteX6" fmla="*/ 767908 w 991933"/>
                <a:gd name="connsiteY6" fmla="*/ 384208 h 595240"/>
                <a:gd name="connsiteX7" fmla="*/ 890853 w 991933"/>
                <a:gd name="connsiteY7" fmla="*/ 591677 h 595240"/>
                <a:gd name="connsiteX8" fmla="*/ 983061 w 991933"/>
                <a:gd name="connsiteY8" fmla="*/ 514836 h 595240"/>
                <a:gd name="connsiteX9" fmla="*/ 983061 w 991933"/>
                <a:gd name="connsiteY9" fmla="*/ 507152 h 595240"/>
                <a:gd name="connsiteX0" fmla="*/ 0 w 991933"/>
                <a:gd name="connsiteY0" fmla="*/ 508260 h 595240"/>
                <a:gd name="connsiteX1" fmla="*/ 110382 w 991933"/>
                <a:gd name="connsiteY1" fmla="*/ 547270 h 595240"/>
                <a:gd name="connsiteX2" fmla="*/ 218194 w 991933"/>
                <a:gd name="connsiteY2" fmla="*/ 412987 h 595240"/>
                <a:gd name="connsiteX3" fmla="*/ 322235 w 991933"/>
                <a:gd name="connsiteY3" fmla="*/ 545573 h 595240"/>
                <a:gd name="connsiteX4" fmla="*/ 491283 w 991933"/>
                <a:gd name="connsiteY4" fmla="*/ 6 h 595240"/>
                <a:gd name="connsiteX5" fmla="*/ 629596 w 991933"/>
                <a:gd name="connsiteY5" fmla="*/ 583993 h 595240"/>
                <a:gd name="connsiteX6" fmla="*/ 767908 w 991933"/>
                <a:gd name="connsiteY6" fmla="*/ 384208 h 595240"/>
                <a:gd name="connsiteX7" fmla="*/ 890853 w 991933"/>
                <a:gd name="connsiteY7" fmla="*/ 591677 h 595240"/>
                <a:gd name="connsiteX8" fmla="*/ 983061 w 991933"/>
                <a:gd name="connsiteY8" fmla="*/ 514836 h 595240"/>
                <a:gd name="connsiteX9" fmla="*/ 983061 w 991933"/>
                <a:gd name="connsiteY9" fmla="*/ 507152 h 595240"/>
                <a:gd name="connsiteX0" fmla="*/ 0 w 991933"/>
                <a:gd name="connsiteY0" fmla="*/ 508255 h 595235"/>
                <a:gd name="connsiteX1" fmla="*/ 110382 w 991933"/>
                <a:gd name="connsiteY1" fmla="*/ 547265 h 595235"/>
                <a:gd name="connsiteX2" fmla="*/ 218194 w 991933"/>
                <a:gd name="connsiteY2" fmla="*/ 412982 h 595235"/>
                <a:gd name="connsiteX3" fmla="*/ 322235 w 991933"/>
                <a:gd name="connsiteY3" fmla="*/ 545568 h 595235"/>
                <a:gd name="connsiteX4" fmla="*/ 491283 w 991933"/>
                <a:gd name="connsiteY4" fmla="*/ 1 h 595235"/>
                <a:gd name="connsiteX5" fmla="*/ 646426 w 991933"/>
                <a:gd name="connsiteY5" fmla="*/ 550329 h 595235"/>
                <a:gd name="connsiteX6" fmla="*/ 767908 w 991933"/>
                <a:gd name="connsiteY6" fmla="*/ 384203 h 595235"/>
                <a:gd name="connsiteX7" fmla="*/ 890853 w 991933"/>
                <a:gd name="connsiteY7" fmla="*/ 591672 h 595235"/>
                <a:gd name="connsiteX8" fmla="*/ 983061 w 991933"/>
                <a:gd name="connsiteY8" fmla="*/ 514831 h 595235"/>
                <a:gd name="connsiteX9" fmla="*/ 983061 w 991933"/>
                <a:gd name="connsiteY9" fmla="*/ 507147 h 595235"/>
                <a:gd name="connsiteX0" fmla="*/ 0 w 991933"/>
                <a:gd name="connsiteY0" fmla="*/ 508255 h 593950"/>
                <a:gd name="connsiteX1" fmla="*/ 110382 w 991933"/>
                <a:gd name="connsiteY1" fmla="*/ 547265 h 593950"/>
                <a:gd name="connsiteX2" fmla="*/ 218194 w 991933"/>
                <a:gd name="connsiteY2" fmla="*/ 412982 h 593950"/>
                <a:gd name="connsiteX3" fmla="*/ 322235 w 991933"/>
                <a:gd name="connsiteY3" fmla="*/ 545568 h 593950"/>
                <a:gd name="connsiteX4" fmla="*/ 491283 w 991933"/>
                <a:gd name="connsiteY4" fmla="*/ 1 h 593950"/>
                <a:gd name="connsiteX5" fmla="*/ 646426 w 991933"/>
                <a:gd name="connsiteY5" fmla="*/ 550329 h 593950"/>
                <a:gd name="connsiteX6" fmla="*/ 767908 w 991933"/>
                <a:gd name="connsiteY6" fmla="*/ 415057 h 593950"/>
                <a:gd name="connsiteX7" fmla="*/ 890853 w 991933"/>
                <a:gd name="connsiteY7" fmla="*/ 591672 h 593950"/>
                <a:gd name="connsiteX8" fmla="*/ 983061 w 991933"/>
                <a:gd name="connsiteY8" fmla="*/ 514831 h 593950"/>
                <a:gd name="connsiteX9" fmla="*/ 983061 w 991933"/>
                <a:gd name="connsiteY9" fmla="*/ 507147 h 593950"/>
                <a:gd name="connsiteX0" fmla="*/ 0 w 991933"/>
                <a:gd name="connsiteY0" fmla="*/ 508255 h 593950"/>
                <a:gd name="connsiteX1" fmla="*/ 110382 w 991933"/>
                <a:gd name="connsiteY1" fmla="*/ 547265 h 593950"/>
                <a:gd name="connsiteX2" fmla="*/ 218194 w 991933"/>
                <a:gd name="connsiteY2" fmla="*/ 412982 h 593950"/>
                <a:gd name="connsiteX3" fmla="*/ 322235 w 991933"/>
                <a:gd name="connsiteY3" fmla="*/ 545568 h 593950"/>
                <a:gd name="connsiteX4" fmla="*/ 491283 w 991933"/>
                <a:gd name="connsiteY4" fmla="*/ 1 h 593950"/>
                <a:gd name="connsiteX5" fmla="*/ 646426 w 991933"/>
                <a:gd name="connsiteY5" fmla="*/ 550329 h 593950"/>
                <a:gd name="connsiteX6" fmla="*/ 767908 w 991933"/>
                <a:gd name="connsiteY6" fmla="*/ 415057 h 593950"/>
                <a:gd name="connsiteX7" fmla="*/ 890853 w 991933"/>
                <a:gd name="connsiteY7" fmla="*/ 591672 h 593950"/>
                <a:gd name="connsiteX8" fmla="*/ 983061 w 991933"/>
                <a:gd name="connsiteY8" fmla="*/ 514831 h 593950"/>
                <a:gd name="connsiteX9" fmla="*/ 983061 w 991933"/>
                <a:gd name="connsiteY9" fmla="*/ 507147 h 593950"/>
                <a:gd name="connsiteX0" fmla="*/ 0 w 983061"/>
                <a:gd name="connsiteY0" fmla="*/ 508255 h 593950"/>
                <a:gd name="connsiteX1" fmla="*/ 110382 w 983061"/>
                <a:gd name="connsiteY1" fmla="*/ 547265 h 593950"/>
                <a:gd name="connsiteX2" fmla="*/ 218194 w 983061"/>
                <a:gd name="connsiteY2" fmla="*/ 412982 h 593950"/>
                <a:gd name="connsiteX3" fmla="*/ 322235 w 983061"/>
                <a:gd name="connsiteY3" fmla="*/ 545568 h 593950"/>
                <a:gd name="connsiteX4" fmla="*/ 491283 w 983061"/>
                <a:gd name="connsiteY4" fmla="*/ 1 h 593950"/>
                <a:gd name="connsiteX5" fmla="*/ 646426 w 983061"/>
                <a:gd name="connsiteY5" fmla="*/ 550329 h 593950"/>
                <a:gd name="connsiteX6" fmla="*/ 767908 w 983061"/>
                <a:gd name="connsiteY6" fmla="*/ 415057 h 593950"/>
                <a:gd name="connsiteX7" fmla="*/ 890853 w 983061"/>
                <a:gd name="connsiteY7" fmla="*/ 591672 h 593950"/>
                <a:gd name="connsiteX8" fmla="*/ 983061 w 983061"/>
                <a:gd name="connsiteY8" fmla="*/ 514831 h 593950"/>
                <a:gd name="connsiteX0" fmla="*/ 0 w 990318"/>
                <a:gd name="connsiteY0" fmla="*/ 508255 h 592771"/>
                <a:gd name="connsiteX1" fmla="*/ 110382 w 990318"/>
                <a:gd name="connsiteY1" fmla="*/ 547265 h 592771"/>
                <a:gd name="connsiteX2" fmla="*/ 218194 w 990318"/>
                <a:gd name="connsiteY2" fmla="*/ 412982 h 592771"/>
                <a:gd name="connsiteX3" fmla="*/ 322235 w 990318"/>
                <a:gd name="connsiteY3" fmla="*/ 545568 h 592771"/>
                <a:gd name="connsiteX4" fmla="*/ 491283 w 990318"/>
                <a:gd name="connsiteY4" fmla="*/ 1 h 592771"/>
                <a:gd name="connsiteX5" fmla="*/ 646426 w 990318"/>
                <a:gd name="connsiteY5" fmla="*/ 550329 h 592771"/>
                <a:gd name="connsiteX6" fmla="*/ 767908 w 990318"/>
                <a:gd name="connsiteY6" fmla="*/ 415057 h 592771"/>
                <a:gd name="connsiteX7" fmla="*/ 890853 w 990318"/>
                <a:gd name="connsiteY7" fmla="*/ 591672 h 592771"/>
                <a:gd name="connsiteX8" fmla="*/ 990318 w 990318"/>
                <a:gd name="connsiteY8" fmla="*/ 490640 h 592771"/>
                <a:gd name="connsiteX0" fmla="*/ 0 w 990318"/>
                <a:gd name="connsiteY0" fmla="*/ 508255 h 564574"/>
                <a:gd name="connsiteX1" fmla="*/ 110382 w 990318"/>
                <a:gd name="connsiteY1" fmla="*/ 547265 h 564574"/>
                <a:gd name="connsiteX2" fmla="*/ 218194 w 990318"/>
                <a:gd name="connsiteY2" fmla="*/ 412982 h 564574"/>
                <a:gd name="connsiteX3" fmla="*/ 322235 w 990318"/>
                <a:gd name="connsiteY3" fmla="*/ 545568 h 564574"/>
                <a:gd name="connsiteX4" fmla="*/ 491283 w 990318"/>
                <a:gd name="connsiteY4" fmla="*/ 1 h 564574"/>
                <a:gd name="connsiteX5" fmla="*/ 646426 w 990318"/>
                <a:gd name="connsiteY5" fmla="*/ 550329 h 564574"/>
                <a:gd name="connsiteX6" fmla="*/ 767908 w 990318"/>
                <a:gd name="connsiteY6" fmla="*/ 415057 h 564574"/>
                <a:gd name="connsiteX7" fmla="*/ 900529 w 990318"/>
                <a:gd name="connsiteY7" fmla="*/ 555387 h 564574"/>
                <a:gd name="connsiteX8" fmla="*/ 990318 w 990318"/>
                <a:gd name="connsiteY8" fmla="*/ 490640 h 564574"/>
                <a:gd name="connsiteX0" fmla="*/ 0 w 990318"/>
                <a:gd name="connsiteY0" fmla="*/ 508255 h 564574"/>
                <a:gd name="connsiteX1" fmla="*/ 110382 w 990318"/>
                <a:gd name="connsiteY1" fmla="*/ 547265 h 564574"/>
                <a:gd name="connsiteX2" fmla="*/ 218194 w 990318"/>
                <a:gd name="connsiteY2" fmla="*/ 412982 h 564574"/>
                <a:gd name="connsiteX3" fmla="*/ 322235 w 990318"/>
                <a:gd name="connsiteY3" fmla="*/ 545568 h 564574"/>
                <a:gd name="connsiteX4" fmla="*/ 491283 w 990318"/>
                <a:gd name="connsiteY4" fmla="*/ 1 h 564574"/>
                <a:gd name="connsiteX5" fmla="*/ 646426 w 990318"/>
                <a:gd name="connsiteY5" fmla="*/ 550329 h 564574"/>
                <a:gd name="connsiteX6" fmla="*/ 767908 w 990318"/>
                <a:gd name="connsiteY6" fmla="*/ 415057 h 564574"/>
                <a:gd name="connsiteX7" fmla="*/ 900529 w 990318"/>
                <a:gd name="connsiteY7" fmla="*/ 555387 h 564574"/>
                <a:gd name="connsiteX8" fmla="*/ 990318 w 990318"/>
                <a:gd name="connsiteY8" fmla="*/ 490640 h 564574"/>
                <a:gd name="connsiteX0" fmla="*/ 0 w 990318"/>
                <a:gd name="connsiteY0" fmla="*/ 508255 h 564574"/>
                <a:gd name="connsiteX1" fmla="*/ 110382 w 990318"/>
                <a:gd name="connsiteY1" fmla="*/ 547265 h 564574"/>
                <a:gd name="connsiteX2" fmla="*/ 218194 w 990318"/>
                <a:gd name="connsiteY2" fmla="*/ 412982 h 564574"/>
                <a:gd name="connsiteX3" fmla="*/ 322235 w 990318"/>
                <a:gd name="connsiteY3" fmla="*/ 545568 h 564574"/>
                <a:gd name="connsiteX4" fmla="*/ 491283 w 990318"/>
                <a:gd name="connsiteY4" fmla="*/ 1 h 564574"/>
                <a:gd name="connsiteX5" fmla="*/ 646426 w 990318"/>
                <a:gd name="connsiteY5" fmla="*/ 550329 h 564574"/>
                <a:gd name="connsiteX6" fmla="*/ 767908 w 990318"/>
                <a:gd name="connsiteY6" fmla="*/ 415057 h 564574"/>
                <a:gd name="connsiteX7" fmla="*/ 900529 w 990318"/>
                <a:gd name="connsiteY7" fmla="*/ 555387 h 564574"/>
                <a:gd name="connsiteX8" fmla="*/ 990318 w 990318"/>
                <a:gd name="connsiteY8" fmla="*/ 490640 h 564574"/>
                <a:gd name="connsiteX0" fmla="*/ 0 w 990318"/>
                <a:gd name="connsiteY0" fmla="*/ 508255 h 564574"/>
                <a:gd name="connsiteX1" fmla="*/ 110382 w 990318"/>
                <a:gd name="connsiteY1" fmla="*/ 547265 h 564574"/>
                <a:gd name="connsiteX2" fmla="*/ 218194 w 990318"/>
                <a:gd name="connsiteY2" fmla="*/ 412982 h 564574"/>
                <a:gd name="connsiteX3" fmla="*/ 322235 w 990318"/>
                <a:gd name="connsiteY3" fmla="*/ 545568 h 564574"/>
                <a:gd name="connsiteX4" fmla="*/ 491283 w 990318"/>
                <a:gd name="connsiteY4" fmla="*/ 1 h 564574"/>
                <a:gd name="connsiteX5" fmla="*/ 646426 w 990318"/>
                <a:gd name="connsiteY5" fmla="*/ 550329 h 564574"/>
                <a:gd name="connsiteX6" fmla="*/ 767908 w 990318"/>
                <a:gd name="connsiteY6" fmla="*/ 415057 h 564574"/>
                <a:gd name="connsiteX7" fmla="*/ 900529 w 990318"/>
                <a:gd name="connsiteY7" fmla="*/ 555387 h 564574"/>
                <a:gd name="connsiteX8" fmla="*/ 990318 w 990318"/>
                <a:gd name="connsiteY8" fmla="*/ 490640 h 564574"/>
                <a:gd name="connsiteX0" fmla="*/ 0 w 990318"/>
                <a:gd name="connsiteY0" fmla="*/ 508255 h 567484"/>
                <a:gd name="connsiteX1" fmla="*/ 110382 w 990318"/>
                <a:gd name="connsiteY1" fmla="*/ 547265 h 567484"/>
                <a:gd name="connsiteX2" fmla="*/ 218194 w 990318"/>
                <a:gd name="connsiteY2" fmla="*/ 412982 h 567484"/>
                <a:gd name="connsiteX3" fmla="*/ 322235 w 990318"/>
                <a:gd name="connsiteY3" fmla="*/ 545568 h 567484"/>
                <a:gd name="connsiteX4" fmla="*/ 491283 w 990318"/>
                <a:gd name="connsiteY4" fmla="*/ 1 h 567484"/>
                <a:gd name="connsiteX5" fmla="*/ 646426 w 990318"/>
                <a:gd name="connsiteY5" fmla="*/ 550329 h 567484"/>
                <a:gd name="connsiteX6" fmla="*/ 767908 w 990318"/>
                <a:gd name="connsiteY6" fmla="*/ 415057 h 567484"/>
                <a:gd name="connsiteX7" fmla="*/ 888434 w 990318"/>
                <a:gd name="connsiteY7" fmla="*/ 567482 h 567484"/>
                <a:gd name="connsiteX8" fmla="*/ 990318 w 990318"/>
                <a:gd name="connsiteY8" fmla="*/ 490640 h 567484"/>
                <a:gd name="connsiteX0" fmla="*/ 0 w 990318"/>
                <a:gd name="connsiteY0" fmla="*/ 508255 h 567484"/>
                <a:gd name="connsiteX1" fmla="*/ 110382 w 990318"/>
                <a:gd name="connsiteY1" fmla="*/ 547265 h 567484"/>
                <a:gd name="connsiteX2" fmla="*/ 218194 w 990318"/>
                <a:gd name="connsiteY2" fmla="*/ 412982 h 567484"/>
                <a:gd name="connsiteX3" fmla="*/ 322235 w 990318"/>
                <a:gd name="connsiteY3" fmla="*/ 545568 h 567484"/>
                <a:gd name="connsiteX4" fmla="*/ 491283 w 990318"/>
                <a:gd name="connsiteY4" fmla="*/ 1 h 567484"/>
                <a:gd name="connsiteX5" fmla="*/ 646426 w 990318"/>
                <a:gd name="connsiteY5" fmla="*/ 550329 h 567484"/>
                <a:gd name="connsiteX6" fmla="*/ 767908 w 990318"/>
                <a:gd name="connsiteY6" fmla="*/ 415057 h 567484"/>
                <a:gd name="connsiteX7" fmla="*/ 888434 w 990318"/>
                <a:gd name="connsiteY7" fmla="*/ 567482 h 567484"/>
                <a:gd name="connsiteX8" fmla="*/ 990318 w 990318"/>
                <a:gd name="connsiteY8" fmla="*/ 490640 h 567484"/>
                <a:gd name="connsiteX0" fmla="*/ 0 w 990318"/>
                <a:gd name="connsiteY0" fmla="*/ 508255 h 567484"/>
                <a:gd name="connsiteX1" fmla="*/ 110382 w 990318"/>
                <a:gd name="connsiteY1" fmla="*/ 547265 h 567484"/>
                <a:gd name="connsiteX2" fmla="*/ 218194 w 990318"/>
                <a:gd name="connsiteY2" fmla="*/ 412982 h 567484"/>
                <a:gd name="connsiteX3" fmla="*/ 322235 w 990318"/>
                <a:gd name="connsiteY3" fmla="*/ 545568 h 567484"/>
                <a:gd name="connsiteX4" fmla="*/ 491283 w 990318"/>
                <a:gd name="connsiteY4" fmla="*/ 1 h 567484"/>
                <a:gd name="connsiteX5" fmla="*/ 663360 w 990318"/>
                <a:gd name="connsiteY5" fmla="*/ 552748 h 567484"/>
                <a:gd name="connsiteX6" fmla="*/ 767908 w 990318"/>
                <a:gd name="connsiteY6" fmla="*/ 415057 h 567484"/>
                <a:gd name="connsiteX7" fmla="*/ 888434 w 990318"/>
                <a:gd name="connsiteY7" fmla="*/ 567482 h 567484"/>
                <a:gd name="connsiteX8" fmla="*/ 990318 w 990318"/>
                <a:gd name="connsiteY8" fmla="*/ 490640 h 567484"/>
                <a:gd name="connsiteX0" fmla="*/ 0 w 990318"/>
                <a:gd name="connsiteY0" fmla="*/ 508255 h 552749"/>
                <a:gd name="connsiteX1" fmla="*/ 110382 w 990318"/>
                <a:gd name="connsiteY1" fmla="*/ 547265 h 552749"/>
                <a:gd name="connsiteX2" fmla="*/ 218194 w 990318"/>
                <a:gd name="connsiteY2" fmla="*/ 412982 h 552749"/>
                <a:gd name="connsiteX3" fmla="*/ 322235 w 990318"/>
                <a:gd name="connsiteY3" fmla="*/ 545568 h 552749"/>
                <a:gd name="connsiteX4" fmla="*/ 491283 w 990318"/>
                <a:gd name="connsiteY4" fmla="*/ 1 h 552749"/>
                <a:gd name="connsiteX5" fmla="*/ 663360 w 990318"/>
                <a:gd name="connsiteY5" fmla="*/ 552748 h 552749"/>
                <a:gd name="connsiteX6" fmla="*/ 767908 w 990318"/>
                <a:gd name="connsiteY6" fmla="*/ 415057 h 552749"/>
                <a:gd name="connsiteX7" fmla="*/ 873920 w 990318"/>
                <a:gd name="connsiteY7" fmla="*/ 550549 h 552749"/>
                <a:gd name="connsiteX8" fmla="*/ 990318 w 990318"/>
                <a:gd name="connsiteY8" fmla="*/ 490640 h 552749"/>
                <a:gd name="connsiteX0" fmla="*/ 0 w 954032"/>
                <a:gd name="connsiteY0" fmla="*/ 508255 h 552749"/>
                <a:gd name="connsiteX1" fmla="*/ 110382 w 954032"/>
                <a:gd name="connsiteY1" fmla="*/ 547265 h 552749"/>
                <a:gd name="connsiteX2" fmla="*/ 218194 w 954032"/>
                <a:gd name="connsiteY2" fmla="*/ 412982 h 552749"/>
                <a:gd name="connsiteX3" fmla="*/ 322235 w 954032"/>
                <a:gd name="connsiteY3" fmla="*/ 545568 h 552749"/>
                <a:gd name="connsiteX4" fmla="*/ 491283 w 954032"/>
                <a:gd name="connsiteY4" fmla="*/ 1 h 552749"/>
                <a:gd name="connsiteX5" fmla="*/ 663360 w 954032"/>
                <a:gd name="connsiteY5" fmla="*/ 552748 h 552749"/>
                <a:gd name="connsiteX6" fmla="*/ 767908 w 954032"/>
                <a:gd name="connsiteY6" fmla="*/ 415057 h 552749"/>
                <a:gd name="connsiteX7" fmla="*/ 873920 w 954032"/>
                <a:gd name="connsiteY7" fmla="*/ 550549 h 552749"/>
                <a:gd name="connsiteX8" fmla="*/ 954032 w 954032"/>
                <a:gd name="connsiteY8" fmla="*/ 490640 h 552749"/>
                <a:gd name="connsiteX0" fmla="*/ 0 w 954032"/>
                <a:gd name="connsiteY0" fmla="*/ 508255 h 552749"/>
                <a:gd name="connsiteX1" fmla="*/ 110382 w 954032"/>
                <a:gd name="connsiteY1" fmla="*/ 547265 h 552749"/>
                <a:gd name="connsiteX2" fmla="*/ 218194 w 954032"/>
                <a:gd name="connsiteY2" fmla="*/ 412982 h 552749"/>
                <a:gd name="connsiteX3" fmla="*/ 322235 w 954032"/>
                <a:gd name="connsiteY3" fmla="*/ 545568 h 552749"/>
                <a:gd name="connsiteX4" fmla="*/ 491283 w 954032"/>
                <a:gd name="connsiteY4" fmla="*/ 1 h 552749"/>
                <a:gd name="connsiteX5" fmla="*/ 663360 w 954032"/>
                <a:gd name="connsiteY5" fmla="*/ 552748 h 552749"/>
                <a:gd name="connsiteX6" fmla="*/ 767908 w 954032"/>
                <a:gd name="connsiteY6" fmla="*/ 415057 h 552749"/>
                <a:gd name="connsiteX7" fmla="*/ 873920 w 954032"/>
                <a:gd name="connsiteY7" fmla="*/ 550549 h 552749"/>
                <a:gd name="connsiteX8" fmla="*/ 954032 w 954032"/>
                <a:gd name="connsiteY8" fmla="*/ 490640 h 552749"/>
                <a:gd name="connsiteX0" fmla="*/ 0 w 954032"/>
                <a:gd name="connsiteY0" fmla="*/ 508255 h 553191"/>
                <a:gd name="connsiteX1" fmla="*/ 110382 w 954032"/>
                <a:gd name="connsiteY1" fmla="*/ 547265 h 553191"/>
                <a:gd name="connsiteX2" fmla="*/ 218194 w 954032"/>
                <a:gd name="connsiteY2" fmla="*/ 412982 h 553191"/>
                <a:gd name="connsiteX3" fmla="*/ 322235 w 954032"/>
                <a:gd name="connsiteY3" fmla="*/ 545568 h 553191"/>
                <a:gd name="connsiteX4" fmla="*/ 491283 w 954032"/>
                <a:gd name="connsiteY4" fmla="*/ 1 h 553191"/>
                <a:gd name="connsiteX5" fmla="*/ 663360 w 954032"/>
                <a:gd name="connsiteY5" fmla="*/ 552748 h 553191"/>
                <a:gd name="connsiteX6" fmla="*/ 767908 w 954032"/>
                <a:gd name="connsiteY6" fmla="*/ 415057 h 553191"/>
                <a:gd name="connsiteX7" fmla="*/ 873920 w 954032"/>
                <a:gd name="connsiteY7" fmla="*/ 550549 h 553191"/>
                <a:gd name="connsiteX8" fmla="*/ 954032 w 954032"/>
                <a:gd name="connsiteY8" fmla="*/ 505155 h 553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032" h="553191">
                  <a:moveTo>
                    <a:pt x="0" y="508255"/>
                  </a:moveTo>
                  <a:cubicBezTo>
                    <a:pt x="40982" y="467913"/>
                    <a:pt x="74016" y="563144"/>
                    <a:pt x="110382" y="547265"/>
                  </a:cubicBezTo>
                  <a:cubicBezTo>
                    <a:pt x="146748" y="531386"/>
                    <a:pt x="182885" y="413265"/>
                    <a:pt x="218194" y="412982"/>
                  </a:cubicBezTo>
                  <a:cubicBezTo>
                    <a:pt x="253503" y="412699"/>
                    <a:pt x="265500" y="544275"/>
                    <a:pt x="322235" y="545568"/>
                  </a:cubicBezTo>
                  <a:cubicBezTo>
                    <a:pt x="378970" y="546861"/>
                    <a:pt x="434429" y="-1196"/>
                    <a:pt x="491283" y="1"/>
                  </a:cubicBezTo>
                  <a:cubicBezTo>
                    <a:pt x="548137" y="1198"/>
                    <a:pt x="622094" y="553724"/>
                    <a:pt x="663360" y="552748"/>
                  </a:cubicBezTo>
                  <a:cubicBezTo>
                    <a:pt x="704626" y="551772"/>
                    <a:pt x="732815" y="415423"/>
                    <a:pt x="767908" y="415057"/>
                  </a:cubicBezTo>
                  <a:cubicBezTo>
                    <a:pt x="803001" y="414691"/>
                    <a:pt x="842899" y="535533"/>
                    <a:pt x="873920" y="550549"/>
                  </a:cubicBezTo>
                  <a:cubicBezTo>
                    <a:pt x="904941" y="565565"/>
                    <a:pt x="924150" y="511985"/>
                    <a:pt x="954032" y="505155"/>
                  </a:cubicBezTo>
                </a:path>
              </a:pathLst>
            </a:cu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mc:AlternateContent xmlns:mc="http://schemas.openxmlformats.org/markup-compatibility/2006" xmlns:a14="http://schemas.microsoft.com/office/drawing/2010/main">
        <mc:Choice Requires="a14">
          <p:sp>
            <p:nvSpPr>
              <p:cNvPr id="68" name="テキスト ボックス 67"/>
              <p:cNvSpPr txBox="1"/>
              <p:nvPr/>
            </p:nvSpPr>
            <p:spPr>
              <a:xfrm>
                <a:off x="1041669" y="4083348"/>
                <a:ext cx="1882024" cy="645048"/>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ja-JP" sz="2400" i="1" smtClean="0">
                              <a:solidFill>
                                <a:srgbClr val="000000"/>
                              </a:solidFill>
                              <a:latin typeface="Cambria Math" panose="02040503050406030204" pitchFamily="18" charset="0"/>
                            </a:rPr>
                          </m:ctrlPr>
                        </m:sSubPr>
                        <m:e>
                          <m:r>
                            <a:rPr lang="en-US" altLang="ja-JP" sz="2400" i="1">
                              <a:solidFill>
                                <a:srgbClr val="000000"/>
                              </a:solidFill>
                              <a:latin typeface="Cambria Math" panose="02040503050406030204" pitchFamily="18" charset="0"/>
                            </a:rPr>
                            <m:t>𝐼</m:t>
                          </m:r>
                        </m:e>
                        <m:sub>
                          <m:r>
                            <a:rPr lang="en-US" altLang="ja-JP" sz="2400" i="1">
                              <a:solidFill>
                                <a:srgbClr val="000000"/>
                              </a:solidFill>
                              <a:latin typeface="Cambria Math" panose="02040503050406030204" pitchFamily="18" charset="0"/>
                            </a:rPr>
                            <m:t>𝑓</m:t>
                          </m:r>
                        </m:sub>
                      </m:sSub>
                      <m:d>
                        <m:dPr>
                          <m:ctrlPr>
                            <a:rPr lang="en-US" altLang="ja-JP" sz="2400" i="1">
                              <a:solidFill>
                                <a:srgbClr val="000000"/>
                              </a:solidFill>
                              <a:latin typeface="Cambria Math" panose="02040503050406030204" pitchFamily="18" charset="0"/>
                            </a:rPr>
                          </m:ctrlPr>
                        </m:dPr>
                        <m:e>
                          <m:box>
                            <m:boxPr>
                              <m:ctrlPr>
                                <a:rPr lang="en-US" altLang="ja-JP" sz="2400" i="1">
                                  <a:solidFill>
                                    <a:srgbClr val="000000"/>
                                  </a:solidFill>
                                  <a:latin typeface="Cambria Math" panose="02040503050406030204" pitchFamily="18" charset="0"/>
                                </a:rPr>
                              </m:ctrlPr>
                            </m:boxPr>
                            <m:e>
                              <m:argPr>
                                <m:argSz m:val="-1"/>
                              </m:argPr>
                              <m:f>
                                <m:fPr>
                                  <m:ctrlPr>
                                    <a:rPr lang="en-US" altLang="ja-JP" sz="2400" i="1">
                                      <a:solidFill>
                                        <a:srgbClr val="000000"/>
                                      </a:solidFill>
                                      <a:latin typeface="Cambria Math" panose="02040503050406030204" pitchFamily="18" charset="0"/>
                                    </a:rPr>
                                  </m:ctrlPr>
                                </m:fPr>
                                <m:num>
                                  <m:sSub>
                                    <m:sSubPr>
                                      <m:ctrlPr>
                                        <a:rPr lang="en-US" altLang="ja-JP" sz="2400" i="1">
                                          <a:solidFill>
                                            <a:srgbClr val="000000"/>
                                          </a:solidFill>
                                          <a:latin typeface="Cambria Math" panose="02040503050406030204" pitchFamily="18" charset="0"/>
                                        </a:rPr>
                                      </m:ctrlPr>
                                    </m:sSubPr>
                                    <m:e>
                                      <m:r>
                                        <a:rPr lang="en-US" altLang="ja-JP" sz="2400" i="1">
                                          <a:solidFill>
                                            <a:srgbClr val="000000"/>
                                          </a:solidFill>
                                          <a:latin typeface="Cambria Math" panose="02040503050406030204" pitchFamily="18" charset="0"/>
                                        </a:rPr>
                                        <m:t>𝑥</m:t>
                                      </m:r>
                                    </m:e>
                                    <m:sub>
                                      <m:r>
                                        <a:rPr lang="en-US" altLang="ja-JP" sz="2400" i="1">
                                          <a:solidFill>
                                            <a:srgbClr val="000000"/>
                                          </a:solidFill>
                                          <a:latin typeface="Cambria Math" panose="02040503050406030204" pitchFamily="18" charset="0"/>
                                        </a:rPr>
                                        <m:t>𝑓</m:t>
                                      </m:r>
                                    </m:sub>
                                  </m:sSub>
                                </m:num>
                                <m:den>
                                  <m:sSub>
                                    <m:sSubPr>
                                      <m:ctrlPr>
                                        <a:rPr lang="en-US" altLang="ja-JP" sz="2400" i="1" smtClean="0">
                                          <a:solidFill>
                                            <a:srgbClr val="000000"/>
                                          </a:solidFill>
                                          <a:latin typeface="Cambria Math" panose="02040503050406030204" pitchFamily="18" charset="0"/>
                                        </a:rPr>
                                      </m:ctrlPr>
                                    </m:sSubPr>
                                    <m:e>
                                      <m:r>
                                        <a:rPr lang="ja-JP" altLang="en-US" sz="2400" i="1">
                                          <a:solidFill>
                                            <a:srgbClr val="000000"/>
                                          </a:solidFill>
                                          <a:latin typeface="Cambria Math" panose="02040503050406030204" pitchFamily="18" charset="0"/>
                                        </a:rPr>
                                        <m:t>𝜆</m:t>
                                      </m:r>
                                    </m:e>
                                    <m:sub>
                                      <m:r>
                                        <a:rPr lang="en-US" altLang="ja-JP" sz="2400" b="0" i="1" smtClean="0">
                                          <a:solidFill>
                                            <a:srgbClr val="000000"/>
                                          </a:solidFill>
                                          <a:latin typeface="Cambria Math" panose="02040503050406030204" pitchFamily="18" charset="0"/>
                                        </a:rPr>
                                        <m:t>𝑅</m:t>
                                      </m:r>
                                    </m:sub>
                                  </m:sSub>
                                  <m:r>
                                    <a:rPr lang="en-US" altLang="ja-JP" sz="2400" i="1">
                                      <a:solidFill>
                                        <a:srgbClr val="000000"/>
                                      </a:solidFill>
                                      <a:latin typeface="Cambria Math" panose="02040503050406030204" pitchFamily="18" charset="0"/>
                                    </a:rPr>
                                    <m:t>𝑓</m:t>
                                  </m:r>
                                </m:den>
                              </m:f>
                            </m:e>
                          </m:box>
                          <m:r>
                            <a:rPr lang="en-US" altLang="ja-JP" sz="2400" i="1">
                              <a:solidFill>
                                <a:srgbClr val="000000"/>
                              </a:solidFill>
                              <a:latin typeface="Cambria Math" panose="02040503050406030204" pitchFamily="18" charset="0"/>
                            </a:rPr>
                            <m:t>,</m:t>
                          </m:r>
                          <m:box>
                            <m:boxPr>
                              <m:ctrlPr>
                                <a:rPr lang="en-US" altLang="ja-JP" sz="2400" i="1">
                                  <a:solidFill>
                                    <a:srgbClr val="000000"/>
                                  </a:solidFill>
                                  <a:latin typeface="Cambria Math" panose="02040503050406030204" pitchFamily="18" charset="0"/>
                                </a:rPr>
                              </m:ctrlPr>
                            </m:boxPr>
                            <m:e>
                              <m:argPr>
                                <m:argSz m:val="-1"/>
                              </m:argPr>
                              <m:f>
                                <m:fPr>
                                  <m:ctrlPr>
                                    <a:rPr lang="en-US" altLang="ja-JP" sz="2400" i="1">
                                      <a:solidFill>
                                        <a:srgbClr val="000000"/>
                                      </a:solidFill>
                                      <a:latin typeface="Cambria Math" panose="02040503050406030204" pitchFamily="18" charset="0"/>
                                    </a:rPr>
                                  </m:ctrlPr>
                                </m:fPr>
                                <m:num>
                                  <m:sSub>
                                    <m:sSubPr>
                                      <m:ctrlPr>
                                        <a:rPr lang="en-US" altLang="ja-JP" sz="2400" i="1">
                                          <a:solidFill>
                                            <a:srgbClr val="000000"/>
                                          </a:solidFill>
                                          <a:latin typeface="Cambria Math" panose="02040503050406030204" pitchFamily="18" charset="0"/>
                                        </a:rPr>
                                      </m:ctrlPr>
                                    </m:sSubPr>
                                    <m:e>
                                      <m:r>
                                        <a:rPr lang="en-US" altLang="ja-JP" sz="2400" i="1">
                                          <a:solidFill>
                                            <a:srgbClr val="000000"/>
                                          </a:solidFill>
                                          <a:latin typeface="Cambria Math" panose="02040503050406030204" pitchFamily="18" charset="0"/>
                                        </a:rPr>
                                        <m:t>𝑦</m:t>
                                      </m:r>
                                    </m:e>
                                    <m:sub>
                                      <m:r>
                                        <a:rPr lang="en-US" altLang="ja-JP" sz="2400" i="1">
                                          <a:solidFill>
                                            <a:srgbClr val="000000"/>
                                          </a:solidFill>
                                          <a:latin typeface="Cambria Math" panose="02040503050406030204" pitchFamily="18" charset="0"/>
                                        </a:rPr>
                                        <m:t>𝑓</m:t>
                                      </m:r>
                                    </m:sub>
                                  </m:sSub>
                                </m:num>
                                <m:den>
                                  <m:sSub>
                                    <m:sSubPr>
                                      <m:ctrlPr>
                                        <a:rPr lang="en-US" altLang="ja-JP" sz="2400" i="1">
                                          <a:solidFill>
                                            <a:srgbClr val="000000"/>
                                          </a:solidFill>
                                          <a:latin typeface="Cambria Math" panose="02040503050406030204" pitchFamily="18" charset="0"/>
                                        </a:rPr>
                                      </m:ctrlPr>
                                    </m:sSubPr>
                                    <m:e>
                                      <m:r>
                                        <a:rPr lang="ja-JP" altLang="en-US" sz="2400" i="1">
                                          <a:solidFill>
                                            <a:srgbClr val="000000"/>
                                          </a:solidFill>
                                          <a:latin typeface="Cambria Math" panose="02040503050406030204" pitchFamily="18" charset="0"/>
                                        </a:rPr>
                                        <m:t>𝜆</m:t>
                                      </m:r>
                                    </m:e>
                                    <m:sub>
                                      <m:r>
                                        <a:rPr lang="en-US" altLang="ja-JP" sz="2400" i="1">
                                          <a:solidFill>
                                            <a:srgbClr val="000000"/>
                                          </a:solidFill>
                                          <a:latin typeface="Cambria Math" panose="02040503050406030204" pitchFamily="18" charset="0"/>
                                        </a:rPr>
                                        <m:t>𝑅</m:t>
                                      </m:r>
                                    </m:sub>
                                  </m:sSub>
                                  <m:r>
                                    <a:rPr lang="en-US" altLang="ja-JP" sz="2400" i="1">
                                      <a:solidFill>
                                        <a:srgbClr val="000000"/>
                                      </a:solidFill>
                                      <a:latin typeface="Cambria Math" panose="02040503050406030204" pitchFamily="18" charset="0"/>
                                    </a:rPr>
                                    <m:t>𝑓</m:t>
                                  </m:r>
                                </m:den>
                              </m:f>
                            </m:e>
                          </m:box>
                        </m:e>
                      </m:d>
                    </m:oMath>
                  </m:oMathPara>
                </a14:m>
                <a:endParaRPr kumimoji="1" lang="ja-JP" altLang="en-US" sz="2400" dirty="0">
                  <a:solidFill>
                    <a:srgbClr val="000000"/>
                  </a:solidFill>
                </a:endParaRPr>
              </a:p>
            </p:txBody>
          </p:sp>
        </mc:Choice>
        <mc:Fallback xmlns="">
          <p:sp>
            <p:nvSpPr>
              <p:cNvPr id="68" name="テキスト ボックス 67"/>
              <p:cNvSpPr txBox="1">
                <a:spLocks noRot="1" noChangeAspect="1" noMove="1" noResize="1" noEditPoints="1" noAdjustHandles="1" noChangeArrowheads="1" noChangeShapeType="1" noTextEdit="1"/>
              </p:cNvSpPr>
              <p:nvPr/>
            </p:nvSpPr>
            <p:spPr>
              <a:xfrm>
                <a:off x="1041669" y="4083348"/>
                <a:ext cx="1882024" cy="645048"/>
              </a:xfrm>
              <a:prstGeom prst="rect">
                <a:avLst/>
              </a:prstGeom>
              <a:blipFill rotWithShape="0">
                <a:blip r:embed="rId6"/>
                <a:stretch>
                  <a:fillRect/>
                </a:stretch>
              </a:blipFill>
            </p:spPr>
            <p:txBody>
              <a:bodyPr/>
              <a:lstStyle/>
              <a:p>
                <a:r>
                  <a:rPr lang="ja-JP" altLang="en-US">
                    <a:noFill/>
                  </a:rPr>
                  <a:t> </a:t>
                </a:r>
              </a:p>
            </p:txBody>
          </p:sp>
        </mc:Fallback>
      </mc:AlternateContent>
      <p:cxnSp>
        <p:nvCxnSpPr>
          <p:cNvPr id="71" name="直線コネクタ 70"/>
          <p:cNvCxnSpPr/>
          <p:nvPr/>
        </p:nvCxnSpPr>
        <p:spPr>
          <a:xfrm flipH="1">
            <a:off x="236041" y="2657461"/>
            <a:ext cx="0" cy="1467650"/>
          </a:xfrm>
          <a:prstGeom prst="line">
            <a:avLst/>
          </a:prstGeom>
          <a:ln>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72" name="直線コネクタ 71"/>
          <p:cNvCxnSpPr/>
          <p:nvPr/>
        </p:nvCxnSpPr>
        <p:spPr>
          <a:xfrm flipH="1">
            <a:off x="388441" y="2657461"/>
            <a:ext cx="0" cy="1467650"/>
          </a:xfrm>
          <a:prstGeom prst="line">
            <a:avLst/>
          </a:prstGeom>
          <a:ln>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77" name="直線コネクタ 76"/>
          <p:cNvCxnSpPr/>
          <p:nvPr/>
        </p:nvCxnSpPr>
        <p:spPr>
          <a:xfrm flipH="1">
            <a:off x="540841" y="2657461"/>
            <a:ext cx="0" cy="1467650"/>
          </a:xfrm>
          <a:prstGeom prst="line">
            <a:avLst/>
          </a:prstGeom>
          <a:ln>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85" name="直線コネクタ 84"/>
          <p:cNvCxnSpPr/>
          <p:nvPr/>
        </p:nvCxnSpPr>
        <p:spPr>
          <a:xfrm flipH="1">
            <a:off x="693241" y="2657461"/>
            <a:ext cx="0" cy="1467650"/>
          </a:xfrm>
          <a:prstGeom prst="line">
            <a:avLst/>
          </a:prstGeom>
          <a:ln>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89" name="直線コネクタ 88"/>
          <p:cNvCxnSpPr/>
          <p:nvPr/>
        </p:nvCxnSpPr>
        <p:spPr>
          <a:xfrm flipH="1">
            <a:off x="845641" y="2657461"/>
            <a:ext cx="0" cy="1467650"/>
          </a:xfrm>
          <a:prstGeom prst="line">
            <a:avLst/>
          </a:prstGeom>
          <a:ln>
            <a:solidFill>
              <a:srgbClr val="000000"/>
            </a:solidFill>
            <a:prstDash val="soli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0" name="テキスト ボックス 89"/>
              <p:cNvSpPr txBox="1"/>
              <p:nvPr/>
            </p:nvSpPr>
            <p:spPr>
              <a:xfrm>
                <a:off x="284124" y="4127919"/>
                <a:ext cx="365262" cy="461665"/>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400" b="0" i="1" smtClean="0">
                              <a:solidFill>
                                <a:srgbClr val="000000"/>
                              </a:solidFill>
                              <a:latin typeface="Cambria Math" panose="02040503050406030204" pitchFamily="18" charset="0"/>
                            </a:rPr>
                          </m:ctrlPr>
                        </m:sSubPr>
                        <m:e>
                          <m:r>
                            <a:rPr kumimoji="1" lang="ja-JP" altLang="en-US" sz="2400" b="0" i="1" smtClean="0">
                              <a:solidFill>
                                <a:srgbClr val="000000"/>
                              </a:solidFill>
                              <a:latin typeface="Cambria Math" panose="02040503050406030204" pitchFamily="18" charset="0"/>
                            </a:rPr>
                            <m:t>𝜆</m:t>
                          </m:r>
                        </m:e>
                        <m:sub>
                          <m:r>
                            <a:rPr kumimoji="1" lang="en-US" altLang="ja-JP" sz="2400" b="0" i="1" smtClean="0">
                              <a:solidFill>
                                <a:srgbClr val="000000"/>
                              </a:solidFill>
                              <a:latin typeface="Cambria Math" panose="02040503050406030204" pitchFamily="18" charset="0"/>
                            </a:rPr>
                            <m:t>𝑅</m:t>
                          </m:r>
                        </m:sub>
                      </m:sSub>
                    </m:oMath>
                  </m:oMathPara>
                </a14:m>
                <a:endParaRPr kumimoji="1" lang="ja-JP" altLang="en-US" sz="2400" dirty="0">
                  <a:solidFill>
                    <a:srgbClr val="000000"/>
                  </a:solidFill>
                </a:endParaRPr>
              </a:p>
            </p:txBody>
          </p:sp>
        </mc:Choice>
        <mc:Fallback xmlns="">
          <p:sp>
            <p:nvSpPr>
              <p:cNvPr id="90" name="テキスト ボックス 89"/>
              <p:cNvSpPr txBox="1">
                <a:spLocks noRot="1" noChangeAspect="1" noMove="1" noResize="1" noEditPoints="1" noAdjustHandles="1" noChangeArrowheads="1" noChangeShapeType="1" noTextEdit="1"/>
              </p:cNvSpPr>
              <p:nvPr/>
            </p:nvSpPr>
            <p:spPr>
              <a:xfrm>
                <a:off x="284124" y="4127919"/>
                <a:ext cx="365262" cy="461665"/>
              </a:xfrm>
              <a:prstGeom prst="rect">
                <a:avLst/>
              </a:prstGeom>
              <a:blipFill rotWithShape="0">
                <a:blip r:embed="rId7"/>
                <a:stretch>
                  <a:fillRect l="-5000" r="-28333" b="-3947"/>
                </a:stretch>
              </a:blipFill>
            </p:spPr>
            <p:txBody>
              <a:bodyPr/>
              <a:lstStyle/>
              <a:p>
                <a:r>
                  <a:rPr lang="ja-JP" altLang="en-US">
                    <a:noFill/>
                  </a:rPr>
                  <a:t> </a:t>
                </a:r>
              </a:p>
            </p:txBody>
          </p:sp>
        </mc:Fallback>
      </mc:AlternateContent>
      <p:cxnSp>
        <p:nvCxnSpPr>
          <p:cNvPr id="95" name="直線矢印コネクタ 94"/>
          <p:cNvCxnSpPr/>
          <p:nvPr/>
        </p:nvCxnSpPr>
        <p:spPr>
          <a:xfrm>
            <a:off x="284124" y="3089509"/>
            <a:ext cx="520711" cy="0"/>
          </a:xfrm>
          <a:prstGeom prst="straightConnector1">
            <a:avLst/>
          </a:prstGeom>
          <a:ln w="12700">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96" name="直線矢印コネクタ 95"/>
          <p:cNvCxnSpPr/>
          <p:nvPr/>
        </p:nvCxnSpPr>
        <p:spPr>
          <a:xfrm>
            <a:off x="284124" y="3393498"/>
            <a:ext cx="520711" cy="0"/>
          </a:xfrm>
          <a:prstGeom prst="straightConnector1">
            <a:avLst/>
          </a:prstGeom>
          <a:ln w="12700">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98" name="直線矢印コネクタ 97"/>
          <p:cNvCxnSpPr/>
          <p:nvPr/>
        </p:nvCxnSpPr>
        <p:spPr>
          <a:xfrm>
            <a:off x="284124" y="3697487"/>
            <a:ext cx="520711" cy="0"/>
          </a:xfrm>
          <a:prstGeom prst="straightConnector1">
            <a:avLst/>
          </a:prstGeom>
          <a:ln w="12700">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100" name="グループ化 99"/>
          <p:cNvGrpSpPr/>
          <p:nvPr/>
        </p:nvGrpSpPr>
        <p:grpSpPr>
          <a:xfrm>
            <a:off x="8060586" y="2661431"/>
            <a:ext cx="831893" cy="1467650"/>
            <a:chOff x="1885646" y="3117063"/>
            <a:chExt cx="831893" cy="1467650"/>
          </a:xfrm>
        </p:grpSpPr>
        <p:cxnSp>
          <p:nvCxnSpPr>
            <p:cNvPr id="101" name="直線コネクタ 100"/>
            <p:cNvCxnSpPr/>
            <p:nvPr/>
          </p:nvCxnSpPr>
          <p:spPr>
            <a:xfrm flipH="1">
              <a:off x="1885646" y="3117063"/>
              <a:ext cx="0" cy="1467650"/>
            </a:xfrm>
            <a:prstGeom prst="line">
              <a:avLst/>
            </a:prstGeom>
            <a:ln>
              <a:solidFill>
                <a:srgbClr val="000000"/>
              </a:solidFill>
              <a:prstDash val="solid"/>
            </a:ln>
          </p:spPr>
          <p:style>
            <a:lnRef idx="1">
              <a:schemeClr val="accent1"/>
            </a:lnRef>
            <a:fillRef idx="0">
              <a:schemeClr val="accent1"/>
            </a:fillRef>
            <a:effectRef idx="0">
              <a:schemeClr val="accent1"/>
            </a:effectRef>
            <a:fontRef idx="minor">
              <a:schemeClr val="tx1"/>
            </a:fontRef>
          </p:style>
        </p:cxnSp>
        <p:sp>
          <p:nvSpPr>
            <p:cNvPr id="102" name="フリーフォーム 101"/>
            <p:cNvSpPr/>
            <p:nvPr/>
          </p:nvSpPr>
          <p:spPr>
            <a:xfrm rot="5400000">
              <a:off x="2000514" y="3354432"/>
              <a:ext cx="604208" cy="829842"/>
            </a:xfrm>
            <a:custGeom>
              <a:avLst/>
              <a:gdLst>
                <a:gd name="connsiteX0" fmla="*/ 0 w 938640"/>
                <a:gd name="connsiteY0" fmla="*/ 584049 h 595296"/>
                <a:gd name="connsiteX1" fmla="*/ 107577 w 938640"/>
                <a:gd name="connsiteY1" fmla="*/ 468788 h 595296"/>
                <a:gd name="connsiteX2" fmla="*/ 153681 w 938640"/>
                <a:gd name="connsiteY2" fmla="*/ 376580 h 595296"/>
                <a:gd name="connsiteX3" fmla="*/ 268942 w 938640"/>
                <a:gd name="connsiteY3" fmla="*/ 545629 h 595296"/>
                <a:gd name="connsiteX4" fmla="*/ 437990 w 938640"/>
                <a:gd name="connsiteY4" fmla="*/ 62 h 595296"/>
                <a:gd name="connsiteX5" fmla="*/ 576303 w 938640"/>
                <a:gd name="connsiteY5" fmla="*/ 584049 h 595296"/>
                <a:gd name="connsiteX6" fmla="*/ 714615 w 938640"/>
                <a:gd name="connsiteY6" fmla="*/ 384264 h 595296"/>
                <a:gd name="connsiteX7" fmla="*/ 837560 w 938640"/>
                <a:gd name="connsiteY7" fmla="*/ 591733 h 595296"/>
                <a:gd name="connsiteX8" fmla="*/ 929768 w 938640"/>
                <a:gd name="connsiteY8" fmla="*/ 514892 h 595296"/>
                <a:gd name="connsiteX9" fmla="*/ 929768 w 938640"/>
                <a:gd name="connsiteY9" fmla="*/ 507208 h 595296"/>
                <a:gd name="connsiteX0" fmla="*/ 0 w 938640"/>
                <a:gd name="connsiteY0" fmla="*/ 584049 h 595296"/>
                <a:gd name="connsiteX1" fmla="*/ 57089 w 938640"/>
                <a:gd name="connsiteY1" fmla="*/ 547326 h 595296"/>
                <a:gd name="connsiteX2" fmla="*/ 153681 w 938640"/>
                <a:gd name="connsiteY2" fmla="*/ 376580 h 595296"/>
                <a:gd name="connsiteX3" fmla="*/ 268942 w 938640"/>
                <a:gd name="connsiteY3" fmla="*/ 545629 h 595296"/>
                <a:gd name="connsiteX4" fmla="*/ 437990 w 938640"/>
                <a:gd name="connsiteY4" fmla="*/ 62 h 595296"/>
                <a:gd name="connsiteX5" fmla="*/ 576303 w 938640"/>
                <a:gd name="connsiteY5" fmla="*/ 584049 h 595296"/>
                <a:gd name="connsiteX6" fmla="*/ 714615 w 938640"/>
                <a:gd name="connsiteY6" fmla="*/ 384264 h 595296"/>
                <a:gd name="connsiteX7" fmla="*/ 837560 w 938640"/>
                <a:gd name="connsiteY7" fmla="*/ 591733 h 595296"/>
                <a:gd name="connsiteX8" fmla="*/ 929768 w 938640"/>
                <a:gd name="connsiteY8" fmla="*/ 514892 h 595296"/>
                <a:gd name="connsiteX9" fmla="*/ 929768 w 938640"/>
                <a:gd name="connsiteY9" fmla="*/ 507208 h 595296"/>
                <a:gd name="connsiteX0" fmla="*/ 0 w 991933"/>
                <a:gd name="connsiteY0" fmla="*/ 508316 h 595296"/>
                <a:gd name="connsiteX1" fmla="*/ 110382 w 991933"/>
                <a:gd name="connsiteY1" fmla="*/ 547326 h 595296"/>
                <a:gd name="connsiteX2" fmla="*/ 206974 w 991933"/>
                <a:gd name="connsiteY2" fmla="*/ 376580 h 595296"/>
                <a:gd name="connsiteX3" fmla="*/ 322235 w 991933"/>
                <a:gd name="connsiteY3" fmla="*/ 545629 h 595296"/>
                <a:gd name="connsiteX4" fmla="*/ 491283 w 991933"/>
                <a:gd name="connsiteY4" fmla="*/ 62 h 595296"/>
                <a:gd name="connsiteX5" fmla="*/ 629596 w 991933"/>
                <a:gd name="connsiteY5" fmla="*/ 584049 h 595296"/>
                <a:gd name="connsiteX6" fmla="*/ 767908 w 991933"/>
                <a:gd name="connsiteY6" fmla="*/ 384264 h 595296"/>
                <a:gd name="connsiteX7" fmla="*/ 890853 w 991933"/>
                <a:gd name="connsiteY7" fmla="*/ 591733 h 595296"/>
                <a:gd name="connsiteX8" fmla="*/ 983061 w 991933"/>
                <a:gd name="connsiteY8" fmla="*/ 514892 h 595296"/>
                <a:gd name="connsiteX9" fmla="*/ 983061 w 991933"/>
                <a:gd name="connsiteY9" fmla="*/ 507208 h 595296"/>
                <a:gd name="connsiteX0" fmla="*/ 0 w 991933"/>
                <a:gd name="connsiteY0" fmla="*/ 508317 h 595297"/>
                <a:gd name="connsiteX1" fmla="*/ 110382 w 991933"/>
                <a:gd name="connsiteY1" fmla="*/ 547327 h 595297"/>
                <a:gd name="connsiteX2" fmla="*/ 218194 w 991933"/>
                <a:gd name="connsiteY2" fmla="*/ 413044 h 595297"/>
                <a:gd name="connsiteX3" fmla="*/ 322235 w 991933"/>
                <a:gd name="connsiteY3" fmla="*/ 545630 h 595297"/>
                <a:gd name="connsiteX4" fmla="*/ 491283 w 991933"/>
                <a:gd name="connsiteY4" fmla="*/ 63 h 595297"/>
                <a:gd name="connsiteX5" fmla="*/ 629596 w 991933"/>
                <a:gd name="connsiteY5" fmla="*/ 584050 h 595297"/>
                <a:gd name="connsiteX6" fmla="*/ 767908 w 991933"/>
                <a:gd name="connsiteY6" fmla="*/ 384265 h 595297"/>
                <a:gd name="connsiteX7" fmla="*/ 890853 w 991933"/>
                <a:gd name="connsiteY7" fmla="*/ 591734 h 595297"/>
                <a:gd name="connsiteX8" fmla="*/ 983061 w 991933"/>
                <a:gd name="connsiteY8" fmla="*/ 514893 h 595297"/>
                <a:gd name="connsiteX9" fmla="*/ 983061 w 991933"/>
                <a:gd name="connsiteY9" fmla="*/ 507209 h 595297"/>
                <a:gd name="connsiteX0" fmla="*/ 0 w 991933"/>
                <a:gd name="connsiteY0" fmla="*/ 508310 h 595290"/>
                <a:gd name="connsiteX1" fmla="*/ 110382 w 991933"/>
                <a:gd name="connsiteY1" fmla="*/ 547320 h 595290"/>
                <a:gd name="connsiteX2" fmla="*/ 218194 w 991933"/>
                <a:gd name="connsiteY2" fmla="*/ 413037 h 595290"/>
                <a:gd name="connsiteX3" fmla="*/ 322235 w 991933"/>
                <a:gd name="connsiteY3" fmla="*/ 545623 h 595290"/>
                <a:gd name="connsiteX4" fmla="*/ 491283 w 991933"/>
                <a:gd name="connsiteY4" fmla="*/ 56 h 595290"/>
                <a:gd name="connsiteX5" fmla="*/ 629596 w 991933"/>
                <a:gd name="connsiteY5" fmla="*/ 584043 h 595290"/>
                <a:gd name="connsiteX6" fmla="*/ 767908 w 991933"/>
                <a:gd name="connsiteY6" fmla="*/ 384258 h 595290"/>
                <a:gd name="connsiteX7" fmla="*/ 890853 w 991933"/>
                <a:gd name="connsiteY7" fmla="*/ 591727 h 595290"/>
                <a:gd name="connsiteX8" fmla="*/ 983061 w 991933"/>
                <a:gd name="connsiteY8" fmla="*/ 514886 h 595290"/>
                <a:gd name="connsiteX9" fmla="*/ 983061 w 991933"/>
                <a:gd name="connsiteY9" fmla="*/ 507202 h 595290"/>
                <a:gd name="connsiteX0" fmla="*/ 0 w 991933"/>
                <a:gd name="connsiteY0" fmla="*/ 508260 h 595240"/>
                <a:gd name="connsiteX1" fmla="*/ 110382 w 991933"/>
                <a:gd name="connsiteY1" fmla="*/ 547270 h 595240"/>
                <a:gd name="connsiteX2" fmla="*/ 218194 w 991933"/>
                <a:gd name="connsiteY2" fmla="*/ 412987 h 595240"/>
                <a:gd name="connsiteX3" fmla="*/ 322235 w 991933"/>
                <a:gd name="connsiteY3" fmla="*/ 545573 h 595240"/>
                <a:gd name="connsiteX4" fmla="*/ 491283 w 991933"/>
                <a:gd name="connsiteY4" fmla="*/ 6 h 595240"/>
                <a:gd name="connsiteX5" fmla="*/ 629596 w 991933"/>
                <a:gd name="connsiteY5" fmla="*/ 583993 h 595240"/>
                <a:gd name="connsiteX6" fmla="*/ 767908 w 991933"/>
                <a:gd name="connsiteY6" fmla="*/ 384208 h 595240"/>
                <a:gd name="connsiteX7" fmla="*/ 890853 w 991933"/>
                <a:gd name="connsiteY7" fmla="*/ 591677 h 595240"/>
                <a:gd name="connsiteX8" fmla="*/ 983061 w 991933"/>
                <a:gd name="connsiteY8" fmla="*/ 514836 h 595240"/>
                <a:gd name="connsiteX9" fmla="*/ 983061 w 991933"/>
                <a:gd name="connsiteY9" fmla="*/ 507152 h 595240"/>
                <a:gd name="connsiteX0" fmla="*/ 0 w 991933"/>
                <a:gd name="connsiteY0" fmla="*/ 508260 h 595240"/>
                <a:gd name="connsiteX1" fmla="*/ 110382 w 991933"/>
                <a:gd name="connsiteY1" fmla="*/ 547270 h 595240"/>
                <a:gd name="connsiteX2" fmla="*/ 218194 w 991933"/>
                <a:gd name="connsiteY2" fmla="*/ 412987 h 595240"/>
                <a:gd name="connsiteX3" fmla="*/ 322235 w 991933"/>
                <a:gd name="connsiteY3" fmla="*/ 545573 h 595240"/>
                <a:gd name="connsiteX4" fmla="*/ 491283 w 991933"/>
                <a:gd name="connsiteY4" fmla="*/ 6 h 595240"/>
                <a:gd name="connsiteX5" fmla="*/ 629596 w 991933"/>
                <a:gd name="connsiteY5" fmla="*/ 583993 h 595240"/>
                <a:gd name="connsiteX6" fmla="*/ 767908 w 991933"/>
                <a:gd name="connsiteY6" fmla="*/ 384208 h 595240"/>
                <a:gd name="connsiteX7" fmla="*/ 890853 w 991933"/>
                <a:gd name="connsiteY7" fmla="*/ 591677 h 595240"/>
                <a:gd name="connsiteX8" fmla="*/ 983061 w 991933"/>
                <a:gd name="connsiteY8" fmla="*/ 514836 h 595240"/>
                <a:gd name="connsiteX9" fmla="*/ 983061 w 991933"/>
                <a:gd name="connsiteY9" fmla="*/ 507152 h 595240"/>
                <a:gd name="connsiteX0" fmla="*/ 0 w 991933"/>
                <a:gd name="connsiteY0" fmla="*/ 508255 h 595235"/>
                <a:gd name="connsiteX1" fmla="*/ 110382 w 991933"/>
                <a:gd name="connsiteY1" fmla="*/ 547265 h 595235"/>
                <a:gd name="connsiteX2" fmla="*/ 218194 w 991933"/>
                <a:gd name="connsiteY2" fmla="*/ 412982 h 595235"/>
                <a:gd name="connsiteX3" fmla="*/ 322235 w 991933"/>
                <a:gd name="connsiteY3" fmla="*/ 545568 h 595235"/>
                <a:gd name="connsiteX4" fmla="*/ 491283 w 991933"/>
                <a:gd name="connsiteY4" fmla="*/ 1 h 595235"/>
                <a:gd name="connsiteX5" fmla="*/ 646426 w 991933"/>
                <a:gd name="connsiteY5" fmla="*/ 550329 h 595235"/>
                <a:gd name="connsiteX6" fmla="*/ 767908 w 991933"/>
                <a:gd name="connsiteY6" fmla="*/ 384203 h 595235"/>
                <a:gd name="connsiteX7" fmla="*/ 890853 w 991933"/>
                <a:gd name="connsiteY7" fmla="*/ 591672 h 595235"/>
                <a:gd name="connsiteX8" fmla="*/ 983061 w 991933"/>
                <a:gd name="connsiteY8" fmla="*/ 514831 h 595235"/>
                <a:gd name="connsiteX9" fmla="*/ 983061 w 991933"/>
                <a:gd name="connsiteY9" fmla="*/ 507147 h 595235"/>
                <a:gd name="connsiteX0" fmla="*/ 0 w 991933"/>
                <a:gd name="connsiteY0" fmla="*/ 508255 h 593950"/>
                <a:gd name="connsiteX1" fmla="*/ 110382 w 991933"/>
                <a:gd name="connsiteY1" fmla="*/ 547265 h 593950"/>
                <a:gd name="connsiteX2" fmla="*/ 218194 w 991933"/>
                <a:gd name="connsiteY2" fmla="*/ 412982 h 593950"/>
                <a:gd name="connsiteX3" fmla="*/ 322235 w 991933"/>
                <a:gd name="connsiteY3" fmla="*/ 545568 h 593950"/>
                <a:gd name="connsiteX4" fmla="*/ 491283 w 991933"/>
                <a:gd name="connsiteY4" fmla="*/ 1 h 593950"/>
                <a:gd name="connsiteX5" fmla="*/ 646426 w 991933"/>
                <a:gd name="connsiteY5" fmla="*/ 550329 h 593950"/>
                <a:gd name="connsiteX6" fmla="*/ 767908 w 991933"/>
                <a:gd name="connsiteY6" fmla="*/ 415057 h 593950"/>
                <a:gd name="connsiteX7" fmla="*/ 890853 w 991933"/>
                <a:gd name="connsiteY7" fmla="*/ 591672 h 593950"/>
                <a:gd name="connsiteX8" fmla="*/ 983061 w 991933"/>
                <a:gd name="connsiteY8" fmla="*/ 514831 h 593950"/>
                <a:gd name="connsiteX9" fmla="*/ 983061 w 991933"/>
                <a:gd name="connsiteY9" fmla="*/ 507147 h 593950"/>
                <a:gd name="connsiteX0" fmla="*/ 0 w 991933"/>
                <a:gd name="connsiteY0" fmla="*/ 508255 h 593950"/>
                <a:gd name="connsiteX1" fmla="*/ 110382 w 991933"/>
                <a:gd name="connsiteY1" fmla="*/ 547265 h 593950"/>
                <a:gd name="connsiteX2" fmla="*/ 218194 w 991933"/>
                <a:gd name="connsiteY2" fmla="*/ 412982 h 593950"/>
                <a:gd name="connsiteX3" fmla="*/ 322235 w 991933"/>
                <a:gd name="connsiteY3" fmla="*/ 545568 h 593950"/>
                <a:gd name="connsiteX4" fmla="*/ 491283 w 991933"/>
                <a:gd name="connsiteY4" fmla="*/ 1 h 593950"/>
                <a:gd name="connsiteX5" fmla="*/ 646426 w 991933"/>
                <a:gd name="connsiteY5" fmla="*/ 550329 h 593950"/>
                <a:gd name="connsiteX6" fmla="*/ 767908 w 991933"/>
                <a:gd name="connsiteY6" fmla="*/ 415057 h 593950"/>
                <a:gd name="connsiteX7" fmla="*/ 890853 w 991933"/>
                <a:gd name="connsiteY7" fmla="*/ 591672 h 593950"/>
                <a:gd name="connsiteX8" fmla="*/ 983061 w 991933"/>
                <a:gd name="connsiteY8" fmla="*/ 514831 h 593950"/>
                <a:gd name="connsiteX9" fmla="*/ 983061 w 991933"/>
                <a:gd name="connsiteY9" fmla="*/ 507147 h 593950"/>
                <a:gd name="connsiteX0" fmla="*/ 0 w 983061"/>
                <a:gd name="connsiteY0" fmla="*/ 508255 h 593950"/>
                <a:gd name="connsiteX1" fmla="*/ 110382 w 983061"/>
                <a:gd name="connsiteY1" fmla="*/ 547265 h 593950"/>
                <a:gd name="connsiteX2" fmla="*/ 218194 w 983061"/>
                <a:gd name="connsiteY2" fmla="*/ 412982 h 593950"/>
                <a:gd name="connsiteX3" fmla="*/ 322235 w 983061"/>
                <a:gd name="connsiteY3" fmla="*/ 545568 h 593950"/>
                <a:gd name="connsiteX4" fmla="*/ 491283 w 983061"/>
                <a:gd name="connsiteY4" fmla="*/ 1 h 593950"/>
                <a:gd name="connsiteX5" fmla="*/ 646426 w 983061"/>
                <a:gd name="connsiteY5" fmla="*/ 550329 h 593950"/>
                <a:gd name="connsiteX6" fmla="*/ 767908 w 983061"/>
                <a:gd name="connsiteY6" fmla="*/ 415057 h 593950"/>
                <a:gd name="connsiteX7" fmla="*/ 890853 w 983061"/>
                <a:gd name="connsiteY7" fmla="*/ 591672 h 593950"/>
                <a:gd name="connsiteX8" fmla="*/ 983061 w 983061"/>
                <a:gd name="connsiteY8" fmla="*/ 514831 h 593950"/>
                <a:gd name="connsiteX0" fmla="*/ 0 w 990318"/>
                <a:gd name="connsiteY0" fmla="*/ 508255 h 592771"/>
                <a:gd name="connsiteX1" fmla="*/ 110382 w 990318"/>
                <a:gd name="connsiteY1" fmla="*/ 547265 h 592771"/>
                <a:gd name="connsiteX2" fmla="*/ 218194 w 990318"/>
                <a:gd name="connsiteY2" fmla="*/ 412982 h 592771"/>
                <a:gd name="connsiteX3" fmla="*/ 322235 w 990318"/>
                <a:gd name="connsiteY3" fmla="*/ 545568 h 592771"/>
                <a:gd name="connsiteX4" fmla="*/ 491283 w 990318"/>
                <a:gd name="connsiteY4" fmla="*/ 1 h 592771"/>
                <a:gd name="connsiteX5" fmla="*/ 646426 w 990318"/>
                <a:gd name="connsiteY5" fmla="*/ 550329 h 592771"/>
                <a:gd name="connsiteX6" fmla="*/ 767908 w 990318"/>
                <a:gd name="connsiteY6" fmla="*/ 415057 h 592771"/>
                <a:gd name="connsiteX7" fmla="*/ 890853 w 990318"/>
                <a:gd name="connsiteY7" fmla="*/ 591672 h 592771"/>
                <a:gd name="connsiteX8" fmla="*/ 990318 w 990318"/>
                <a:gd name="connsiteY8" fmla="*/ 490640 h 592771"/>
                <a:gd name="connsiteX0" fmla="*/ 0 w 990318"/>
                <a:gd name="connsiteY0" fmla="*/ 508255 h 564574"/>
                <a:gd name="connsiteX1" fmla="*/ 110382 w 990318"/>
                <a:gd name="connsiteY1" fmla="*/ 547265 h 564574"/>
                <a:gd name="connsiteX2" fmla="*/ 218194 w 990318"/>
                <a:gd name="connsiteY2" fmla="*/ 412982 h 564574"/>
                <a:gd name="connsiteX3" fmla="*/ 322235 w 990318"/>
                <a:gd name="connsiteY3" fmla="*/ 545568 h 564574"/>
                <a:gd name="connsiteX4" fmla="*/ 491283 w 990318"/>
                <a:gd name="connsiteY4" fmla="*/ 1 h 564574"/>
                <a:gd name="connsiteX5" fmla="*/ 646426 w 990318"/>
                <a:gd name="connsiteY5" fmla="*/ 550329 h 564574"/>
                <a:gd name="connsiteX6" fmla="*/ 767908 w 990318"/>
                <a:gd name="connsiteY6" fmla="*/ 415057 h 564574"/>
                <a:gd name="connsiteX7" fmla="*/ 900529 w 990318"/>
                <a:gd name="connsiteY7" fmla="*/ 555387 h 564574"/>
                <a:gd name="connsiteX8" fmla="*/ 990318 w 990318"/>
                <a:gd name="connsiteY8" fmla="*/ 490640 h 564574"/>
                <a:gd name="connsiteX0" fmla="*/ 0 w 990318"/>
                <a:gd name="connsiteY0" fmla="*/ 508255 h 564574"/>
                <a:gd name="connsiteX1" fmla="*/ 110382 w 990318"/>
                <a:gd name="connsiteY1" fmla="*/ 547265 h 564574"/>
                <a:gd name="connsiteX2" fmla="*/ 218194 w 990318"/>
                <a:gd name="connsiteY2" fmla="*/ 412982 h 564574"/>
                <a:gd name="connsiteX3" fmla="*/ 322235 w 990318"/>
                <a:gd name="connsiteY3" fmla="*/ 545568 h 564574"/>
                <a:gd name="connsiteX4" fmla="*/ 491283 w 990318"/>
                <a:gd name="connsiteY4" fmla="*/ 1 h 564574"/>
                <a:gd name="connsiteX5" fmla="*/ 646426 w 990318"/>
                <a:gd name="connsiteY5" fmla="*/ 550329 h 564574"/>
                <a:gd name="connsiteX6" fmla="*/ 767908 w 990318"/>
                <a:gd name="connsiteY6" fmla="*/ 415057 h 564574"/>
                <a:gd name="connsiteX7" fmla="*/ 900529 w 990318"/>
                <a:gd name="connsiteY7" fmla="*/ 555387 h 564574"/>
                <a:gd name="connsiteX8" fmla="*/ 990318 w 990318"/>
                <a:gd name="connsiteY8" fmla="*/ 490640 h 564574"/>
                <a:gd name="connsiteX0" fmla="*/ 0 w 990318"/>
                <a:gd name="connsiteY0" fmla="*/ 508255 h 564574"/>
                <a:gd name="connsiteX1" fmla="*/ 110382 w 990318"/>
                <a:gd name="connsiteY1" fmla="*/ 547265 h 564574"/>
                <a:gd name="connsiteX2" fmla="*/ 218194 w 990318"/>
                <a:gd name="connsiteY2" fmla="*/ 412982 h 564574"/>
                <a:gd name="connsiteX3" fmla="*/ 322235 w 990318"/>
                <a:gd name="connsiteY3" fmla="*/ 545568 h 564574"/>
                <a:gd name="connsiteX4" fmla="*/ 491283 w 990318"/>
                <a:gd name="connsiteY4" fmla="*/ 1 h 564574"/>
                <a:gd name="connsiteX5" fmla="*/ 646426 w 990318"/>
                <a:gd name="connsiteY5" fmla="*/ 550329 h 564574"/>
                <a:gd name="connsiteX6" fmla="*/ 767908 w 990318"/>
                <a:gd name="connsiteY6" fmla="*/ 415057 h 564574"/>
                <a:gd name="connsiteX7" fmla="*/ 900529 w 990318"/>
                <a:gd name="connsiteY7" fmla="*/ 555387 h 564574"/>
                <a:gd name="connsiteX8" fmla="*/ 990318 w 990318"/>
                <a:gd name="connsiteY8" fmla="*/ 490640 h 564574"/>
                <a:gd name="connsiteX0" fmla="*/ 0 w 990318"/>
                <a:gd name="connsiteY0" fmla="*/ 508255 h 564574"/>
                <a:gd name="connsiteX1" fmla="*/ 110382 w 990318"/>
                <a:gd name="connsiteY1" fmla="*/ 547265 h 564574"/>
                <a:gd name="connsiteX2" fmla="*/ 218194 w 990318"/>
                <a:gd name="connsiteY2" fmla="*/ 412982 h 564574"/>
                <a:gd name="connsiteX3" fmla="*/ 322235 w 990318"/>
                <a:gd name="connsiteY3" fmla="*/ 545568 h 564574"/>
                <a:gd name="connsiteX4" fmla="*/ 491283 w 990318"/>
                <a:gd name="connsiteY4" fmla="*/ 1 h 564574"/>
                <a:gd name="connsiteX5" fmla="*/ 646426 w 990318"/>
                <a:gd name="connsiteY5" fmla="*/ 550329 h 564574"/>
                <a:gd name="connsiteX6" fmla="*/ 767908 w 990318"/>
                <a:gd name="connsiteY6" fmla="*/ 415057 h 564574"/>
                <a:gd name="connsiteX7" fmla="*/ 900529 w 990318"/>
                <a:gd name="connsiteY7" fmla="*/ 555387 h 564574"/>
                <a:gd name="connsiteX8" fmla="*/ 990318 w 990318"/>
                <a:gd name="connsiteY8" fmla="*/ 490640 h 564574"/>
                <a:gd name="connsiteX0" fmla="*/ 0 w 990318"/>
                <a:gd name="connsiteY0" fmla="*/ 508255 h 567484"/>
                <a:gd name="connsiteX1" fmla="*/ 110382 w 990318"/>
                <a:gd name="connsiteY1" fmla="*/ 547265 h 567484"/>
                <a:gd name="connsiteX2" fmla="*/ 218194 w 990318"/>
                <a:gd name="connsiteY2" fmla="*/ 412982 h 567484"/>
                <a:gd name="connsiteX3" fmla="*/ 322235 w 990318"/>
                <a:gd name="connsiteY3" fmla="*/ 545568 h 567484"/>
                <a:gd name="connsiteX4" fmla="*/ 491283 w 990318"/>
                <a:gd name="connsiteY4" fmla="*/ 1 h 567484"/>
                <a:gd name="connsiteX5" fmla="*/ 646426 w 990318"/>
                <a:gd name="connsiteY5" fmla="*/ 550329 h 567484"/>
                <a:gd name="connsiteX6" fmla="*/ 767908 w 990318"/>
                <a:gd name="connsiteY6" fmla="*/ 415057 h 567484"/>
                <a:gd name="connsiteX7" fmla="*/ 888434 w 990318"/>
                <a:gd name="connsiteY7" fmla="*/ 567482 h 567484"/>
                <a:gd name="connsiteX8" fmla="*/ 990318 w 990318"/>
                <a:gd name="connsiteY8" fmla="*/ 490640 h 567484"/>
                <a:gd name="connsiteX0" fmla="*/ 0 w 990318"/>
                <a:gd name="connsiteY0" fmla="*/ 508255 h 567484"/>
                <a:gd name="connsiteX1" fmla="*/ 110382 w 990318"/>
                <a:gd name="connsiteY1" fmla="*/ 547265 h 567484"/>
                <a:gd name="connsiteX2" fmla="*/ 218194 w 990318"/>
                <a:gd name="connsiteY2" fmla="*/ 412982 h 567484"/>
                <a:gd name="connsiteX3" fmla="*/ 322235 w 990318"/>
                <a:gd name="connsiteY3" fmla="*/ 545568 h 567484"/>
                <a:gd name="connsiteX4" fmla="*/ 491283 w 990318"/>
                <a:gd name="connsiteY4" fmla="*/ 1 h 567484"/>
                <a:gd name="connsiteX5" fmla="*/ 646426 w 990318"/>
                <a:gd name="connsiteY5" fmla="*/ 550329 h 567484"/>
                <a:gd name="connsiteX6" fmla="*/ 767908 w 990318"/>
                <a:gd name="connsiteY6" fmla="*/ 415057 h 567484"/>
                <a:gd name="connsiteX7" fmla="*/ 888434 w 990318"/>
                <a:gd name="connsiteY7" fmla="*/ 567482 h 567484"/>
                <a:gd name="connsiteX8" fmla="*/ 990318 w 990318"/>
                <a:gd name="connsiteY8" fmla="*/ 490640 h 567484"/>
                <a:gd name="connsiteX0" fmla="*/ 0 w 990318"/>
                <a:gd name="connsiteY0" fmla="*/ 508255 h 567484"/>
                <a:gd name="connsiteX1" fmla="*/ 110382 w 990318"/>
                <a:gd name="connsiteY1" fmla="*/ 547265 h 567484"/>
                <a:gd name="connsiteX2" fmla="*/ 218194 w 990318"/>
                <a:gd name="connsiteY2" fmla="*/ 412982 h 567484"/>
                <a:gd name="connsiteX3" fmla="*/ 322235 w 990318"/>
                <a:gd name="connsiteY3" fmla="*/ 545568 h 567484"/>
                <a:gd name="connsiteX4" fmla="*/ 491283 w 990318"/>
                <a:gd name="connsiteY4" fmla="*/ 1 h 567484"/>
                <a:gd name="connsiteX5" fmla="*/ 663360 w 990318"/>
                <a:gd name="connsiteY5" fmla="*/ 552748 h 567484"/>
                <a:gd name="connsiteX6" fmla="*/ 767908 w 990318"/>
                <a:gd name="connsiteY6" fmla="*/ 415057 h 567484"/>
                <a:gd name="connsiteX7" fmla="*/ 888434 w 990318"/>
                <a:gd name="connsiteY7" fmla="*/ 567482 h 567484"/>
                <a:gd name="connsiteX8" fmla="*/ 990318 w 990318"/>
                <a:gd name="connsiteY8" fmla="*/ 490640 h 567484"/>
                <a:gd name="connsiteX0" fmla="*/ 0 w 990318"/>
                <a:gd name="connsiteY0" fmla="*/ 508255 h 552749"/>
                <a:gd name="connsiteX1" fmla="*/ 110382 w 990318"/>
                <a:gd name="connsiteY1" fmla="*/ 547265 h 552749"/>
                <a:gd name="connsiteX2" fmla="*/ 218194 w 990318"/>
                <a:gd name="connsiteY2" fmla="*/ 412982 h 552749"/>
                <a:gd name="connsiteX3" fmla="*/ 322235 w 990318"/>
                <a:gd name="connsiteY3" fmla="*/ 545568 h 552749"/>
                <a:gd name="connsiteX4" fmla="*/ 491283 w 990318"/>
                <a:gd name="connsiteY4" fmla="*/ 1 h 552749"/>
                <a:gd name="connsiteX5" fmla="*/ 663360 w 990318"/>
                <a:gd name="connsiteY5" fmla="*/ 552748 h 552749"/>
                <a:gd name="connsiteX6" fmla="*/ 767908 w 990318"/>
                <a:gd name="connsiteY6" fmla="*/ 415057 h 552749"/>
                <a:gd name="connsiteX7" fmla="*/ 873920 w 990318"/>
                <a:gd name="connsiteY7" fmla="*/ 550549 h 552749"/>
                <a:gd name="connsiteX8" fmla="*/ 990318 w 990318"/>
                <a:gd name="connsiteY8" fmla="*/ 490640 h 552749"/>
                <a:gd name="connsiteX0" fmla="*/ 0 w 954032"/>
                <a:gd name="connsiteY0" fmla="*/ 508255 h 552749"/>
                <a:gd name="connsiteX1" fmla="*/ 110382 w 954032"/>
                <a:gd name="connsiteY1" fmla="*/ 547265 h 552749"/>
                <a:gd name="connsiteX2" fmla="*/ 218194 w 954032"/>
                <a:gd name="connsiteY2" fmla="*/ 412982 h 552749"/>
                <a:gd name="connsiteX3" fmla="*/ 322235 w 954032"/>
                <a:gd name="connsiteY3" fmla="*/ 545568 h 552749"/>
                <a:gd name="connsiteX4" fmla="*/ 491283 w 954032"/>
                <a:gd name="connsiteY4" fmla="*/ 1 h 552749"/>
                <a:gd name="connsiteX5" fmla="*/ 663360 w 954032"/>
                <a:gd name="connsiteY5" fmla="*/ 552748 h 552749"/>
                <a:gd name="connsiteX6" fmla="*/ 767908 w 954032"/>
                <a:gd name="connsiteY6" fmla="*/ 415057 h 552749"/>
                <a:gd name="connsiteX7" fmla="*/ 873920 w 954032"/>
                <a:gd name="connsiteY7" fmla="*/ 550549 h 552749"/>
                <a:gd name="connsiteX8" fmla="*/ 954032 w 954032"/>
                <a:gd name="connsiteY8" fmla="*/ 490640 h 552749"/>
                <a:gd name="connsiteX0" fmla="*/ 0 w 954032"/>
                <a:gd name="connsiteY0" fmla="*/ 508255 h 552749"/>
                <a:gd name="connsiteX1" fmla="*/ 110382 w 954032"/>
                <a:gd name="connsiteY1" fmla="*/ 547265 h 552749"/>
                <a:gd name="connsiteX2" fmla="*/ 218194 w 954032"/>
                <a:gd name="connsiteY2" fmla="*/ 412982 h 552749"/>
                <a:gd name="connsiteX3" fmla="*/ 322235 w 954032"/>
                <a:gd name="connsiteY3" fmla="*/ 545568 h 552749"/>
                <a:gd name="connsiteX4" fmla="*/ 491283 w 954032"/>
                <a:gd name="connsiteY4" fmla="*/ 1 h 552749"/>
                <a:gd name="connsiteX5" fmla="*/ 663360 w 954032"/>
                <a:gd name="connsiteY5" fmla="*/ 552748 h 552749"/>
                <a:gd name="connsiteX6" fmla="*/ 767908 w 954032"/>
                <a:gd name="connsiteY6" fmla="*/ 415057 h 552749"/>
                <a:gd name="connsiteX7" fmla="*/ 873920 w 954032"/>
                <a:gd name="connsiteY7" fmla="*/ 550549 h 552749"/>
                <a:gd name="connsiteX8" fmla="*/ 954032 w 954032"/>
                <a:gd name="connsiteY8" fmla="*/ 490640 h 552749"/>
                <a:gd name="connsiteX0" fmla="*/ 0 w 954032"/>
                <a:gd name="connsiteY0" fmla="*/ 508255 h 553191"/>
                <a:gd name="connsiteX1" fmla="*/ 110382 w 954032"/>
                <a:gd name="connsiteY1" fmla="*/ 547265 h 553191"/>
                <a:gd name="connsiteX2" fmla="*/ 218194 w 954032"/>
                <a:gd name="connsiteY2" fmla="*/ 412982 h 553191"/>
                <a:gd name="connsiteX3" fmla="*/ 322235 w 954032"/>
                <a:gd name="connsiteY3" fmla="*/ 545568 h 553191"/>
                <a:gd name="connsiteX4" fmla="*/ 491283 w 954032"/>
                <a:gd name="connsiteY4" fmla="*/ 1 h 553191"/>
                <a:gd name="connsiteX5" fmla="*/ 663360 w 954032"/>
                <a:gd name="connsiteY5" fmla="*/ 552748 h 553191"/>
                <a:gd name="connsiteX6" fmla="*/ 767908 w 954032"/>
                <a:gd name="connsiteY6" fmla="*/ 415057 h 553191"/>
                <a:gd name="connsiteX7" fmla="*/ 873920 w 954032"/>
                <a:gd name="connsiteY7" fmla="*/ 550549 h 553191"/>
                <a:gd name="connsiteX8" fmla="*/ 954032 w 954032"/>
                <a:gd name="connsiteY8" fmla="*/ 505155 h 553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032" h="553191">
                  <a:moveTo>
                    <a:pt x="0" y="508255"/>
                  </a:moveTo>
                  <a:cubicBezTo>
                    <a:pt x="40982" y="467913"/>
                    <a:pt x="74016" y="563144"/>
                    <a:pt x="110382" y="547265"/>
                  </a:cubicBezTo>
                  <a:cubicBezTo>
                    <a:pt x="146748" y="531386"/>
                    <a:pt x="182885" y="413265"/>
                    <a:pt x="218194" y="412982"/>
                  </a:cubicBezTo>
                  <a:cubicBezTo>
                    <a:pt x="253503" y="412699"/>
                    <a:pt x="265500" y="544275"/>
                    <a:pt x="322235" y="545568"/>
                  </a:cubicBezTo>
                  <a:cubicBezTo>
                    <a:pt x="378970" y="546861"/>
                    <a:pt x="434429" y="-1196"/>
                    <a:pt x="491283" y="1"/>
                  </a:cubicBezTo>
                  <a:cubicBezTo>
                    <a:pt x="548137" y="1198"/>
                    <a:pt x="622094" y="553724"/>
                    <a:pt x="663360" y="552748"/>
                  </a:cubicBezTo>
                  <a:cubicBezTo>
                    <a:pt x="704626" y="551772"/>
                    <a:pt x="732815" y="415423"/>
                    <a:pt x="767908" y="415057"/>
                  </a:cubicBezTo>
                  <a:cubicBezTo>
                    <a:pt x="803001" y="414691"/>
                    <a:pt x="842899" y="535533"/>
                    <a:pt x="873920" y="550549"/>
                  </a:cubicBezTo>
                  <a:cubicBezTo>
                    <a:pt x="904941" y="565565"/>
                    <a:pt x="924150" y="511985"/>
                    <a:pt x="954032" y="505155"/>
                  </a:cubicBezTo>
                </a:path>
              </a:pathLst>
            </a:custGeom>
            <a:noFill/>
            <a:ln w="28575">
              <a:solidFill>
                <a:srgbClr val="0033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7" name="グループ化 6"/>
          <p:cNvGrpSpPr/>
          <p:nvPr/>
        </p:nvGrpSpPr>
        <p:grpSpPr>
          <a:xfrm>
            <a:off x="6579477" y="2571750"/>
            <a:ext cx="462684" cy="1467650"/>
            <a:chOff x="6453075" y="2712335"/>
            <a:chExt cx="609600" cy="1467650"/>
          </a:xfrm>
        </p:grpSpPr>
        <p:cxnSp>
          <p:nvCxnSpPr>
            <p:cNvPr id="106" name="直線コネクタ 105"/>
            <p:cNvCxnSpPr/>
            <p:nvPr/>
          </p:nvCxnSpPr>
          <p:spPr>
            <a:xfrm flipH="1">
              <a:off x="6453075" y="2712335"/>
              <a:ext cx="0" cy="1467650"/>
            </a:xfrm>
            <a:prstGeom prst="line">
              <a:avLst/>
            </a:prstGeom>
            <a:ln>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107" name="直線コネクタ 106"/>
            <p:cNvCxnSpPr/>
            <p:nvPr/>
          </p:nvCxnSpPr>
          <p:spPr>
            <a:xfrm flipH="1">
              <a:off x="6605475" y="2712335"/>
              <a:ext cx="0" cy="1467650"/>
            </a:xfrm>
            <a:prstGeom prst="line">
              <a:avLst/>
            </a:prstGeom>
            <a:ln>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108" name="直線コネクタ 107"/>
            <p:cNvCxnSpPr/>
            <p:nvPr/>
          </p:nvCxnSpPr>
          <p:spPr>
            <a:xfrm flipH="1">
              <a:off x="6757875" y="2712335"/>
              <a:ext cx="0" cy="1467650"/>
            </a:xfrm>
            <a:prstGeom prst="line">
              <a:avLst/>
            </a:prstGeom>
            <a:ln>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112" name="直線コネクタ 111"/>
            <p:cNvCxnSpPr/>
            <p:nvPr/>
          </p:nvCxnSpPr>
          <p:spPr>
            <a:xfrm flipH="1">
              <a:off x="6910275" y="2712335"/>
              <a:ext cx="0" cy="1467650"/>
            </a:xfrm>
            <a:prstGeom prst="line">
              <a:avLst/>
            </a:prstGeom>
            <a:ln>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114" name="直線コネクタ 113"/>
            <p:cNvCxnSpPr/>
            <p:nvPr/>
          </p:nvCxnSpPr>
          <p:spPr>
            <a:xfrm flipH="1">
              <a:off x="7062675" y="2712335"/>
              <a:ext cx="0" cy="1467650"/>
            </a:xfrm>
            <a:prstGeom prst="line">
              <a:avLst/>
            </a:prstGeom>
            <a:ln>
              <a:solidFill>
                <a:srgbClr val="000000"/>
              </a:solidFill>
              <a:prstDash val="solid"/>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15" name="テキスト ボックス 114"/>
              <p:cNvSpPr txBox="1"/>
              <p:nvPr/>
            </p:nvSpPr>
            <p:spPr>
              <a:xfrm>
                <a:off x="6501158" y="4083348"/>
                <a:ext cx="365262" cy="461665"/>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400" b="0" i="1" smtClean="0">
                              <a:solidFill>
                                <a:srgbClr val="000000"/>
                              </a:solidFill>
                              <a:latin typeface="Cambria Math" panose="02040503050406030204" pitchFamily="18" charset="0"/>
                            </a:rPr>
                          </m:ctrlPr>
                        </m:sSubPr>
                        <m:e>
                          <m:r>
                            <a:rPr kumimoji="1" lang="ja-JP" altLang="en-US" sz="2400" b="0" i="1" smtClean="0">
                              <a:solidFill>
                                <a:srgbClr val="000000"/>
                              </a:solidFill>
                              <a:latin typeface="Cambria Math" panose="02040503050406030204" pitchFamily="18" charset="0"/>
                            </a:rPr>
                            <m:t>𝜆</m:t>
                          </m:r>
                        </m:e>
                        <m:sub>
                          <m:r>
                            <a:rPr kumimoji="1" lang="en-US" altLang="ja-JP" sz="2400" b="0" i="1" smtClean="0">
                              <a:solidFill>
                                <a:srgbClr val="000000"/>
                              </a:solidFill>
                              <a:latin typeface="Cambria Math" panose="02040503050406030204" pitchFamily="18" charset="0"/>
                            </a:rPr>
                            <m:t>𝐵</m:t>
                          </m:r>
                        </m:sub>
                      </m:sSub>
                    </m:oMath>
                  </m:oMathPara>
                </a14:m>
                <a:endParaRPr kumimoji="1" lang="ja-JP" altLang="en-US" sz="2400" dirty="0">
                  <a:solidFill>
                    <a:srgbClr val="000000"/>
                  </a:solidFill>
                </a:endParaRPr>
              </a:p>
            </p:txBody>
          </p:sp>
        </mc:Choice>
        <mc:Fallback xmlns="">
          <p:sp>
            <p:nvSpPr>
              <p:cNvPr id="115" name="テキスト ボックス 114"/>
              <p:cNvSpPr txBox="1">
                <a:spLocks noRot="1" noChangeAspect="1" noMove="1" noResize="1" noEditPoints="1" noAdjustHandles="1" noChangeArrowheads="1" noChangeShapeType="1" noTextEdit="1"/>
              </p:cNvSpPr>
              <p:nvPr/>
            </p:nvSpPr>
            <p:spPr>
              <a:xfrm>
                <a:off x="6501158" y="4083348"/>
                <a:ext cx="365262" cy="461665"/>
              </a:xfrm>
              <a:prstGeom prst="rect">
                <a:avLst/>
              </a:prstGeom>
              <a:blipFill rotWithShape="0">
                <a:blip r:embed="rId9"/>
                <a:stretch>
                  <a:fillRect l="-5000" r="-30000" b="-2632"/>
                </a:stretch>
              </a:blipFill>
            </p:spPr>
            <p:txBody>
              <a:bodyPr/>
              <a:lstStyle/>
              <a:p>
                <a:r>
                  <a:rPr lang="ja-JP" altLang="en-US">
                    <a:noFill/>
                  </a:rPr>
                  <a:t> </a:t>
                </a:r>
              </a:p>
            </p:txBody>
          </p:sp>
        </mc:Fallback>
      </mc:AlternateContent>
      <p:cxnSp>
        <p:nvCxnSpPr>
          <p:cNvPr id="118" name="直線矢印コネクタ 117"/>
          <p:cNvCxnSpPr/>
          <p:nvPr/>
        </p:nvCxnSpPr>
        <p:spPr>
          <a:xfrm>
            <a:off x="6501158" y="3044938"/>
            <a:ext cx="520711" cy="0"/>
          </a:xfrm>
          <a:prstGeom prst="straightConnector1">
            <a:avLst/>
          </a:prstGeom>
          <a:ln w="12700">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19" name="直線矢印コネクタ 118"/>
          <p:cNvCxnSpPr/>
          <p:nvPr/>
        </p:nvCxnSpPr>
        <p:spPr>
          <a:xfrm>
            <a:off x="6501158" y="3348927"/>
            <a:ext cx="520711" cy="0"/>
          </a:xfrm>
          <a:prstGeom prst="straightConnector1">
            <a:avLst/>
          </a:prstGeom>
          <a:ln w="12700">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0" name="直線矢印コネクタ 119"/>
          <p:cNvCxnSpPr/>
          <p:nvPr/>
        </p:nvCxnSpPr>
        <p:spPr>
          <a:xfrm>
            <a:off x="6501158" y="3652916"/>
            <a:ext cx="520711" cy="0"/>
          </a:xfrm>
          <a:prstGeom prst="straightConnector1">
            <a:avLst/>
          </a:prstGeom>
          <a:ln w="12700">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52" name="テキスト ボックス 51"/>
              <p:cNvSpPr txBox="1"/>
              <p:nvPr/>
            </p:nvSpPr>
            <p:spPr>
              <a:xfrm>
                <a:off x="4119425" y="4081941"/>
                <a:ext cx="1882024" cy="645048"/>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ja-JP" sz="2400" i="1" smtClean="0">
                              <a:solidFill>
                                <a:srgbClr val="000000"/>
                              </a:solidFill>
                              <a:latin typeface="Cambria Math" panose="02040503050406030204" pitchFamily="18" charset="0"/>
                            </a:rPr>
                          </m:ctrlPr>
                        </m:sSubPr>
                        <m:e>
                          <m:r>
                            <a:rPr lang="en-US" altLang="ja-JP" sz="2400" i="1">
                              <a:solidFill>
                                <a:srgbClr val="000000"/>
                              </a:solidFill>
                              <a:latin typeface="Cambria Math" panose="02040503050406030204" pitchFamily="18" charset="0"/>
                            </a:rPr>
                            <m:t>𝐼</m:t>
                          </m:r>
                        </m:e>
                        <m:sub>
                          <m:r>
                            <a:rPr lang="en-US" altLang="ja-JP" sz="2400" i="1">
                              <a:solidFill>
                                <a:srgbClr val="000000"/>
                              </a:solidFill>
                              <a:latin typeface="Cambria Math" panose="02040503050406030204" pitchFamily="18" charset="0"/>
                            </a:rPr>
                            <m:t>𝑓</m:t>
                          </m:r>
                        </m:sub>
                      </m:sSub>
                      <m:d>
                        <m:dPr>
                          <m:ctrlPr>
                            <a:rPr lang="en-US" altLang="ja-JP" sz="2400" i="1">
                              <a:solidFill>
                                <a:srgbClr val="000000"/>
                              </a:solidFill>
                              <a:latin typeface="Cambria Math" panose="02040503050406030204" pitchFamily="18" charset="0"/>
                            </a:rPr>
                          </m:ctrlPr>
                        </m:dPr>
                        <m:e>
                          <m:box>
                            <m:boxPr>
                              <m:ctrlPr>
                                <a:rPr lang="en-US" altLang="ja-JP" sz="2400" i="1">
                                  <a:solidFill>
                                    <a:srgbClr val="000000"/>
                                  </a:solidFill>
                                  <a:latin typeface="Cambria Math" panose="02040503050406030204" pitchFamily="18" charset="0"/>
                                </a:rPr>
                              </m:ctrlPr>
                            </m:boxPr>
                            <m:e>
                              <m:argPr>
                                <m:argSz m:val="-1"/>
                              </m:argPr>
                              <m:f>
                                <m:fPr>
                                  <m:ctrlPr>
                                    <a:rPr lang="en-US" altLang="ja-JP" sz="2400" i="1">
                                      <a:solidFill>
                                        <a:srgbClr val="000000"/>
                                      </a:solidFill>
                                      <a:latin typeface="Cambria Math" panose="02040503050406030204" pitchFamily="18" charset="0"/>
                                    </a:rPr>
                                  </m:ctrlPr>
                                </m:fPr>
                                <m:num>
                                  <m:sSub>
                                    <m:sSubPr>
                                      <m:ctrlPr>
                                        <a:rPr lang="en-US" altLang="ja-JP" sz="2400" i="1">
                                          <a:solidFill>
                                            <a:srgbClr val="000000"/>
                                          </a:solidFill>
                                          <a:latin typeface="Cambria Math" panose="02040503050406030204" pitchFamily="18" charset="0"/>
                                        </a:rPr>
                                      </m:ctrlPr>
                                    </m:sSubPr>
                                    <m:e>
                                      <m:r>
                                        <a:rPr lang="en-US" altLang="ja-JP" sz="2400" i="1">
                                          <a:solidFill>
                                            <a:srgbClr val="000000"/>
                                          </a:solidFill>
                                          <a:latin typeface="Cambria Math" panose="02040503050406030204" pitchFamily="18" charset="0"/>
                                        </a:rPr>
                                        <m:t>𝑥</m:t>
                                      </m:r>
                                    </m:e>
                                    <m:sub>
                                      <m:r>
                                        <a:rPr lang="en-US" altLang="ja-JP" sz="2400" i="1">
                                          <a:solidFill>
                                            <a:srgbClr val="000000"/>
                                          </a:solidFill>
                                          <a:latin typeface="Cambria Math" panose="02040503050406030204" pitchFamily="18" charset="0"/>
                                        </a:rPr>
                                        <m:t>𝑓</m:t>
                                      </m:r>
                                    </m:sub>
                                  </m:sSub>
                                </m:num>
                                <m:den>
                                  <m:sSub>
                                    <m:sSubPr>
                                      <m:ctrlPr>
                                        <a:rPr lang="en-US" altLang="ja-JP" sz="2400" i="1" smtClean="0">
                                          <a:solidFill>
                                            <a:srgbClr val="000000"/>
                                          </a:solidFill>
                                          <a:latin typeface="Cambria Math" panose="02040503050406030204" pitchFamily="18" charset="0"/>
                                        </a:rPr>
                                      </m:ctrlPr>
                                    </m:sSubPr>
                                    <m:e>
                                      <m:r>
                                        <a:rPr lang="ja-JP" altLang="en-US" sz="2400" i="1">
                                          <a:solidFill>
                                            <a:srgbClr val="000000"/>
                                          </a:solidFill>
                                          <a:latin typeface="Cambria Math" panose="02040503050406030204" pitchFamily="18" charset="0"/>
                                        </a:rPr>
                                        <m:t>𝜆</m:t>
                                      </m:r>
                                    </m:e>
                                    <m:sub>
                                      <m:r>
                                        <a:rPr lang="en-US" altLang="ja-JP" sz="2400" b="0" i="1" smtClean="0">
                                          <a:solidFill>
                                            <a:srgbClr val="000000"/>
                                          </a:solidFill>
                                          <a:latin typeface="Cambria Math" panose="02040503050406030204" pitchFamily="18" charset="0"/>
                                        </a:rPr>
                                        <m:t>𝐺</m:t>
                                      </m:r>
                                    </m:sub>
                                  </m:sSub>
                                  <m:r>
                                    <a:rPr lang="en-US" altLang="ja-JP" sz="2400" i="1">
                                      <a:solidFill>
                                        <a:srgbClr val="000000"/>
                                      </a:solidFill>
                                      <a:latin typeface="Cambria Math" panose="02040503050406030204" pitchFamily="18" charset="0"/>
                                    </a:rPr>
                                    <m:t>𝑓</m:t>
                                  </m:r>
                                </m:den>
                              </m:f>
                            </m:e>
                          </m:box>
                          <m:r>
                            <a:rPr lang="en-US" altLang="ja-JP" sz="2400" i="1">
                              <a:solidFill>
                                <a:srgbClr val="000000"/>
                              </a:solidFill>
                              <a:latin typeface="Cambria Math" panose="02040503050406030204" pitchFamily="18" charset="0"/>
                            </a:rPr>
                            <m:t>,</m:t>
                          </m:r>
                          <m:box>
                            <m:boxPr>
                              <m:ctrlPr>
                                <a:rPr lang="en-US" altLang="ja-JP" sz="2400" i="1">
                                  <a:solidFill>
                                    <a:srgbClr val="000000"/>
                                  </a:solidFill>
                                  <a:latin typeface="Cambria Math" panose="02040503050406030204" pitchFamily="18" charset="0"/>
                                </a:rPr>
                              </m:ctrlPr>
                            </m:boxPr>
                            <m:e>
                              <m:argPr>
                                <m:argSz m:val="-1"/>
                              </m:argPr>
                              <m:f>
                                <m:fPr>
                                  <m:ctrlPr>
                                    <a:rPr lang="en-US" altLang="ja-JP" sz="2400" i="1">
                                      <a:solidFill>
                                        <a:srgbClr val="000000"/>
                                      </a:solidFill>
                                      <a:latin typeface="Cambria Math" panose="02040503050406030204" pitchFamily="18" charset="0"/>
                                    </a:rPr>
                                  </m:ctrlPr>
                                </m:fPr>
                                <m:num>
                                  <m:sSub>
                                    <m:sSubPr>
                                      <m:ctrlPr>
                                        <a:rPr lang="en-US" altLang="ja-JP" sz="2400" i="1">
                                          <a:solidFill>
                                            <a:srgbClr val="000000"/>
                                          </a:solidFill>
                                          <a:latin typeface="Cambria Math" panose="02040503050406030204" pitchFamily="18" charset="0"/>
                                        </a:rPr>
                                      </m:ctrlPr>
                                    </m:sSubPr>
                                    <m:e>
                                      <m:r>
                                        <a:rPr lang="en-US" altLang="ja-JP" sz="2400" i="1">
                                          <a:solidFill>
                                            <a:srgbClr val="000000"/>
                                          </a:solidFill>
                                          <a:latin typeface="Cambria Math" panose="02040503050406030204" pitchFamily="18" charset="0"/>
                                        </a:rPr>
                                        <m:t>𝑦</m:t>
                                      </m:r>
                                    </m:e>
                                    <m:sub>
                                      <m:r>
                                        <a:rPr lang="en-US" altLang="ja-JP" sz="2400" i="1">
                                          <a:solidFill>
                                            <a:srgbClr val="000000"/>
                                          </a:solidFill>
                                          <a:latin typeface="Cambria Math" panose="02040503050406030204" pitchFamily="18" charset="0"/>
                                        </a:rPr>
                                        <m:t>𝑓</m:t>
                                      </m:r>
                                    </m:sub>
                                  </m:sSub>
                                </m:num>
                                <m:den>
                                  <m:sSub>
                                    <m:sSubPr>
                                      <m:ctrlPr>
                                        <a:rPr lang="en-US" altLang="ja-JP" sz="2400" i="1">
                                          <a:solidFill>
                                            <a:srgbClr val="000000"/>
                                          </a:solidFill>
                                          <a:latin typeface="Cambria Math" panose="02040503050406030204" pitchFamily="18" charset="0"/>
                                        </a:rPr>
                                      </m:ctrlPr>
                                    </m:sSubPr>
                                    <m:e>
                                      <m:r>
                                        <a:rPr lang="ja-JP" altLang="en-US" sz="2400" i="1">
                                          <a:solidFill>
                                            <a:srgbClr val="000000"/>
                                          </a:solidFill>
                                          <a:latin typeface="Cambria Math" panose="02040503050406030204" pitchFamily="18" charset="0"/>
                                        </a:rPr>
                                        <m:t>𝜆</m:t>
                                      </m:r>
                                    </m:e>
                                    <m:sub>
                                      <m:r>
                                        <a:rPr lang="en-US" altLang="ja-JP" sz="2400" b="0" i="1" smtClean="0">
                                          <a:solidFill>
                                            <a:srgbClr val="000000"/>
                                          </a:solidFill>
                                          <a:latin typeface="Cambria Math" panose="02040503050406030204" pitchFamily="18" charset="0"/>
                                        </a:rPr>
                                        <m:t>𝐺</m:t>
                                      </m:r>
                                    </m:sub>
                                  </m:sSub>
                                  <m:r>
                                    <a:rPr lang="en-US" altLang="ja-JP" sz="2400" i="1">
                                      <a:solidFill>
                                        <a:srgbClr val="000000"/>
                                      </a:solidFill>
                                      <a:latin typeface="Cambria Math" panose="02040503050406030204" pitchFamily="18" charset="0"/>
                                    </a:rPr>
                                    <m:t>𝑓</m:t>
                                  </m:r>
                                </m:den>
                              </m:f>
                            </m:e>
                          </m:box>
                        </m:e>
                      </m:d>
                    </m:oMath>
                  </m:oMathPara>
                </a14:m>
                <a:endParaRPr kumimoji="1" lang="ja-JP" altLang="en-US" sz="2400" dirty="0">
                  <a:solidFill>
                    <a:srgbClr val="000000"/>
                  </a:solidFill>
                </a:endParaRPr>
              </a:p>
            </p:txBody>
          </p:sp>
        </mc:Choice>
        <mc:Fallback xmlns="">
          <p:sp>
            <p:nvSpPr>
              <p:cNvPr id="52" name="テキスト ボックス 51"/>
              <p:cNvSpPr txBox="1">
                <a:spLocks noRot="1" noChangeAspect="1" noMove="1" noResize="1" noEditPoints="1" noAdjustHandles="1" noChangeArrowheads="1" noChangeShapeType="1" noTextEdit="1"/>
              </p:cNvSpPr>
              <p:nvPr/>
            </p:nvSpPr>
            <p:spPr>
              <a:xfrm>
                <a:off x="4119425" y="4081941"/>
                <a:ext cx="1882024" cy="645048"/>
              </a:xfrm>
              <a:prstGeom prst="rect">
                <a:avLst/>
              </a:prstGeom>
              <a:blipFill rotWithShape="0">
                <a:blip r:embed="rId10"/>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3" name="テキスト ボックス 52"/>
              <p:cNvSpPr txBox="1"/>
              <p:nvPr/>
            </p:nvSpPr>
            <p:spPr>
              <a:xfrm>
                <a:off x="7261297" y="4068088"/>
                <a:ext cx="1882024" cy="64504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ja-JP" sz="2400" i="1" smtClean="0">
                              <a:solidFill>
                                <a:srgbClr val="000000"/>
                              </a:solidFill>
                              <a:latin typeface="Cambria Math" panose="02040503050406030204" pitchFamily="18" charset="0"/>
                            </a:rPr>
                          </m:ctrlPr>
                        </m:sSubPr>
                        <m:e>
                          <m:r>
                            <a:rPr lang="en-US" altLang="ja-JP" sz="2400" i="1">
                              <a:solidFill>
                                <a:srgbClr val="000000"/>
                              </a:solidFill>
                              <a:latin typeface="Cambria Math" panose="02040503050406030204" pitchFamily="18" charset="0"/>
                            </a:rPr>
                            <m:t>𝐼</m:t>
                          </m:r>
                        </m:e>
                        <m:sub>
                          <m:r>
                            <a:rPr lang="en-US" altLang="ja-JP" sz="2400" i="1">
                              <a:solidFill>
                                <a:srgbClr val="000000"/>
                              </a:solidFill>
                              <a:latin typeface="Cambria Math" panose="02040503050406030204" pitchFamily="18" charset="0"/>
                            </a:rPr>
                            <m:t>𝑓</m:t>
                          </m:r>
                        </m:sub>
                      </m:sSub>
                      <m:d>
                        <m:dPr>
                          <m:ctrlPr>
                            <a:rPr lang="en-US" altLang="ja-JP" sz="2400" i="1">
                              <a:solidFill>
                                <a:srgbClr val="000000"/>
                              </a:solidFill>
                              <a:latin typeface="Cambria Math" panose="02040503050406030204" pitchFamily="18" charset="0"/>
                            </a:rPr>
                          </m:ctrlPr>
                        </m:dPr>
                        <m:e>
                          <m:box>
                            <m:boxPr>
                              <m:ctrlPr>
                                <a:rPr lang="en-US" altLang="ja-JP" sz="2400" i="1">
                                  <a:solidFill>
                                    <a:srgbClr val="000000"/>
                                  </a:solidFill>
                                  <a:latin typeface="Cambria Math" panose="02040503050406030204" pitchFamily="18" charset="0"/>
                                </a:rPr>
                              </m:ctrlPr>
                            </m:boxPr>
                            <m:e>
                              <m:argPr>
                                <m:argSz m:val="-1"/>
                              </m:argPr>
                              <m:f>
                                <m:fPr>
                                  <m:ctrlPr>
                                    <a:rPr lang="en-US" altLang="ja-JP" sz="2400" i="1">
                                      <a:solidFill>
                                        <a:srgbClr val="000000"/>
                                      </a:solidFill>
                                      <a:latin typeface="Cambria Math" panose="02040503050406030204" pitchFamily="18" charset="0"/>
                                    </a:rPr>
                                  </m:ctrlPr>
                                </m:fPr>
                                <m:num>
                                  <m:sSub>
                                    <m:sSubPr>
                                      <m:ctrlPr>
                                        <a:rPr lang="en-US" altLang="ja-JP" sz="2400" i="1">
                                          <a:solidFill>
                                            <a:srgbClr val="000000"/>
                                          </a:solidFill>
                                          <a:latin typeface="Cambria Math" panose="02040503050406030204" pitchFamily="18" charset="0"/>
                                        </a:rPr>
                                      </m:ctrlPr>
                                    </m:sSubPr>
                                    <m:e>
                                      <m:r>
                                        <a:rPr lang="en-US" altLang="ja-JP" sz="2400" i="1">
                                          <a:solidFill>
                                            <a:srgbClr val="000000"/>
                                          </a:solidFill>
                                          <a:latin typeface="Cambria Math" panose="02040503050406030204" pitchFamily="18" charset="0"/>
                                        </a:rPr>
                                        <m:t>𝑥</m:t>
                                      </m:r>
                                    </m:e>
                                    <m:sub>
                                      <m:r>
                                        <a:rPr lang="en-US" altLang="ja-JP" sz="2400" i="1">
                                          <a:solidFill>
                                            <a:srgbClr val="000000"/>
                                          </a:solidFill>
                                          <a:latin typeface="Cambria Math" panose="02040503050406030204" pitchFamily="18" charset="0"/>
                                        </a:rPr>
                                        <m:t>𝑓</m:t>
                                      </m:r>
                                    </m:sub>
                                  </m:sSub>
                                </m:num>
                                <m:den>
                                  <m:sSub>
                                    <m:sSubPr>
                                      <m:ctrlPr>
                                        <a:rPr lang="en-US" altLang="ja-JP" sz="2400" i="1" smtClean="0">
                                          <a:solidFill>
                                            <a:srgbClr val="000000"/>
                                          </a:solidFill>
                                          <a:latin typeface="Cambria Math" panose="02040503050406030204" pitchFamily="18" charset="0"/>
                                        </a:rPr>
                                      </m:ctrlPr>
                                    </m:sSubPr>
                                    <m:e>
                                      <m:r>
                                        <a:rPr lang="ja-JP" altLang="en-US" sz="2400" i="1">
                                          <a:solidFill>
                                            <a:srgbClr val="000000"/>
                                          </a:solidFill>
                                          <a:latin typeface="Cambria Math" panose="02040503050406030204" pitchFamily="18" charset="0"/>
                                        </a:rPr>
                                        <m:t>𝜆</m:t>
                                      </m:r>
                                    </m:e>
                                    <m:sub>
                                      <m:r>
                                        <a:rPr lang="en-US" altLang="ja-JP" sz="2400" b="0" i="1" smtClean="0">
                                          <a:solidFill>
                                            <a:srgbClr val="000000"/>
                                          </a:solidFill>
                                          <a:latin typeface="Cambria Math" panose="02040503050406030204" pitchFamily="18" charset="0"/>
                                        </a:rPr>
                                        <m:t>𝐵</m:t>
                                      </m:r>
                                    </m:sub>
                                  </m:sSub>
                                  <m:r>
                                    <a:rPr lang="en-US" altLang="ja-JP" sz="2400" i="1">
                                      <a:solidFill>
                                        <a:srgbClr val="000000"/>
                                      </a:solidFill>
                                      <a:latin typeface="Cambria Math" panose="02040503050406030204" pitchFamily="18" charset="0"/>
                                    </a:rPr>
                                    <m:t>𝑓</m:t>
                                  </m:r>
                                </m:den>
                              </m:f>
                            </m:e>
                          </m:box>
                          <m:r>
                            <a:rPr lang="en-US" altLang="ja-JP" sz="2400" i="1">
                              <a:solidFill>
                                <a:srgbClr val="000000"/>
                              </a:solidFill>
                              <a:latin typeface="Cambria Math" panose="02040503050406030204" pitchFamily="18" charset="0"/>
                            </a:rPr>
                            <m:t>,</m:t>
                          </m:r>
                          <m:box>
                            <m:boxPr>
                              <m:ctrlPr>
                                <a:rPr lang="en-US" altLang="ja-JP" sz="2400" i="1">
                                  <a:solidFill>
                                    <a:srgbClr val="000000"/>
                                  </a:solidFill>
                                  <a:latin typeface="Cambria Math" panose="02040503050406030204" pitchFamily="18" charset="0"/>
                                </a:rPr>
                              </m:ctrlPr>
                            </m:boxPr>
                            <m:e>
                              <m:argPr>
                                <m:argSz m:val="-1"/>
                              </m:argPr>
                              <m:f>
                                <m:fPr>
                                  <m:ctrlPr>
                                    <a:rPr lang="en-US" altLang="ja-JP" sz="2400" i="1">
                                      <a:solidFill>
                                        <a:srgbClr val="000000"/>
                                      </a:solidFill>
                                      <a:latin typeface="Cambria Math" panose="02040503050406030204" pitchFamily="18" charset="0"/>
                                    </a:rPr>
                                  </m:ctrlPr>
                                </m:fPr>
                                <m:num>
                                  <m:sSub>
                                    <m:sSubPr>
                                      <m:ctrlPr>
                                        <a:rPr lang="en-US" altLang="ja-JP" sz="2400" i="1">
                                          <a:solidFill>
                                            <a:srgbClr val="000000"/>
                                          </a:solidFill>
                                          <a:latin typeface="Cambria Math" panose="02040503050406030204" pitchFamily="18" charset="0"/>
                                        </a:rPr>
                                      </m:ctrlPr>
                                    </m:sSubPr>
                                    <m:e>
                                      <m:r>
                                        <a:rPr lang="en-US" altLang="ja-JP" sz="2400" i="1">
                                          <a:solidFill>
                                            <a:srgbClr val="000000"/>
                                          </a:solidFill>
                                          <a:latin typeface="Cambria Math" panose="02040503050406030204" pitchFamily="18" charset="0"/>
                                        </a:rPr>
                                        <m:t>𝑦</m:t>
                                      </m:r>
                                    </m:e>
                                    <m:sub>
                                      <m:r>
                                        <a:rPr lang="en-US" altLang="ja-JP" sz="2400" i="1">
                                          <a:solidFill>
                                            <a:srgbClr val="000000"/>
                                          </a:solidFill>
                                          <a:latin typeface="Cambria Math" panose="02040503050406030204" pitchFamily="18" charset="0"/>
                                        </a:rPr>
                                        <m:t>𝑓</m:t>
                                      </m:r>
                                    </m:sub>
                                  </m:sSub>
                                </m:num>
                                <m:den>
                                  <m:sSub>
                                    <m:sSubPr>
                                      <m:ctrlPr>
                                        <a:rPr lang="en-US" altLang="ja-JP" sz="2400" i="1">
                                          <a:solidFill>
                                            <a:srgbClr val="000000"/>
                                          </a:solidFill>
                                          <a:latin typeface="Cambria Math" panose="02040503050406030204" pitchFamily="18" charset="0"/>
                                        </a:rPr>
                                      </m:ctrlPr>
                                    </m:sSubPr>
                                    <m:e>
                                      <m:r>
                                        <a:rPr lang="ja-JP" altLang="en-US" sz="2400" i="1">
                                          <a:solidFill>
                                            <a:srgbClr val="000000"/>
                                          </a:solidFill>
                                          <a:latin typeface="Cambria Math" panose="02040503050406030204" pitchFamily="18" charset="0"/>
                                        </a:rPr>
                                        <m:t>𝜆</m:t>
                                      </m:r>
                                    </m:e>
                                    <m:sub>
                                      <m:r>
                                        <a:rPr lang="en-US" altLang="ja-JP" sz="2400" b="0" i="1" smtClean="0">
                                          <a:solidFill>
                                            <a:srgbClr val="000000"/>
                                          </a:solidFill>
                                          <a:latin typeface="Cambria Math" panose="02040503050406030204" pitchFamily="18" charset="0"/>
                                        </a:rPr>
                                        <m:t>𝐵</m:t>
                                      </m:r>
                                    </m:sub>
                                  </m:sSub>
                                  <m:r>
                                    <a:rPr lang="en-US" altLang="ja-JP" sz="2400" i="1">
                                      <a:solidFill>
                                        <a:srgbClr val="000000"/>
                                      </a:solidFill>
                                      <a:latin typeface="Cambria Math" panose="02040503050406030204" pitchFamily="18" charset="0"/>
                                    </a:rPr>
                                    <m:t>𝑓</m:t>
                                  </m:r>
                                </m:den>
                              </m:f>
                            </m:e>
                          </m:box>
                        </m:e>
                      </m:d>
                    </m:oMath>
                  </m:oMathPara>
                </a14:m>
                <a:endParaRPr kumimoji="1" lang="ja-JP" altLang="en-US" sz="2400" dirty="0">
                  <a:solidFill>
                    <a:srgbClr val="000000"/>
                  </a:solidFill>
                </a:endParaRPr>
              </a:p>
            </p:txBody>
          </p:sp>
        </mc:Choice>
        <mc:Fallback xmlns="">
          <p:sp>
            <p:nvSpPr>
              <p:cNvPr id="53" name="テキスト ボックス 52"/>
              <p:cNvSpPr txBox="1">
                <a:spLocks noRot="1" noChangeAspect="1" noMove="1" noResize="1" noEditPoints="1" noAdjustHandles="1" noChangeArrowheads="1" noChangeShapeType="1" noTextEdit="1"/>
              </p:cNvSpPr>
              <p:nvPr/>
            </p:nvSpPr>
            <p:spPr>
              <a:xfrm>
                <a:off x="7261297" y="4068088"/>
                <a:ext cx="1882024" cy="645048"/>
              </a:xfrm>
              <a:prstGeom prst="rect">
                <a:avLst/>
              </a:prstGeom>
              <a:blipFill rotWithShape="0">
                <a:blip r:embed="rId11"/>
                <a:stretch>
                  <a:fillRect/>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27860188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06375"/>
            <a:ext cx="9144000" cy="857250"/>
          </a:xfrm>
        </p:spPr>
        <p:txBody>
          <a:bodyPr/>
          <a:lstStyle/>
          <a:p>
            <a:r>
              <a:rPr kumimoji="1" lang="en-US" altLang="ja-JP" sz="4000" dirty="0" smtClean="0"/>
              <a:t>Glare Pattern Image and Wave Lengths</a:t>
            </a:r>
            <a:endParaRPr kumimoji="1" lang="ja-JP" altLang="en-US" sz="4000" dirty="0"/>
          </a:p>
        </p:txBody>
      </p:sp>
      <mc:AlternateContent xmlns:mc="http://schemas.openxmlformats.org/markup-compatibility/2006" xmlns:a14="http://schemas.microsoft.com/office/drawing/2010/main">
        <mc:Choice Requires="a14">
          <p:sp>
            <p:nvSpPr>
              <p:cNvPr id="5" name="コンテンツ プレースホルダー 4"/>
              <p:cNvSpPr>
                <a:spLocks noGrp="1"/>
              </p:cNvSpPr>
              <p:nvPr>
                <p:ph idx="1"/>
              </p:nvPr>
            </p:nvSpPr>
            <p:spPr>
              <a:xfrm>
                <a:off x="284124" y="1200445"/>
                <a:ext cx="8229600" cy="3394075"/>
              </a:xfrm>
            </p:spPr>
            <p:txBody>
              <a:bodyPr/>
              <a:lstStyle/>
              <a:p>
                <a:r>
                  <a:rPr lang="en-US" altLang="ja-JP" sz="2800" dirty="0"/>
                  <a:t>The 2D pattern scaling </a:t>
                </a:r>
                <a14:m>
                  <m:oMath xmlns:m="http://schemas.openxmlformats.org/officeDocument/2006/math">
                    <m:r>
                      <a:rPr lang="en-US" altLang="ja-JP" sz="2800" i="1">
                        <a:latin typeface="Cambria Math" panose="02040503050406030204" pitchFamily="18" charset="0"/>
                        <a:ea typeface="Cambria Math" panose="02040503050406030204" pitchFamily="18" charset="0"/>
                      </a:rPr>
                      <m:t>∝ </m:t>
                    </m:r>
                    <m:r>
                      <a:rPr lang="ja-JP" altLang="en-US" sz="2800" i="1">
                        <a:latin typeface="Cambria Math" panose="02040503050406030204" pitchFamily="18" charset="0"/>
                        <a:ea typeface="Cambria Math" panose="02040503050406030204" pitchFamily="18" charset="0"/>
                      </a:rPr>
                      <m:t>𝜆</m:t>
                    </m:r>
                  </m:oMath>
                </a14:m>
                <a:endParaRPr lang="ja-JP" altLang="en-US" sz="2800" dirty="0"/>
              </a:p>
              <a:p>
                <a:r>
                  <a:rPr kumimoji="1" lang="en-US" altLang="ja-JP" sz="2800" dirty="0" smtClean="0"/>
                  <a:t>Diffraction intensity </a:t>
                </a:r>
                <a14:m>
                  <m:oMath xmlns:m="http://schemas.openxmlformats.org/officeDocument/2006/math">
                    <m:r>
                      <a:rPr kumimoji="1" lang="en-US" altLang="ja-JP" sz="2800" i="1" smtClean="0">
                        <a:latin typeface="Cambria Math" panose="02040503050406030204" pitchFamily="18" charset="0"/>
                        <a:ea typeface="Cambria Math" panose="02040503050406030204" pitchFamily="18" charset="0"/>
                      </a:rPr>
                      <m:t>∝</m:t>
                    </m:r>
                    <m:r>
                      <a:rPr kumimoji="1" lang="en-US" altLang="ja-JP" sz="2800" b="0" i="1" smtClean="0">
                        <a:latin typeface="Cambria Math" panose="02040503050406030204" pitchFamily="18" charset="0"/>
                        <a:ea typeface="Cambria Math" panose="02040503050406030204" pitchFamily="18" charset="0"/>
                      </a:rPr>
                      <m:t> </m:t>
                    </m:r>
                    <m:sSup>
                      <m:sSupPr>
                        <m:ctrlPr>
                          <a:rPr kumimoji="1" lang="en-US" altLang="ja-JP" sz="2800" b="0" i="1" smtClean="0">
                            <a:latin typeface="Cambria Math" panose="02040503050406030204" pitchFamily="18" charset="0"/>
                            <a:ea typeface="Cambria Math" panose="02040503050406030204" pitchFamily="18" charset="0"/>
                          </a:rPr>
                        </m:ctrlPr>
                      </m:sSupPr>
                      <m:e>
                        <m:r>
                          <a:rPr kumimoji="1" lang="ja-JP" altLang="en-US" sz="2800" b="0" i="1" smtClean="0">
                            <a:latin typeface="Cambria Math" panose="02040503050406030204" pitchFamily="18" charset="0"/>
                            <a:ea typeface="Cambria Math" panose="02040503050406030204" pitchFamily="18" charset="0"/>
                          </a:rPr>
                          <m:t>𝜆</m:t>
                        </m:r>
                      </m:e>
                      <m:sup>
                        <m:r>
                          <a:rPr kumimoji="1" lang="en-US" altLang="ja-JP" sz="2800" b="0" i="1" smtClean="0">
                            <a:latin typeface="Cambria Math" panose="02040503050406030204" pitchFamily="18" charset="0"/>
                            <a:ea typeface="Cambria Math" panose="02040503050406030204" pitchFamily="18" charset="0"/>
                          </a:rPr>
                          <m:t>−2</m:t>
                        </m:r>
                      </m:sup>
                    </m:sSup>
                  </m:oMath>
                </a14:m>
                <a:endParaRPr kumimoji="1" lang="en-US" altLang="ja-JP" sz="2800" dirty="0" smtClean="0"/>
              </a:p>
            </p:txBody>
          </p:sp>
        </mc:Choice>
        <mc:Fallback xmlns="">
          <p:sp>
            <p:nvSpPr>
              <p:cNvPr id="5" name="コンテンツ プレースホルダー 4"/>
              <p:cNvSpPr>
                <a:spLocks noGrp="1" noRot="1" noChangeAspect="1" noMove="1" noResize="1" noEditPoints="1" noAdjustHandles="1" noChangeArrowheads="1" noChangeShapeType="1" noTextEdit="1"/>
              </p:cNvSpPr>
              <p:nvPr>
                <p:ph idx="1"/>
              </p:nvPr>
            </p:nvSpPr>
            <p:spPr>
              <a:xfrm>
                <a:off x="284124" y="1200445"/>
                <a:ext cx="8229600" cy="3394075"/>
              </a:xfrm>
              <a:blipFill rotWithShape="0">
                <a:blip r:embed="rId3"/>
                <a:stretch>
                  <a:fillRect l="-1333" t="-1975"/>
                </a:stretch>
              </a:blipFill>
            </p:spPr>
            <p:txBody>
              <a:bodyPr/>
              <a:lstStyle/>
              <a:p>
                <a:r>
                  <a:rPr lang="ja-JP" altLang="en-US">
                    <a:noFill/>
                  </a:rPr>
                  <a:t> </a:t>
                </a:r>
              </a:p>
            </p:txBody>
          </p:sp>
        </mc:Fallback>
      </mc:AlternateContent>
      <p:grpSp>
        <p:nvGrpSpPr>
          <p:cNvPr id="4" name="グループ化 3"/>
          <p:cNvGrpSpPr/>
          <p:nvPr/>
        </p:nvGrpSpPr>
        <p:grpSpPr>
          <a:xfrm>
            <a:off x="5002231" y="2664862"/>
            <a:ext cx="442128" cy="1467650"/>
            <a:chOff x="1885646" y="3117063"/>
            <a:chExt cx="442128" cy="1467650"/>
          </a:xfrm>
        </p:grpSpPr>
        <p:cxnSp>
          <p:nvCxnSpPr>
            <p:cNvPr id="43" name="直線コネクタ 42"/>
            <p:cNvCxnSpPr/>
            <p:nvPr/>
          </p:nvCxnSpPr>
          <p:spPr>
            <a:xfrm flipH="1">
              <a:off x="1885646" y="3117063"/>
              <a:ext cx="0" cy="1467650"/>
            </a:xfrm>
            <a:prstGeom prst="line">
              <a:avLst/>
            </a:prstGeom>
            <a:ln>
              <a:solidFill>
                <a:srgbClr val="000000"/>
              </a:solidFill>
              <a:prstDash val="solid"/>
            </a:ln>
          </p:spPr>
          <p:style>
            <a:lnRef idx="1">
              <a:schemeClr val="accent1"/>
            </a:lnRef>
            <a:fillRef idx="0">
              <a:schemeClr val="accent1"/>
            </a:fillRef>
            <a:effectRef idx="0">
              <a:schemeClr val="accent1"/>
            </a:effectRef>
            <a:fontRef idx="minor">
              <a:schemeClr val="tx1"/>
            </a:fontRef>
          </p:style>
        </p:cxnSp>
        <p:sp>
          <p:nvSpPr>
            <p:cNvPr id="44" name="フリーフォーム 43"/>
            <p:cNvSpPr/>
            <p:nvPr/>
          </p:nvSpPr>
          <p:spPr>
            <a:xfrm rot="5400000">
              <a:off x="1727399" y="3549315"/>
              <a:ext cx="760674" cy="440076"/>
            </a:xfrm>
            <a:custGeom>
              <a:avLst/>
              <a:gdLst>
                <a:gd name="connsiteX0" fmla="*/ 0 w 938640"/>
                <a:gd name="connsiteY0" fmla="*/ 584049 h 595296"/>
                <a:gd name="connsiteX1" fmla="*/ 107577 w 938640"/>
                <a:gd name="connsiteY1" fmla="*/ 468788 h 595296"/>
                <a:gd name="connsiteX2" fmla="*/ 153681 w 938640"/>
                <a:gd name="connsiteY2" fmla="*/ 376580 h 595296"/>
                <a:gd name="connsiteX3" fmla="*/ 268942 w 938640"/>
                <a:gd name="connsiteY3" fmla="*/ 545629 h 595296"/>
                <a:gd name="connsiteX4" fmla="*/ 437990 w 938640"/>
                <a:gd name="connsiteY4" fmla="*/ 62 h 595296"/>
                <a:gd name="connsiteX5" fmla="*/ 576303 w 938640"/>
                <a:gd name="connsiteY5" fmla="*/ 584049 h 595296"/>
                <a:gd name="connsiteX6" fmla="*/ 714615 w 938640"/>
                <a:gd name="connsiteY6" fmla="*/ 384264 h 595296"/>
                <a:gd name="connsiteX7" fmla="*/ 837560 w 938640"/>
                <a:gd name="connsiteY7" fmla="*/ 591733 h 595296"/>
                <a:gd name="connsiteX8" fmla="*/ 929768 w 938640"/>
                <a:gd name="connsiteY8" fmla="*/ 514892 h 595296"/>
                <a:gd name="connsiteX9" fmla="*/ 929768 w 938640"/>
                <a:gd name="connsiteY9" fmla="*/ 507208 h 595296"/>
                <a:gd name="connsiteX0" fmla="*/ 0 w 938640"/>
                <a:gd name="connsiteY0" fmla="*/ 584049 h 595296"/>
                <a:gd name="connsiteX1" fmla="*/ 57089 w 938640"/>
                <a:gd name="connsiteY1" fmla="*/ 547326 h 595296"/>
                <a:gd name="connsiteX2" fmla="*/ 153681 w 938640"/>
                <a:gd name="connsiteY2" fmla="*/ 376580 h 595296"/>
                <a:gd name="connsiteX3" fmla="*/ 268942 w 938640"/>
                <a:gd name="connsiteY3" fmla="*/ 545629 h 595296"/>
                <a:gd name="connsiteX4" fmla="*/ 437990 w 938640"/>
                <a:gd name="connsiteY4" fmla="*/ 62 h 595296"/>
                <a:gd name="connsiteX5" fmla="*/ 576303 w 938640"/>
                <a:gd name="connsiteY5" fmla="*/ 584049 h 595296"/>
                <a:gd name="connsiteX6" fmla="*/ 714615 w 938640"/>
                <a:gd name="connsiteY6" fmla="*/ 384264 h 595296"/>
                <a:gd name="connsiteX7" fmla="*/ 837560 w 938640"/>
                <a:gd name="connsiteY7" fmla="*/ 591733 h 595296"/>
                <a:gd name="connsiteX8" fmla="*/ 929768 w 938640"/>
                <a:gd name="connsiteY8" fmla="*/ 514892 h 595296"/>
                <a:gd name="connsiteX9" fmla="*/ 929768 w 938640"/>
                <a:gd name="connsiteY9" fmla="*/ 507208 h 595296"/>
                <a:gd name="connsiteX0" fmla="*/ 0 w 991933"/>
                <a:gd name="connsiteY0" fmla="*/ 508316 h 595296"/>
                <a:gd name="connsiteX1" fmla="*/ 110382 w 991933"/>
                <a:gd name="connsiteY1" fmla="*/ 547326 h 595296"/>
                <a:gd name="connsiteX2" fmla="*/ 206974 w 991933"/>
                <a:gd name="connsiteY2" fmla="*/ 376580 h 595296"/>
                <a:gd name="connsiteX3" fmla="*/ 322235 w 991933"/>
                <a:gd name="connsiteY3" fmla="*/ 545629 h 595296"/>
                <a:gd name="connsiteX4" fmla="*/ 491283 w 991933"/>
                <a:gd name="connsiteY4" fmla="*/ 62 h 595296"/>
                <a:gd name="connsiteX5" fmla="*/ 629596 w 991933"/>
                <a:gd name="connsiteY5" fmla="*/ 584049 h 595296"/>
                <a:gd name="connsiteX6" fmla="*/ 767908 w 991933"/>
                <a:gd name="connsiteY6" fmla="*/ 384264 h 595296"/>
                <a:gd name="connsiteX7" fmla="*/ 890853 w 991933"/>
                <a:gd name="connsiteY7" fmla="*/ 591733 h 595296"/>
                <a:gd name="connsiteX8" fmla="*/ 983061 w 991933"/>
                <a:gd name="connsiteY8" fmla="*/ 514892 h 595296"/>
                <a:gd name="connsiteX9" fmla="*/ 983061 w 991933"/>
                <a:gd name="connsiteY9" fmla="*/ 507208 h 595296"/>
                <a:gd name="connsiteX0" fmla="*/ 0 w 991933"/>
                <a:gd name="connsiteY0" fmla="*/ 508317 h 595297"/>
                <a:gd name="connsiteX1" fmla="*/ 110382 w 991933"/>
                <a:gd name="connsiteY1" fmla="*/ 547327 h 595297"/>
                <a:gd name="connsiteX2" fmla="*/ 218194 w 991933"/>
                <a:gd name="connsiteY2" fmla="*/ 413044 h 595297"/>
                <a:gd name="connsiteX3" fmla="*/ 322235 w 991933"/>
                <a:gd name="connsiteY3" fmla="*/ 545630 h 595297"/>
                <a:gd name="connsiteX4" fmla="*/ 491283 w 991933"/>
                <a:gd name="connsiteY4" fmla="*/ 63 h 595297"/>
                <a:gd name="connsiteX5" fmla="*/ 629596 w 991933"/>
                <a:gd name="connsiteY5" fmla="*/ 584050 h 595297"/>
                <a:gd name="connsiteX6" fmla="*/ 767908 w 991933"/>
                <a:gd name="connsiteY6" fmla="*/ 384265 h 595297"/>
                <a:gd name="connsiteX7" fmla="*/ 890853 w 991933"/>
                <a:gd name="connsiteY7" fmla="*/ 591734 h 595297"/>
                <a:gd name="connsiteX8" fmla="*/ 983061 w 991933"/>
                <a:gd name="connsiteY8" fmla="*/ 514893 h 595297"/>
                <a:gd name="connsiteX9" fmla="*/ 983061 w 991933"/>
                <a:gd name="connsiteY9" fmla="*/ 507209 h 595297"/>
                <a:gd name="connsiteX0" fmla="*/ 0 w 991933"/>
                <a:gd name="connsiteY0" fmla="*/ 508310 h 595290"/>
                <a:gd name="connsiteX1" fmla="*/ 110382 w 991933"/>
                <a:gd name="connsiteY1" fmla="*/ 547320 h 595290"/>
                <a:gd name="connsiteX2" fmla="*/ 218194 w 991933"/>
                <a:gd name="connsiteY2" fmla="*/ 413037 h 595290"/>
                <a:gd name="connsiteX3" fmla="*/ 322235 w 991933"/>
                <a:gd name="connsiteY3" fmla="*/ 545623 h 595290"/>
                <a:gd name="connsiteX4" fmla="*/ 491283 w 991933"/>
                <a:gd name="connsiteY4" fmla="*/ 56 h 595290"/>
                <a:gd name="connsiteX5" fmla="*/ 629596 w 991933"/>
                <a:gd name="connsiteY5" fmla="*/ 584043 h 595290"/>
                <a:gd name="connsiteX6" fmla="*/ 767908 w 991933"/>
                <a:gd name="connsiteY6" fmla="*/ 384258 h 595290"/>
                <a:gd name="connsiteX7" fmla="*/ 890853 w 991933"/>
                <a:gd name="connsiteY7" fmla="*/ 591727 h 595290"/>
                <a:gd name="connsiteX8" fmla="*/ 983061 w 991933"/>
                <a:gd name="connsiteY8" fmla="*/ 514886 h 595290"/>
                <a:gd name="connsiteX9" fmla="*/ 983061 w 991933"/>
                <a:gd name="connsiteY9" fmla="*/ 507202 h 595290"/>
                <a:gd name="connsiteX0" fmla="*/ 0 w 991933"/>
                <a:gd name="connsiteY0" fmla="*/ 508260 h 595240"/>
                <a:gd name="connsiteX1" fmla="*/ 110382 w 991933"/>
                <a:gd name="connsiteY1" fmla="*/ 547270 h 595240"/>
                <a:gd name="connsiteX2" fmla="*/ 218194 w 991933"/>
                <a:gd name="connsiteY2" fmla="*/ 412987 h 595240"/>
                <a:gd name="connsiteX3" fmla="*/ 322235 w 991933"/>
                <a:gd name="connsiteY3" fmla="*/ 545573 h 595240"/>
                <a:gd name="connsiteX4" fmla="*/ 491283 w 991933"/>
                <a:gd name="connsiteY4" fmla="*/ 6 h 595240"/>
                <a:gd name="connsiteX5" fmla="*/ 629596 w 991933"/>
                <a:gd name="connsiteY5" fmla="*/ 583993 h 595240"/>
                <a:gd name="connsiteX6" fmla="*/ 767908 w 991933"/>
                <a:gd name="connsiteY6" fmla="*/ 384208 h 595240"/>
                <a:gd name="connsiteX7" fmla="*/ 890853 w 991933"/>
                <a:gd name="connsiteY7" fmla="*/ 591677 h 595240"/>
                <a:gd name="connsiteX8" fmla="*/ 983061 w 991933"/>
                <a:gd name="connsiteY8" fmla="*/ 514836 h 595240"/>
                <a:gd name="connsiteX9" fmla="*/ 983061 w 991933"/>
                <a:gd name="connsiteY9" fmla="*/ 507152 h 595240"/>
                <a:gd name="connsiteX0" fmla="*/ 0 w 991933"/>
                <a:gd name="connsiteY0" fmla="*/ 508260 h 595240"/>
                <a:gd name="connsiteX1" fmla="*/ 110382 w 991933"/>
                <a:gd name="connsiteY1" fmla="*/ 547270 h 595240"/>
                <a:gd name="connsiteX2" fmla="*/ 218194 w 991933"/>
                <a:gd name="connsiteY2" fmla="*/ 412987 h 595240"/>
                <a:gd name="connsiteX3" fmla="*/ 322235 w 991933"/>
                <a:gd name="connsiteY3" fmla="*/ 545573 h 595240"/>
                <a:gd name="connsiteX4" fmla="*/ 491283 w 991933"/>
                <a:gd name="connsiteY4" fmla="*/ 6 h 595240"/>
                <a:gd name="connsiteX5" fmla="*/ 629596 w 991933"/>
                <a:gd name="connsiteY5" fmla="*/ 583993 h 595240"/>
                <a:gd name="connsiteX6" fmla="*/ 767908 w 991933"/>
                <a:gd name="connsiteY6" fmla="*/ 384208 h 595240"/>
                <a:gd name="connsiteX7" fmla="*/ 890853 w 991933"/>
                <a:gd name="connsiteY7" fmla="*/ 591677 h 595240"/>
                <a:gd name="connsiteX8" fmla="*/ 983061 w 991933"/>
                <a:gd name="connsiteY8" fmla="*/ 514836 h 595240"/>
                <a:gd name="connsiteX9" fmla="*/ 983061 w 991933"/>
                <a:gd name="connsiteY9" fmla="*/ 507152 h 595240"/>
                <a:gd name="connsiteX0" fmla="*/ 0 w 991933"/>
                <a:gd name="connsiteY0" fmla="*/ 508255 h 595235"/>
                <a:gd name="connsiteX1" fmla="*/ 110382 w 991933"/>
                <a:gd name="connsiteY1" fmla="*/ 547265 h 595235"/>
                <a:gd name="connsiteX2" fmla="*/ 218194 w 991933"/>
                <a:gd name="connsiteY2" fmla="*/ 412982 h 595235"/>
                <a:gd name="connsiteX3" fmla="*/ 322235 w 991933"/>
                <a:gd name="connsiteY3" fmla="*/ 545568 h 595235"/>
                <a:gd name="connsiteX4" fmla="*/ 491283 w 991933"/>
                <a:gd name="connsiteY4" fmla="*/ 1 h 595235"/>
                <a:gd name="connsiteX5" fmla="*/ 646426 w 991933"/>
                <a:gd name="connsiteY5" fmla="*/ 550329 h 595235"/>
                <a:gd name="connsiteX6" fmla="*/ 767908 w 991933"/>
                <a:gd name="connsiteY6" fmla="*/ 384203 h 595235"/>
                <a:gd name="connsiteX7" fmla="*/ 890853 w 991933"/>
                <a:gd name="connsiteY7" fmla="*/ 591672 h 595235"/>
                <a:gd name="connsiteX8" fmla="*/ 983061 w 991933"/>
                <a:gd name="connsiteY8" fmla="*/ 514831 h 595235"/>
                <a:gd name="connsiteX9" fmla="*/ 983061 w 991933"/>
                <a:gd name="connsiteY9" fmla="*/ 507147 h 595235"/>
                <a:gd name="connsiteX0" fmla="*/ 0 w 991933"/>
                <a:gd name="connsiteY0" fmla="*/ 508255 h 593950"/>
                <a:gd name="connsiteX1" fmla="*/ 110382 w 991933"/>
                <a:gd name="connsiteY1" fmla="*/ 547265 h 593950"/>
                <a:gd name="connsiteX2" fmla="*/ 218194 w 991933"/>
                <a:gd name="connsiteY2" fmla="*/ 412982 h 593950"/>
                <a:gd name="connsiteX3" fmla="*/ 322235 w 991933"/>
                <a:gd name="connsiteY3" fmla="*/ 545568 h 593950"/>
                <a:gd name="connsiteX4" fmla="*/ 491283 w 991933"/>
                <a:gd name="connsiteY4" fmla="*/ 1 h 593950"/>
                <a:gd name="connsiteX5" fmla="*/ 646426 w 991933"/>
                <a:gd name="connsiteY5" fmla="*/ 550329 h 593950"/>
                <a:gd name="connsiteX6" fmla="*/ 767908 w 991933"/>
                <a:gd name="connsiteY6" fmla="*/ 415057 h 593950"/>
                <a:gd name="connsiteX7" fmla="*/ 890853 w 991933"/>
                <a:gd name="connsiteY7" fmla="*/ 591672 h 593950"/>
                <a:gd name="connsiteX8" fmla="*/ 983061 w 991933"/>
                <a:gd name="connsiteY8" fmla="*/ 514831 h 593950"/>
                <a:gd name="connsiteX9" fmla="*/ 983061 w 991933"/>
                <a:gd name="connsiteY9" fmla="*/ 507147 h 593950"/>
                <a:gd name="connsiteX0" fmla="*/ 0 w 991933"/>
                <a:gd name="connsiteY0" fmla="*/ 508255 h 593950"/>
                <a:gd name="connsiteX1" fmla="*/ 110382 w 991933"/>
                <a:gd name="connsiteY1" fmla="*/ 547265 h 593950"/>
                <a:gd name="connsiteX2" fmla="*/ 218194 w 991933"/>
                <a:gd name="connsiteY2" fmla="*/ 412982 h 593950"/>
                <a:gd name="connsiteX3" fmla="*/ 322235 w 991933"/>
                <a:gd name="connsiteY3" fmla="*/ 545568 h 593950"/>
                <a:gd name="connsiteX4" fmla="*/ 491283 w 991933"/>
                <a:gd name="connsiteY4" fmla="*/ 1 h 593950"/>
                <a:gd name="connsiteX5" fmla="*/ 646426 w 991933"/>
                <a:gd name="connsiteY5" fmla="*/ 550329 h 593950"/>
                <a:gd name="connsiteX6" fmla="*/ 767908 w 991933"/>
                <a:gd name="connsiteY6" fmla="*/ 415057 h 593950"/>
                <a:gd name="connsiteX7" fmla="*/ 890853 w 991933"/>
                <a:gd name="connsiteY7" fmla="*/ 591672 h 593950"/>
                <a:gd name="connsiteX8" fmla="*/ 983061 w 991933"/>
                <a:gd name="connsiteY8" fmla="*/ 514831 h 593950"/>
                <a:gd name="connsiteX9" fmla="*/ 983061 w 991933"/>
                <a:gd name="connsiteY9" fmla="*/ 507147 h 593950"/>
                <a:gd name="connsiteX0" fmla="*/ 0 w 983061"/>
                <a:gd name="connsiteY0" fmla="*/ 508255 h 593950"/>
                <a:gd name="connsiteX1" fmla="*/ 110382 w 983061"/>
                <a:gd name="connsiteY1" fmla="*/ 547265 h 593950"/>
                <a:gd name="connsiteX2" fmla="*/ 218194 w 983061"/>
                <a:gd name="connsiteY2" fmla="*/ 412982 h 593950"/>
                <a:gd name="connsiteX3" fmla="*/ 322235 w 983061"/>
                <a:gd name="connsiteY3" fmla="*/ 545568 h 593950"/>
                <a:gd name="connsiteX4" fmla="*/ 491283 w 983061"/>
                <a:gd name="connsiteY4" fmla="*/ 1 h 593950"/>
                <a:gd name="connsiteX5" fmla="*/ 646426 w 983061"/>
                <a:gd name="connsiteY5" fmla="*/ 550329 h 593950"/>
                <a:gd name="connsiteX6" fmla="*/ 767908 w 983061"/>
                <a:gd name="connsiteY6" fmla="*/ 415057 h 593950"/>
                <a:gd name="connsiteX7" fmla="*/ 890853 w 983061"/>
                <a:gd name="connsiteY7" fmla="*/ 591672 h 593950"/>
                <a:gd name="connsiteX8" fmla="*/ 983061 w 983061"/>
                <a:gd name="connsiteY8" fmla="*/ 514831 h 593950"/>
                <a:gd name="connsiteX0" fmla="*/ 0 w 990318"/>
                <a:gd name="connsiteY0" fmla="*/ 508255 h 592771"/>
                <a:gd name="connsiteX1" fmla="*/ 110382 w 990318"/>
                <a:gd name="connsiteY1" fmla="*/ 547265 h 592771"/>
                <a:gd name="connsiteX2" fmla="*/ 218194 w 990318"/>
                <a:gd name="connsiteY2" fmla="*/ 412982 h 592771"/>
                <a:gd name="connsiteX3" fmla="*/ 322235 w 990318"/>
                <a:gd name="connsiteY3" fmla="*/ 545568 h 592771"/>
                <a:gd name="connsiteX4" fmla="*/ 491283 w 990318"/>
                <a:gd name="connsiteY4" fmla="*/ 1 h 592771"/>
                <a:gd name="connsiteX5" fmla="*/ 646426 w 990318"/>
                <a:gd name="connsiteY5" fmla="*/ 550329 h 592771"/>
                <a:gd name="connsiteX6" fmla="*/ 767908 w 990318"/>
                <a:gd name="connsiteY6" fmla="*/ 415057 h 592771"/>
                <a:gd name="connsiteX7" fmla="*/ 890853 w 990318"/>
                <a:gd name="connsiteY7" fmla="*/ 591672 h 592771"/>
                <a:gd name="connsiteX8" fmla="*/ 990318 w 990318"/>
                <a:gd name="connsiteY8" fmla="*/ 490640 h 592771"/>
                <a:gd name="connsiteX0" fmla="*/ 0 w 990318"/>
                <a:gd name="connsiteY0" fmla="*/ 508255 h 564574"/>
                <a:gd name="connsiteX1" fmla="*/ 110382 w 990318"/>
                <a:gd name="connsiteY1" fmla="*/ 547265 h 564574"/>
                <a:gd name="connsiteX2" fmla="*/ 218194 w 990318"/>
                <a:gd name="connsiteY2" fmla="*/ 412982 h 564574"/>
                <a:gd name="connsiteX3" fmla="*/ 322235 w 990318"/>
                <a:gd name="connsiteY3" fmla="*/ 545568 h 564574"/>
                <a:gd name="connsiteX4" fmla="*/ 491283 w 990318"/>
                <a:gd name="connsiteY4" fmla="*/ 1 h 564574"/>
                <a:gd name="connsiteX5" fmla="*/ 646426 w 990318"/>
                <a:gd name="connsiteY5" fmla="*/ 550329 h 564574"/>
                <a:gd name="connsiteX6" fmla="*/ 767908 w 990318"/>
                <a:gd name="connsiteY6" fmla="*/ 415057 h 564574"/>
                <a:gd name="connsiteX7" fmla="*/ 900529 w 990318"/>
                <a:gd name="connsiteY7" fmla="*/ 555387 h 564574"/>
                <a:gd name="connsiteX8" fmla="*/ 990318 w 990318"/>
                <a:gd name="connsiteY8" fmla="*/ 490640 h 564574"/>
                <a:gd name="connsiteX0" fmla="*/ 0 w 990318"/>
                <a:gd name="connsiteY0" fmla="*/ 508255 h 564574"/>
                <a:gd name="connsiteX1" fmla="*/ 110382 w 990318"/>
                <a:gd name="connsiteY1" fmla="*/ 547265 h 564574"/>
                <a:gd name="connsiteX2" fmla="*/ 218194 w 990318"/>
                <a:gd name="connsiteY2" fmla="*/ 412982 h 564574"/>
                <a:gd name="connsiteX3" fmla="*/ 322235 w 990318"/>
                <a:gd name="connsiteY3" fmla="*/ 545568 h 564574"/>
                <a:gd name="connsiteX4" fmla="*/ 491283 w 990318"/>
                <a:gd name="connsiteY4" fmla="*/ 1 h 564574"/>
                <a:gd name="connsiteX5" fmla="*/ 646426 w 990318"/>
                <a:gd name="connsiteY5" fmla="*/ 550329 h 564574"/>
                <a:gd name="connsiteX6" fmla="*/ 767908 w 990318"/>
                <a:gd name="connsiteY6" fmla="*/ 415057 h 564574"/>
                <a:gd name="connsiteX7" fmla="*/ 900529 w 990318"/>
                <a:gd name="connsiteY7" fmla="*/ 555387 h 564574"/>
                <a:gd name="connsiteX8" fmla="*/ 990318 w 990318"/>
                <a:gd name="connsiteY8" fmla="*/ 490640 h 564574"/>
                <a:gd name="connsiteX0" fmla="*/ 0 w 990318"/>
                <a:gd name="connsiteY0" fmla="*/ 508255 h 564574"/>
                <a:gd name="connsiteX1" fmla="*/ 110382 w 990318"/>
                <a:gd name="connsiteY1" fmla="*/ 547265 h 564574"/>
                <a:gd name="connsiteX2" fmla="*/ 218194 w 990318"/>
                <a:gd name="connsiteY2" fmla="*/ 412982 h 564574"/>
                <a:gd name="connsiteX3" fmla="*/ 322235 w 990318"/>
                <a:gd name="connsiteY3" fmla="*/ 545568 h 564574"/>
                <a:gd name="connsiteX4" fmla="*/ 491283 w 990318"/>
                <a:gd name="connsiteY4" fmla="*/ 1 h 564574"/>
                <a:gd name="connsiteX5" fmla="*/ 646426 w 990318"/>
                <a:gd name="connsiteY5" fmla="*/ 550329 h 564574"/>
                <a:gd name="connsiteX6" fmla="*/ 767908 w 990318"/>
                <a:gd name="connsiteY6" fmla="*/ 415057 h 564574"/>
                <a:gd name="connsiteX7" fmla="*/ 900529 w 990318"/>
                <a:gd name="connsiteY7" fmla="*/ 555387 h 564574"/>
                <a:gd name="connsiteX8" fmla="*/ 990318 w 990318"/>
                <a:gd name="connsiteY8" fmla="*/ 490640 h 564574"/>
                <a:gd name="connsiteX0" fmla="*/ 0 w 990318"/>
                <a:gd name="connsiteY0" fmla="*/ 508255 h 564574"/>
                <a:gd name="connsiteX1" fmla="*/ 110382 w 990318"/>
                <a:gd name="connsiteY1" fmla="*/ 547265 h 564574"/>
                <a:gd name="connsiteX2" fmla="*/ 218194 w 990318"/>
                <a:gd name="connsiteY2" fmla="*/ 412982 h 564574"/>
                <a:gd name="connsiteX3" fmla="*/ 322235 w 990318"/>
                <a:gd name="connsiteY3" fmla="*/ 545568 h 564574"/>
                <a:gd name="connsiteX4" fmla="*/ 491283 w 990318"/>
                <a:gd name="connsiteY4" fmla="*/ 1 h 564574"/>
                <a:gd name="connsiteX5" fmla="*/ 646426 w 990318"/>
                <a:gd name="connsiteY5" fmla="*/ 550329 h 564574"/>
                <a:gd name="connsiteX6" fmla="*/ 767908 w 990318"/>
                <a:gd name="connsiteY6" fmla="*/ 415057 h 564574"/>
                <a:gd name="connsiteX7" fmla="*/ 900529 w 990318"/>
                <a:gd name="connsiteY7" fmla="*/ 555387 h 564574"/>
                <a:gd name="connsiteX8" fmla="*/ 990318 w 990318"/>
                <a:gd name="connsiteY8" fmla="*/ 490640 h 564574"/>
                <a:gd name="connsiteX0" fmla="*/ 0 w 990318"/>
                <a:gd name="connsiteY0" fmla="*/ 508255 h 567484"/>
                <a:gd name="connsiteX1" fmla="*/ 110382 w 990318"/>
                <a:gd name="connsiteY1" fmla="*/ 547265 h 567484"/>
                <a:gd name="connsiteX2" fmla="*/ 218194 w 990318"/>
                <a:gd name="connsiteY2" fmla="*/ 412982 h 567484"/>
                <a:gd name="connsiteX3" fmla="*/ 322235 w 990318"/>
                <a:gd name="connsiteY3" fmla="*/ 545568 h 567484"/>
                <a:gd name="connsiteX4" fmla="*/ 491283 w 990318"/>
                <a:gd name="connsiteY4" fmla="*/ 1 h 567484"/>
                <a:gd name="connsiteX5" fmla="*/ 646426 w 990318"/>
                <a:gd name="connsiteY5" fmla="*/ 550329 h 567484"/>
                <a:gd name="connsiteX6" fmla="*/ 767908 w 990318"/>
                <a:gd name="connsiteY6" fmla="*/ 415057 h 567484"/>
                <a:gd name="connsiteX7" fmla="*/ 888434 w 990318"/>
                <a:gd name="connsiteY7" fmla="*/ 567482 h 567484"/>
                <a:gd name="connsiteX8" fmla="*/ 990318 w 990318"/>
                <a:gd name="connsiteY8" fmla="*/ 490640 h 567484"/>
                <a:gd name="connsiteX0" fmla="*/ 0 w 990318"/>
                <a:gd name="connsiteY0" fmla="*/ 508255 h 567484"/>
                <a:gd name="connsiteX1" fmla="*/ 110382 w 990318"/>
                <a:gd name="connsiteY1" fmla="*/ 547265 h 567484"/>
                <a:gd name="connsiteX2" fmla="*/ 218194 w 990318"/>
                <a:gd name="connsiteY2" fmla="*/ 412982 h 567484"/>
                <a:gd name="connsiteX3" fmla="*/ 322235 w 990318"/>
                <a:gd name="connsiteY3" fmla="*/ 545568 h 567484"/>
                <a:gd name="connsiteX4" fmla="*/ 491283 w 990318"/>
                <a:gd name="connsiteY4" fmla="*/ 1 h 567484"/>
                <a:gd name="connsiteX5" fmla="*/ 646426 w 990318"/>
                <a:gd name="connsiteY5" fmla="*/ 550329 h 567484"/>
                <a:gd name="connsiteX6" fmla="*/ 767908 w 990318"/>
                <a:gd name="connsiteY6" fmla="*/ 415057 h 567484"/>
                <a:gd name="connsiteX7" fmla="*/ 888434 w 990318"/>
                <a:gd name="connsiteY7" fmla="*/ 567482 h 567484"/>
                <a:gd name="connsiteX8" fmla="*/ 990318 w 990318"/>
                <a:gd name="connsiteY8" fmla="*/ 490640 h 567484"/>
                <a:gd name="connsiteX0" fmla="*/ 0 w 990318"/>
                <a:gd name="connsiteY0" fmla="*/ 508255 h 567484"/>
                <a:gd name="connsiteX1" fmla="*/ 110382 w 990318"/>
                <a:gd name="connsiteY1" fmla="*/ 547265 h 567484"/>
                <a:gd name="connsiteX2" fmla="*/ 218194 w 990318"/>
                <a:gd name="connsiteY2" fmla="*/ 412982 h 567484"/>
                <a:gd name="connsiteX3" fmla="*/ 322235 w 990318"/>
                <a:gd name="connsiteY3" fmla="*/ 545568 h 567484"/>
                <a:gd name="connsiteX4" fmla="*/ 491283 w 990318"/>
                <a:gd name="connsiteY4" fmla="*/ 1 h 567484"/>
                <a:gd name="connsiteX5" fmla="*/ 663360 w 990318"/>
                <a:gd name="connsiteY5" fmla="*/ 552748 h 567484"/>
                <a:gd name="connsiteX6" fmla="*/ 767908 w 990318"/>
                <a:gd name="connsiteY6" fmla="*/ 415057 h 567484"/>
                <a:gd name="connsiteX7" fmla="*/ 888434 w 990318"/>
                <a:gd name="connsiteY7" fmla="*/ 567482 h 567484"/>
                <a:gd name="connsiteX8" fmla="*/ 990318 w 990318"/>
                <a:gd name="connsiteY8" fmla="*/ 490640 h 567484"/>
                <a:gd name="connsiteX0" fmla="*/ 0 w 990318"/>
                <a:gd name="connsiteY0" fmla="*/ 508255 h 552749"/>
                <a:gd name="connsiteX1" fmla="*/ 110382 w 990318"/>
                <a:gd name="connsiteY1" fmla="*/ 547265 h 552749"/>
                <a:gd name="connsiteX2" fmla="*/ 218194 w 990318"/>
                <a:gd name="connsiteY2" fmla="*/ 412982 h 552749"/>
                <a:gd name="connsiteX3" fmla="*/ 322235 w 990318"/>
                <a:gd name="connsiteY3" fmla="*/ 545568 h 552749"/>
                <a:gd name="connsiteX4" fmla="*/ 491283 w 990318"/>
                <a:gd name="connsiteY4" fmla="*/ 1 h 552749"/>
                <a:gd name="connsiteX5" fmla="*/ 663360 w 990318"/>
                <a:gd name="connsiteY5" fmla="*/ 552748 h 552749"/>
                <a:gd name="connsiteX6" fmla="*/ 767908 w 990318"/>
                <a:gd name="connsiteY6" fmla="*/ 415057 h 552749"/>
                <a:gd name="connsiteX7" fmla="*/ 873920 w 990318"/>
                <a:gd name="connsiteY7" fmla="*/ 550549 h 552749"/>
                <a:gd name="connsiteX8" fmla="*/ 990318 w 990318"/>
                <a:gd name="connsiteY8" fmla="*/ 490640 h 552749"/>
                <a:gd name="connsiteX0" fmla="*/ 0 w 954032"/>
                <a:gd name="connsiteY0" fmla="*/ 508255 h 552749"/>
                <a:gd name="connsiteX1" fmla="*/ 110382 w 954032"/>
                <a:gd name="connsiteY1" fmla="*/ 547265 h 552749"/>
                <a:gd name="connsiteX2" fmla="*/ 218194 w 954032"/>
                <a:gd name="connsiteY2" fmla="*/ 412982 h 552749"/>
                <a:gd name="connsiteX3" fmla="*/ 322235 w 954032"/>
                <a:gd name="connsiteY3" fmla="*/ 545568 h 552749"/>
                <a:gd name="connsiteX4" fmla="*/ 491283 w 954032"/>
                <a:gd name="connsiteY4" fmla="*/ 1 h 552749"/>
                <a:gd name="connsiteX5" fmla="*/ 663360 w 954032"/>
                <a:gd name="connsiteY5" fmla="*/ 552748 h 552749"/>
                <a:gd name="connsiteX6" fmla="*/ 767908 w 954032"/>
                <a:gd name="connsiteY6" fmla="*/ 415057 h 552749"/>
                <a:gd name="connsiteX7" fmla="*/ 873920 w 954032"/>
                <a:gd name="connsiteY7" fmla="*/ 550549 h 552749"/>
                <a:gd name="connsiteX8" fmla="*/ 954032 w 954032"/>
                <a:gd name="connsiteY8" fmla="*/ 490640 h 552749"/>
                <a:gd name="connsiteX0" fmla="*/ 0 w 954032"/>
                <a:gd name="connsiteY0" fmla="*/ 508255 h 552749"/>
                <a:gd name="connsiteX1" fmla="*/ 110382 w 954032"/>
                <a:gd name="connsiteY1" fmla="*/ 547265 h 552749"/>
                <a:gd name="connsiteX2" fmla="*/ 218194 w 954032"/>
                <a:gd name="connsiteY2" fmla="*/ 412982 h 552749"/>
                <a:gd name="connsiteX3" fmla="*/ 322235 w 954032"/>
                <a:gd name="connsiteY3" fmla="*/ 545568 h 552749"/>
                <a:gd name="connsiteX4" fmla="*/ 491283 w 954032"/>
                <a:gd name="connsiteY4" fmla="*/ 1 h 552749"/>
                <a:gd name="connsiteX5" fmla="*/ 663360 w 954032"/>
                <a:gd name="connsiteY5" fmla="*/ 552748 h 552749"/>
                <a:gd name="connsiteX6" fmla="*/ 767908 w 954032"/>
                <a:gd name="connsiteY6" fmla="*/ 415057 h 552749"/>
                <a:gd name="connsiteX7" fmla="*/ 873920 w 954032"/>
                <a:gd name="connsiteY7" fmla="*/ 550549 h 552749"/>
                <a:gd name="connsiteX8" fmla="*/ 954032 w 954032"/>
                <a:gd name="connsiteY8" fmla="*/ 490640 h 552749"/>
                <a:gd name="connsiteX0" fmla="*/ 0 w 954032"/>
                <a:gd name="connsiteY0" fmla="*/ 508255 h 553191"/>
                <a:gd name="connsiteX1" fmla="*/ 110382 w 954032"/>
                <a:gd name="connsiteY1" fmla="*/ 547265 h 553191"/>
                <a:gd name="connsiteX2" fmla="*/ 218194 w 954032"/>
                <a:gd name="connsiteY2" fmla="*/ 412982 h 553191"/>
                <a:gd name="connsiteX3" fmla="*/ 322235 w 954032"/>
                <a:gd name="connsiteY3" fmla="*/ 545568 h 553191"/>
                <a:gd name="connsiteX4" fmla="*/ 491283 w 954032"/>
                <a:gd name="connsiteY4" fmla="*/ 1 h 553191"/>
                <a:gd name="connsiteX5" fmla="*/ 663360 w 954032"/>
                <a:gd name="connsiteY5" fmla="*/ 552748 h 553191"/>
                <a:gd name="connsiteX6" fmla="*/ 767908 w 954032"/>
                <a:gd name="connsiteY6" fmla="*/ 415057 h 553191"/>
                <a:gd name="connsiteX7" fmla="*/ 873920 w 954032"/>
                <a:gd name="connsiteY7" fmla="*/ 550549 h 553191"/>
                <a:gd name="connsiteX8" fmla="*/ 954032 w 954032"/>
                <a:gd name="connsiteY8" fmla="*/ 505155 h 553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032" h="553191">
                  <a:moveTo>
                    <a:pt x="0" y="508255"/>
                  </a:moveTo>
                  <a:cubicBezTo>
                    <a:pt x="40982" y="467913"/>
                    <a:pt x="74016" y="563144"/>
                    <a:pt x="110382" y="547265"/>
                  </a:cubicBezTo>
                  <a:cubicBezTo>
                    <a:pt x="146748" y="531386"/>
                    <a:pt x="182885" y="413265"/>
                    <a:pt x="218194" y="412982"/>
                  </a:cubicBezTo>
                  <a:cubicBezTo>
                    <a:pt x="253503" y="412699"/>
                    <a:pt x="265500" y="544275"/>
                    <a:pt x="322235" y="545568"/>
                  </a:cubicBezTo>
                  <a:cubicBezTo>
                    <a:pt x="378970" y="546861"/>
                    <a:pt x="434429" y="-1196"/>
                    <a:pt x="491283" y="1"/>
                  </a:cubicBezTo>
                  <a:cubicBezTo>
                    <a:pt x="548137" y="1198"/>
                    <a:pt x="622094" y="553724"/>
                    <a:pt x="663360" y="552748"/>
                  </a:cubicBezTo>
                  <a:cubicBezTo>
                    <a:pt x="704626" y="551772"/>
                    <a:pt x="732815" y="415423"/>
                    <a:pt x="767908" y="415057"/>
                  </a:cubicBezTo>
                  <a:cubicBezTo>
                    <a:pt x="803001" y="414691"/>
                    <a:pt x="842899" y="535533"/>
                    <a:pt x="873920" y="550549"/>
                  </a:cubicBezTo>
                  <a:cubicBezTo>
                    <a:pt x="904941" y="565565"/>
                    <a:pt x="924150" y="511985"/>
                    <a:pt x="954032" y="505155"/>
                  </a:cubicBezTo>
                </a:path>
              </a:pathLst>
            </a:custGeom>
            <a:noFill/>
            <a:ln w="2857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mc:AlternateContent xmlns:mc="http://schemas.openxmlformats.org/markup-compatibility/2006" xmlns:a14="http://schemas.microsoft.com/office/drawing/2010/main">
        <mc:Choice Requires="a14">
          <p:sp>
            <p:nvSpPr>
              <p:cNvPr id="51" name="テキスト ボックス 50"/>
              <p:cNvSpPr txBox="1"/>
              <p:nvPr/>
            </p:nvSpPr>
            <p:spPr>
              <a:xfrm>
                <a:off x="3442803" y="4086779"/>
                <a:ext cx="365262" cy="461665"/>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400" b="0" i="1" smtClean="0">
                              <a:solidFill>
                                <a:srgbClr val="000000"/>
                              </a:solidFill>
                              <a:latin typeface="Cambria Math" panose="02040503050406030204" pitchFamily="18" charset="0"/>
                            </a:rPr>
                          </m:ctrlPr>
                        </m:sSubPr>
                        <m:e>
                          <m:r>
                            <a:rPr kumimoji="1" lang="ja-JP" altLang="en-US" sz="2400" b="0" i="1" smtClean="0">
                              <a:solidFill>
                                <a:srgbClr val="000000"/>
                              </a:solidFill>
                              <a:latin typeface="Cambria Math" panose="02040503050406030204" pitchFamily="18" charset="0"/>
                            </a:rPr>
                            <m:t>𝜆</m:t>
                          </m:r>
                        </m:e>
                        <m:sub>
                          <m:r>
                            <a:rPr kumimoji="1" lang="en-US" altLang="ja-JP" sz="2400" b="0" i="1" smtClean="0">
                              <a:solidFill>
                                <a:srgbClr val="000000"/>
                              </a:solidFill>
                              <a:latin typeface="Cambria Math" panose="02040503050406030204" pitchFamily="18" charset="0"/>
                            </a:rPr>
                            <m:t>𝐺</m:t>
                          </m:r>
                        </m:sub>
                      </m:sSub>
                    </m:oMath>
                  </m:oMathPara>
                </a14:m>
                <a:endParaRPr kumimoji="1" lang="ja-JP" altLang="en-US" sz="2400" dirty="0">
                  <a:solidFill>
                    <a:srgbClr val="000000"/>
                  </a:solidFill>
                </a:endParaRPr>
              </a:p>
            </p:txBody>
          </p:sp>
        </mc:Choice>
        <mc:Fallback xmlns="">
          <p:sp>
            <p:nvSpPr>
              <p:cNvPr id="51" name="テキスト ボックス 50"/>
              <p:cNvSpPr txBox="1">
                <a:spLocks noRot="1" noChangeAspect="1" noMove="1" noResize="1" noEditPoints="1" noAdjustHandles="1" noChangeArrowheads="1" noChangeShapeType="1" noTextEdit="1"/>
              </p:cNvSpPr>
              <p:nvPr/>
            </p:nvSpPr>
            <p:spPr>
              <a:xfrm>
                <a:off x="3442803" y="4086779"/>
                <a:ext cx="365262" cy="461665"/>
              </a:xfrm>
              <a:prstGeom prst="rect">
                <a:avLst/>
              </a:prstGeom>
              <a:blipFill rotWithShape="0">
                <a:blip r:embed="rId5"/>
                <a:stretch>
                  <a:fillRect l="-5000" r="-28333" b="-3947"/>
                </a:stretch>
              </a:blipFill>
            </p:spPr>
            <p:txBody>
              <a:bodyPr/>
              <a:lstStyle/>
              <a:p>
                <a:r>
                  <a:rPr lang="ja-JP" altLang="en-US">
                    <a:noFill/>
                  </a:rPr>
                  <a:t> </a:t>
                </a:r>
              </a:p>
            </p:txBody>
          </p:sp>
        </mc:Fallback>
      </mc:AlternateContent>
      <p:cxnSp>
        <p:nvCxnSpPr>
          <p:cNvPr id="54" name="直線矢印コネクタ 53"/>
          <p:cNvCxnSpPr/>
          <p:nvPr/>
        </p:nvCxnSpPr>
        <p:spPr>
          <a:xfrm>
            <a:off x="3442803" y="3048369"/>
            <a:ext cx="520711" cy="0"/>
          </a:xfrm>
          <a:prstGeom prst="straightConnector1">
            <a:avLst/>
          </a:prstGeom>
          <a:ln w="12700">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5" name="直線矢印コネクタ 54"/>
          <p:cNvCxnSpPr/>
          <p:nvPr/>
        </p:nvCxnSpPr>
        <p:spPr>
          <a:xfrm>
            <a:off x="3442803" y="3352358"/>
            <a:ext cx="520711" cy="0"/>
          </a:xfrm>
          <a:prstGeom prst="straightConnector1">
            <a:avLst/>
          </a:prstGeom>
          <a:ln w="12700">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8" name="直線矢印コネクタ 57"/>
          <p:cNvCxnSpPr/>
          <p:nvPr/>
        </p:nvCxnSpPr>
        <p:spPr>
          <a:xfrm>
            <a:off x="3442803" y="3656347"/>
            <a:ext cx="520711" cy="0"/>
          </a:xfrm>
          <a:prstGeom prst="straightConnector1">
            <a:avLst/>
          </a:prstGeom>
          <a:ln w="12700">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59" name="グループ化 58"/>
          <p:cNvGrpSpPr/>
          <p:nvPr/>
        </p:nvGrpSpPr>
        <p:grpSpPr>
          <a:xfrm>
            <a:off x="1843552" y="2706002"/>
            <a:ext cx="208168" cy="1467650"/>
            <a:chOff x="1885646" y="3117063"/>
            <a:chExt cx="208168" cy="1467650"/>
          </a:xfrm>
        </p:grpSpPr>
        <p:cxnSp>
          <p:nvCxnSpPr>
            <p:cNvPr id="60" name="直線コネクタ 59"/>
            <p:cNvCxnSpPr/>
            <p:nvPr/>
          </p:nvCxnSpPr>
          <p:spPr>
            <a:xfrm flipH="1">
              <a:off x="1885646" y="3117063"/>
              <a:ext cx="0" cy="1467650"/>
            </a:xfrm>
            <a:prstGeom prst="line">
              <a:avLst/>
            </a:prstGeom>
            <a:ln>
              <a:solidFill>
                <a:srgbClr val="000000"/>
              </a:solidFill>
              <a:prstDash val="solid"/>
            </a:ln>
          </p:spPr>
          <p:style>
            <a:lnRef idx="1">
              <a:schemeClr val="accent1"/>
            </a:lnRef>
            <a:fillRef idx="0">
              <a:schemeClr val="accent1"/>
            </a:fillRef>
            <a:effectRef idx="0">
              <a:schemeClr val="accent1"/>
            </a:effectRef>
            <a:fontRef idx="minor">
              <a:schemeClr val="tx1"/>
            </a:fontRef>
          </p:style>
        </p:cxnSp>
        <p:sp>
          <p:nvSpPr>
            <p:cNvPr id="67" name="フリーフォーム 66"/>
            <p:cNvSpPr/>
            <p:nvPr/>
          </p:nvSpPr>
          <p:spPr>
            <a:xfrm rot="5400000">
              <a:off x="1513740" y="3666295"/>
              <a:ext cx="954032" cy="206116"/>
            </a:xfrm>
            <a:custGeom>
              <a:avLst/>
              <a:gdLst>
                <a:gd name="connsiteX0" fmla="*/ 0 w 938640"/>
                <a:gd name="connsiteY0" fmla="*/ 584049 h 595296"/>
                <a:gd name="connsiteX1" fmla="*/ 107577 w 938640"/>
                <a:gd name="connsiteY1" fmla="*/ 468788 h 595296"/>
                <a:gd name="connsiteX2" fmla="*/ 153681 w 938640"/>
                <a:gd name="connsiteY2" fmla="*/ 376580 h 595296"/>
                <a:gd name="connsiteX3" fmla="*/ 268942 w 938640"/>
                <a:gd name="connsiteY3" fmla="*/ 545629 h 595296"/>
                <a:gd name="connsiteX4" fmla="*/ 437990 w 938640"/>
                <a:gd name="connsiteY4" fmla="*/ 62 h 595296"/>
                <a:gd name="connsiteX5" fmla="*/ 576303 w 938640"/>
                <a:gd name="connsiteY5" fmla="*/ 584049 h 595296"/>
                <a:gd name="connsiteX6" fmla="*/ 714615 w 938640"/>
                <a:gd name="connsiteY6" fmla="*/ 384264 h 595296"/>
                <a:gd name="connsiteX7" fmla="*/ 837560 w 938640"/>
                <a:gd name="connsiteY7" fmla="*/ 591733 h 595296"/>
                <a:gd name="connsiteX8" fmla="*/ 929768 w 938640"/>
                <a:gd name="connsiteY8" fmla="*/ 514892 h 595296"/>
                <a:gd name="connsiteX9" fmla="*/ 929768 w 938640"/>
                <a:gd name="connsiteY9" fmla="*/ 507208 h 595296"/>
                <a:gd name="connsiteX0" fmla="*/ 0 w 938640"/>
                <a:gd name="connsiteY0" fmla="*/ 584049 h 595296"/>
                <a:gd name="connsiteX1" fmla="*/ 57089 w 938640"/>
                <a:gd name="connsiteY1" fmla="*/ 547326 h 595296"/>
                <a:gd name="connsiteX2" fmla="*/ 153681 w 938640"/>
                <a:gd name="connsiteY2" fmla="*/ 376580 h 595296"/>
                <a:gd name="connsiteX3" fmla="*/ 268942 w 938640"/>
                <a:gd name="connsiteY3" fmla="*/ 545629 h 595296"/>
                <a:gd name="connsiteX4" fmla="*/ 437990 w 938640"/>
                <a:gd name="connsiteY4" fmla="*/ 62 h 595296"/>
                <a:gd name="connsiteX5" fmla="*/ 576303 w 938640"/>
                <a:gd name="connsiteY5" fmla="*/ 584049 h 595296"/>
                <a:gd name="connsiteX6" fmla="*/ 714615 w 938640"/>
                <a:gd name="connsiteY6" fmla="*/ 384264 h 595296"/>
                <a:gd name="connsiteX7" fmla="*/ 837560 w 938640"/>
                <a:gd name="connsiteY7" fmla="*/ 591733 h 595296"/>
                <a:gd name="connsiteX8" fmla="*/ 929768 w 938640"/>
                <a:gd name="connsiteY8" fmla="*/ 514892 h 595296"/>
                <a:gd name="connsiteX9" fmla="*/ 929768 w 938640"/>
                <a:gd name="connsiteY9" fmla="*/ 507208 h 595296"/>
                <a:gd name="connsiteX0" fmla="*/ 0 w 991933"/>
                <a:gd name="connsiteY0" fmla="*/ 508316 h 595296"/>
                <a:gd name="connsiteX1" fmla="*/ 110382 w 991933"/>
                <a:gd name="connsiteY1" fmla="*/ 547326 h 595296"/>
                <a:gd name="connsiteX2" fmla="*/ 206974 w 991933"/>
                <a:gd name="connsiteY2" fmla="*/ 376580 h 595296"/>
                <a:gd name="connsiteX3" fmla="*/ 322235 w 991933"/>
                <a:gd name="connsiteY3" fmla="*/ 545629 h 595296"/>
                <a:gd name="connsiteX4" fmla="*/ 491283 w 991933"/>
                <a:gd name="connsiteY4" fmla="*/ 62 h 595296"/>
                <a:gd name="connsiteX5" fmla="*/ 629596 w 991933"/>
                <a:gd name="connsiteY5" fmla="*/ 584049 h 595296"/>
                <a:gd name="connsiteX6" fmla="*/ 767908 w 991933"/>
                <a:gd name="connsiteY6" fmla="*/ 384264 h 595296"/>
                <a:gd name="connsiteX7" fmla="*/ 890853 w 991933"/>
                <a:gd name="connsiteY7" fmla="*/ 591733 h 595296"/>
                <a:gd name="connsiteX8" fmla="*/ 983061 w 991933"/>
                <a:gd name="connsiteY8" fmla="*/ 514892 h 595296"/>
                <a:gd name="connsiteX9" fmla="*/ 983061 w 991933"/>
                <a:gd name="connsiteY9" fmla="*/ 507208 h 595296"/>
                <a:gd name="connsiteX0" fmla="*/ 0 w 991933"/>
                <a:gd name="connsiteY0" fmla="*/ 508317 h 595297"/>
                <a:gd name="connsiteX1" fmla="*/ 110382 w 991933"/>
                <a:gd name="connsiteY1" fmla="*/ 547327 h 595297"/>
                <a:gd name="connsiteX2" fmla="*/ 218194 w 991933"/>
                <a:gd name="connsiteY2" fmla="*/ 413044 h 595297"/>
                <a:gd name="connsiteX3" fmla="*/ 322235 w 991933"/>
                <a:gd name="connsiteY3" fmla="*/ 545630 h 595297"/>
                <a:gd name="connsiteX4" fmla="*/ 491283 w 991933"/>
                <a:gd name="connsiteY4" fmla="*/ 63 h 595297"/>
                <a:gd name="connsiteX5" fmla="*/ 629596 w 991933"/>
                <a:gd name="connsiteY5" fmla="*/ 584050 h 595297"/>
                <a:gd name="connsiteX6" fmla="*/ 767908 w 991933"/>
                <a:gd name="connsiteY6" fmla="*/ 384265 h 595297"/>
                <a:gd name="connsiteX7" fmla="*/ 890853 w 991933"/>
                <a:gd name="connsiteY7" fmla="*/ 591734 h 595297"/>
                <a:gd name="connsiteX8" fmla="*/ 983061 w 991933"/>
                <a:gd name="connsiteY8" fmla="*/ 514893 h 595297"/>
                <a:gd name="connsiteX9" fmla="*/ 983061 w 991933"/>
                <a:gd name="connsiteY9" fmla="*/ 507209 h 595297"/>
                <a:gd name="connsiteX0" fmla="*/ 0 w 991933"/>
                <a:gd name="connsiteY0" fmla="*/ 508310 h 595290"/>
                <a:gd name="connsiteX1" fmla="*/ 110382 w 991933"/>
                <a:gd name="connsiteY1" fmla="*/ 547320 h 595290"/>
                <a:gd name="connsiteX2" fmla="*/ 218194 w 991933"/>
                <a:gd name="connsiteY2" fmla="*/ 413037 h 595290"/>
                <a:gd name="connsiteX3" fmla="*/ 322235 w 991933"/>
                <a:gd name="connsiteY3" fmla="*/ 545623 h 595290"/>
                <a:gd name="connsiteX4" fmla="*/ 491283 w 991933"/>
                <a:gd name="connsiteY4" fmla="*/ 56 h 595290"/>
                <a:gd name="connsiteX5" fmla="*/ 629596 w 991933"/>
                <a:gd name="connsiteY5" fmla="*/ 584043 h 595290"/>
                <a:gd name="connsiteX6" fmla="*/ 767908 w 991933"/>
                <a:gd name="connsiteY6" fmla="*/ 384258 h 595290"/>
                <a:gd name="connsiteX7" fmla="*/ 890853 w 991933"/>
                <a:gd name="connsiteY7" fmla="*/ 591727 h 595290"/>
                <a:gd name="connsiteX8" fmla="*/ 983061 w 991933"/>
                <a:gd name="connsiteY8" fmla="*/ 514886 h 595290"/>
                <a:gd name="connsiteX9" fmla="*/ 983061 w 991933"/>
                <a:gd name="connsiteY9" fmla="*/ 507202 h 595290"/>
                <a:gd name="connsiteX0" fmla="*/ 0 w 991933"/>
                <a:gd name="connsiteY0" fmla="*/ 508260 h 595240"/>
                <a:gd name="connsiteX1" fmla="*/ 110382 w 991933"/>
                <a:gd name="connsiteY1" fmla="*/ 547270 h 595240"/>
                <a:gd name="connsiteX2" fmla="*/ 218194 w 991933"/>
                <a:gd name="connsiteY2" fmla="*/ 412987 h 595240"/>
                <a:gd name="connsiteX3" fmla="*/ 322235 w 991933"/>
                <a:gd name="connsiteY3" fmla="*/ 545573 h 595240"/>
                <a:gd name="connsiteX4" fmla="*/ 491283 w 991933"/>
                <a:gd name="connsiteY4" fmla="*/ 6 h 595240"/>
                <a:gd name="connsiteX5" fmla="*/ 629596 w 991933"/>
                <a:gd name="connsiteY5" fmla="*/ 583993 h 595240"/>
                <a:gd name="connsiteX6" fmla="*/ 767908 w 991933"/>
                <a:gd name="connsiteY6" fmla="*/ 384208 h 595240"/>
                <a:gd name="connsiteX7" fmla="*/ 890853 w 991933"/>
                <a:gd name="connsiteY7" fmla="*/ 591677 h 595240"/>
                <a:gd name="connsiteX8" fmla="*/ 983061 w 991933"/>
                <a:gd name="connsiteY8" fmla="*/ 514836 h 595240"/>
                <a:gd name="connsiteX9" fmla="*/ 983061 w 991933"/>
                <a:gd name="connsiteY9" fmla="*/ 507152 h 595240"/>
                <a:gd name="connsiteX0" fmla="*/ 0 w 991933"/>
                <a:gd name="connsiteY0" fmla="*/ 508260 h 595240"/>
                <a:gd name="connsiteX1" fmla="*/ 110382 w 991933"/>
                <a:gd name="connsiteY1" fmla="*/ 547270 h 595240"/>
                <a:gd name="connsiteX2" fmla="*/ 218194 w 991933"/>
                <a:gd name="connsiteY2" fmla="*/ 412987 h 595240"/>
                <a:gd name="connsiteX3" fmla="*/ 322235 w 991933"/>
                <a:gd name="connsiteY3" fmla="*/ 545573 h 595240"/>
                <a:gd name="connsiteX4" fmla="*/ 491283 w 991933"/>
                <a:gd name="connsiteY4" fmla="*/ 6 h 595240"/>
                <a:gd name="connsiteX5" fmla="*/ 629596 w 991933"/>
                <a:gd name="connsiteY5" fmla="*/ 583993 h 595240"/>
                <a:gd name="connsiteX6" fmla="*/ 767908 w 991933"/>
                <a:gd name="connsiteY6" fmla="*/ 384208 h 595240"/>
                <a:gd name="connsiteX7" fmla="*/ 890853 w 991933"/>
                <a:gd name="connsiteY7" fmla="*/ 591677 h 595240"/>
                <a:gd name="connsiteX8" fmla="*/ 983061 w 991933"/>
                <a:gd name="connsiteY8" fmla="*/ 514836 h 595240"/>
                <a:gd name="connsiteX9" fmla="*/ 983061 w 991933"/>
                <a:gd name="connsiteY9" fmla="*/ 507152 h 595240"/>
                <a:gd name="connsiteX0" fmla="*/ 0 w 991933"/>
                <a:gd name="connsiteY0" fmla="*/ 508255 h 595235"/>
                <a:gd name="connsiteX1" fmla="*/ 110382 w 991933"/>
                <a:gd name="connsiteY1" fmla="*/ 547265 h 595235"/>
                <a:gd name="connsiteX2" fmla="*/ 218194 w 991933"/>
                <a:gd name="connsiteY2" fmla="*/ 412982 h 595235"/>
                <a:gd name="connsiteX3" fmla="*/ 322235 w 991933"/>
                <a:gd name="connsiteY3" fmla="*/ 545568 h 595235"/>
                <a:gd name="connsiteX4" fmla="*/ 491283 w 991933"/>
                <a:gd name="connsiteY4" fmla="*/ 1 h 595235"/>
                <a:gd name="connsiteX5" fmla="*/ 646426 w 991933"/>
                <a:gd name="connsiteY5" fmla="*/ 550329 h 595235"/>
                <a:gd name="connsiteX6" fmla="*/ 767908 w 991933"/>
                <a:gd name="connsiteY6" fmla="*/ 384203 h 595235"/>
                <a:gd name="connsiteX7" fmla="*/ 890853 w 991933"/>
                <a:gd name="connsiteY7" fmla="*/ 591672 h 595235"/>
                <a:gd name="connsiteX8" fmla="*/ 983061 w 991933"/>
                <a:gd name="connsiteY8" fmla="*/ 514831 h 595235"/>
                <a:gd name="connsiteX9" fmla="*/ 983061 w 991933"/>
                <a:gd name="connsiteY9" fmla="*/ 507147 h 595235"/>
                <a:gd name="connsiteX0" fmla="*/ 0 w 991933"/>
                <a:gd name="connsiteY0" fmla="*/ 508255 h 593950"/>
                <a:gd name="connsiteX1" fmla="*/ 110382 w 991933"/>
                <a:gd name="connsiteY1" fmla="*/ 547265 h 593950"/>
                <a:gd name="connsiteX2" fmla="*/ 218194 w 991933"/>
                <a:gd name="connsiteY2" fmla="*/ 412982 h 593950"/>
                <a:gd name="connsiteX3" fmla="*/ 322235 w 991933"/>
                <a:gd name="connsiteY3" fmla="*/ 545568 h 593950"/>
                <a:gd name="connsiteX4" fmla="*/ 491283 w 991933"/>
                <a:gd name="connsiteY4" fmla="*/ 1 h 593950"/>
                <a:gd name="connsiteX5" fmla="*/ 646426 w 991933"/>
                <a:gd name="connsiteY5" fmla="*/ 550329 h 593950"/>
                <a:gd name="connsiteX6" fmla="*/ 767908 w 991933"/>
                <a:gd name="connsiteY6" fmla="*/ 415057 h 593950"/>
                <a:gd name="connsiteX7" fmla="*/ 890853 w 991933"/>
                <a:gd name="connsiteY7" fmla="*/ 591672 h 593950"/>
                <a:gd name="connsiteX8" fmla="*/ 983061 w 991933"/>
                <a:gd name="connsiteY8" fmla="*/ 514831 h 593950"/>
                <a:gd name="connsiteX9" fmla="*/ 983061 w 991933"/>
                <a:gd name="connsiteY9" fmla="*/ 507147 h 593950"/>
                <a:gd name="connsiteX0" fmla="*/ 0 w 991933"/>
                <a:gd name="connsiteY0" fmla="*/ 508255 h 593950"/>
                <a:gd name="connsiteX1" fmla="*/ 110382 w 991933"/>
                <a:gd name="connsiteY1" fmla="*/ 547265 h 593950"/>
                <a:gd name="connsiteX2" fmla="*/ 218194 w 991933"/>
                <a:gd name="connsiteY2" fmla="*/ 412982 h 593950"/>
                <a:gd name="connsiteX3" fmla="*/ 322235 w 991933"/>
                <a:gd name="connsiteY3" fmla="*/ 545568 h 593950"/>
                <a:gd name="connsiteX4" fmla="*/ 491283 w 991933"/>
                <a:gd name="connsiteY4" fmla="*/ 1 h 593950"/>
                <a:gd name="connsiteX5" fmla="*/ 646426 w 991933"/>
                <a:gd name="connsiteY5" fmla="*/ 550329 h 593950"/>
                <a:gd name="connsiteX6" fmla="*/ 767908 w 991933"/>
                <a:gd name="connsiteY6" fmla="*/ 415057 h 593950"/>
                <a:gd name="connsiteX7" fmla="*/ 890853 w 991933"/>
                <a:gd name="connsiteY7" fmla="*/ 591672 h 593950"/>
                <a:gd name="connsiteX8" fmla="*/ 983061 w 991933"/>
                <a:gd name="connsiteY8" fmla="*/ 514831 h 593950"/>
                <a:gd name="connsiteX9" fmla="*/ 983061 w 991933"/>
                <a:gd name="connsiteY9" fmla="*/ 507147 h 593950"/>
                <a:gd name="connsiteX0" fmla="*/ 0 w 983061"/>
                <a:gd name="connsiteY0" fmla="*/ 508255 h 593950"/>
                <a:gd name="connsiteX1" fmla="*/ 110382 w 983061"/>
                <a:gd name="connsiteY1" fmla="*/ 547265 h 593950"/>
                <a:gd name="connsiteX2" fmla="*/ 218194 w 983061"/>
                <a:gd name="connsiteY2" fmla="*/ 412982 h 593950"/>
                <a:gd name="connsiteX3" fmla="*/ 322235 w 983061"/>
                <a:gd name="connsiteY3" fmla="*/ 545568 h 593950"/>
                <a:gd name="connsiteX4" fmla="*/ 491283 w 983061"/>
                <a:gd name="connsiteY4" fmla="*/ 1 h 593950"/>
                <a:gd name="connsiteX5" fmla="*/ 646426 w 983061"/>
                <a:gd name="connsiteY5" fmla="*/ 550329 h 593950"/>
                <a:gd name="connsiteX6" fmla="*/ 767908 w 983061"/>
                <a:gd name="connsiteY6" fmla="*/ 415057 h 593950"/>
                <a:gd name="connsiteX7" fmla="*/ 890853 w 983061"/>
                <a:gd name="connsiteY7" fmla="*/ 591672 h 593950"/>
                <a:gd name="connsiteX8" fmla="*/ 983061 w 983061"/>
                <a:gd name="connsiteY8" fmla="*/ 514831 h 593950"/>
                <a:gd name="connsiteX0" fmla="*/ 0 w 990318"/>
                <a:gd name="connsiteY0" fmla="*/ 508255 h 592771"/>
                <a:gd name="connsiteX1" fmla="*/ 110382 w 990318"/>
                <a:gd name="connsiteY1" fmla="*/ 547265 h 592771"/>
                <a:gd name="connsiteX2" fmla="*/ 218194 w 990318"/>
                <a:gd name="connsiteY2" fmla="*/ 412982 h 592771"/>
                <a:gd name="connsiteX3" fmla="*/ 322235 w 990318"/>
                <a:gd name="connsiteY3" fmla="*/ 545568 h 592771"/>
                <a:gd name="connsiteX4" fmla="*/ 491283 w 990318"/>
                <a:gd name="connsiteY4" fmla="*/ 1 h 592771"/>
                <a:gd name="connsiteX5" fmla="*/ 646426 w 990318"/>
                <a:gd name="connsiteY5" fmla="*/ 550329 h 592771"/>
                <a:gd name="connsiteX6" fmla="*/ 767908 w 990318"/>
                <a:gd name="connsiteY6" fmla="*/ 415057 h 592771"/>
                <a:gd name="connsiteX7" fmla="*/ 890853 w 990318"/>
                <a:gd name="connsiteY7" fmla="*/ 591672 h 592771"/>
                <a:gd name="connsiteX8" fmla="*/ 990318 w 990318"/>
                <a:gd name="connsiteY8" fmla="*/ 490640 h 592771"/>
                <a:gd name="connsiteX0" fmla="*/ 0 w 990318"/>
                <a:gd name="connsiteY0" fmla="*/ 508255 h 564574"/>
                <a:gd name="connsiteX1" fmla="*/ 110382 w 990318"/>
                <a:gd name="connsiteY1" fmla="*/ 547265 h 564574"/>
                <a:gd name="connsiteX2" fmla="*/ 218194 w 990318"/>
                <a:gd name="connsiteY2" fmla="*/ 412982 h 564574"/>
                <a:gd name="connsiteX3" fmla="*/ 322235 w 990318"/>
                <a:gd name="connsiteY3" fmla="*/ 545568 h 564574"/>
                <a:gd name="connsiteX4" fmla="*/ 491283 w 990318"/>
                <a:gd name="connsiteY4" fmla="*/ 1 h 564574"/>
                <a:gd name="connsiteX5" fmla="*/ 646426 w 990318"/>
                <a:gd name="connsiteY5" fmla="*/ 550329 h 564574"/>
                <a:gd name="connsiteX6" fmla="*/ 767908 w 990318"/>
                <a:gd name="connsiteY6" fmla="*/ 415057 h 564574"/>
                <a:gd name="connsiteX7" fmla="*/ 900529 w 990318"/>
                <a:gd name="connsiteY7" fmla="*/ 555387 h 564574"/>
                <a:gd name="connsiteX8" fmla="*/ 990318 w 990318"/>
                <a:gd name="connsiteY8" fmla="*/ 490640 h 564574"/>
                <a:gd name="connsiteX0" fmla="*/ 0 w 990318"/>
                <a:gd name="connsiteY0" fmla="*/ 508255 h 564574"/>
                <a:gd name="connsiteX1" fmla="*/ 110382 w 990318"/>
                <a:gd name="connsiteY1" fmla="*/ 547265 h 564574"/>
                <a:gd name="connsiteX2" fmla="*/ 218194 w 990318"/>
                <a:gd name="connsiteY2" fmla="*/ 412982 h 564574"/>
                <a:gd name="connsiteX3" fmla="*/ 322235 w 990318"/>
                <a:gd name="connsiteY3" fmla="*/ 545568 h 564574"/>
                <a:gd name="connsiteX4" fmla="*/ 491283 w 990318"/>
                <a:gd name="connsiteY4" fmla="*/ 1 h 564574"/>
                <a:gd name="connsiteX5" fmla="*/ 646426 w 990318"/>
                <a:gd name="connsiteY5" fmla="*/ 550329 h 564574"/>
                <a:gd name="connsiteX6" fmla="*/ 767908 w 990318"/>
                <a:gd name="connsiteY6" fmla="*/ 415057 h 564574"/>
                <a:gd name="connsiteX7" fmla="*/ 900529 w 990318"/>
                <a:gd name="connsiteY7" fmla="*/ 555387 h 564574"/>
                <a:gd name="connsiteX8" fmla="*/ 990318 w 990318"/>
                <a:gd name="connsiteY8" fmla="*/ 490640 h 564574"/>
                <a:gd name="connsiteX0" fmla="*/ 0 w 990318"/>
                <a:gd name="connsiteY0" fmla="*/ 508255 h 564574"/>
                <a:gd name="connsiteX1" fmla="*/ 110382 w 990318"/>
                <a:gd name="connsiteY1" fmla="*/ 547265 h 564574"/>
                <a:gd name="connsiteX2" fmla="*/ 218194 w 990318"/>
                <a:gd name="connsiteY2" fmla="*/ 412982 h 564574"/>
                <a:gd name="connsiteX3" fmla="*/ 322235 w 990318"/>
                <a:gd name="connsiteY3" fmla="*/ 545568 h 564574"/>
                <a:gd name="connsiteX4" fmla="*/ 491283 w 990318"/>
                <a:gd name="connsiteY4" fmla="*/ 1 h 564574"/>
                <a:gd name="connsiteX5" fmla="*/ 646426 w 990318"/>
                <a:gd name="connsiteY5" fmla="*/ 550329 h 564574"/>
                <a:gd name="connsiteX6" fmla="*/ 767908 w 990318"/>
                <a:gd name="connsiteY6" fmla="*/ 415057 h 564574"/>
                <a:gd name="connsiteX7" fmla="*/ 900529 w 990318"/>
                <a:gd name="connsiteY7" fmla="*/ 555387 h 564574"/>
                <a:gd name="connsiteX8" fmla="*/ 990318 w 990318"/>
                <a:gd name="connsiteY8" fmla="*/ 490640 h 564574"/>
                <a:gd name="connsiteX0" fmla="*/ 0 w 990318"/>
                <a:gd name="connsiteY0" fmla="*/ 508255 h 564574"/>
                <a:gd name="connsiteX1" fmla="*/ 110382 w 990318"/>
                <a:gd name="connsiteY1" fmla="*/ 547265 h 564574"/>
                <a:gd name="connsiteX2" fmla="*/ 218194 w 990318"/>
                <a:gd name="connsiteY2" fmla="*/ 412982 h 564574"/>
                <a:gd name="connsiteX3" fmla="*/ 322235 w 990318"/>
                <a:gd name="connsiteY3" fmla="*/ 545568 h 564574"/>
                <a:gd name="connsiteX4" fmla="*/ 491283 w 990318"/>
                <a:gd name="connsiteY4" fmla="*/ 1 h 564574"/>
                <a:gd name="connsiteX5" fmla="*/ 646426 w 990318"/>
                <a:gd name="connsiteY5" fmla="*/ 550329 h 564574"/>
                <a:gd name="connsiteX6" fmla="*/ 767908 w 990318"/>
                <a:gd name="connsiteY6" fmla="*/ 415057 h 564574"/>
                <a:gd name="connsiteX7" fmla="*/ 900529 w 990318"/>
                <a:gd name="connsiteY7" fmla="*/ 555387 h 564574"/>
                <a:gd name="connsiteX8" fmla="*/ 990318 w 990318"/>
                <a:gd name="connsiteY8" fmla="*/ 490640 h 564574"/>
                <a:gd name="connsiteX0" fmla="*/ 0 w 990318"/>
                <a:gd name="connsiteY0" fmla="*/ 508255 h 567484"/>
                <a:gd name="connsiteX1" fmla="*/ 110382 w 990318"/>
                <a:gd name="connsiteY1" fmla="*/ 547265 h 567484"/>
                <a:gd name="connsiteX2" fmla="*/ 218194 w 990318"/>
                <a:gd name="connsiteY2" fmla="*/ 412982 h 567484"/>
                <a:gd name="connsiteX3" fmla="*/ 322235 w 990318"/>
                <a:gd name="connsiteY3" fmla="*/ 545568 h 567484"/>
                <a:gd name="connsiteX4" fmla="*/ 491283 w 990318"/>
                <a:gd name="connsiteY4" fmla="*/ 1 h 567484"/>
                <a:gd name="connsiteX5" fmla="*/ 646426 w 990318"/>
                <a:gd name="connsiteY5" fmla="*/ 550329 h 567484"/>
                <a:gd name="connsiteX6" fmla="*/ 767908 w 990318"/>
                <a:gd name="connsiteY6" fmla="*/ 415057 h 567484"/>
                <a:gd name="connsiteX7" fmla="*/ 888434 w 990318"/>
                <a:gd name="connsiteY7" fmla="*/ 567482 h 567484"/>
                <a:gd name="connsiteX8" fmla="*/ 990318 w 990318"/>
                <a:gd name="connsiteY8" fmla="*/ 490640 h 567484"/>
                <a:gd name="connsiteX0" fmla="*/ 0 w 990318"/>
                <a:gd name="connsiteY0" fmla="*/ 508255 h 567484"/>
                <a:gd name="connsiteX1" fmla="*/ 110382 w 990318"/>
                <a:gd name="connsiteY1" fmla="*/ 547265 h 567484"/>
                <a:gd name="connsiteX2" fmla="*/ 218194 w 990318"/>
                <a:gd name="connsiteY2" fmla="*/ 412982 h 567484"/>
                <a:gd name="connsiteX3" fmla="*/ 322235 w 990318"/>
                <a:gd name="connsiteY3" fmla="*/ 545568 h 567484"/>
                <a:gd name="connsiteX4" fmla="*/ 491283 w 990318"/>
                <a:gd name="connsiteY4" fmla="*/ 1 h 567484"/>
                <a:gd name="connsiteX5" fmla="*/ 646426 w 990318"/>
                <a:gd name="connsiteY5" fmla="*/ 550329 h 567484"/>
                <a:gd name="connsiteX6" fmla="*/ 767908 w 990318"/>
                <a:gd name="connsiteY6" fmla="*/ 415057 h 567484"/>
                <a:gd name="connsiteX7" fmla="*/ 888434 w 990318"/>
                <a:gd name="connsiteY7" fmla="*/ 567482 h 567484"/>
                <a:gd name="connsiteX8" fmla="*/ 990318 w 990318"/>
                <a:gd name="connsiteY8" fmla="*/ 490640 h 567484"/>
                <a:gd name="connsiteX0" fmla="*/ 0 w 990318"/>
                <a:gd name="connsiteY0" fmla="*/ 508255 h 567484"/>
                <a:gd name="connsiteX1" fmla="*/ 110382 w 990318"/>
                <a:gd name="connsiteY1" fmla="*/ 547265 h 567484"/>
                <a:gd name="connsiteX2" fmla="*/ 218194 w 990318"/>
                <a:gd name="connsiteY2" fmla="*/ 412982 h 567484"/>
                <a:gd name="connsiteX3" fmla="*/ 322235 w 990318"/>
                <a:gd name="connsiteY3" fmla="*/ 545568 h 567484"/>
                <a:gd name="connsiteX4" fmla="*/ 491283 w 990318"/>
                <a:gd name="connsiteY4" fmla="*/ 1 h 567484"/>
                <a:gd name="connsiteX5" fmla="*/ 663360 w 990318"/>
                <a:gd name="connsiteY5" fmla="*/ 552748 h 567484"/>
                <a:gd name="connsiteX6" fmla="*/ 767908 w 990318"/>
                <a:gd name="connsiteY6" fmla="*/ 415057 h 567484"/>
                <a:gd name="connsiteX7" fmla="*/ 888434 w 990318"/>
                <a:gd name="connsiteY7" fmla="*/ 567482 h 567484"/>
                <a:gd name="connsiteX8" fmla="*/ 990318 w 990318"/>
                <a:gd name="connsiteY8" fmla="*/ 490640 h 567484"/>
                <a:gd name="connsiteX0" fmla="*/ 0 w 990318"/>
                <a:gd name="connsiteY0" fmla="*/ 508255 h 552749"/>
                <a:gd name="connsiteX1" fmla="*/ 110382 w 990318"/>
                <a:gd name="connsiteY1" fmla="*/ 547265 h 552749"/>
                <a:gd name="connsiteX2" fmla="*/ 218194 w 990318"/>
                <a:gd name="connsiteY2" fmla="*/ 412982 h 552749"/>
                <a:gd name="connsiteX3" fmla="*/ 322235 w 990318"/>
                <a:gd name="connsiteY3" fmla="*/ 545568 h 552749"/>
                <a:gd name="connsiteX4" fmla="*/ 491283 w 990318"/>
                <a:gd name="connsiteY4" fmla="*/ 1 h 552749"/>
                <a:gd name="connsiteX5" fmla="*/ 663360 w 990318"/>
                <a:gd name="connsiteY5" fmla="*/ 552748 h 552749"/>
                <a:gd name="connsiteX6" fmla="*/ 767908 w 990318"/>
                <a:gd name="connsiteY6" fmla="*/ 415057 h 552749"/>
                <a:gd name="connsiteX7" fmla="*/ 873920 w 990318"/>
                <a:gd name="connsiteY7" fmla="*/ 550549 h 552749"/>
                <a:gd name="connsiteX8" fmla="*/ 990318 w 990318"/>
                <a:gd name="connsiteY8" fmla="*/ 490640 h 552749"/>
                <a:gd name="connsiteX0" fmla="*/ 0 w 954032"/>
                <a:gd name="connsiteY0" fmla="*/ 508255 h 552749"/>
                <a:gd name="connsiteX1" fmla="*/ 110382 w 954032"/>
                <a:gd name="connsiteY1" fmla="*/ 547265 h 552749"/>
                <a:gd name="connsiteX2" fmla="*/ 218194 w 954032"/>
                <a:gd name="connsiteY2" fmla="*/ 412982 h 552749"/>
                <a:gd name="connsiteX3" fmla="*/ 322235 w 954032"/>
                <a:gd name="connsiteY3" fmla="*/ 545568 h 552749"/>
                <a:gd name="connsiteX4" fmla="*/ 491283 w 954032"/>
                <a:gd name="connsiteY4" fmla="*/ 1 h 552749"/>
                <a:gd name="connsiteX5" fmla="*/ 663360 w 954032"/>
                <a:gd name="connsiteY5" fmla="*/ 552748 h 552749"/>
                <a:gd name="connsiteX6" fmla="*/ 767908 w 954032"/>
                <a:gd name="connsiteY6" fmla="*/ 415057 h 552749"/>
                <a:gd name="connsiteX7" fmla="*/ 873920 w 954032"/>
                <a:gd name="connsiteY7" fmla="*/ 550549 h 552749"/>
                <a:gd name="connsiteX8" fmla="*/ 954032 w 954032"/>
                <a:gd name="connsiteY8" fmla="*/ 490640 h 552749"/>
                <a:gd name="connsiteX0" fmla="*/ 0 w 954032"/>
                <a:gd name="connsiteY0" fmla="*/ 508255 h 552749"/>
                <a:gd name="connsiteX1" fmla="*/ 110382 w 954032"/>
                <a:gd name="connsiteY1" fmla="*/ 547265 h 552749"/>
                <a:gd name="connsiteX2" fmla="*/ 218194 w 954032"/>
                <a:gd name="connsiteY2" fmla="*/ 412982 h 552749"/>
                <a:gd name="connsiteX3" fmla="*/ 322235 w 954032"/>
                <a:gd name="connsiteY3" fmla="*/ 545568 h 552749"/>
                <a:gd name="connsiteX4" fmla="*/ 491283 w 954032"/>
                <a:gd name="connsiteY4" fmla="*/ 1 h 552749"/>
                <a:gd name="connsiteX5" fmla="*/ 663360 w 954032"/>
                <a:gd name="connsiteY5" fmla="*/ 552748 h 552749"/>
                <a:gd name="connsiteX6" fmla="*/ 767908 w 954032"/>
                <a:gd name="connsiteY6" fmla="*/ 415057 h 552749"/>
                <a:gd name="connsiteX7" fmla="*/ 873920 w 954032"/>
                <a:gd name="connsiteY7" fmla="*/ 550549 h 552749"/>
                <a:gd name="connsiteX8" fmla="*/ 954032 w 954032"/>
                <a:gd name="connsiteY8" fmla="*/ 490640 h 552749"/>
                <a:gd name="connsiteX0" fmla="*/ 0 w 954032"/>
                <a:gd name="connsiteY0" fmla="*/ 508255 h 553191"/>
                <a:gd name="connsiteX1" fmla="*/ 110382 w 954032"/>
                <a:gd name="connsiteY1" fmla="*/ 547265 h 553191"/>
                <a:gd name="connsiteX2" fmla="*/ 218194 w 954032"/>
                <a:gd name="connsiteY2" fmla="*/ 412982 h 553191"/>
                <a:gd name="connsiteX3" fmla="*/ 322235 w 954032"/>
                <a:gd name="connsiteY3" fmla="*/ 545568 h 553191"/>
                <a:gd name="connsiteX4" fmla="*/ 491283 w 954032"/>
                <a:gd name="connsiteY4" fmla="*/ 1 h 553191"/>
                <a:gd name="connsiteX5" fmla="*/ 663360 w 954032"/>
                <a:gd name="connsiteY5" fmla="*/ 552748 h 553191"/>
                <a:gd name="connsiteX6" fmla="*/ 767908 w 954032"/>
                <a:gd name="connsiteY6" fmla="*/ 415057 h 553191"/>
                <a:gd name="connsiteX7" fmla="*/ 873920 w 954032"/>
                <a:gd name="connsiteY7" fmla="*/ 550549 h 553191"/>
                <a:gd name="connsiteX8" fmla="*/ 954032 w 954032"/>
                <a:gd name="connsiteY8" fmla="*/ 505155 h 553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032" h="553191">
                  <a:moveTo>
                    <a:pt x="0" y="508255"/>
                  </a:moveTo>
                  <a:cubicBezTo>
                    <a:pt x="40982" y="467913"/>
                    <a:pt x="74016" y="563144"/>
                    <a:pt x="110382" y="547265"/>
                  </a:cubicBezTo>
                  <a:cubicBezTo>
                    <a:pt x="146748" y="531386"/>
                    <a:pt x="182885" y="413265"/>
                    <a:pt x="218194" y="412982"/>
                  </a:cubicBezTo>
                  <a:cubicBezTo>
                    <a:pt x="253503" y="412699"/>
                    <a:pt x="265500" y="544275"/>
                    <a:pt x="322235" y="545568"/>
                  </a:cubicBezTo>
                  <a:cubicBezTo>
                    <a:pt x="378970" y="546861"/>
                    <a:pt x="434429" y="-1196"/>
                    <a:pt x="491283" y="1"/>
                  </a:cubicBezTo>
                  <a:cubicBezTo>
                    <a:pt x="548137" y="1198"/>
                    <a:pt x="622094" y="553724"/>
                    <a:pt x="663360" y="552748"/>
                  </a:cubicBezTo>
                  <a:cubicBezTo>
                    <a:pt x="704626" y="551772"/>
                    <a:pt x="732815" y="415423"/>
                    <a:pt x="767908" y="415057"/>
                  </a:cubicBezTo>
                  <a:cubicBezTo>
                    <a:pt x="803001" y="414691"/>
                    <a:pt x="842899" y="535533"/>
                    <a:pt x="873920" y="550549"/>
                  </a:cubicBezTo>
                  <a:cubicBezTo>
                    <a:pt x="904941" y="565565"/>
                    <a:pt x="924150" y="511985"/>
                    <a:pt x="954032" y="505155"/>
                  </a:cubicBezTo>
                </a:path>
              </a:pathLst>
            </a:cu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cxnSp>
        <p:nvCxnSpPr>
          <p:cNvPr id="71" name="直線コネクタ 70"/>
          <p:cNvCxnSpPr/>
          <p:nvPr/>
        </p:nvCxnSpPr>
        <p:spPr>
          <a:xfrm flipH="1">
            <a:off x="236041" y="2657461"/>
            <a:ext cx="0" cy="1467650"/>
          </a:xfrm>
          <a:prstGeom prst="line">
            <a:avLst/>
          </a:prstGeom>
          <a:ln>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72" name="直線コネクタ 71"/>
          <p:cNvCxnSpPr/>
          <p:nvPr/>
        </p:nvCxnSpPr>
        <p:spPr>
          <a:xfrm flipH="1">
            <a:off x="388441" y="2657461"/>
            <a:ext cx="0" cy="1467650"/>
          </a:xfrm>
          <a:prstGeom prst="line">
            <a:avLst/>
          </a:prstGeom>
          <a:ln>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77" name="直線コネクタ 76"/>
          <p:cNvCxnSpPr/>
          <p:nvPr/>
        </p:nvCxnSpPr>
        <p:spPr>
          <a:xfrm flipH="1">
            <a:off x="540841" y="2657461"/>
            <a:ext cx="0" cy="1467650"/>
          </a:xfrm>
          <a:prstGeom prst="line">
            <a:avLst/>
          </a:prstGeom>
          <a:ln>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85" name="直線コネクタ 84"/>
          <p:cNvCxnSpPr/>
          <p:nvPr/>
        </p:nvCxnSpPr>
        <p:spPr>
          <a:xfrm flipH="1">
            <a:off x="693241" y="2657461"/>
            <a:ext cx="0" cy="1467650"/>
          </a:xfrm>
          <a:prstGeom prst="line">
            <a:avLst/>
          </a:prstGeom>
          <a:ln>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89" name="直線コネクタ 88"/>
          <p:cNvCxnSpPr/>
          <p:nvPr/>
        </p:nvCxnSpPr>
        <p:spPr>
          <a:xfrm flipH="1">
            <a:off x="845641" y="2657461"/>
            <a:ext cx="0" cy="1467650"/>
          </a:xfrm>
          <a:prstGeom prst="line">
            <a:avLst/>
          </a:prstGeom>
          <a:ln>
            <a:solidFill>
              <a:srgbClr val="000000"/>
            </a:solidFill>
            <a:prstDash val="soli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0" name="テキスト ボックス 89"/>
              <p:cNvSpPr txBox="1"/>
              <p:nvPr/>
            </p:nvSpPr>
            <p:spPr>
              <a:xfrm>
                <a:off x="284124" y="4127919"/>
                <a:ext cx="365262" cy="461665"/>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400" b="0" i="1" smtClean="0">
                              <a:solidFill>
                                <a:srgbClr val="000000"/>
                              </a:solidFill>
                              <a:latin typeface="Cambria Math" panose="02040503050406030204" pitchFamily="18" charset="0"/>
                            </a:rPr>
                          </m:ctrlPr>
                        </m:sSubPr>
                        <m:e>
                          <m:r>
                            <a:rPr kumimoji="1" lang="ja-JP" altLang="en-US" sz="2400" b="0" i="1" smtClean="0">
                              <a:solidFill>
                                <a:srgbClr val="000000"/>
                              </a:solidFill>
                              <a:latin typeface="Cambria Math" panose="02040503050406030204" pitchFamily="18" charset="0"/>
                            </a:rPr>
                            <m:t>𝜆</m:t>
                          </m:r>
                        </m:e>
                        <m:sub>
                          <m:r>
                            <a:rPr kumimoji="1" lang="en-US" altLang="ja-JP" sz="2400" b="0" i="1" smtClean="0">
                              <a:solidFill>
                                <a:srgbClr val="000000"/>
                              </a:solidFill>
                              <a:latin typeface="Cambria Math" panose="02040503050406030204" pitchFamily="18" charset="0"/>
                            </a:rPr>
                            <m:t>𝑅</m:t>
                          </m:r>
                        </m:sub>
                      </m:sSub>
                    </m:oMath>
                  </m:oMathPara>
                </a14:m>
                <a:endParaRPr kumimoji="1" lang="ja-JP" altLang="en-US" sz="2400" dirty="0">
                  <a:solidFill>
                    <a:srgbClr val="000000"/>
                  </a:solidFill>
                </a:endParaRPr>
              </a:p>
            </p:txBody>
          </p:sp>
        </mc:Choice>
        <mc:Fallback xmlns="">
          <p:sp>
            <p:nvSpPr>
              <p:cNvPr id="90" name="テキスト ボックス 89"/>
              <p:cNvSpPr txBox="1">
                <a:spLocks noRot="1" noChangeAspect="1" noMove="1" noResize="1" noEditPoints="1" noAdjustHandles="1" noChangeArrowheads="1" noChangeShapeType="1" noTextEdit="1"/>
              </p:cNvSpPr>
              <p:nvPr/>
            </p:nvSpPr>
            <p:spPr>
              <a:xfrm>
                <a:off x="284124" y="4127919"/>
                <a:ext cx="365262" cy="461665"/>
              </a:xfrm>
              <a:prstGeom prst="rect">
                <a:avLst/>
              </a:prstGeom>
              <a:blipFill rotWithShape="0">
                <a:blip r:embed="rId7"/>
                <a:stretch>
                  <a:fillRect l="-5000" r="-28333" b="-3947"/>
                </a:stretch>
              </a:blipFill>
            </p:spPr>
            <p:txBody>
              <a:bodyPr/>
              <a:lstStyle/>
              <a:p>
                <a:r>
                  <a:rPr lang="ja-JP" altLang="en-US">
                    <a:noFill/>
                  </a:rPr>
                  <a:t> </a:t>
                </a:r>
              </a:p>
            </p:txBody>
          </p:sp>
        </mc:Fallback>
      </mc:AlternateContent>
      <p:cxnSp>
        <p:nvCxnSpPr>
          <p:cNvPr id="95" name="直線矢印コネクタ 94"/>
          <p:cNvCxnSpPr/>
          <p:nvPr/>
        </p:nvCxnSpPr>
        <p:spPr>
          <a:xfrm>
            <a:off x="284124" y="3089509"/>
            <a:ext cx="520711" cy="0"/>
          </a:xfrm>
          <a:prstGeom prst="straightConnector1">
            <a:avLst/>
          </a:prstGeom>
          <a:ln w="12700">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96" name="直線矢印コネクタ 95"/>
          <p:cNvCxnSpPr/>
          <p:nvPr/>
        </p:nvCxnSpPr>
        <p:spPr>
          <a:xfrm>
            <a:off x="284124" y="3393498"/>
            <a:ext cx="520711" cy="0"/>
          </a:xfrm>
          <a:prstGeom prst="straightConnector1">
            <a:avLst/>
          </a:prstGeom>
          <a:ln w="12700">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98" name="直線矢印コネクタ 97"/>
          <p:cNvCxnSpPr/>
          <p:nvPr/>
        </p:nvCxnSpPr>
        <p:spPr>
          <a:xfrm>
            <a:off x="284124" y="3697487"/>
            <a:ext cx="520711" cy="0"/>
          </a:xfrm>
          <a:prstGeom prst="straightConnector1">
            <a:avLst/>
          </a:prstGeom>
          <a:ln w="12700">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100" name="グループ化 99"/>
          <p:cNvGrpSpPr/>
          <p:nvPr/>
        </p:nvGrpSpPr>
        <p:grpSpPr>
          <a:xfrm>
            <a:off x="8060586" y="2661431"/>
            <a:ext cx="831893" cy="1467650"/>
            <a:chOff x="1885646" y="3117063"/>
            <a:chExt cx="831893" cy="1467650"/>
          </a:xfrm>
        </p:grpSpPr>
        <p:cxnSp>
          <p:nvCxnSpPr>
            <p:cNvPr id="101" name="直線コネクタ 100"/>
            <p:cNvCxnSpPr/>
            <p:nvPr/>
          </p:nvCxnSpPr>
          <p:spPr>
            <a:xfrm flipH="1">
              <a:off x="1885646" y="3117063"/>
              <a:ext cx="0" cy="1467650"/>
            </a:xfrm>
            <a:prstGeom prst="line">
              <a:avLst/>
            </a:prstGeom>
            <a:ln>
              <a:solidFill>
                <a:srgbClr val="000000"/>
              </a:solidFill>
              <a:prstDash val="solid"/>
            </a:ln>
          </p:spPr>
          <p:style>
            <a:lnRef idx="1">
              <a:schemeClr val="accent1"/>
            </a:lnRef>
            <a:fillRef idx="0">
              <a:schemeClr val="accent1"/>
            </a:fillRef>
            <a:effectRef idx="0">
              <a:schemeClr val="accent1"/>
            </a:effectRef>
            <a:fontRef idx="minor">
              <a:schemeClr val="tx1"/>
            </a:fontRef>
          </p:style>
        </p:cxnSp>
        <p:sp>
          <p:nvSpPr>
            <p:cNvPr id="102" name="フリーフォーム 101"/>
            <p:cNvSpPr/>
            <p:nvPr/>
          </p:nvSpPr>
          <p:spPr>
            <a:xfrm rot="5400000">
              <a:off x="2000514" y="3354432"/>
              <a:ext cx="604208" cy="829842"/>
            </a:xfrm>
            <a:custGeom>
              <a:avLst/>
              <a:gdLst>
                <a:gd name="connsiteX0" fmla="*/ 0 w 938640"/>
                <a:gd name="connsiteY0" fmla="*/ 584049 h 595296"/>
                <a:gd name="connsiteX1" fmla="*/ 107577 w 938640"/>
                <a:gd name="connsiteY1" fmla="*/ 468788 h 595296"/>
                <a:gd name="connsiteX2" fmla="*/ 153681 w 938640"/>
                <a:gd name="connsiteY2" fmla="*/ 376580 h 595296"/>
                <a:gd name="connsiteX3" fmla="*/ 268942 w 938640"/>
                <a:gd name="connsiteY3" fmla="*/ 545629 h 595296"/>
                <a:gd name="connsiteX4" fmla="*/ 437990 w 938640"/>
                <a:gd name="connsiteY4" fmla="*/ 62 h 595296"/>
                <a:gd name="connsiteX5" fmla="*/ 576303 w 938640"/>
                <a:gd name="connsiteY5" fmla="*/ 584049 h 595296"/>
                <a:gd name="connsiteX6" fmla="*/ 714615 w 938640"/>
                <a:gd name="connsiteY6" fmla="*/ 384264 h 595296"/>
                <a:gd name="connsiteX7" fmla="*/ 837560 w 938640"/>
                <a:gd name="connsiteY7" fmla="*/ 591733 h 595296"/>
                <a:gd name="connsiteX8" fmla="*/ 929768 w 938640"/>
                <a:gd name="connsiteY8" fmla="*/ 514892 h 595296"/>
                <a:gd name="connsiteX9" fmla="*/ 929768 w 938640"/>
                <a:gd name="connsiteY9" fmla="*/ 507208 h 595296"/>
                <a:gd name="connsiteX0" fmla="*/ 0 w 938640"/>
                <a:gd name="connsiteY0" fmla="*/ 584049 h 595296"/>
                <a:gd name="connsiteX1" fmla="*/ 57089 w 938640"/>
                <a:gd name="connsiteY1" fmla="*/ 547326 h 595296"/>
                <a:gd name="connsiteX2" fmla="*/ 153681 w 938640"/>
                <a:gd name="connsiteY2" fmla="*/ 376580 h 595296"/>
                <a:gd name="connsiteX3" fmla="*/ 268942 w 938640"/>
                <a:gd name="connsiteY3" fmla="*/ 545629 h 595296"/>
                <a:gd name="connsiteX4" fmla="*/ 437990 w 938640"/>
                <a:gd name="connsiteY4" fmla="*/ 62 h 595296"/>
                <a:gd name="connsiteX5" fmla="*/ 576303 w 938640"/>
                <a:gd name="connsiteY5" fmla="*/ 584049 h 595296"/>
                <a:gd name="connsiteX6" fmla="*/ 714615 w 938640"/>
                <a:gd name="connsiteY6" fmla="*/ 384264 h 595296"/>
                <a:gd name="connsiteX7" fmla="*/ 837560 w 938640"/>
                <a:gd name="connsiteY7" fmla="*/ 591733 h 595296"/>
                <a:gd name="connsiteX8" fmla="*/ 929768 w 938640"/>
                <a:gd name="connsiteY8" fmla="*/ 514892 h 595296"/>
                <a:gd name="connsiteX9" fmla="*/ 929768 w 938640"/>
                <a:gd name="connsiteY9" fmla="*/ 507208 h 595296"/>
                <a:gd name="connsiteX0" fmla="*/ 0 w 991933"/>
                <a:gd name="connsiteY0" fmla="*/ 508316 h 595296"/>
                <a:gd name="connsiteX1" fmla="*/ 110382 w 991933"/>
                <a:gd name="connsiteY1" fmla="*/ 547326 h 595296"/>
                <a:gd name="connsiteX2" fmla="*/ 206974 w 991933"/>
                <a:gd name="connsiteY2" fmla="*/ 376580 h 595296"/>
                <a:gd name="connsiteX3" fmla="*/ 322235 w 991933"/>
                <a:gd name="connsiteY3" fmla="*/ 545629 h 595296"/>
                <a:gd name="connsiteX4" fmla="*/ 491283 w 991933"/>
                <a:gd name="connsiteY4" fmla="*/ 62 h 595296"/>
                <a:gd name="connsiteX5" fmla="*/ 629596 w 991933"/>
                <a:gd name="connsiteY5" fmla="*/ 584049 h 595296"/>
                <a:gd name="connsiteX6" fmla="*/ 767908 w 991933"/>
                <a:gd name="connsiteY6" fmla="*/ 384264 h 595296"/>
                <a:gd name="connsiteX7" fmla="*/ 890853 w 991933"/>
                <a:gd name="connsiteY7" fmla="*/ 591733 h 595296"/>
                <a:gd name="connsiteX8" fmla="*/ 983061 w 991933"/>
                <a:gd name="connsiteY8" fmla="*/ 514892 h 595296"/>
                <a:gd name="connsiteX9" fmla="*/ 983061 w 991933"/>
                <a:gd name="connsiteY9" fmla="*/ 507208 h 595296"/>
                <a:gd name="connsiteX0" fmla="*/ 0 w 991933"/>
                <a:gd name="connsiteY0" fmla="*/ 508317 h 595297"/>
                <a:gd name="connsiteX1" fmla="*/ 110382 w 991933"/>
                <a:gd name="connsiteY1" fmla="*/ 547327 h 595297"/>
                <a:gd name="connsiteX2" fmla="*/ 218194 w 991933"/>
                <a:gd name="connsiteY2" fmla="*/ 413044 h 595297"/>
                <a:gd name="connsiteX3" fmla="*/ 322235 w 991933"/>
                <a:gd name="connsiteY3" fmla="*/ 545630 h 595297"/>
                <a:gd name="connsiteX4" fmla="*/ 491283 w 991933"/>
                <a:gd name="connsiteY4" fmla="*/ 63 h 595297"/>
                <a:gd name="connsiteX5" fmla="*/ 629596 w 991933"/>
                <a:gd name="connsiteY5" fmla="*/ 584050 h 595297"/>
                <a:gd name="connsiteX6" fmla="*/ 767908 w 991933"/>
                <a:gd name="connsiteY6" fmla="*/ 384265 h 595297"/>
                <a:gd name="connsiteX7" fmla="*/ 890853 w 991933"/>
                <a:gd name="connsiteY7" fmla="*/ 591734 h 595297"/>
                <a:gd name="connsiteX8" fmla="*/ 983061 w 991933"/>
                <a:gd name="connsiteY8" fmla="*/ 514893 h 595297"/>
                <a:gd name="connsiteX9" fmla="*/ 983061 w 991933"/>
                <a:gd name="connsiteY9" fmla="*/ 507209 h 595297"/>
                <a:gd name="connsiteX0" fmla="*/ 0 w 991933"/>
                <a:gd name="connsiteY0" fmla="*/ 508310 h 595290"/>
                <a:gd name="connsiteX1" fmla="*/ 110382 w 991933"/>
                <a:gd name="connsiteY1" fmla="*/ 547320 h 595290"/>
                <a:gd name="connsiteX2" fmla="*/ 218194 w 991933"/>
                <a:gd name="connsiteY2" fmla="*/ 413037 h 595290"/>
                <a:gd name="connsiteX3" fmla="*/ 322235 w 991933"/>
                <a:gd name="connsiteY3" fmla="*/ 545623 h 595290"/>
                <a:gd name="connsiteX4" fmla="*/ 491283 w 991933"/>
                <a:gd name="connsiteY4" fmla="*/ 56 h 595290"/>
                <a:gd name="connsiteX5" fmla="*/ 629596 w 991933"/>
                <a:gd name="connsiteY5" fmla="*/ 584043 h 595290"/>
                <a:gd name="connsiteX6" fmla="*/ 767908 w 991933"/>
                <a:gd name="connsiteY6" fmla="*/ 384258 h 595290"/>
                <a:gd name="connsiteX7" fmla="*/ 890853 w 991933"/>
                <a:gd name="connsiteY7" fmla="*/ 591727 h 595290"/>
                <a:gd name="connsiteX8" fmla="*/ 983061 w 991933"/>
                <a:gd name="connsiteY8" fmla="*/ 514886 h 595290"/>
                <a:gd name="connsiteX9" fmla="*/ 983061 w 991933"/>
                <a:gd name="connsiteY9" fmla="*/ 507202 h 595290"/>
                <a:gd name="connsiteX0" fmla="*/ 0 w 991933"/>
                <a:gd name="connsiteY0" fmla="*/ 508260 h 595240"/>
                <a:gd name="connsiteX1" fmla="*/ 110382 w 991933"/>
                <a:gd name="connsiteY1" fmla="*/ 547270 h 595240"/>
                <a:gd name="connsiteX2" fmla="*/ 218194 w 991933"/>
                <a:gd name="connsiteY2" fmla="*/ 412987 h 595240"/>
                <a:gd name="connsiteX3" fmla="*/ 322235 w 991933"/>
                <a:gd name="connsiteY3" fmla="*/ 545573 h 595240"/>
                <a:gd name="connsiteX4" fmla="*/ 491283 w 991933"/>
                <a:gd name="connsiteY4" fmla="*/ 6 h 595240"/>
                <a:gd name="connsiteX5" fmla="*/ 629596 w 991933"/>
                <a:gd name="connsiteY5" fmla="*/ 583993 h 595240"/>
                <a:gd name="connsiteX6" fmla="*/ 767908 w 991933"/>
                <a:gd name="connsiteY6" fmla="*/ 384208 h 595240"/>
                <a:gd name="connsiteX7" fmla="*/ 890853 w 991933"/>
                <a:gd name="connsiteY7" fmla="*/ 591677 h 595240"/>
                <a:gd name="connsiteX8" fmla="*/ 983061 w 991933"/>
                <a:gd name="connsiteY8" fmla="*/ 514836 h 595240"/>
                <a:gd name="connsiteX9" fmla="*/ 983061 w 991933"/>
                <a:gd name="connsiteY9" fmla="*/ 507152 h 595240"/>
                <a:gd name="connsiteX0" fmla="*/ 0 w 991933"/>
                <a:gd name="connsiteY0" fmla="*/ 508260 h 595240"/>
                <a:gd name="connsiteX1" fmla="*/ 110382 w 991933"/>
                <a:gd name="connsiteY1" fmla="*/ 547270 h 595240"/>
                <a:gd name="connsiteX2" fmla="*/ 218194 w 991933"/>
                <a:gd name="connsiteY2" fmla="*/ 412987 h 595240"/>
                <a:gd name="connsiteX3" fmla="*/ 322235 w 991933"/>
                <a:gd name="connsiteY3" fmla="*/ 545573 h 595240"/>
                <a:gd name="connsiteX4" fmla="*/ 491283 w 991933"/>
                <a:gd name="connsiteY4" fmla="*/ 6 h 595240"/>
                <a:gd name="connsiteX5" fmla="*/ 629596 w 991933"/>
                <a:gd name="connsiteY5" fmla="*/ 583993 h 595240"/>
                <a:gd name="connsiteX6" fmla="*/ 767908 w 991933"/>
                <a:gd name="connsiteY6" fmla="*/ 384208 h 595240"/>
                <a:gd name="connsiteX7" fmla="*/ 890853 w 991933"/>
                <a:gd name="connsiteY7" fmla="*/ 591677 h 595240"/>
                <a:gd name="connsiteX8" fmla="*/ 983061 w 991933"/>
                <a:gd name="connsiteY8" fmla="*/ 514836 h 595240"/>
                <a:gd name="connsiteX9" fmla="*/ 983061 w 991933"/>
                <a:gd name="connsiteY9" fmla="*/ 507152 h 595240"/>
                <a:gd name="connsiteX0" fmla="*/ 0 w 991933"/>
                <a:gd name="connsiteY0" fmla="*/ 508255 h 595235"/>
                <a:gd name="connsiteX1" fmla="*/ 110382 w 991933"/>
                <a:gd name="connsiteY1" fmla="*/ 547265 h 595235"/>
                <a:gd name="connsiteX2" fmla="*/ 218194 w 991933"/>
                <a:gd name="connsiteY2" fmla="*/ 412982 h 595235"/>
                <a:gd name="connsiteX3" fmla="*/ 322235 w 991933"/>
                <a:gd name="connsiteY3" fmla="*/ 545568 h 595235"/>
                <a:gd name="connsiteX4" fmla="*/ 491283 w 991933"/>
                <a:gd name="connsiteY4" fmla="*/ 1 h 595235"/>
                <a:gd name="connsiteX5" fmla="*/ 646426 w 991933"/>
                <a:gd name="connsiteY5" fmla="*/ 550329 h 595235"/>
                <a:gd name="connsiteX6" fmla="*/ 767908 w 991933"/>
                <a:gd name="connsiteY6" fmla="*/ 384203 h 595235"/>
                <a:gd name="connsiteX7" fmla="*/ 890853 w 991933"/>
                <a:gd name="connsiteY7" fmla="*/ 591672 h 595235"/>
                <a:gd name="connsiteX8" fmla="*/ 983061 w 991933"/>
                <a:gd name="connsiteY8" fmla="*/ 514831 h 595235"/>
                <a:gd name="connsiteX9" fmla="*/ 983061 w 991933"/>
                <a:gd name="connsiteY9" fmla="*/ 507147 h 595235"/>
                <a:gd name="connsiteX0" fmla="*/ 0 w 991933"/>
                <a:gd name="connsiteY0" fmla="*/ 508255 h 593950"/>
                <a:gd name="connsiteX1" fmla="*/ 110382 w 991933"/>
                <a:gd name="connsiteY1" fmla="*/ 547265 h 593950"/>
                <a:gd name="connsiteX2" fmla="*/ 218194 w 991933"/>
                <a:gd name="connsiteY2" fmla="*/ 412982 h 593950"/>
                <a:gd name="connsiteX3" fmla="*/ 322235 w 991933"/>
                <a:gd name="connsiteY3" fmla="*/ 545568 h 593950"/>
                <a:gd name="connsiteX4" fmla="*/ 491283 w 991933"/>
                <a:gd name="connsiteY4" fmla="*/ 1 h 593950"/>
                <a:gd name="connsiteX5" fmla="*/ 646426 w 991933"/>
                <a:gd name="connsiteY5" fmla="*/ 550329 h 593950"/>
                <a:gd name="connsiteX6" fmla="*/ 767908 w 991933"/>
                <a:gd name="connsiteY6" fmla="*/ 415057 h 593950"/>
                <a:gd name="connsiteX7" fmla="*/ 890853 w 991933"/>
                <a:gd name="connsiteY7" fmla="*/ 591672 h 593950"/>
                <a:gd name="connsiteX8" fmla="*/ 983061 w 991933"/>
                <a:gd name="connsiteY8" fmla="*/ 514831 h 593950"/>
                <a:gd name="connsiteX9" fmla="*/ 983061 w 991933"/>
                <a:gd name="connsiteY9" fmla="*/ 507147 h 593950"/>
                <a:gd name="connsiteX0" fmla="*/ 0 w 991933"/>
                <a:gd name="connsiteY0" fmla="*/ 508255 h 593950"/>
                <a:gd name="connsiteX1" fmla="*/ 110382 w 991933"/>
                <a:gd name="connsiteY1" fmla="*/ 547265 h 593950"/>
                <a:gd name="connsiteX2" fmla="*/ 218194 w 991933"/>
                <a:gd name="connsiteY2" fmla="*/ 412982 h 593950"/>
                <a:gd name="connsiteX3" fmla="*/ 322235 w 991933"/>
                <a:gd name="connsiteY3" fmla="*/ 545568 h 593950"/>
                <a:gd name="connsiteX4" fmla="*/ 491283 w 991933"/>
                <a:gd name="connsiteY4" fmla="*/ 1 h 593950"/>
                <a:gd name="connsiteX5" fmla="*/ 646426 w 991933"/>
                <a:gd name="connsiteY5" fmla="*/ 550329 h 593950"/>
                <a:gd name="connsiteX6" fmla="*/ 767908 w 991933"/>
                <a:gd name="connsiteY6" fmla="*/ 415057 h 593950"/>
                <a:gd name="connsiteX7" fmla="*/ 890853 w 991933"/>
                <a:gd name="connsiteY7" fmla="*/ 591672 h 593950"/>
                <a:gd name="connsiteX8" fmla="*/ 983061 w 991933"/>
                <a:gd name="connsiteY8" fmla="*/ 514831 h 593950"/>
                <a:gd name="connsiteX9" fmla="*/ 983061 w 991933"/>
                <a:gd name="connsiteY9" fmla="*/ 507147 h 593950"/>
                <a:gd name="connsiteX0" fmla="*/ 0 w 983061"/>
                <a:gd name="connsiteY0" fmla="*/ 508255 h 593950"/>
                <a:gd name="connsiteX1" fmla="*/ 110382 w 983061"/>
                <a:gd name="connsiteY1" fmla="*/ 547265 h 593950"/>
                <a:gd name="connsiteX2" fmla="*/ 218194 w 983061"/>
                <a:gd name="connsiteY2" fmla="*/ 412982 h 593950"/>
                <a:gd name="connsiteX3" fmla="*/ 322235 w 983061"/>
                <a:gd name="connsiteY3" fmla="*/ 545568 h 593950"/>
                <a:gd name="connsiteX4" fmla="*/ 491283 w 983061"/>
                <a:gd name="connsiteY4" fmla="*/ 1 h 593950"/>
                <a:gd name="connsiteX5" fmla="*/ 646426 w 983061"/>
                <a:gd name="connsiteY5" fmla="*/ 550329 h 593950"/>
                <a:gd name="connsiteX6" fmla="*/ 767908 w 983061"/>
                <a:gd name="connsiteY6" fmla="*/ 415057 h 593950"/>
                <a:gd name="connsiteX7" fmla="*/ 890853 w 983061"/>
                <a:gd name="connsiteY7" fmla="*/ 591672 h 593950"/>
                <a:gd name="connsiteX8" fmla="*/ 983061 w 983061"/>
                <a:gd name="connsiteY8" fmla="*/ 514831 h 593950"/>
                <a:gd name="connsiteX0" fmla="*/ 0 w 990318"/>
                <a:gd name="connsiteY0" fmla="*/ 508255 h 592771"/>
                <a:gd name="connsiteX1" fmla="*/ 110382 w 990318"/>
                <a:gd name="connsiteY1" fmla="*/ 547265 h 592771"/>
                <a:gd name="connsiteX2" fmla="*/ 218194 w 990318"/>
                <a:gd name="connsiteY2" fmla="*/ 412982 h 592771"/>
                <a:gd name="connsiteX3" fmla="*/ 322235 w 990318"/>
                <a:gd name="connsiteY3" fmla="*/ 545568 h 592771"/>
                <a:gd name="connsiteX4" fmla="*/ 491283 w 990318"/>
                <a:gd name="connsiteY4" fmla="*/ 1 h 592771"/>
                <a:gd name="connsiteX5" fmla="*/ 646426 w 990318"/>
                <a:gd name="connsiteY5" fmla="*/ 550329 h 592771"/>
                <a:gd name="connsiteX6" fmla="*/ 767908 w 990318"/>
                <a:gd name="connsiteY6" fmla="*/ 415057 h 592771"/>
                <a:gd name="connsiteX7" fmla="*/ 890853 w 990318"/>
                <a:gd name="connsiteY7" fmla="*/ 591672 h 592771"/>
                <a:gd name="connsiteX8" fmla="*/ 990318 w 990318"/>
                <a:gd name="connsiteY8" fmla="*/ 490640 h 592771"/>
                <a:gd name="connsiteX0" fmla="*/ 0 w 990318"/>
                <a:gd name="connsiteY0" fmla="*/ 508255 h 564574"/>
                <a:gd name="connsiteX1" fmla="*/ 110382 w 990318"/>
                <a:gd name="connsiteY1" fmla="*/ 547265 h 564574"/>
                <a:gd name="connsiteX2" fmla="*/ 218194 w 990318"/>
                <a:gd name="connsiteY2" fmla="*/ 412982 h 564574"/>
                <a:gd name="connsiteX3" fmla="*/ 322235 w 990318"/>
                <a:gd name="connsiteY3" fmla="*/ 545568 h 564574"/>
                <a:gd name="connsiteX4" fmla="*/ 491283 w 990318"/>
                <a:gd name="connsiteY4" fmla="*/ 1 h 564574"/>
                <a:gd name="connsiteX5" fmla="*/ 646426 w 990318"/>
                <a:gd name="connsiteY5" fmla="*/ 550329 h 564574"/>
                <a:gd name="connsiteX6" fmla="*/ 767908 w 990318"/>
                <a:gd name="connsiteY6" fmla="*/ 415057 h 564574"/>
                <a:gd name="connsiteX7" fmla="*/ 900529 w 990318"/>
                <a:gd name="connsiteY7" fmla="*/ 555387 h 564574"/>
                <a:gd name="connsiteX8" fmla="*/ 990318 w 990318"/>
                <a:gd name="connsiteY8" fmla="*/ 490640 h 564574"/>
                <a:gd name="connsiteX0" fmla="*/ 0 w 990318"/>
                <a:gd name="connsiteY0" fmla="*/ 508255 h 564574"/>
                <a:gd name="connsiteX1" fmla="*/ 110382 w 990318"/>
                <a:gd name="connsiteY1" fmla="*/ 547265 h 564574"/>
                <a:gd name="connsiteX2" fmla="*/ 218194 w 990318"/>
                <a:gd name="connsiteY2" fmla="*/ 412982 h 564574"/>
                <a:gd name="connsiteX3" fmla="*/ 322235 w 990318"/>
                <a:gd name="connsiteY3" fmla="*/ 545568 h 564574"/>
                <a:gd name="connsiteX4" fmla="*/ 491283 w 990318"/>
                <a:gd name="connsiteY4" fmla="*/ 1 h 564574"/>
                <a:gd name="connsiteX5" fmla="*/ 646426 w 990318"/>
                <a:gd name="connsiteY5" fmla="*/ 550329 h 564574"/>
                <a:gd name="connsiteX6" fmla="*/ 767908 w 990318"/>
                <a:gd name="connsiteY6" fmla="*/ 415057 h 564574"/>
                <a:gd name="connsiteX7" fmla="*/ 900529 w 990318"/>
                <a:gd name="connsiteY7" fmla="*/ 555387 h 564574"/>
                <a:gd name="connsiteX8" fmla="*/ 990318 w 990318"/>
                <a:gd name="connsiteY8" fmla="*/ 490640 h 564574"/>
                <a:gd name="connsiteX0" fmla="*/ 0 w 990318"/>
                <a:gd name="connsiteY0" fmla="*/ 508255 h 564574"/>
                <a:gd name="connsiteX1" fmla="*/ 110382 w 990318"/>
                <a:gd name="connsiteY1" fmla="*/ 547265 h 564574"/>
                <a:gd name="connsiteX2" fmla="*/ 218194 w 990318"/>
                <a:gd name="connsiteY2" fmla="*/ 412982 h 564574"/>
                <a:gd name="connsiteX3" fmla="*/ 322235 w 990318"/>
                <a:gd name="connsiteY3" fmla="*/ 545568 h 564574"/>
                <a:gd name="connsiteX4" fmla="*/ 491283 w 990318"/>
                <a:gd name="connsiteY4" fmla="*/ 1 h 564574"/>
                <a:gd name="connsiteX5" fmla="*/ 646426 w 990318"/>
                <a:gd name="connsiteY5" fmla="*/ 550329 h 564574"/>
                <a:gd name="connsiteX6" fmla="*/ 767908 w 990318"/>
                <a:gd name="connsiteY6" fmla="*/ 415057 h 564574"/>
                <a:gd name="connsiteX7" fmla="*/ 900529 w 990318"/>
                <a:gd name="connsiteY7" fmla="*/ 555387 h 564574"/>
                <a:gd name="connsiteX8" fmla="*/ 990318 w 990318"/>
                <a:gd name="connsiteY8" fmla="*/ 490640 h 564574"/>
                <a:gd name="connsiteX0" fmla="*/ 0 w 990318"/>
                <a:gd name="connsiteY0" fmla="*/ 508255 h 564574"/>
                <a:gd name="connsiteX1" fmla="*/ 110382 w 990318"/>
                <a:gd name="connsiteY1" fmla="*/ 547265 h 564574"/>
                <a:gd name="connsiteX2" fmla="*/ 218194 w 990318"/>
                <a:gd name="connsiteY2" fmla="*/ 412982 h 564574"/>
                <a:gd name="connsiteX3" fmla="*/ 322235 w 990318"/>
                <a:gd name="connsiteY3" fmla="*/ 545568 h 564574"/>
                <a:gd name="connsiteX4" fmla="*/ 491283 w 990318"/>
                <a:gd name="connsiteY4" fmla="*/ 1 h 564574"/>
                <a:gd name="connsiteX5" fmla="*/ 646426 w 990318"/>
                <a:gd name="connsiteY5" fmla="*/ 550329 h 564574"/>
                <a:gd name="connsiteX6" fmla="*/ 767908 w 990318"/>
                <a:gd name="connsiteY6" fmla="*/ 415057 h 564574"/>
                <a:gd name="connsiteX7" fmla="*/ 900529 w 990318"/>
                <a:gd name="connsiteY7" fmla="*/ 555387 h 564574"/>
                <a:gd name="connsiteX8" fmla="*/ 990318 w 990318"/>
                <a:gd name="connsiteY8" fmla="*/ 490640 h 564574"/>
                <a:gd name="connsiteX0" fmla="*/ 0 w 990318"/>
                <a:gd name="connsiteY0" fmla="*/ 508255 h 567484"/>
                <a:gd name="connsiteX1" fmla="*/ 110382 w 990318"/>
                <a:gd name="connsiteY1" fmla="*/ 547265 h 567484"/>
                <a:gd name="connsiteX2" fmla="*/ 218194 w 990318"/>
                <a:gd name="connsiteY2" fmla="*/ 412982 h 567484"/>
                <a:gd name="connsiteX3" fmla="*/ 322235 w 990318"/>
                <a:gd name="connsiteY3" fmla="*/ 545568 h 567484"/>
                <a:gd name="connsiteX4" fmla="*/ 491283 w 990318"/>
                <a:gd name="connsiteY4" fmla="*/ 1 h 567484"/>
                <a:gd name="connsiteX5" fmla="*/ 646426 w 990318"/>
                <a:gd name="connsiteY5" fmla="*/ 550329 h 567484"/>
                <a:gd name="connsiteX6" fmla="*/ 767908 w 990318"/>
                <a:gd name="connsiteY6" fmla="*/ 415057 h 567484"/>
                <a:gd name="connsiteX7" fmla="*/ 888434 w 990318"/>
                <a:gd name="connsiteY7" fmla="*/ 567482 h 567484"/>
                <a:gd name="connsiteX8" fmla="*/ 990318 w 990318"/>
                <a:gd name="connsiteY8" fmla="*/ 490640 h 567484"/>
                <a:gd name="connsiteX0" fmla="*/ 0 w 990318"/>
                <a:gd name="connsiteY0" fmla="*/ 508255 h 567484"/>
                <a:gd name="connsiteX1" fmla="*/ 110382 w 990318"/>
                <a:gd name="connsiteY1" fmla="*/ 547265 h 567484"/>
                <a:gd name="connsiteX2" fmla="*/ 218194 w 990318"/>
                <a:gd name="connsiteY2" fmla="*/ 412982 h 567484"/>
                <a:gd name="connsiteX3" fmla="*/ 322235 w 990318"/>
                <a:gd name="connsiteY3" fmla="*/ 545568 h 567484"/>
                <a:gd name="connsiteX4" fmla="*/ 491283 w 990318"/>
                <a:gd name="connsiteY4" fmla="*/ 1 h 567484"/>
                <a:gd name="connsiteX5" fmla="*/ 646426 w 990318"/>
                <a:gd name="connsiteY5" fmla="*/ 550329 h 567484"/>
                <a:gd name="connsiteX6" fmla="*/ 767908 w 990318"/>
                <a:gd name="connsiteY6" fmla="*/ 415057 h 567484"/>
                <a:gd name="connsiteX7" fmla="*/ 888434 w 990318"/>
                <a:gd name="connsiteY7" fmla="*/ 567482 h 567484"/>
                <a:gd name="connsiteX8" fmla="*/ 990318 w 990318"/>
                <a:gd name="connsiteY8" fmla="*/ 490640 h 567484"/>
                <a:gd name="connsiteX0" fmla="*/ 0 w 990318"/>
                <a:gd name="connsiteY0" fmla="*/ 508255 h 567484"/>
                <a:gd name="connsiteX1" fmla="*/ 110382 w 990318"/>
                <a:gd name="connsiteY1" fmla="*/ 547265 h 567484"/>
                <a:gd name="connsiteX2" fmla="*/ 218194 w 990318"/>
                <a:gd name="connsiteY2" fmla="*/ 412982 h 567484"/>
                <a:gd name="connsiteX3" fmla="*/ 322235 w 990318"/>
                <a:gd name="connsiteY3" fmla="*/ 545568 h 567484"/>
                <a:gd name="connsiteX4" fmla="*/ 491283 w 990318"/>
                <a:gd name="connsiteY4" fmla="*/ 1 h 567484"/>
                <a:gd name="connsiteX5" fmla="*/ 663360 w 990318"/>
                <a:gd name="connsiteY5" fmla="*/ 552748 h 567484"/>
                <a:gd name="connsiteX6" fmla="*/ 767908 w 990318"/>
                <a:gd name="connsiteY6" fmla="*/ 415057 h 567484"/>
                <a:gd name="connsiteX7" fmla="*/ 888434 w 990318"/>
                <a:gd name="connsiteY7" fmla="*/ 567482 h 567484"/>
                <a:gd name="connsiteX8" fmla="*/ 990318 w 990318"/>
                <a:gd name="connsiteY8" fmla="*/ 490640 h 567484"/>
                <a:gd name="connsiteX0" fmla="*/ 0 w 990318"/>
                <a:gd name="connsiteY0" fmla="*/ 508255 h 552749"/>
                <a:gd name="connsiteX1" fmla="*/ 110382 w 990318"/>
                <a:gd name="connsiteY1" fmla="*/ 547265 h 552749"/>
                <a:gd name="connsiteX2" fmla="*/ 218194 w 990318"/>
                <a:gd name="connsiteY2" fmla="*/ 412982 h 552749"/>
                <a:gd name="connsiteX3" fmla="*/ 322235 w 990318"/>
                <a:gd name="connsiteY3" fmla="*/ 545568 h 552749"/>
                <a:gd name="connsiteX4" fmla="*/ 491283 w 990318"/>
                <a:gd name="connsiteY4" fmla="*/ 1 h 552749"/>
                <a:gd name="connsiteX5" fmla="*/ 663360 w 990318"/>
                <a:gd name="connsiteY5" fmla="*/ 552748 h 552749"/>
                <a:gd name="connsiteX6" fmla="*/ 767908 w 990318"/>
                <a:gd name="connsiteY6" fmla="*/ 415057 h 552749"/>
                <a:gd name="connsiteX7" fmla="*/ 873920 w 990318"/>
                <a:gd name="connsiteY7" fmla="*/ 550549 h 552749"/>
                <a:gd name="connsiteX8" fmla="*/ 990318 w 990318"/>
                <a:gd name="connsiteY8" fmla="*/ 490640 h 552749"/>
                <a:gd name="connsiteX0" fmla="*/ 0 w 954032"/>
                <a:gd name="connsiteY0" fmla="*/ 508255 h 552749"/>
                <a:gd name="connsiteX1" fmla="*/ 110382 w 954032"/>
                <a:gd name="connsiteY1" fmla="*/ 547265 h 552749"/>
                <a:gd name="connsiteX2" fmla="*/ 218194 w 954032"/>
                <a:gd name="connsiteY2" fmla="*/ 412982 h 552749"/>
                <a:gd name="connsiteX3" fmla="*/ 322235 w 954032"/>
                <a:gd name="connsiteY3" fmla="*/ 545568 h 552749"/>
                <a:gd name="connsiteX4" fmla="*/ 491283 w 954032"/>
                <a:gd name="connsiteY4" fmla="*/ 1 h 552749"/>
                <a:gd name="connsiteX5" fmla="*/ 663360 w 954032"/>
                <a:gd name="connsiteY5" fmla="*/ 552748 h 552749"/>
                <a:gd name="connsiteX6" fmla="*/ 767908 w 954032"/>
                <a:gd name="connsiteY6" fmla="*/ 415057 h 552749"/>
                <a:gd name="connsiteX7" fmla="*/ 873920 w 954032"/>
                <a:gd name="connsiteY7" fmla="*/ 550549 h 552749"/>
                <a:gd name="connsiteX8" fmla="*/ 954032 w 954032"/>
                <a:gd name="connsiteY8" fmla="*/ 490640 h 552749"/>
                <a:gd name="connsiteX0" fmla="*/ 0 w 954032"/>
                <a:gd name="connsiteY0" fmla="*/ 508255 h 552749"/>
                <a:gd name="connsiteX1" fmla="*/ 110382 w 954032"/>
                <a:gd name="connsiteY1" fmla="*/ 547265 h 552749"/>
                <a:gd name="connsiteX2" fmla="*/ 218194 w 954032"/>
                <a:gd name="connsiteY2" fmla="*/ 412982 h 552749"/>
                <a:gd name="connsiteX3" fmla="*/ 322235 w 954032"/>
                <a:gd name="connsiteY3" fmla="*/ 545568 h 552749"/>
                <a:gd name="connsiteX4" fmla="*/ 491283 w 954032"/>
                <a:gd name="connsiteY4" fmla="*/ 1 h 552749"/>
                <a:gd name="connsiteX5" fmla="*/ 663360 w 954032"/>
                <a:gd name="connsiteY5" fmla="*/ 552748 h 552749"/>
                <a:gd name="connsiteX6" fmla="*/ 767908 w 954032"/>
                <a:gd name="connsiteY6" fmla="*/ 415057 h 552749"/>
                <a:gd name="connsiteX7" fmla="*/ 873920 w 954032"/>
                <a:gd name="connsiteY7" fmla="*/ 550549 h 552749"/>
                <a:gd name="connsiteX8" fmla="*/ 954032 w 954032"/>
                <a:gd name="connsiteY8" fmla="*/ 490640 h 552749"/>
                <a:gd name="connsiteX0" fmla="*/ 0 w 954032"/>
                <a:gd name="connsiteY0" fmla="*/ 508255 h 553191"/>
                <a:gd name="connsiteX1" fmla="*/ 110382 w 954032"/>
                <a:gd name="connsiteY1" fmla="*/ 547265 h 553191"/>
                <a:gd name="connsiteX2" fmla="*/ 218194 w 954032"/>
                <a:gd name="connsiteY2" fmla="*/ 412982 h 553191"/>
                <a:gd name="connsiteX3" fmla="*/ 322235 w 954032"/>
                <a:gd name="connsiteY3" fmla="*/ 545568 h 553191"/>
                <a:gd name="connsiteX4" fmla="*/ 491283 w 954032"/>
                <a:gd name="connsiteY4" fmla="*/ 1 h 553191"/>
                <a:gd name="connsiteX5" fmla="*/ 663360 w 954032"/>
                <a:gd name="connsiteY5" fmla="*/ 552748 h 553191"/>
                <a:gd name="connsiteX6" fmla="*/ 767908 w 954032"/>
                <a:gd name="connsiteY6" fmla="*/ 415057 h 553191"/>
                <a:gd name="connsiteX7" fmla="*/ 873920 w 954032"/>
                <a:gd name="connsiteY7" fmla="*/ 550549 h 553191"/>
                <a:gd name="connsiteX8" fmla="*/ 954032 w 954032"/>
                <a:gd name="connsiteY8" fmla="*/ 505155 h 553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032" h="553191">
                  <a:moveTo>
                    <a:pt x="0" y="508255"/>
                  </a:moveTo>
                  <a:cubicBezTo>
                    <a:pt x="40982" y="467913"/>
                    <a:pt x="74016" y="563144"/>
                    <a:pt x="110382" y="547265"/>
                  </a:cubicBezTo>
                  <a:cubicBezTo>
                    <a:pt x="146748" y="531386"/>
                    <a:pt x="182885" y="413265"/>
                    <a:pt x="218194" y="412982"/>
                  </a:cubicBezTo>
                  <a:cubicBezTo>
                    <a:pt x="253503" y="412699"/>
                    <a:pt x="265500" y="544275"/>
                    <a:pt x="322235" y="545568"/>
                  </a:cubicBezTo>
                  <a:cubicBezTo>
                    <a:pt x="378970" y="546861"/>
                    <a:pt x="434429" y="-1196"/>
                    <a:pt x="491283" y="1"/>
                  </a:cubicBezTo>
                  <a:cubicBezTo>
                    <a:pt x="548137" y="1198"/>
                    <a:pt x="622094" y="553724"/>
                    <a:pt x="663360" y="552748"/>
                  </a:cubicBezTo>
                  <a:cubicBezTo>
                    <a:pt x="704626" y="551772"/>
                    <a:pt x="732815" y="415423"/>
                    <a:pt x="767908" y="415057"/>
                  </a:cubicBezTo>
                  <a:cubicBezTo>
                    <a:pt x="803001" y="414691"/>
                    <a:pt x="842899" y="535533"/>
                    <a:pt x="873920" y="550549"/>
                  </a:cubicBezTo>
                  <a:cubicBezTo>
                    <a:pt x="904941" y="565565"/>
                    <a:pt x="924150" y="511985"/>
                    <a:pt x="954032" y="505155"/>
                  </a:cubicBezTo>
                </a:path>
              </a:pathLst>
            </a:custGeom>
            <a:noFill/>
            <a:ln w="28575">
              <a:solidFill>
                <a:srgbClr val="0033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7" name="グループ化 6"/>
          <p:cNvGrpSpPr/>
          <p:nvPr/>
        </p:nvGrpSpPr>
        <p:grpSpPr>
          <a:xfrm>
            <a:off x="6579477" y="2571750"/>
            <a:ext cx="462684" cy="1467650"/>
            <a:chOff x="6453075" y="2712335"/>
            <a:chExt cx="609600" cy="1467650"/>
          </a:xfrm>
        </p:grpSpPr>
        <p:cxnSp>
          <p:nvCxnSpPr>
            <p:cNvPr id="106" name="直線コネクタ 105"/>
            <p:cNvCxnSpPr/>
            <p:nvPr/>
          </p:nvCxnSpPr>
          <p:spPr>
            <a:xfrm flipH="1">
              <a:off x="6453075" y="2712335"/>
              <a:ext cx="0" cy="1467650"/>
            </a:xfrm>
            <a:prstGeom prst="line">
              <a:avLst/>
            </a:prstGeom>
            <a:ln>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107" name="直線コネクタ 106"/>
            <p:cNvCxnSpPr/>
            <p:nvPr/>
          </p:nvCxnSpPr>
          <p:spPr>
            <a:xfrm flipH="1">
              <a:off x="6605475" y="2712335"/>
              <a:ext cx="0" cy="1467650"/>
            </a:xfrm>
            <a:prstGeom prst="line">
              <a:avLst/>
            </a:prstGeom>
            <a:ln>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108" name="直線コネクタ 107"/>
            <p:cNvCxnSpPr/>
            <p:nvPr/>
          </p:nvCxnSpPr>
          <p:spPr>
            <a:xfrm flipH="1">
              <a:off x="6757875" y="2712335"/>
              <a:ext cx="0" cy="1467650"/>
            </a:xfrm>
            <a:prstGeom prst="line">
              <a:avLst/>
            </a:prstGeom>
            <a:ln>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112" name="直線コネクタ 111"/>
            <p:cNvCxnSpPr/>
            <p:nvPr/>
          </p:nvCxnSpPr>
          <p:spPr>
            <a:xfrm flipH="1">
              <a:off x="6910275" y="2712335"/>
              <a:ext cx="0" cy="1467650"/>
            </a:xfrm>
            <a:prstGeom prst="line">
              <a:avLst/>
            </a:prstGeom>
            <a:ln>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114" name="直線コネクタ 113"/>
            <p:cNvCxnSpPr/>
            <p:nvPr/>
          </p:nvCxnSpPr>
          <p:spPr>
            <a:xfrm flipH="1">
              <a:off x="7062675" y="2712335"/>
              <a:ext cx="0" cy="1467650"/>
            </a:xfrm>
            <a:prstGeom prst="line">
              <a:avLst/>
            </a:prstGeom>
            <a:ln>
              <a:solidFill>
                <a:srgbClr val="000000"/>
              </a:solidFill>
              <a:prstDash val="solid"/>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15" name="テキスト ボックス 114"/>
              <p:cNvSpPr txBox="1"/>
              <p:nvPr/>
            </p:nvSpPr>
            <p:spPr>
              <a:xfrm>
                <a:off x="6501158" y="4083348"/>
                <a:ext cx="365262" cy="461665"/>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400" b="0" i="1" smtClean="0">
                              <a:solidFill>
                                <a:srgbClr val="000000"/>
                              </a:solidFill>
                              <a:latin typeface="Cambria Math" panose="02040503050406030204" pitchFamily="18" charset="0"/>
                            </a:rPr>
                          </m:ctrlPr>
                        </m:sSubPr>
                        <m:e>
                          <m:r>
                            <a:rPr kumimoji="1" lang="ja-JP" altLang="en-US" sz="2400" b="0" i="1" smtClean="0">
                              <a:solidFill>
                                <a:srgbClr val="000000"/>
                              </a:solidFill>
                              <a:latin typeface="Cambria Math" panose="02040503050406030204" pitchFamily="18" charset="0"/>
                            </a:rPr>
                            <m:t>𝜆</m:t>
                          </m:r>
                        </m:e>
                        <m:sub>
                          <m:r>
                            <a:rPr kumimoji="1" lang="en-US" altLang="ja-JP" sz="2400" b="0" i="1" smtClean="0">
                              <a:solidFill>
                                <a:srgbClr val="000000"/>
                              </a:solidFill>
                              <a:latin typeface="Cambria Math" panose="02040503050406030204" pitchFamily="18" charset="0"/>
                            </a:rPr>
                            <m:t>𝐵</m:t>
                          </m:r>
                        </m:sub>
                      </m:sSub>
                    </m:oMath>
                  </m:oMathPara>
                </a14:m>
                <a:endParaRPr kumimoji="1" lang="ja-JP" altLang="en-US" sz="2400" dirty="0">
                  <a:solidFill>
                    <a:srgbClr val="000000"/>
                  </a:solidFill>
                </a:endParaRPr>
              </a:p>
            </p:txBody>
          </p:sp>
        </mc:Choice>
        <mc:Fallback xmlns="">
          <p:sp>
            <p:nvSpPr>
              <p:cNvPr id="115" name="テキスト ボックス 114"/>
              <p:cNvSpPr txBox="1">
                <a:spLocks noRot="1" noChangeAspect="1" noMove="1" noResize="1" noEditPoints="1" noAdjustHandles="1" noChangeArrowheads="1" noChangeShapeType="1" noTextEdit="1"/>
              </p:cNvSpPr>
              <p:nvPr/>
            </p:nvSpPr>
            <p:spPr>
              <a:xfrm>
                <a:off x="6501158" y="4083348"/>
                <a:ext cx="365262" cy="461665"/>
              </a:xfrm>
              <a:prstGeom prst="rect">
                <a:avLst/>
              </a:prstGeom>
              <a:blipFill rotWithShape="0">
                <a:blip r:embed="rId9"/>
                <a:stretch>
                  <a:fillRect l="-5000" r="-30000" b="-2632"/>
                </a:stretch>
              </a:blipFill>
            </p:spPr>
            <p:txBody>
              <a:bodyPr/>
              <a:lstStyle/>
              <a:p>
                <a:r>
                  <a:rPr lang="ja-JP" altLang="en-US">
                    <a:noFill/>
                  </a:rPr>
                  <a:t> </a:t>
                </a:r>
              </a:p>
            </p:txBody>
          </p:sp>
        </mc:Fallback>
      </mc:AlternateContent>
      <p:cxnSp>
        <p:nvCxnSpPr>
          <p:cNvPr id="118" name="直線矢印コネクタ 117"/>
          <p:cNvCxnSpPr/>
          <p:nvPr/>
        </p:nvCxnSpPr>
        <p:spPr>
          <a:xfrm>
            <a:off x="6501158" y="3044938"/>
            <a:ext cx="520711" cy="0"/>
          </a:xfrm>
          <a:prstGeom prst="straightConnector1">
            <a:avLst/>
          </a:prstGeom>
          <a:ln w="12700">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19" name="直線矢印コネクタ 118"/>
          <p:cNvCxnSpPr/>
          <p:nvPr/>
        </p:nvCxnSpPr>
        <p:spPr>
          <a:xfrm>
            <a:off x="6501158" y="3348927"/>
            <a:ext cx="520711" cy="0"/>
          </a:xfrm>
          <a:prstGeom prst="straightConnector1">
            <a:avLst/>
          </a:prstGeom>
          <a:ln w="12700">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0" name="直線矢印コネクタ 119"/>
          <p:cNvCxnSpPr/>
          <p:nvPr/>
        </p:nvCxnSpPr>
        <p:spPr>
          <a:xfrm>
            <a:off x="6501158" y="3652916"/>
            <a:ext cx="520711" cy="0"/>
          </a:xfrm>
          <a:prstGeom prst="straightConnector1">
            <a:avLst/>
          </a:prstGeom>
          <a:ln w="12700">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8" name="グループ化 7"/>
          <p:cNvGrpSpPr/>
          <p:nvPr/>
        </p:nvGrpSpPr>
        <p:grpSpPr>
          <a:xfrm>
            <a:off x="5130261" y="1564883"/>
            <a:ext cx="3851920" cy="745589"/>
            <a:chOff x="5128358" y="1184256"/>
            <a:chExt cx="3851920" cy="745589"/>
          </a:xfrm>
        </p:grpSpPr>
        <mc:AlternateContent xmlns:mc="http://schemas.openxmlformats.org/markup-compatibility/2006" xmlns:a14="http://schemas.microsoft.com/office/drawing/2010/main">
          <mc:Choice Requires="a14">
            <p:sp>
              <p:nvSpPr>
                <p:cNvPr id="52" name="テキスト ボックス 51"/>
                <p:cNvSpPr txBox="1"/>
                <p:nvPr/>
              </p:nvSpPr>
              <p:spPr>
                <a:xfrm>
                  <a:off x="5128358" y="1184256"/>
                  <a:ext cx="3851920" cy="745589"/>
                </a:xfrm>
                <a:prstGeom prst="rect">
                  <a:avLst/>
                </a:prstGeom>
                <a:noFill/>
                <a:ln>
                  <a:solidFill>
                    <a:srgbClr val="000000"/>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ja-JP" sz="2000" i="1" smtClean="0">
                                <a:solidFill>
                                  <a:srgbClr val="000000"/>
                                </a:solidFill>
                                <a:latin typeface="Cambria Math" panose="02040503050406030204" pitchFamily="18" charset="0"/>
                              </a:rPr>
                            </m:ctrlPr>
                          </m:sSubPr>
                          <m:e>
                            <m:r>
                              <a:rPr lang="en-US" altLang="ja-JP" sz="2000" i="1">
                                <a:solidFill>
                                  <a:srgbClr val="000000"/>
                                </a:solidFill>
                                <a:latin typeface="Cambria Math" panose="02040503050406030204" pitchFamily="18" charset="0"/>
                              </a:rPr>
                              <m:t>𝐼</m:t>
                            </m:r>
                          </m:e>
                          <m:sub>
                            <m:r>
                              <a:rPr lang="en-US" altLang="ja-JP" sz="2000" i="1">
                                <a:solidFill>
                                  <a:srgbClr val="000000"/>
                                </a:solidFill>
                                <a:latin typeface="Cambria Math" panose="02040503050406030204" pitchFamily="18" charset="0"/>
                              </a:rPr>
                              <m:t>𝑓</m:t>
                            </m:r>
                          </m:sub>
                        </m:sSub>
                        <m:d>
                          <m:dPr>
                            <m:ctrlPr>
                              <a:rPr lang="en-US" altLang="ja-JP" sz="2000" i="1">
                                <a:solidFill>
                                  <a:srgbClr val="000000"/>
                                </a:solidFill>
                                <a:latin typeface="Cambria Math" panose="02040503050406030204" pitchFamily="18" charset="0"/>
                              </a:rPr>
                            </m:ctrlPr>
                          </m:dPr>
                          <m:e>
                            <m:box>
                              <m:boxPr>
                                <m:ctrlPr>
                                  <a:rPr lang="en-US" altLang="ja-JP" sz="2000" i="1">
                                    <a:solidFill>
                                      <a:srgbClr val="000000"/>
                                    </a:solidFill>
                                    <a:latin typeface="Cambria Math" panose="02040503050406030204" pitchFamily="18" charset="0"/>
                                  </a:rPr>
                                </m:ctrlPr>
                              </m:boxPr>
                              <m:e>
                                <m:argPr>
                                  <m:argSz m:val="-1"/>
                                </m:argPr>
                                <m:f>
                                  <m:fPr>
                                    <m:ctrlPr>
                                      <a:rPr lang="en-US" altLang="ja-JP" sz="2000" i="1">
                                        <a:solidFill>
                                          <a:srgbClr val="000000"/>
                                        </a:solidFill>
                                        <a:latin typeface="Cambria Math" panose="02040503050406030204" pitchFamily="18" charset="0"/>
                                      </a:rPr>
                                    </m:ctrlPr>
                                  </m:fPr>
                                  <m:num>
                                    <m:sSub>
                                      <m:sSubPr>
                                        <m:ctrlPr>
                                          <a:rPr lang="en-US" altLang="ja-JP" sz="2000" i="1">
                                            <a:solidFill>
                                              <a:srgbClr val="000000"/>
                                            </a:solidFill>
                                            <a:latin typeface="Cambria Math" panose="02040503050406030204" pitchFamily="18" charset="0"/>
                                          </a:rPr>
                                        </m:ctrlPr>
                                      </m:sSubPr>
                                      <m:e>
                                        <m:r>
                                          <a:rPr lang="en-US" altLang="ja-JP" sz="2000" i="1">
                                            <a:solidFill>
                                              <a:srgbClr val="000000"/>
                                            </a:solidFill>
                                            <a:latin typeface="Cambria Math" panose="02040503050406030204" pitchFamily="18" charset="0"/>
                                          </a:rPr>
                                          <m:t>𝑥</m:t>
                                        </m:r>
                                      </m:e>
                                      <m:sub>
                                        <m:r>
                                          <a:rPr lang="en-US" altLang="ja-JP" sz="2000" i="1">
                                            <a:solidFill>
                                              <a:srgbClr val="000000"/>
                                            </a:solidFill>
                                            <a:latin typeface="Cambria Math" panose="02040503050406030204" pitchFamily="18" charset="0"/>
                                          </a:rPr>
                                          <m:t>𝑓</m:t>
                                        </m:r>
                                      </m:sub>
                                    </m:sSub>
                                  </m:num>
                                  <m:den>
                                    <m:r>
                                      <a:rPr lang="ja-JP" altLang="en-US" sz="2000" i="1">
                                        <a:solidFill>
                                          <a:srgbClr val="000000"/>
                                        </a:solidFill>
                                        <a:latin typeface="Cambria Math" panose="02040503050406030204" pitchFamily="18" charset="0"/>
                                      </a:rPr>
                                      <m:t>𝜆</m:t>
                                    </m:r>
                                    <m:r>
                                      <a:rPr lang="en-US" altLang="ja-JP" sz="2000" i="1">
                                        <a:solidFill>
                                          <a:srgbClr val="000000"/>
                                        </a:solidFill>
                                        <a:latin typeface="Cambria Math" panose="02040503050406030204" pitchFamily="18" charset="0"/>
                                      </a:rPr>
                                      <m:t>𝑓</m:t>
                                    </m:r>
                                  </m:den>
                                </m:f>
                              </m:e>
                            </m:box>
                            <m:r>
                              <a:rPr lang="en-US" altLang="ja-JP" sz="2000" i="1">
                                <a:solidFill>
                                  <a:srgbClr val="000000"/>
                                </a:solidFill>
                                <a:latin typeface="Cambria Math" panose="02040503050406030204" pitchFamily="18" charset="0"/>
                              </a:rPr>
                              <m:t>,</m:t>
                            </m:r>
                            <m:box>
                              <m:boxPr>
                                <m:ctrlPr>
                                  <a:rPr lang="en-US" altLang="ja-JP" sz="2000" i="1">
                                    <a:solidFill>
                                      <a:srgbClr val="000000"/>
                                    </a:solidFill>
                                    <a:latin typeface="Cambria Math" panose="02040503050406030204" pitchFamily="18" charset="0"/>
                                  </a:rPr>
                                </m:ctrlPr>
                              </m:boxPr>
                              <m:e>
                                <m:argPr>
                                  <m:argSz m:val="-1"/>
                                </m:argPr>
                                <m:f>
                                  <m:fPr>
                                    <m:ctrlPr>
                                      <a:rPr lang="en-US" altLang="ja-JP" sz="2000" i="1">
                                        <a:solidFill>
                                          <a:srgbClr val="000000"/>
                                        </a:solidFill>
                                        <a:latin typeface="Cambria Math" panose="02040503050406030204" pitchFamily="18" charset="0"/>
                                      </a:rPr>
                                    </m:ctrlPr>
                                  </m:fPr>
                                  <m:num>
                                    <m:sSub>
                                      <m:sSubPr>
                                        <m:ctrlPr>
                                          <a:rPr lang="en-US" altLang="ja-JP" sz="2000" i="1">
                                            <a:solidFill>
                                              <a:srgbClr val="000000"/>
                                            </a:solidFill>
                                            <a:latin typeface="Cambria Math" panose="02040503050406030204" pitchFamily="18" charset="0"/>
                                          </a:rPr>
                                        </m:ctrlPr>
                                      </m:sSubPr>
                                      <m:e>
                                        <m:r>
                                          <a:rPr lang="en-US" altLang="ja-JP" sz="2000" i="1">
                                            <a:solidFill>
                                              <a:srgbClr val="000000"/>
                                            </a:solidFill>
                                            <a:latin typeface="Cambria Math" panose="02040503050406030204" pitchFamily="18" charset="0"/>
                                          </a:rPr>
                                          <m:t>𝑦</m:t>
                                        </m:r>
                                      </m:e>
                                      <m:sub>
                                        <m:r>
                                          <a:rPr lang="en-US" altLang="ja-JP" sz="2000" i="1">
                                            <a:solidFill>
                                              <a:srgbClr val="000000"/>
                                            </a:solidFill>
                                            <a:latin typeface="Cambria Math" panose="02040503050406030204" pitchFamily="18" charset="0"/>
                                          </a:rPr>
                                          <m:t>𝑓</m:t>
                                        </m:r>
                                      </m:sub>
                                    </m:sSub>
                                  </m:num>
                                  <m:den>
                                    <m:r>
                                      <a:rPr lang="ja-JP" altLang="en-US" sz="2000" i="1">
                                        <a:solidFill>
                                          <a:srgbClr val="000000"/>
                                        </a:solidFill>
                                        <a:latin typeface="Cambria Math" panose="02040503050406030204" pitchFamily="18" charset="0"/>
                                      </a:rPr>
                                      <m:t>𝜆</m:t>
                                    </m:r>
                                    <m:r>
                                      <a:rPr lang="en-US" altLang="ja-JP" sz="2000" i="1">
                                        <a:solidFill>
                                          <a:srgbClr val="000000"/>
                                        </a:solidFill>
                                        <a:latin typeface="Cambria Math" panose="02040503050406030204" pitchFamily="18" charset="0"/>
                                      </a:rPr>
                                      <m:t>𝑓</m:t>
                                    </m:r>
                                  </m:den>
                                </m:f>
                              </m:e>
                            </m:box>
                          </m:e>
                        </m:d>
                        <m:r>
                          <a:rPr lang="en-US" altLang="ja-JP" sz="2000" i="1">
                            <a:solidFill>
                              <a:srgbClr val="000000"/>
                            </a:solidFill>
                            <a:latin typeface="Cambria Math" panose="02040503050406030204" pitchFamily="18" charset="0"/>
                          </a:rPr>
                          <m:t>=</m:t>
                        </m:r>
                        <m:sSup>
                          <m:sSupPr>
                            <m:ctrlPr>
                              <a:rPr kumimoji="1" lang="en-US" altLang="ja-JP" sz="2000" i="1" smtClean="0">
                                <a:solidFill>
                                  <a:srgbClr val="000000"/>
                                </a:solidFill>
                                <a:latin typeface="Cambria Math" panose="02040503050406030204" pitchFamily="18" charset="0"/>
                              </a:rPr>
                            </m:ctrlPr>
                          </m:sSupPr>
                          <m:e>
                            <m:d>
                              <m:dPr>
                                <m:begChr m:val="|"/>
                                <m:endChr m:val="|"/>
                                <m:ctrlPr>
                                  <a:rPr lang="en-US" altLang="ja-JP" sz="2000" i="1">
                                    <a:solidFill>
                                      <a:srgbClr val="000000"/>
                                    </a:solidFill>
                                    <a:latin typeface="Cambria Math" panose="02040503050406030204" pitchFamily="18" charset="0"/>
                                  </a:rPr>
                                </m:ctrlPr>
                              </m:dPr>
                              <m:e>
                                <m:f>
                                  <m:fPr>
                                    <m:ctrlPr>
                                      <a:rPr lang="en-US" altLang="ja-JP" sz="2000" i="1">
                                        <a:solidFill>
                                          <a:srgbClr val="000000"/>
                                        </a:solidFill>
                                        <a:latin typeface="Cambria Math" panose="02040503050406030204" pitchFamily="18" charset="0"/>
                                      </a:rPr>
                                    </m:ctrlPr>
                                  </m:fPr>
                                  <m:num>
                                    <m:r>
                                      <a:rPr lang="en-US" altLang="ja-JP" sz="2000" i="1">
                                        <a:solidFill>
                                          <a:srgbClr val="000000"/>
                                        </a:solidFill>
                                        <a:latin typeface="Cambria Math" panose="02040503050406030204" pitchFamily="18" charset="0"/>
                                      </a:rPr>
                                      <m:t>𝐴</m:t>
                                    </m:r>
                                  </m:num>
                                  <m:den>
                                    <m:r>
                                      <a:rPr lang="ja-JP" altLang="en-US" sz="2000" i="1">
                                        <a:solidFill>
                                          <a:srgbClr val="000000"/>
                                        </a:solidFill>
                                        <a:latin typeface="Cambria Math" panose="02040503050406030204" pitchFamily="18" charset="0"/>
                                      </a:rPr>
                                      <m:t>𝜆</m:t>
                                    </m:r>
                                    <m:r>
                                      <a:rPr lang="en-US" altLang="ja-JP" sz="2000" b="0" i="1" smtClean="0">
                                        <a:solidFill>
                                          <a:srgbClr val="000000"/>
                                        </a:solidFill>
                                        <a:latin typeface="Cambria Math" panose="02040503050406030204" pitchFamily="18" charset="0"/>
                                      </a:rPr>
                                      <m:t>𝑓</m:t>
                                    </m:r>
                                  </m:den>
                                </m:f>
                              </m:e>
                            </m:d>
                          </m:e>
                          <m:sup>
                            <m:r>
                              <a:rPr kumimoji="1" lang="en-US" altLang="ja-JP" sz="2000" b="0" i="1" smtClean="0">
                                <a:solidFill>
                                  <a:srgbClr val="000000"/>
                                </a:solidFill>
                                <a:latin typeface="Cambria Math" panose="02040503050406030204" pitchFamily="18" charset="0"/>
                              </a:rPr>
                              <m:t>2</m:t>
                            </m:r>
                          </m:sup>
                        </m:sSup>
                        <m:sSup>
                          <m:sSupPr>
                            <m:ctrlPr>
                              <a:rPr kumimoji="1" lang="en-US" altLang="ja-JP" sz="2000" i="1" smtClean="0">
                                <a:solidFill>
                                  <a:srgbClr val="000000"/>
                                </a:solidFill>
                                <a:latin typeface="Cambria Math" panose="02040503050406030204" pitchFamily="18" charset="0"/>
                              </a:rPr>
                            </m:ctrlPr>
                          </m:sSupPr>
                          <m:e>
                            <m:d>
                              <m:dPr>
                                <m:begChr m:val="|"/>
                                <m:endChr m:val="|"/>
                                <m:ctrlPr>
                                  <a:rPr lang="en-US" altLang="ja-JP" sz="2000" i="1">
                                    <a:solidFill>
                                      <a:srgbClr val="000000"/>
                                    </a:solidFill>
                                    <a:latin typeface="Cambria Math" panose="02040503050406030204" pitchFamily="18" charset="0"/>
                                  </a:rPr>
                                </m:ctrlPr>
                              </m:dPr>
                              <m:e>
                                <m:r>
                                  <a:rPr lang="en-US" altLang="ja-JP" sz="2000" i="1">
                                    <a:solidFill>
                                      <a:srgbClr val="000000"/>
                                    </a:solidFill>
                                    <a:latin typeface="Cambria Math" panose="02040503050406030204" pitchFamily="18" charset="0"/>
                                    <a:ea typeface="Cambria Math" panose="02040503050406030204" pitchFamily="18" charset="0"/>
                                  </a:rPr>
                                  <m:t>ℱ</m:t>
                                </m:r>
                                <m:d>
                                  <m:dPr>
                                    <m:begChr m:val="["/>
                                    <m:endChr m:val="]"/>
                                    <m:ctrlPr>
                                      <a:rPr lang="en-US" altLang="ja-JP" sz="2000" i="1">
                                        <a:solidFill>
                                          <a:srgbClr val="000000"/>
                                        </a:solidFill>
                                        <a:latin typeface="Cambria Math" panose="02040503050406030204" pitchFamily="18" charset="0"/>
                                        <a:ea typeface="Cambria Math" panose="02040503050406030204" pitchFamily="18" charset="0"/>
                                      </a:rPr>
                                    </m:ctrlPr>
                                  </m:dPr>
                                  <m:e>
                                    <m:sSub>
                                      <m:sSubPr>
                                        <m:ctrlPr>
                                          <a:rPr lang="en-US" altLang="ja-JP" sz="2000" i="1">
                                            <a:solidFill>
                                              <a:srgbClr val="000000"/>
                                            </a:solidFill>
                                            <a:latin typeface="Cambria Math" panose="02040503050406030204" pitchFamily="18" charset="0"/>
                                            <a:ea typeface="Cambria Math" panose="02040503050406030204" pitchFamily="18" charset="0"/>
                                          </a:rPr>
                                        </m:ctrlPr>
                                      </m:sSubPr>
                                      <m:e>
                                        <m:r>
                                          <a:rPr lang="en-US" altLang="ja-JP" sz="2000" i="1">
                                            <a:solidFill>
                                              <a:srgbClr val="000000"/>
                                            </a:solidFill>
                                            <a:latin typeface="Cambria Math" panose="02040503050406030204" pitchFamily="18" charset="0"/>
                                            <a:ea typeface="Cambria Math" panose="02040503050406030204" pitchFamily="18" charset="0"/>
                                          </a:rPr>
                                          <m:t>𝑡</m:t>
                                        </m:r>
                                      </m:e>
                                      <m:sub>
                                        <m:r>
                                          <a:rPr lang="en-US" altLang="ja-JP" sz="2000" i="1">
                                            <a:solidFill>
                                              <a:srgbClr val="000000"/>
                                            </a:solidFill>
                                            <a:latin typeface="Cambria Math" panose="02040503050406030204" pitchFamily="18" charset="0"/>
                                            <a:ea typeface="Cambria Math" panose="02040503050406030204" pitchFamily="18" charset="0"/>
                                          </a:rPr>
                                          <m:t>𝑜</m:t>
                                        </m:r>
                                      </m:sub>
                                    </m:sSub>
                                    <m:d>
                                      <m:dPr>
                                        <m:ctrlPr>
                                          <a:rPr lang="en-US" altLang="ja-JP" sz="2000" i="1">
                                            <a:solidFill>
                                              <a:srgbClr val="000000"/>
                                            </a:solidFill>
                                            <a:latin typeface="Cambria Math" panose="02040503050406030204" pitchFamily="18" charset="0"/>
                                            <a:ea typeface="Cambria Math" panose="02040503050406030204" pitchFamily="18" charset="0"/>
                                          </a:rPr>
                                        </m:ctrlPr>
                                      </m:dPr>
                                      <m:e>
                                        <m:sSub>
                                          <m:sSubPr>
                                            <m:ctrlPr>
                                              <a:rPr lang="en-US" altLang="ja-JP" sz="2000" i="1" smtClean="0">
                                                <a:solidFill>
                                                  <a:srgbClr val="000000"/>
                                                </a:solidFill>
                                                <a:latin typeface="Cambria Math" panose="02040503050406030204" pitchFamily="18" charset="0"/>
                                                <a:ea typeface="Cambria Math" panose="02040503050406030204" pitchFamily="18" charset="0"/>
                                              </a:rPr>
                                            </m:ctrlPr>
                                          </m:sSubPr>
                                          <m:e>
                                            <m:r>
                                              <a:rPr lang="en-US" altLang="ja-JP" sz="2000" b="0" i="1" smtClean="0">
                                                <a:solidFill>
                                                  <a:srgbClr val="000000"/>
                                                </a:solidFill>
                                                <a:latin typeface="Cambria Math" panose="02040503050406030204" pitchFamily="18" charset="0"/>
                                                <a:ea typeface="Cambria Math" panose="02040503050406030204" pitchFamily="18" charset="0"/>
                                              </a:rPr>
                                              <m:t>𝑥</m:t>
                                            </m:r>
                                          </m:e>
                                          <m:sub>
                                            <m:r>
                                              <a:rPr lang="en-US" altLang="ja-JP" sz="2000" b="0" i="1" smtClean="0">
                                                <a:solidFill>
                                                  <a:srgbClr val="000000"/>
                                                </a:solidFill>
                                                <a:latin typeface="Cambria Math" panose="02040503050406030204" pitchFamily="18" charset="0"/>
                                                <a:ea typeface="Cambria Math" panose="02040503050406030204" pitchFamily="18" charset="0"/>
                                              </a:rPr>
                                              <m:t>𝑜</m:t>
                                            </m:r>
                                          </m:sub>
                                        </m:sSub>
                                        <m:r>
                                          <a:rPr lang="en-US" altLang="ja-JP" sz="2000" i="1">
                                            <a:solidFill>
                                              <a:srgbClr val="000000"/>
                                            </a:solidFill>
                                            <a:latin typeface="Cambria Math" panose="02040503050406030204" pitchFamily="18" charset="0"/>
                                            <a:ea typeface="Cambria Math" panose="02040503050406030204" pitchFamily="18" charset="0"/>
                                          </a:rPr>
                                          <m:t>,</m:t>
                                        </m:r>
                                        <m:sSub>
                                          <m:sSubPr>
                                            <m:ctrlPr>
                                              <a:rPr lang="en-US" altLang="ja-JP" sz="2000" i="1">
                                                <a:solidFill>
                                                  <a:srgbClr val="000000"/>
                                                </a:solidFill>
                                                <a:latin typeface="Cambria Math" panose="02040503050406030204" pitchFamily="18" charset="0"/>
                                                <a:ea typeface="Cambria Math" panose="02040503050406030204" pitchFamily="18" charset="0"/>
                                              </a:rPr>
                                            </m:ctrlPr>
                                          </m:sSubPr>
                                          <m:e>
                                            <m:r>
                                              <a:rPr lang="en-US" altLang="ja-JP" sz="2000" b="0" i="1" smtClean="0">
                                                <a:solidFill>
                                                  <a:srgbClr val="000000"/>
                                                </a:solidFill>
                                                <a:latin typeface="Cambria Math" panose="02040503050406030204" pitchFamily="18" charset="0"/>
                                                <a:ea typeface="Cambria Math" panose="02040503050406030204" pitchFamily="18" charset="0"/>
                                              </a:rPr>
                                              <m:t>𝑦</m:t>
                                            </m:r>
                                          </m:e>
                                          <m:sub>
                                            <m:r>
                                              <a:rPr lang="en-US" altLang="ja-JP" sz="2000" i="1">
                                                <a:solidFill>
                                                  <a:srgbClr val="000000"/>
                                                </a:solidFill>
                                                <a:latin typeface="Cambria Math" panose="02040503050406030204" pitchFamily="18" charset="0"/>
                                                <a:ea typeface="Cambria Math" panose="02040503050406030204" pitchFamily="18" charset="0"/>
                                              </a:rPr>
                                              <m:t>𝑜</m:t>
                                            </m:r>
                                          </m:sub>
                                        </m:sSub>
                                      </m:e>
                                    </m:d>
                                  </m:e>
                                </m:d>
                              </m:e>
                            </m:d>
                          </m:e>
                          <m:sup>
                            <m:r>
                              <a:rPr kumimoji="1" lang="en-US" altLang="ja-JP" sz="2000" i="1" smtClean="0">
                                <a:solidFill>
                                  <a:srgbClr val="000000"/>
                                </a:solidFill>
                                <a:latin typeface="Cambria Math" panose="02040503050406030204" pitchFamily="18" charset="0"/>
                              </a:rPr>
                              <m:t>2</m:t>
                            </m:r>
                          </m:sup>
                        </m:sSup>
                      </m:oMath>
                    </m:oMathPara>
                  </a14:m>
                  <a:endParaRPr kumimoji="1" lang="ja-JP" altLang="en-US" sz="2000" dirty="0">
                    <a:solidFill>
                      <a:srgbClr val="000000"/>
                    </a:solidFill>
                  </a:endParaRPr>
                </a:p>
              </p:txBody>
            </p:sp>
          </mc:Choice>
          <mc:Fallback xmlns="">
            <p:sp>
              <p:nvSpPr>
                <p:cNvPr id="52" name="テキスト ボックス 51"/>
                <p:cNvSpPr txBox="1">
                  <a:spLocks noRot="1" noChangeAspect="1" noMove="1" noResize="1" noEditPoints="1" noAdjustHandles="1" noChangeArrowheads="1" noChangeShapeType="1" noTextEdit="1"/>
                </p:cNvSpPr>
                <p:nvPr/>
              </p:nvSpPr>
              <p:spPr>
                <a:xfrm>
                  <a:off x="5128358" y="1184256"/>
                  <a:ext cx="3851920" cy="745589"/>
                </a:xfrm>
                <a:prstGeom prst="rect">
                  <a:avLst/>
                </a:prstGeom>
                <a:blipFill rotWithShape="0">
                  <a:blip r:embed="rId10"/>
                  <a:stretch>
                    <a:fillRect/>
                  </a:stretch>
                </a:blipFill>
                <a:ln>
                  <a:solidFill>
                    <a:srgbClr val="000000"/>
                  </a:solidFill>
                </a:ln>
              </p:spPr>
              <p:txBody>
                <a:bodyPr/>
                <a:lstStyle/>
                <a:p>
                  <a:r>
                    <a:rPr lang="ja-JP" altLang="en-US">
                      <a:noFill/>
                    </a:rPr>
                    <a:t> </a:t>
                  </a:r>
                </a:p>
              </p:txBody>
            </p:sp>
          </mc:Fallback>
        </mc:AlternateContent>
        <p:sp>
          <p:nvSpPr>
            <p:cNvPr id="53" name="円/楕円 52"/>
            <p:cNvSpPr/>
            <p:nvPr/>
          </p:nvSpPr>
          <p:spPr>
            <a:xfrm>
              <a:off x="6625018" y="1612065"/>
              <a:ext cx="205418" cy="266200"/>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7" name="円/楕円 56"/>
            <p:cNvSpPr/>
            <p:nvPr/>
          </p:nvSpPr>
          <p:spPr>
            <a:xfrm>
              <a:off x="5508841" y="1575559"/>
              <a:ext cx="205418" cy="266200"/>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1" name="円/楕円 60"/>
            <p:cNvSpPr/>
            <p:nvPr/>
          </p:nvSpPr>
          <p:spPr>
            <a:xfrm>
              <a:off x="5857245" y="1579052"/>
              <a:ext cx="205418" cy="266200"/>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mc:AlternateContent xmlns:mc="http://schemas.openxmlformats.org/markup-compatibility/2006" xmlns:a14="http://schemas.microsoft.com/office/drawing/2010/main">
        <mc:Choice Requires="a14">
          <p:sp>
            <p:nvSpPr>
              <p:cNvPr id="62" name="テキスト ボックス 61"/>
              <p:cNvSpPr txBox="1"/>
              <p:nvPr/>
            </p:nvSpPr>
            <p:spPr>
              <a:xfrm>
                <a:off x="1041669" y="4083348"/>
                <a:ext cx="1882024" cy="645048"/>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ja-JP" sz="2400" i="1" smtClean="0">
                              <a:solidFill>
                                <a:srgbClr val="000000"/>
                              </a:solidFill>
                              <a:latin typeface="Cambria Math" panose="02040503050406030204" pitchFamily="18" charset="0"/>
                            </a:rPr>
                          </m:ctrlPr>
                        </m:sSubPr>
                        <m:e>
                          <m:r>
                            <a:rPr lang="en-US" altLang="ja-JP" sz="2400" i="1">
                              <a:solidFill>
                                <a:srgbClr val="000000"/>
                              </a:solidFill>
                              <a:latin typeface="Cambria Math" panose="02040503050406030204" pitchFamily="18" charset="0"/>
                            </a:rPr>
                            <m:t>𝐼</m:t>
                          </m:r>
                        </m:e>
                        <m:sub>
                          <m:r>
                            <a:rPr lang="en-US" altLang="ja-JP" sz="2400" i="1">
                              <a:solidFill>
                                <a:srgbClr val="000000"/>
                              </a:solidFill>
                              <a:latin typeface="Cambria Math" panose="02040503050406030204" pitchFamily="18" charset="0"/>
                            </a:rPr>
                            <m:t>𝑓</m:t>
                          </m:r>
                        </m:sub>
                      </m:sSub>
                      <m:d>
                        <m:dPr>
                          <m:ctrlPr>
                            <a:rPr lang="en-US" altLang="ja-JP" sz="2400" i="1">
                              <a:solidFill>
                                <a:srgbClr val="000000"/>
                              </a:solidFill>
                              <a:latin typeface="Cambria Math" panose="02040503050406030204" pitchFamily="18" charset="0"/>
                            </a:rPr>
                          </m:ctrlPr>
                        </m:dPr>
                        <m:e>
                          <m:box>
                            <m:boxPr>
                              <m:ctrlPr>
                                <a:rPr lang="en-US" altLang="ja-JP" sz="2400" i="1">
                                  <a:solidFill>
                                    <a:srgbClr val="000000"/>
                                  </a:solidFill>
                                  <a:latin typeface="Cambria Math" panose="02040503050406030204" pitchFamily="18" charset="0"/>
                                </a:rPr>
                              </m:ctrlPr>
                            </m:boxPr>
                            <m:e>
                              <m:argPr>
                                <m:argSz m:val="-1"/>
                              </m:argPr>
                              <m:f>
                                <m:fPr>
                                  <m:ctrlPr>
                                    <a:rPr lang="en-US" altLang="ja-JP" sz="2400" i="1">
                                      <a:solidFill>
                                        <a:srgbClr val="000000"/>
                                      </a:solidFill>
                                      <a:latin typeface="Cambria Math" panose="02040503050406030204" pitchFamily="18" charset="0"/>
                                    </a:rPr>
                                  </m:ctrlPr>
                                </m:fPr>
                                <m:num>
                                  <m:sSub>
                                    <m:sSubPr>
                                      <m:ctrlPr>
                                        <a:rPr lang="en-US" altLang="ja-JP" sz="2400" i="1">
                                          <a:solidFill>
                                            <a:srgbClr val="000000"/>
                                          </a:solidFill>
                                          <a:latin typeface="Cambria Math" panose="02040503050406030204" pitchFamily="18" charset="0"/>
                                        </a:rPr>
                                      </m:ctrlPr>
                                    </m:sSubPr>
                                    <m:e>
                                      <m:r>
                                        <a:rPr lang="en-US" altLang="ja-JP" sz="2400" i="1">
                                          <a:solidFill>
                                            <a:srgbClr val="000000"/>
                                          </a:solidFill>
                                          <a:latin typeface="Cambria Math" panose="02040503050406030204" pitchFamily="18" charset="0"/>
                                        </a:rPr>
                                        <m:t>𝑥</m:t>
                                      </m:r>
                                    </m:e>
                                    <m:sub>
                                      <m:r>
                                        <a:rPr lang="en-US" altLang="ja-JP" sz="2400" i="1">
                                          <a:solidFill>
                                            <a:srgbClr val="000000"/>
                                          </a:solidFill>
                                          <a:latin typeface="Cambria Math" panose="02040503050406030204" pitchFamily="18" charset="0"/>
                                        </a:rPr>
                                        <m:t>𝑓</m:t>
                                      </m:r>
                                    </m:sub>
                                  </m:sSub>
                                </m:num>
                                <m:den>
                                  <m:sSub>
                                    <m:sSubPr>
                                      <m:ctrlPr>
                                        <a:rPr lang="en-US" altLang="ja-JP" sz="2400" i="1" smtClean="0">
                                          <a:solidFill>
                                            <a:srgbClr val="000000"/>
                                          </a:solidFill>
                                          <a:latin typeface="Cambria Math" panose="02040503050406030204" pitchFamily="18" charset="0"/>
                                        </a:rPr>
                                      </m:ctrlPr>
                                    </m:sSubPr>
                                    <m:e>
                                      <m:r>
                                        <a:rPr lang="ja-JP" altLang="en-US" sz="2400" i="1">
                                          <a:solidFill>
                                            <a:srgbClr val="000000"/>
                                          </a:solidFill>
                                          <a:latin typeface="Cambria Math" panose="02040503050406030204" pitchFamily="18" charset="0"/>
                                        </a:rPr>
                                        <m:t>𝜆</m:t>
                                      </m:r>
                                    </m:e>
                                    <m:sub>
                                      <m:r>
                                        <a:rPr lang="en-US" altLang="ja-JP" sz="2400" b="0" i="1" smtClean="0">
                                          <a:solidFill>
                                            <a:srgbClr val="000000"/>
                                          </a:solidFill>
                                          <a:latin typeface="Cambria Math" panose="02040503050406030204" pitchFamily="18" charset="0"/>
                                        </a:rPr>
                                        <m:t>𝑅</m:t>
                                      </m:r>
                                    </m:sub>
                                  </m:sSub>
                                  <m:r>
                                    <a:rPr lang="en-US" altLang="ja-JP" sz="2400" i="1">
                                      <a:solidFill>
                                        <a:srgbClr val="000000"/>
                                      </a:solidFill>
                                      <a:latin typeface="Cambria Math" panose="02040503050406030204" pitchFamily="18" charset="0"/>
                                    </a:rPr>
                                    <m:t>𝑓</m:t>
                                  </m:r>
                                </m:den>
                              </m:f>
                            </m:e>
                          </m:box>
                          <m:r>
                            <a:rPr lang="en-US" altLang="ja-JP" sz="2400" i="1">
                              <a:solidFill>
                                <a:srgbClr val="000000"/>
                              </a:solidFill>
                              <a:latin typeface="Cambria Math" panose="02040503050406030204" pitchFamily="18" charset="0"/>
                            </a:rPr>
                            <m:t>,</m:t>
                          </m:r>
                          <m:box>
                            <m:boxPr>
                              <m:ctrlPr>
                                <a:rPr lang="en-US" altLang="ja-JP" sz="2400" i="1">
                                  <a:solidFill>
                                    <a:srgbClr val="000000"/>
                                  </a:solidFill>
                                  <a:latin typeface="Cambria Math" panose="02040503050406030204" pitchFamily="18" charset="0"/>
                                </a:rPr>
                              </m:ctrlPr>
                            </m:boxPr>
                            <m:e>
                              <m:argPr>
                                <m:argSz m:val="-1"/>
                              </m:argPr>
                              <m:f>
                                <m:fPr>
                                  <m:ctrlPr>
                                    <a:rPr lang="en-US" altLang="ja-JP" sz="2400" i="1">
                                      <a:solidFill>
                                        <a:srgbClr val="000000"/>
                                      </a:solidFill>
                                      <a:latin typeface="Cambria Math" panose="02040503050406030204" pitchFamily="18" charset="0"/>
                                    </a:rPr>
                                  </m:ctrlPr>
                                </m:fPr>
                                <m:num>
                                  <m:sSub>
                                    <m:sSubPr>
                                      <m:ctrlPr>
                                        <a:rPr lang="en-US" altLang="ja-JP" sz="2400" i="1">
                                          <a:solidFill>
                                            <a:srgbClr val="000000"/>
                                          </a:solidFill>
                                          <a:latin typeface="Cambria Math" panose="02040503050406030204" pitchFamily="18" charset="0"/>
                                        </a:rPr>
                                      </m:ctrlPr>
                                    </m:sSubPr>
                                    <m:e>
                                      <m:r>
                                        <a:rPr lang="en-US" altLang="ja-JP" sz="2400" i="1">
                                          <a:solidFill>
                                            <a:srgbClr val="000000"/>
                                          </a:solidFill>
                                          <a:latin typeface="Cambria Math" panose="02040503050406030204" pitchFamily="18" charset="0"/>
                                        </a:rPr>
                                        <m:t>𝑦</m:t>
                                      </m:r>
                                    </m:e>
                                    <m:sub>
                                      <m:r>
                                        <a:rPr lang="en-US" altLang="ja-JP" sz="2400" i="1">
                                          <a:solidFill>
                                            <a:srgbClr val="000000"/>
                                          </a:solidFill>
                                          <a:latin typeface="Cambria Math" panose="02040503050406030204" pitchFamily="18" charset="0"/>
                                        </a:rPr>
                                        <m:t>𝑓</m:t>
                                      </m:r>
                                    </m:sub>
                                  </m:sSub>
                                </m:num>
                                <m:den>
                                  <m:sSub>
                                    <m:sSubPr>
                                      <m:ctrlPr>
                                        <a:rPr lang="en-US" altLang="ja-JP" sz="2400" i="1">
                                          <a:solidFill>
                                            <a:srgbClr val="000000"/>
                                          </a:solidFill>
                                          <a:latin typeface="Cambria Math" panose="02040503050406030204" pitchFamily="18" charset="0"/>
                                        </a:rPr>
                                      </m:ctrlPr>
                                    </m:sSubPr>
                                    <m:e>
                                      <m:r>
                                        <a:rPr lang="ja-JP" altLang="en-US" sz="2400" i="1">
                                          <a:solidFill>
                                            <a:srgbClr val="000000"/>
                                          </a:solidFill>
                                          <a:latin typeface="Cambria Math" panose="02040503050406030204" pitchFamily="18" charset="0"/>
                                        </a:rPr>
                                        <m:t>𝜆</m:t>
                                      </m:r>
                                    </m:e>
                                    <m:sub>
                                      <m:r>
                                        <a:rPr lang="en-US" altLang="ja-JP" sz="2400" i="1">
                                          <a:solidFill>
                                            <a:srgbClr val="000000"/>
                                          </a:solidFill>
                                          <a:latin typeface="Cambria Math" panose="02040503050406030204" pitchFamily="18" charset="0"/>
                                        </a:rPr>
                                        <m:t>𝑅</m:t>
                                      </m:r>
                                    </m:sub>
                                  </m:sSub>
                                  <m:r>
                                    <a:rPr lang="en-US" altLang="ja-JP" sz="2400" i="1">
                                      <a:solidFill>
                                        <a:srgbClr val="000000"/>
                                      </a:solidFill>
                                      <a:latin typeface="Cambria Math" panose="02040503050406030204" pitchFamily="18" charset="0"/>
                                    </a:rPr>
                                    <m:t>𝑓</m:t>
                                  </m:r>
                                </m:den>
                              </m:f>
                            </m:e>
                          </m:box>
                        </m:e>
                      </m:d>
                    </m:oMath>
                  </m:oMathPara>
                </a14:m>
                <a:endParaRPr kumimoji="1" lang="ja-JP" altLang="en-US" sz="2400" dirty="0">
                  <a:solidFill>
                    <a:srgbClr val="000000"/>
                  </a:solidFill>
                </a:endParaRPr>
              </a:p>
            </p:txBody>
          </p:sp>
        </mc:Choice>
        <mc:Fallback xmlns="">
          <p:sp>
            <p:nvSpPr>
              <p:cNvPr id="62" name="テキスト ボックス 61"/>
              <p:cNvSpPr txBox="1">
                <a:spLocks noRot="1" noChangeAspect="1" noMove="1" noResize="1" noEditPoints="1" noAdjustHandles="1" noChangeArrowheads="1" noChangeShapeType="1" noTextEdit="1"/>
              </p:cNvSpPr>
              <p:nvPr/>
            </p:nvSpPr>
            <p:spPr>
              <a:xfrm>
                <a:off x="1041669" y="4083348"/>
                <a:ext cx="1882024" cy="645048"/>
              </a:xfrm>
              <a:prstGeom prst="rect">
                <a:avLst/>
              </a:prstGeom>
              <a:blipFill rotWithShape="0">
                <a:blip r:embed="rId11"/>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3" name="テキスト ボックス 62"/>
              <p:cNvSpPr txBox="1"/>
              <p:nvPr/>
            </p:nvSpPr>
            <p:spPr>
              <a:xfrm>
                <a:off x="4119425" y="4081941"/>
                <a:ext cx="1882024" cy="645048"/>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ja-JP" sz="2400" i="1" smtClean="0">
                              <a:solidFill>
                                <a:srgbClr val="000000"/>
                              </a:solidFill>
                              <a:latin typeface="Cambria Math" panose="02040503050406030204" pitchFamily="18" charset="0"/>
                            </a:rPr>
                          </m:ctrlPr>
                        </m:sSubPr>
                        <m:e>
                          <m:r>
                            <a:rPr lang="en-US" altLang="ja-JP" sz="2400" i="1">
                              <a:solidFill>
                                <a:srgbClr val="000000"/>
                              </a:solidFill>
                              <a:latin typeface="Cambria Math" panose="02040503050406030204" pitchFamily="18" charset="0"/>
                            </a:rPr>
                            <m:t>𝐼</m:t>
                          </m:r>
                        </m:e>
                        <m:sub>
                          <m:r>
                            <a:rPr lang="en-US" altLang="ja-JP" sz="2400" i="1">
                              <a:solidFill>
                                <a:srgbClr val="000000"/>
                              </a:solidFill>
                              <a:latin typeface="Cambria Math" panose="02040503050406030204" pitchFamily="18" charset="0"/>
                            </a:rPr>
                            <m:t>𝑓</m:t>
                          </m:r>
                        </m:sub>
                      </m:sSub>
                      <m:d>
                        <m:dPr>
                          <m:ctrlPr>
                            <a:rPr lang="en-US" altLang="ja-JP" sz="2400" i="1">
                              <a:solidFill>
                                <a:srgbClr val="000000"/>
                              </a:solidFill>
                              <a:latin typeface="Cambria Math" panose="02040503050406030204" pitchFamily="18" charset="0"/>
                            </a:rPr>
                          </m:ctrlPr>
                        </m:dPr>
                        <m:e>
                          <m:box>
                            <m:boxPr>
                              <m:ctrlPr>
                                <a:rPr lang="en-US" altLang="ja-JP" sz="2400" i="1">
                                  <a:solidFill>
                                    <a:srgbClr val="000000"/>
                                  </a:solidFill>
                                  <a:latin typeface="Cambria Math" panose="02040503050406030204" pitchFamily="18" charset="0"/>
                                </a:rPr>
                              </m:ctrlPr>
                            </m:boxPr>
                            <m:e>
                              <m:argPr>
                                <m:argSz m:val="-1"/>
                              </m:argPr>
                              <m:f>
                                <m:fPr>
                                  <m:ctrlPr>
                                    <a:rPr lang="en-US" altLang="ja-JP" sz="2400" i="1">
                                      <a:solidFill>
                                        <a:srgbClr val="000000"/>
                                      </a:solidFill>
                                      <a:latin typeface="Cambria Math" panose="02040503050406030204" pitchFamily="18" charset="0"/>
                                    </a:rPr>
                                  </m:ctrlPr>
                                </m:fPr>
                                <m:num>
                                  <m:sSub>
                                    <m:sSubPr>
                                      <m:ctrlPr>
                                        <a:rPr lang="en-US" altLang="ja-JP" sz="2400" i="1">
                                          <a:solidFill>
                                            <a:srgbClr val="000000"/>
                                          </a:solidFill>
                                          <a:latin typeface="Cambria Math" panose="02040503050406030204" pitchFamily="18" charset="0"/>
                                        </a:rPr>
                                      </m:ctrlPr>
                                    </m:sSubPr>
                                    <m:e>
                                      <m:r>
                                        <a:rPr lang="en-US" altLang="ja-JP" sz="2400" i="1">
                                          <a:solidFill>
                                            <a:srgbClr val="000000"/>
                                          </a:solidFill>
                                          <a:latin typeface="Cambria Math" panose="02040503050406030204" pitchFamily="18" charset="0"/>
                                        </a:rPr>
                                        <m:t>𝑥</m:t>
                                      </m:r>
                                    </m:e>
                                    <m:sub>
                                      <m:r>
                                        <a:rPr lang="en-US" altLang="ja-JP" sz="2400" i="1">
                                          <a:solidFill>
                                            <a:srgbClr val="000000"/>
                                          </a:solidFill>
                                          <a:latin typeface="Cambria Math" panose="02040503050406030204" pitchFamily="18" charset="0"/>
                                        </a:rPr>
                                        <m:t>𝑓</m:t>
                                      </m:r>
                                    </m:sub>
                                  </m:sSub>
                                </m:num>
                                <m:den>
                                  <m:sSub>
                                    <m:sSubPr>
                                      <m:ctrlPr>
                                        <a:rPr lang="en-US" altLang="ja-JP" sz="2400" i="1" smtClean="0">
                                          <a:solidFill>
                                            <a:srgbClr val="000000"/>
                                          </a:solidFill>
                                          <a:latin typeface="Cambria Math" panose="02040503050406030204" pitchFamily="18" charset="0"/>
                                        </a:rPr>
                                      </m:ctrlPr>
                                    </m:sSubPr>
                                    <m:e>
                                      <m:r>
                                        <a:rPr lang="ja-JP" altLang="en-US" sz="2400" i="1">
                                          <a:solidFill>
                                            <a:srgbClr val="000000"/>
                                          </a:solidFill>
                                          <a:latin typeface="Cambria Math" panose="02040503050406030204" pitchFamily="18" charset="0"/>
                                        </a:rPr>
                                        <m:t>𝜆</m:t>
                                      </m:r>
                                    </m:e>
                                    <m:sub>
                                      <m:r>
                                        <a:rPr lang="en-US" altLang="ja-JP" sz="2400" b="0" i="1" smtClean="0">
                                          <a:solidFill>
                                            <a:srgbClr val="000000"/>
                                          </a:solidFill>
                                          <a:latin typeface="Cambria Math" panose="02040503050406030204" pitchFamily="18" charset="0"/>
                                        </a:rPr>
                                        <m:t>𝐺</m:t>
                                      </m:r>
                                    </m:sub>
                                  </m:sSub>
                                  <m:r>
                                    <a:rPr lang="en-US" altLang="ja-JP" sz="2400" i="1">
                                      <a:solidFill>
                                        <a:srgbClr val="000000"/>
                                      </a:solidFill>
                                      <a:latin typeface="Cambria Math" panose="02040503050406030204" pitchFamily="18" charset="0"/>
                                    </a:rPr>
                                    <m:t>𝑓</m:t>
                                  </m:r>
                                </m:den>
                              </m:f>
                            </m:e>
                          </m:box>
                          <m:r>
                            <a:rPr lang="en-US" altLang="ja-JP" sz="2400" i="1">
                              <a:solidFill>
                                <a:srgbClr val="000000"/>
                              </a:solidFill>
                              <a:latin typeface="Cambria Math" panose="02040503050406030204" pitchFamily="18" charset="0"/>
                            </a:rPr>
                            <m:t>,</m:t>
                          </m:r>
                          <m:box>
                            <m:boxPr>
                              <m:ctrlPr>
                                <a:rPr lang="en-US" altLang="ja-JP" sz="2400" i="1">
                                  <a:solidFill>
                                    <a:srgbClr val="000000"/>
                                  </a:solidFill>
                                  <a:latin typeface="Cambria Math" panose="02040503050406030204" pitchFamily="18" charset="0"/>
                                </a:rPr>
                              </m:ctrlPr>
                            </m:boxPr>
                            <m:e>
                              <m:argPr>
                                <m:argSz m:val="-1"/>
                              </m:argPr>
                              <m:f>
                                <m:fPr>
                                  <m:ctrlPr>
                                    <a:rPr lang="en-US" altLang="ja-JP" sz="2400" i="1">
                                      <a:solidFill>
                                        <a:srgbClr val="000000"/>
                                      </a:solidFill>
                                      <a:latin typeface="Cambria Math" panose="02040503050406030204" pitchFamily="18" charset="0"/>
                                    </a:rPr>
                                  </m:ctrlPr>
                                </m:fPr>
                                <m:num>
                                  <m:sSub>
                                    <m:sSubPr>
                                      <m:ctrlPr>
                                        <a:rPr lang="en-US" altLang="ja-JP" sz="2400" i="1">
                                          <a:solidFill>
                                            <a:srgbClr val="000000"/>
                                          </a:solidFill>
                                          <a:latin typeface="Cambria Math" panose="02040503050406030204" pitchFamily="18" charset="0"/>
                                        </a:rPr>
                                      </m:ctrlPr>
                                    </m:sSubPr>
                                    <m:e>
                                      <m:r>
                                        <a:rPr lang="en-US" altLang="ja-JP" sz="2400" i="1">
                                          <a:solidFill>
                                            <a:srgbClr val="000000"/>
                                          </a:solidFill>
                                          <a:latin typeface="Cambria Math" panose="02040503050406030204" pitchFamily="18" charset="0"/>
                                        </a:rPr>
                                        <m:t>𝑦</m:t>
                                      </m:r>
                                    </m:e>
                                    <m:sub>
                                      <m:r>
                                        <a:rPr lang="en-US" altLang="ja-JP" sz="2400" i="1">
                                          <a:solidFill>
                                            <a:srgbClr val="000000"/>
                                          </a:solidFill>
                                          <a:latin typeface="Cambria Math" panose="02040503050406030204" pitchFamily="18" charset="0"/>
                                        </a:rPr>
                                        <m:t>𝑓</m:t>
                                      </m:r>
                                    </m:sub>
                                  </m:sSub>
                                </m:num>
                                <m:den>
                                  <m:sSub>
                                    <m:sSubPr>
                                      <m:ctrlPr>
                                        <a:rPr lang="en-US" altLang="ja-JP" sz="2400" i="1">
                                          <a:solidFill>
                                            <a:srgbClr val="000000"/>
                                          </a:solidFill>
                                          <a:latin typeface="Cambria Math" panose="02040503050406030204" pitchFamily="18" charset="0"/>
                                        </a:rPr>
                                      </m:ctrlPr>
                                    </m:sSubPr>
                                    <m:e>
                                      <m:r>
                                        <a:rPr lang="ja-JP" altLang="en-US" sz="2400" i="1">
                                          <a:solidFill>
                                            <a:srgbClr val="000000"/>
                                          </a:solidFill>
                                          <a:latin typeface="Cambria Math" panose="02040503050406030204" pitchFamily="18" charset="0"/>
                                        </a:rPr>
                                        <m:t>𝜆</m:t>
                                      </m:r>
                                    </m:e>
                                    <m:sub>
                                      <m:r>
                                        <a:rPr lang="en-US" altLang="ja-JP" sz="2400" b="0" i="1" smtClean="0">
                                          <a:solidFill>
                                            <a:srgbClr val="000000"/>
                                          </a:solidFill>
                                          <a:latin typeface="Cambria Math" panose="02040503050406030204" pitchFamily="18" charset="0"/>
                                        </a:rPr>
                                        <m:t>𝐺</m:t>
                                      </m:r>
                                    </m:sub>
                                  </m:sSub>
                                  <m:r>
                                    <a:rPr lang="en-US" altLang="ja-JP" sz="2400" i="1">
                                      <a:solidFill>
                                        <a:srgbClr val="000000"/>
                                      </a:solidFill>
                                      <a:latin typeface="Cambria Math" panose="02040503050406030204" pitchFamily="18" charset="0"/>
                                    </a:rPr>
                                    <m:t>𝑓</m:t>
                                  </m:r>
                                </m:den>
                              </m:f>
                            </m:e>
                          </m:box>
                        </m:e>
                      </m:d>
                    </m:oMath>
                  </m:oMathPara>
                </a14:m>
                <a:endParaRPr kumimoji="1" lang="ja-JP" altLang="en-US" sz="2400" dirty="0">
                  <a:solidFill>
                    <a:srgbClr val="000000"/>
                  </a:solidFill>
                </a:endParaRPr>
              </a:p>
            </p:txBody>
          </p:sp>
        </mc:Choice>
        <mc:Fallback xmlns="">
          <p:sp>
            <p:nvSpPr>
              <p:cNvPr id="63" name="テキスト ボックス 62"/>
              <p:cNvSpPr txBox="1">
                <a:spLocks noRot="1" noChangeAspect="1" noMove="1" noResize="1" noEditPoints="1" noAdjustHandles="1" noChangeArrowheads="1" noChangeShapeType="1" noTextEdit="1"/>
              </p:cNvSpPr>
              <p:nvPr/>
            </p:nvSpPr>
            <p:spPr>
              <a:xfrm>
                <a:off x="4119425" y="4081941"/>
                <a:ext cx="1882024" cy="645048"/>
              </a:xfrm>
              <a:prstGeom prst="rect">
                <a:avLst/>
              </a:prstGeom>
              <a:blipFill rotWithShape="0">
                <a:blip r:embed="rId12"/>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4" name="テキスト ボックス 63"/>
              <p:cNvSpPr txBox="1"/>
              <p:nvPr/>
            </p:nvSpPr>
            <p:spPr>
              <a:xfrm>
                <a:off x="7261297" y="4068088"/>
                <a:ext cx="1882024" cy="64504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ja-JP" sz="2400" i="1" smtClean="0">
                              <a:solidFill>
                                <a:srgbClr val="000000"/>
                              </a:solidFill>
                              <a:latin typeface="Cambria Math" panose="02040503050406030204" pitchFamily="18" charset="0"/>
                            </a:rPr>
                          </m:ctrlPr>
                        </m:sSubPr>
                        <m:e>
                          <m:r>
                            <a:rPr lang="en-US" altLang="ja-JP" sz="2400" i="1">
                              <a:solidFill>
                                <a:srgbClr val="000000"/>
                              </a:solidFill>
                              <a:latin typeface="Cambria Math" panose="02040503050406030204" pitchFamily="18" charset="0"/>
                            </a:rPr>
                            <m:t>𝐼</m:t>
                          </m:r>
                        </m:e>
                        <m:sub>
                          <m:r>
                            <a:rPr lang="en-US" altLang="ja-JP" sz="2400" i="1">
                              <a:solidFill>
                                <a:srgbClr val="000000"/>
                              </a:solidFill>
                              <a:latin typeface="Cambria Math" panose="02040503050406030204" pitchFamily="18" charset="0"/>
                            </a:rPr>
                            <m:t>𝑓</m:t>
                          </m:r>
                        </m:sub>
                      </m:sSub>
                      <m:d>
                        <m:dPr>
                          <m:ctrlPr>
                            <a:rPr lang="en-US" altLang="ja-JP" sz="2400" i="1">
                              <a:solidFill>
                                <a:srgbClr val="000000"/>
                              </a:solidFill>
                              <a:latin typeface="Cambria Math" panose="02040503050406030204" pitchFamily="18" charset="0"/>
                            </a:rPr>
                          </m:ctrlPr>
                        </m:dPr>
                        <m:e>
                          <m:box>
                            <m:boxPr>
                              <m:ctrlPr>
                                <a:rPr lang="en-US" altLang="ja-JP" sz="2400" i="1">
                                  <a:solidFill>
                                    <a:srgbClr val="000000"/>
                                  </a:solidFill>
                                  <a:latin typeface="Cambria Math" panose="02040503050406030204" pitchFamily="18" charset="0"/>
                                </a:rPr>
                              </m:ctrlPr>
                            </m:boxPr>
                            <m:e>
                              <m:argPr>
                                <m:argSz m:val="-1"/>
                              </m:argPr>
                              <m:f>
                                <m:fPr>
                                  <m:ctrlPr>
                                    <a:rPr lang="en-US" altLang="ja-JP" sz="2400" i="1">
                                      <a:solidFill>
                                        <a:srgbClr val="000000"/>
                                      </a:solidFill>
                                      <a:latin typeface="Cambria Math" panose="02040503050406030204" pitchFamily="18" charset="0"/>
                                    </a:rPr>
                                  </m:ctrlPr>
                                </m:fPr>
                                <m:num>
                                  <m:sSub>
                                    <m:sSubPr>
                                      <m:ctrlPr>
                                        <a:rPr lang="en-US" altLang="ja-JP" sz="2400" i="1">
                                          <a:solidFill>
                                            <a:srgbClr val="000000"/>
                                          </a:solidFill>
                                          <a:latin typeface="Cambria Math" panose="02040503050406030204" pitchFamily="18" charset="0"/>
                                        </a:rPr>
                                      </m:ctrlPr>
                                    </m:sSubPr>
                                    <m:e>
                                      <m:r>
                                        <a:rPr lang="en-US" altLang="ja-JP" sz="2400" i="1">
                                          <a:solidFill>
                                            <a:srgbClr val="000000"/>
                                          </a:solidFill>
                                          <a:latin typeface="Cambria Math" panose="02040503050406030204" pitchFamily="18" charset="0"/>
                                        </a:rPr>
                                        <m:t>𝑥</m:t>
                                      </m:r>
                                    </m:e>
                                    <m:sub>
                                      <m:r>
                                        <a:rPr lang="en-US" altLang="ja-JP" sz="2400" i="1">
                                          <a:solidFill>
                                            <a:srgbClr val="000000"/>
                                          </a:solidFill>
                                          <a:latin typeface="Cambria Math" panose="02040503050406030204" pitchFamily="18" charset="0"/>
                                        </a:rPr>
                                        <m:t>𝑓</m:t>
                                      </m:r>
                                    </m:sub>
                                  </m:sSub>
                                </m:num>
                                <m:den>
                                  <m:sSub>
                                    <m:sSubPr>
                                      <m:ctrlPr>
                                        <a:rPr lang="en-US" altLang="ja-JP" sz="2400" i="1" smtClean="0">
                                          <a:solidFill>
                                            <a:srgbClr val="000000"/>
                                          </a:solidFill>
                                          <a:latin typeface="Cambria Math" panose="02040503050406030204" pitchFamily="18" charset="0"/>
                                        </a:rPr>
                                      </m:ctrlPr>
                                    </m:sSubPr>
                                    <m:e>
                                      <m:r>
                                        <a:rPr lang="ja-JP" altLang="en-US" sz="2400" i="1">
                                          <a:solidFill>
                                            <a:srgbClr val="000000"/>
                                          </a:solidFill>
                                          <a:latin typeface="Cambria Math" panose="02040503050406030204" pitchFamily="18" charset="0"/>
                                        </a:rPr>
                                        <m:t>𝜆</m:t>
                                      </m:r>
                                    </m:e>
                                    <m:sub>
                                      <m:r>
                                        <a:rPr lang="en-US" altLang="ja-JP" sz="2400" b="0" i="1" smtClean="0">
                                          <a:solidFill>
                                            <a:srgbClr val="000000"/>
                                          </a:solidFill>
                                          <a:latin typeface="Cambria Math" panose="02040503050406030204" pitchFamily="18" charset="0"/>
                                        </a:rPr>
                                        <m:t>𝐵</m:t>
                                      </m:r>
                                    </m:sub>
                                  </m:sSub>
                                  <m:r>
                                    <a:rPr lang="en-US" altLang="ja-JP" sz="2400" i="1">
                                      <a:solidFill>
                                        <a:srgbClr val="000000"/>
                                      </a:solidFill>
                                      <a:latin typeface="Cambria Math" panose="02040503050406030204" pitchFamily="18" charset="0"/>
                                    </a:rPr>
                                    <m:t>𝑓</m:t>
                                  </m:r>
                                </m:den>
                              </m:f>
                            </m:e>
                          </m:box>
                          <m:r>
                            <a:rPr lang="en-US" altLang="ja-JP" sz="2400" i="1">
                              <a:solidFill>
                                <a:srgbClr val="000000"/>
                              </a:solidFill>
                              <a:latin typeface="Cambria Math" panose="02040503050406030204" pitchFamily="18" charset="0"/>
                            </a:rPr>
                            <m:t>,</m:t>
                          </m:r>
                          <m:box>
                            <m:boxPr>
                              <m:ctrlPr>
                                <a:rPr lang="en-US" altLang="ja-JP" sz="2400" i="1">
                                  <a:solidFill>
                                    <a:srgbClr val="000000"/>
                                  </a:solidFill>
                                  <a:latin typeface="Cambria Math" panose="02040503050406030204" pitchFamily="18" charset="0"/>
                                </a:rPr>
                              </m:ctrlPr>
                            </m:boxPr>
                            <m:e>
                              <m:argPr>
                                <m:argSz m:val="-1"/>
                              </m:argPr>
                              <m:f>
                                <m:fPr>
                                  <m:ctrlPr>
                                    <a:rPr lang="en-US" altLang="ja-JP" sz="2400" i="1">
                                      <a:solidFill>
                                        <a:srgbClr val="000000"/>
                                      </a:solidFill>
                                      <a:latin typeface="Cambria Math" panose="02040503050406030204" pitchFamily="18" charset="0"/>
                                    </a:rPr>
                                  </m:ctrlPr>
                                </m:fPr>
                                <m:num>
                                  <m:sSub>
                                    <m:sSubPr>
                                      <m:ctrlPr>
                                        <a:rPr lang="en-US" altLang="ja-JP" sz="2400" i="1">
                                          <a:solidFill>
                                            <a:srgbClr val="000000"/>
                                          </a:solidFill>
                                          <a:latin typeface="Cambria Math" panose="02040503050406030204" pitchFamily="18" charset="0"/>
                                        </a:rPr>
                                      </m:ctrlPr>
                                    </m:sSubPr>
                                    <m:e>
                                      <m:r>
                                        <a:rPr lang="en-US" altLang="ja-JP" sz="2400" i="1">
                                          <a:solidFill>
                                            <a:srgbClr val="000000"/>
                                          </a:solidFill>
                                          <a:latin typeface="Cambria Math" panose="02040503050406030204" pitchFamily="18" charset="0"/>
                                        </a:rPr>
                                        <m:t>𝑦</m:t>
                                      </m:r>
                                    </m:e>
                                    <m:sub>
                                      <m:r>
                                        <a:rPr lang="en-US" altLang="ja-JP" sz="2400" i="1">
                                          <a:solidFill>
                                            <a:srgbClr val="000000"/>
                                          </a:solidFill>
                                          <a:latin typeface="Cambria Math" panose="02040503050406030204" pitchFamily="18" charset="0"/>
                                        </a:rPr>
                                        <m:t>𝑓</m:t>
                                      </m:r>
                                    </m:sub>
                                  </m:sSub>
                                </m:num>
                                <m:den>
                                  <m:sSub>
                                    <m:sSubPr>
                                      <m:ctrlPr>
                                        <a:rPr lang="en-US" altLang="ja-JP" sz="2400" i="1">
                                          <a:solidFill>
                                            <a:srgbClr val="000000"/>
                                          </a:solidFill>
                                          <a:latin typeface="Cambria Math" panose="02040503050406030204" pitchFamily="18" charset="0"/>
                                        </a:rPr>
                                      </m:ctrlPr>
                                    </m:sSubPr>
                                    <m:e>
                                      <m:r>
                                        <a:rPr lang="ja-JP" altLang="en-US" sz="2400" i="1">
                                          <a:solidFill>
                                            <a:srgbClr val="000000"/>
                                          </a:solidFill>
                                          <a:latin typeface="Cambria Math" panose="02040503050406030204" pitchFamily="18" charset="0"/>
                                        </a:rPr>
                                        <m:t>𝜆</m:t>
                                      </m:r>
                                    </m:e>
                                    <m:sub>
                                      <m:r>
                                        <a:rPr lang="en-US" altLang="ja-JP" sz="2400" b="0" i="1" smtClean="0">
                                          <a:solidFill>
                                            <a:srgbClr val="000000"/>
                                          </a:solidFill>
                                          <a:latin typeface="Cambria Math" panose="02040503050406030204" pitchFamily="18" charset="0"/>
                                        </a:rPr>
                                        <m:t>𝐵</m:t>
                                      </m:r>
                                    </m:sub>
                                  </m:sSub>
                                  <m:r>
                                    <a:rPr lang="en-US" altLang="ja-JP" sz="2400" i="1">
                                      <a:solidFill>
                                        <a:srgbClr val="000000"/>
                                      </a:solidFill>
                                      <a:latin typeface="Cambria Math" panose="02040503050406030204" pitchFamily="18" charset="0"/>
                                    </a:rPr>
                                    <m:t>𝑓</m:t>
                                  </m:r>
                                </m:den>
                              </m:f>
                            </m:e>
                          </m:box>
                        </m:e>
                      </m:d>
                    </m:oMath>
                  </m:oMathPara>
                </a14:m>
                <a:endParaRPr kumimoji="1" lang="ja-JP" altLang="en-US" sz="2400" dirty="0">
                  <a:solidFill>
                    <a:srgbClr val="000000"/>
                  </a:solidFill>
                </a:endParaRPr>
              </a:p>
            </p:txBody>
          </p:sp>
        </mc:Choice>
        <mc:Fallback xmlns="">
          <p:sp>
            <p:nvSpPr>
              <p:cNvPr id="64" name="テキスト ボックス 63"/>
              <p:cNvSpPr txBox="1">
                <a:spLocks noRot="1" noChangeAspect="1" noMove="1" noResize="1" noEditPoints="1" noAdjustHandles="1" noChangeArrowheads="1" noChangeShapeType="1" noTextEdit="1"/>
              </p:cNvSpPr>
              <p:nvPr/>
            </p:nvSpPr>
            <p:spPr>
              <a:xfrm>
                <a:off x="7261297" y="4068088"/>
                <a:ext cx="1882024" cy="645048"/>
              </a:xfrm>
              <a:prstGeom prst="rect">
                <a:avLst/>
              </a:prstGeom>
              <a:blipFill rotWithShape="0">
                <a:blip r:embed="rId13"/>
                <a:stretch>
                  <a:fillRect/>
                </a:stretch>
              </a:blipFill>
            </p:spPr>
            <p:txBody>
              <a:bodyPr/>
              <a:lstStyle/>
              <a:p>
                <a:r>
                  <a:rPr lang="ja-JP" altLang="en-US">
                    <a:noFill/>
                  </a:rPr>
                  <a:t> </a:t>
                </a:r>
              </a:p>
            </p:txBody>
          </p:sp>
        </mc:Fallback>
      </mc:AlternateContent>
      <p:grpSp>
        <p:nvGrpSpPr>
          <p:cNvPr id="56" name="グループ化 55"/>
          <p:cNvGrpSpPr/>
          <p:nvPr/>
        </p:nvGrpSpPr>
        <p:grpSpPr>
          <a:xfrm>
            <a:off x="3419885" y="2616321"/>
            <a:ext cx="534789" cy="1467650"/>
            <a:chOff x="3439845" y="2715766"/>
            <a:chExt cx="524029" cy="1467650"/>
          </a:xfrm>
        </p:grpSpPr>
        <p:cxnSp>
          <p:nvCxnSpPr>
            <p:cNvPr id="65" name="直線コネクタ 64"/>
            <p:cNvCxnSpPr/>
            <p:nvPr/>
          </p:nvCxnSpPr>
          <p:spPr>
            <a:xfrm flipH="1">
              <a:off x="3439845" y="2715766"/>
              <a:ext cx="0" cy="1467650"/>
            </a:xfrm>
            <a:prstGeom prst="line">
              <a:avLst/>
            </a:prstGeom>
            <a:ln>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66" name="直線コネクタ 65"/>
            <p:cNvCxnSpPr/>
            <p:nvPr/>
          </p:nvCxnSpPr>
          <p:spPr>
            <a:xfrm flipH="1">
              <a:off x="3569708" y="2715766"/>
              <a:ext cx="0" cy="1467650"/>
            </a:xfrm>
            <a:prstGeom prst="line">
              <a:avLst/>
            </a:prstGeom>
            <a:ln>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68" name="直線コネクタ 67"/>
            <p:cNvCxnSpPr/>
            <p:nvPr/>
          </p:nvCxnSpPr>
          <p:spPr>
            <a:xfrm flipH="1">
              <a:off x="3699520" y="2715766"/>
              <a:ext cx="0" cy="1467650"/>
            </a:xfrm>
            <a:prstGeom prst="line">
              <a:avLst/>
            </a:prstGeom>
            <a:ln>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69" name="直線コネクタ 68"/>
            <p:cNvCxnSpPr/>
            <p:nvPr/>
          </p:nvCxnSpPr>
          <p:spPr>
            <a:xfrm flipH="1">
              <a:off x="3836861" y="2715766"/>
              <a:ext cx="0" cy="1467650"/>
            </a:xfrm>
            <a:prstGeom prst="line">
              <a:avLst/>
            </a:prstGeom>
            <a:ln>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70" name="直線コネクタ 69"/>
            <p:cNvCxnSpPr/>
            <p:nvPr/>
          </p:nvCxnSpPr>
          <p:spPr>
            <a:xfrm flipH="1">
              <a:off x="3963874" y="2715766"/>
              <a:ext cx="0" cy="1467650"/>
            </a:xfrm>
            <a:prstGeom prst="line">
              <a:avLst/>
            </a:prstGeom>
            <a:ln>
              <a:solidFill>
                <a:srgbClr val="000000"/>
              </a:solidFill>
              <a:prstDash val="soli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384717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512" y="206375"/>
            <a:ext cx="8784976" cy="857250"/>
          </a:xfrm>
        </p:spPr>
        <p:txBody>
          <a:bodyPr/>
          <a:lstStyle/>
          <a:p>
            <a:r>
              <a:rPr lang="en-US" altLang="ja-JP" dirty="0" smtClean="0"/>
              <a:t>Glare by a Hexagonal Diaphragm</a:t>
            </a:r>
            <a:endParaRPr kumimoji="1" lang="ja-JP" altLang="en-US" dirty="0"/>
          </a:p>
        </p:txBody>
      </p:sp>
      <p:sp>
        <p:nvSpPr>
          <p:cNvPr id="4" name="Rectangle 50"/>
          <p:cNvSpPr>
            <a:spLocks noChangeArrowheads="1"/>
          </p:cNvSpPr>
          <p:nvPr/>
        </p:nvSpPr>
        <p:spPr bwMode="auto">
          <a:xfrm>
            <a:off x="444199" y="1779662"/>
            <a:ext cx="2070100" cy="2068512"/>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8" name="グループ化 7"/>
          <p:cNvGrpSpPr/>
          <p:nvPr/>
        </p:nvGrpSpPr>
        <p:grpSpPr>
          <a:xfrm>
            <a:off x="2843808" y="1776487"/>
            <a:ext cx="2070100" cy="2071687"/>
            <a:chOff x="2854622" y="1347614"/>
            <a:chExt cx="2070100" cy="2071687"/>
          </a:xfrm>
        </p:grpSpPr>
        <p:sp>
          <p:nvSpPr>
            <p:cNvPr id="5" name="Rectangle 51"/>
            <p:cNvSpPr>
              <a:spLocks noChangeArrowheads="1"/>
            </p:cNvSpPr>
            <p:nvPr/>
          </p:nvSpPr>
          <p:spPr bwMode="auto">
            <a:xfrm>
              <a:off x="2854622" y="1347614"/>
              <a:ext cx="2070100" cy="2071687"/>
            </a:xfrm>
            <a:prstGeom prst="rect">
              <a:avLst/>
            </a:prstGeom>
            <a:solidFill>
              <a:srgbClr val="000000"/>
            </a:solidFill>
            <a:ln w="9525">
              <a:solidFill>
                <a:srgbClr val="000000"/>
              </a:solidFill>
              <a:miter lim="800000"/>
              <a:headEnd/>
              <a:tailEnd/>
            </a:ln>
            <a:effectLst/>
          </p:spPr>
          <p:txBody>
            <a:bodyPr wrap="none" anchor="ctr"/>
            <a:lstStyle/>
            <a:p>
              <a:endParaRPr lang="ja-JP" altLang="en-US"/>
            </a:p>
          </p:txBody>
        </p:sp>
        <p:sp>
          <p:nvSpPr>
            <p:cNvPr id="6" name="AutoShape 52"/>
            <p:cNvSpPr>
              <a:spLocks noChangeArrowheads="1"/>
            </p:cNvSpPr>
            <p:nvPr/>
          </p:nvSpPr>
          <p:spPr bwMode="auto">
            <a:xfrm>
              <a:off x="3356272" y="1903239"/>
              <a:ext cx="1068388" cy="963612"/>
            </a:xfrm>
            <a:prstGeom prst="hexagon">
              <a:avLst>
                <a:gd name="adj" fmla="val 27718"/>
                <a:gd name="vf" fmla="val 115470"/>
              </a:avLst>
            </a:prstGeom>
            <a:solidFill>
              <a:schemeClr val="bg1"/>
            </a:solidFill>
            <a:ln w="9525">
              <a:solidFill>
                <a:srgbClr val="000000"/>
              </a:solidFill>
              <a:miter lim="800000"/>
              <a:headEnd/>
              <a:tailEnd/>
            </a:ln>
            <a:effectLst/>
          </p:spPr>
          <p:txBody>
            <a:bodyPr wrap="none" anchor="ctr"/>
            <a:lstStyle/>
            <a:p>
              <a:endParaRPr lang="ja-JP" altLang="en-US"/>
            </a:p>
          </p:txBody>
        </p:sp>
      </p:grpSp>
      <p:graphicFrame>
        <p:nvGraphicFramePr>
          <p:cNvPr id="7" name="Object 53"/>
          <p:cNvGraphicFramePr>
            <a:graphicFrameLocks noChangeAspect="1"/>
          </p:cNvGraphicFramePr>
          <p:nvPr>
            <p:extLst>
              <p:ext uri="{D42A27DB-BD31-4B8C-83A1-F6EECF244321}">
                <p14:modId xmlns:p14="http://schemas.microsoft.com/office/powerpoint/2010/main" val="4058003801"/>
              </p:ext>
            </p:extLst>
          </p:nvPr>
        </p:nvGraphicFramePr>
        <p:xfrm>
          <a:off x="6486922" y="1776487"/>
          <a:ext cx="2071687" cy="2071687"/>
        </p:xfrm>
        <a:graphic>
          <a:graphicData uri="http://schemas.openxmlformats.org/presentationml/2006/ole">
            <mc:AlternateContent xmlns:mc="http://schemas.openxmlformats.org/markup-compatibility/2006">
              <mc:Choice xmlns:v="urn:schemas-microsoft-com:vml" Requires="v">
                <p:oleObj spid="_x0000_s1073" name="ビットマップ イメージ" r:id="rId4" imgW="4723810" imgH="4723810" progId="Paint.Picture">
                  <p:embed/>
                </p:oleObj>
              </mc:Choice>
              <mc:Fallback>
                <p:oleObj name="ビットマップ イメージ" r:id="rId4" imgW="4723810" imgH="4723810"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6922" y="1776487"/>
                        <a:ext cx="2071687" cy="2071687"/>
                      </a:xfrm>
                      <a:prstGeom prst="rect">
                        <a:avLst/>
                      </a:prstGeom>
                      <a:noFill/>
                      <a:ln>
                        <a:noFill/>
                      </a:ln>
                      <a:effectLst/>
                    </p:spPr>
                  </p:pic>
                </p:oleObj>
              </mc:Fallback>
            </mc:AlternateContent>
          </a:graphicData>
        </a:graphic>
      </p:graphicFrame>
      <p:sp>
        <p:nvSpPr>
          <p:cNvPr id="9" name="テキスト ボックス 8"/>
          <p:cNvSpPr txBox="1"/>
          <p:nvPr/>
        </p:nvSpPr>
        <p:spPr>
          <a:xfrm>
            <a:off x="1016808" y="3933916"/>
            <a:ext cx="1247724" cy="400110"/>
          </a:xfrm>
          <a:prstGeom prst="rect">
            <a:avLst/>
          </a:prstGeom>
          <a:noFill/>
        </p:spPr>
        <p:txBody>
          <a:bodyPr wrap="square" rtlCol="0">
            <a:spAutoFit/>
          </a:bodyPr>
          <a:lstStyle/>
          <a:p>
            <a:r>
              <a:rPr kumimoji="1" lang="en-US" altLang="ja-JP" sz="2000" dirty="0" smtClean="0">
                <a:solidFill>
                  <a:srgbClr val="000000"/>
                </a:solidFill>
              </a:rPr>
              <a:t>No filter</a:t>
            </a:r>
            <a:endParaRPr kumimoji="1" lang="ja-JP" altLang="en-US" sz="2000" dirty="0">
              <a:solidFill>
                <a:srgbClr val="000000"/>
              </a:solidFill>
            </a:endParaRPr>
          </a:p>
        </p:txBody>
      </p:sp>
      <p:sp>
        <p:nvSpPr>
          <p:cNvPr id="10" name="テキスト ボックス 9"/>
          <p:cNvSpPr txBox="1"/>
          <p:nvPr/>
        </p:nvSpPr>
        <p:spPr>
          <a:xfrm>
            <a:off x="2555776" y="3933916"/>
            <a:ext cx="2736304" cy="400110"/>
          </a:xfrm>
          <a:prstGeom prst="rect">
            <a:avLst/>
          </a:prstGeom>
          <a:noFill/>
        </p:spPr>
        <p:txBody>
          <a:bodyPr wrap="square" rtlCol="0">
            <a:spAutoFit/>
          </a:bodyPr>
          <a:lstStyle/>
          <a:p>
            <a:r>
              <a:rPr kumimoji="1" lang="en-US" altLang="ja-JP" sz="2000" dirty="0" smtClean="0">
                <a:solidFill>
                  <a:srgbClr val="000000"/>
                </a:solidFill>
              </a:rPr>
              <a:t>Hexagonal diaphragm</a:t>
            </a:r>
            <a:endParaRPr kumimoji="1" lang="ja-JP" altLang="en-US" sz="2000" dirty="0">
              <a:solidFill>
                <a:srgbClr val="000000"/>
              </a:solidFill>
            </a:endParaRPr>
          </a:p>
        </p:txBody>
      </p:sp>
      <p:sp>
        <p:nvSpPr>
          <p:cNvPr id="11" name="テキスト ボックス 10"/>
          <p:cNvSpPr txBox="1"/>
          <p:nvPr/>
        </p:nvSpPr>
        <p:spPr>
          <a:xfrm>
            <a:off x="6663922" y="3925391"/>
            <a:ext cx="1873711" cy="400110"/>
          </a:xfrm>
          <a:prstGeom prst="rect">
            <a:avLst/>
          </a:prstGeom>
          <a:noFill/>
        </p:spPr>
        <p:txBody>
          <a:bodyPr wrap="square" rtlCol="0">
            <a:spAutoFit/>
          </a:bodyPr>
          <a:lstStyle/>
          <a:p>
            <a:r>
              <a:rPr lang="en-US" altLang="ja-JP" sz="2000" dirty="0" smtClean="0">
                <a:solidFill>
                  <a:srgbClr val="000000"/>
                </a:solidFill>
              </a:rPr>
              <a:t>Output </a:t>
            </a:r>
            <a:r>
              <a:rPr kumimoji="1" lang="en-US" altLang="ja-JP" sz="2000" dirty="0" smtClean="0">
                <a:solidFill>
                  <a:srgbClr val="000000"/>
                </a:solidFill>
              </a:rPr>
              <a:t>Glare</a:t>
            </a:r>
            <a:endParaRPr kumimoji="1" lang="ja-JP" altLang="en-US" sz="2000" dirty="0">
              <a:solidFill>
                <a:srgbClr val="000000"/>
              </a:solidFill>
            </a:endParaRPr>
          </a:p>
        </p:txBody>
      </p:sp>
      <p:sp>
        <p:nvSpPr>
          <p:cNvPr id="12" name="右矢印 11"/>
          <p:cNvSpPr/>
          <p:nvPr/>
        </p:nvSpPr>
        <p:spPr>
          <a:xfrm>
            <a:off x="5461057" y="2542059"/>
            <a:ext cx="504056" cy="43204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10272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A Cross Filter Pattern</a:t>
            </a:r>
            <a:endParaRPr kumimoji="1" lang="ja-JP" altLang="en-US" dirty="0"/>
          </a:p>
        </p:txBody>
      </p:sp>
      <p:grpSp>
        <p:nvGrpSpPr>
          <p:cNvPr id="30" name="グループ化 29"/>
          <p:cNvGrpSpPr/>
          <p:nvPr/>
        </p:nvGrpSpPr>
        <p:grpSpPr>
          <a:xfrm>
            <a:off x="521397" y="1707654"/>
            <a:ext cx="2082800" cy="2070100"/>
            <a:chOff x="603225" y="1851670"/>
            <a:chExt cx="2082800" cy="2070100"/>
          </a:xfrm>
        </p:grpSpPr>
        <p:sp>
          <p:nvSpPr>
            <p:cNvPr id="6" name="Line 38"/>
            <p:cNvSpPr>
              <a:spLocks noChangeShapeType="1"/>
            </p:cNvSpPr>
            <p:nvPr/>
          </p:nvSpPr>
          <p:spPr bwMode="auto">
            <a:xfrm>
              <a:off x="603225" y="2113607"/>
              <a:ext cx="2082800" cy="0"/>
            </a:xfrm>
            <a:prstGeom prst="line">
              <a:avLst/>
            </a:prstGeom>
            <a:noFill/>
            <a:ln w="15875">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 name="Line 39"/>
            <p:cNvSpPr>
              <a:spLocks noChangeShapeType="1"/>
            </p:cNvSpPr>
            <p:nvPr/>
          </p:nvSpPr>
          <p:spPr bwMode="auto">
            <a:xfrm>
              <a:off x="603225" y="2304107"/>
              <a:ext cx="2082800" cy="0"/>
            </a:xfrm>
            <a:prstGeom prst="line">
              <a:avLst/>
            </a:prstGeom>
            <a:noFill/>
            <a:ln w="15875">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 name="Line 40"/>
            <p:cNvSpPr>
              <a:spLocks noChangeShapeType="1"/>
            </p:cNvSpPr>
            <p:nvPr/>
          </p:nvSpPr>
          <p:spPr bwMode="auto">
            <a:xfrm>
              <a:off x="603225" y="1923107"/>
              <a:ext cx="2082800" cy="0"/>
            </a:xfrm>
            <a:prstGeom prst="line">
              <a:avLst/>
            </a:prstGeom>
            <a:noFill/>
            <a:ln w="15875">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 name="Line 41"/>
            <p:cNvSpPr>
              <a:spLocks noChangeShapeType="1"/>
            </p:cNvSpPr>
            <p:nvPr/>
          </p:nvSpPr>
          <p:spPr bwMode="auto">
            <a:xfrm>
              <a:off x="603225" y="2685107"/>
              <a:ext cx="2082800" cy="0"/>
            </a:xfrm>
            <a:prstGeom prst="line">
              <a:avLst/>
            </a:prstGeom>
            <a:noFill/>
            <a:ln w="15875">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 name="Line 42"/>
            <p:cNvSpPr>
              <a:spLocks noChangeShapeType="1"/>
            </p:cNvSpPr>
            <p:nvPr/>
          </p:nvSpPr>
          <p:spPr bwMode="auto">
            <a:xfrm>
              <a:off x="603225" y="2875607"/>
              <a:ext cx="2082800" cy="0"/>
            </a:xfrm>
            <a:prstGeom prst="line">
              <a:avLst/>
            </a:prstGeom>
            <a:noFill/>
            <a:ln w="15875">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 name="Line 43"/>
            <p:cNvSpPr>
              <a:spLocks noChangeShapeType="1"/>
            </p:cNvSpPr>
            <p:nvPr/>
          </p:nvSpPr>
          <p:spPr bwMode="auto">
            <a:xfrm>
              <a:off x="603225" y="2493020"/>
              <a:ext cx="2082800" cy="0"/>
            </a:xfrm>
            <a:prstGeom prst="line">
              <a:avLst/>
            </a:prstGeom>
            <a:noFill/>
            <a:ln w="15875">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 name="Line 44"/>
            <p:cNvSpPr>
              <a:spLocks noChangeShapeType="1"/>
            </p:cNvSpPr>
            <p:nvPr/>
          </p:nvSpPr>
          <p:spPr bwMode="auto">
            <a:xfrm>
              <a:off x="603225" y="3269307"/>
              <a:ext cx="2082800" cy="0"/>
            </a:xfrm>
            <a:prstGeom prst="line">
              <a:avLst/>
            </a:prstGeom>
            <a:noFill/>
            <a:ln w="15875">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 name="Line 45"/>
            <p:cNvSpPr>
              <a:spLocks noChangeShapeType="1"/>
            </p:cNvSpPr>
            <p:nvPr/>
          </p:nvSpPr>
          <p:spPr bwMode="auto">
            <a:xfrm>
              <a:off x="603225" y="3459807"/>
              <a:ext cx="2082800" cy="0"/>
            </a:xfrm>
            <a:prstGeom prst="line">
              <a:avLst/>
            </a:prstGeom>
            <a:noFill/>
            <a:ln w="15875">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 name="Line 46"/>
            <p:cNvSpPr>
              <a:spLocks noChangeShapeType="1"/>
            </p:cNvSpPr>
            <p:nvPr/>
          </p:nvSpPr>
          <p:spPr bwMode="auto">
            <a:xfrm>
              <a:off x="603225" y="3078807"/>
              <a:ext cx="2082800" cy="0"/>
            </a:xfrm>
            <a:prstGeom prst="line">
              <a:avLst/>
            </a:prstGeom>
            <a:noFill/>
            <a:ln w="15875">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 name="Line 47"/>
            <p:cNvSpPr>
              <a:spLocks noChangeShapeType="1"/>
            </p:cNvSpPr>
            <p:nvPr/>
          </p:nvSpPr>
          <p:spPr bwMode="auto">
            <a:xfrm>
              <a:off x="603225" y="3878907"/>
              <a:ext cx="2082800" cy="0"/>
            </a:xfrm>
            <a:prstGeom prst="line">
              <a:avLst/>
            </a:prstGeom>
            <a:noFill/>
            <a:ln w="15875">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 name="Line 48"/>
            <p:cNvSpPr>
              <a:spLocks noChangeShapeType="1"/>
            </p:cNvSpPr>
            <p:nvPr/>
          </p:nvSpPr>
          <p:spPr bwMode="auto">
            <a:xfrm>
              <a:off x="603225" y="3688407"/>
              <a:ext cx="2082800" cy="0"/>
            </a:xfrm>
            <a:prstGeom prst="line">
              <a:avLst/>
            </a:prstGeom>
            <a:noFill/>
            <a:ln w="15875">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 name="Line 49"/>
            <p:cNvSpPr>
              <a:spLocks noChangeShapeType="1"/>
            </p:cNvSpPr>
            <p:nvPr/>
          </p:nvSpPr>
          <p:spPr bwMode="auto">
            <a:xfrm rot="16200000">
              <a:off x="-236562" y="2886720"/>
              <a:ext cx="2070100" cy="0"/>
            </a:xfrm>
            <a:prstGeom prst="line">
              <a:avLst/>
            </a:prstGeom>
            <a:noFill/>
            <a:ln w="15875">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 name="Line 50"/>
            <p:cNvSpPr>
              <a:spLocks noChangeShapeType="1"/>
            </p:cNvSpPr>
            <p:nvPr/>
          </p:nvSpPr>
          <p:spPr bwMode="auto">
            <a:xfrm rot="16200000">
              <a:off x="-46062" y="2886720"/>
              <a:ext cx="2070100" cy="0"/>
            </a:xfrm>
            <a:prstGeom prst="line">
              <a:avLst/>
            </a:prstGeom>
            <a:noFill/>
            <a:ln w="15875">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 name="Line 51"/>
            <p:cNvSpPr>
              <a:spLocks noChangeShapeType="1"/>
            </p:cNvSpPr>
            <p:nvPr/>
          </p:nvSpPr>
          <p:spPr bwMode="auto">
            <a:xfrm rot="16200000">
              <a:off x="336525" y="2886720"/>
              <a:ext cx="2070100" cy="0"/>
            </a:xfrm>
            <a:prstGeom prst="line">
              <a:avLst/>
            </a:prstGeom>
            <a:noFill/>
            <a:ln w="15875">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 name="Line 52"/>
            <p:cNvSpPr>
              <a:spLocks noChangeShapeType="1"/>
            </p:cNvSpPr>
            <p:nvPr/>
          </p:nvSpPr>
          <p:spPr bwMode="auto">
            <a:xfrm rot="16200000">
              <a:off x="525438" y="2886720"/>
              <a:ext cx="2070100" cy="0"/>
            </a:xfrm>
            <a:prstGeom prst="line">
              <a:avLst/>
            </a:prstGeom>
            <a:noFill/>
            <a:ln w="15875">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 name="Line 53"/>
            <p:cNvSpPr>
              <a:spLocks noChangeShapeType="1"/>
            </p:cNvSpPr>
            <p:nvPr/>
          </p:nvSpPr>
          <p:spPr bwMode="auto">
            <a:xfrm rot="16200000">
              <a:off x="144438" y="2886720"/>
              <a:ext cx="2070100" cy="0"/>
            </a:xfrm>
            <a:prstGeom prst="line">
              <a:avLst/>
            </a:prstGeom>
            <a:noFill/>
            <a:ln w="15875">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 name="Line 54"/>
            <p:cNvSpPr>
              <a:spLocks noChangeShapeType="1"/>
            </p:cNvSpPr>
            <p:nvPr/>
          </p:nvSpPr>
          <p:spPr bwMode="auto">
            <a:xfrm rot="16200000">
              <a:off x="925488" y="2886720"/>
              <a:ext cx="2070100" cy="0"/>
            </a:xfrm>
            <a:prstGeom prst="line">
              <a:avLst/>
            </a:prstGeom>
            <a:noFill/>
            <a:ln w="15875">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 name="Line 55"/>
            <p:cNvSpPr>
              <a:spLocks noChangeShapeType="1"/>
            </p:cNvSpPr>
            <p:nvPr/>
          </p:nvSpPr>
          <p:spPr bwMode="auto">
            <a:xfrm rot="16200000">
              <a:off x="1122338" y="2886720"/>
              <a:ext cx="2070100" cy="0"/>
            </a:xfrm>
            <a:prstGeom prst="line">
              <a:avLst/>
            </a:prstGeom>
            <a:noFill/>
            <a:ln w="15875">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 name="Line 56"/>
            <p:cNvSpPr>
              <a:spLocks noChangeShapeType="1"/>
            </p:cNvSpPr>
            <p:nvPr/>
          </p:nvSpPr>
          <p:spPr bwMode="auto">
            <a:xfrm rot="16200000">
              <a:off x="728638" y="2886720"/>
              <a:ext cx="2070100" cy="0"/>
            </a:xfrm>
            <a:prstGeom prst="line">
              <a:avLst/>
            </a:prstGeom>
            <a:noFill/>
            <a:ln w="15875">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 name="Line 57"/>
            <p:cNvSpPr>
              <a:spLocks noChangeShapeType="1"/>
            </p:cNvSpPr>
            <p:nvPr/>
          </p:nvSpPr>
          <p:spPr bwMode="auto">
            <a:xfrm rot="16200000">
              <a:off x="1528738" y="2886720"/>
              <a:ext cx="2070100" cy="0"/>
            </a:xfrm>
            <a:prstGeom prst="line">
              <a:avLst/>
            </a:prstGeom>
            <a:noFill/>
            <a:ln w="15875">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 name="Line 58"/>
            <p:cNvSpPr>
              <a:spLocks noChangeShapeType="1"/>
            </p:cNvSpPr>
            <p:nvPr/>
          </p:nvSpPr>
          <p:spPr bwMode="auto">
            <a:xfrm rot="16200000">
              <a:off x="1338238" y="2886720"/>
              <a:ext cx="2070100" cy="0"/>
            </a:xfrm>
            <a:prstGeom prst="line">
              <a:avLst/>
            </a:prstGeom>
            <a:noFill/>
            <a:ln w="15875">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29" name="グループ化 28"/>
          <p:cNvGrpSpPr/>
          <p:nvPr/>
        </p:nvGrpSpPr>
        <p:grpSpPr>
          <a:xfrm>
            <a:off x="3001685" y="1701304"/>
            <a:ext cx="2073275" cy="2071687"/>
            <a:chOff x="3195613" y="1845320"/>
            <a:chExt cx="2073275" cy="2071687"/>
          </a:xfrm>
        </p:grpSpPr>
        <p:sp>
          <p:nvSpPr>
            <p:cNvPr id="5" name="Rectangle 37"/>
            <p:cNvSpPr>
              <a:spLocks noChangeArrowheads="1"/>
            </p:cNvSpPr>
            <p:nvPr/>
          </p:nvSpPr>
          <p:spPr bwMode="auto">
            <a:xfrm>
              <a:off x="3195613" y="1845320"/>
              <a:ext cx="2073275" cy="2071687"/>
            </a:xfrm>
            <a:prstGeom prst="rect">
              <a:avLst/>
            </a:prstGeom>
            <a:solidFill>
              <a:srgbClr val="000000"/>
            </a:solidFill>
            <a:ln w="9525">
              <a:solidFill>
                <a:srgbClr val="000000"/>
              </a:solidFill>
              <a:miter lim="800000"/>
              <a:headEnd/>
              <a:tailEnd/>
            </a:ln>
            <a:effectLst/>
          </p:spPr>
          <p:txBody>
            <a:bodyPr wrap="none" anchor="ctr"/>
            <a:lstStyle/>
            <a:p>
              <a:endParaRPr lang="ja-JP" altLang="en-US"/>
            </a:p>
          </p:txBody>
        </p:sp>
        <p:sp>
          <p:nvSpPr>
            <p:cNvPr id="27" name="Oval 59"/>
            <p:cNvSpPr>
              <a:spLocks noChangeArrowheads="1"/>
            </p:cNvSpPr>
            <p:nvPr/>
          </p:nvSpPr>
          <p:spPr bwMode="auto">
            <a:xfrm>
              <a:off x="3659163" y="2307282"/>
              <a:ext cx="1149350" cy="1150938"/>
            </a:xfrm>
            <a:prstGeom prst="ellipse">
              <a:avLst/>
            </a:prstGeom>
            <a:solidFill>
              <a:schemeClr val="bg1"/>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pic>
        <p:nvPicPr>
          <p:cNvPr id="28" name="Picture 60" descr="virtical_cro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8255" y="1701304"/>
            <a:ext cx="2071687" cy="2071687"/>
          </a:xfrm>
          <a:prstGeom prst="rect">
            <a:avLst/>
          </a:prstGeom>
          <a:noFill/>
          <a:extLst>
            <a:ext uri="{909E8E84-426E-40DD-AFC4-6F175D3DCCD1}">
              <a14:hiddenFill xmlns:a14="http://schemas.microsoft.com/office/drawing/2010/main">
                <a:solidFill>
                  <a:srgbClr val="FFFFFF"/>
                </a:solidFill>
              </a14:hiddenFill>
            </a:ext>
          </a:extLst>
        </p:spPr>
      </p:pic>
      <p:sp>
        <p:nvSpPr>
          <p:cNvPr id="31" name="テキスト ボックス 30"/>
          <p:cNvSpPr txBox="1"/>
          <p:nvPr/>
        </p:nvSpPr>
        <p:spPr>
          <a:xfrm>
            <a:off x="443956" y="3925391"/>
            <a:ext cx="2318023" cy="400110"/>
          </a:xfrm>
          <a:prstGeom prst="rect">
            <a:avLst/>
          </a:prstGeom>
          <a:noFill/>
        </p:spPr>
        <p:txBody>
          <a:bodyPr wrap="square" rtlCol="0">
            <a:spAutoFit/>
          </a:bodyPr>
          <a:lstStyle/>
          <a:p>
            <a:r>
              <a:rPr kumimoji="1" lang="en-US" altLang="ja-JP" sz="2000" dirty="0" smtClean="0">
                <a:solidFill>
                  <a:srgbClr val="000000"/>
                </a:solidFill>
              </a:rPr>
              <a:t>Cross filter pattern</a:t>
            </a:r>
            <a:endParaRPr kumimoji="1" lang="ja-JP" altLang="en-US" sz="2000" dirty="0">
              <a:solidFill>
                <a:srgbClr val="000000"/>
              </a:solidFill>
            </a:endParaRPr>
          </a:p>
        </p:txBody>
      </p:sp>
      <p:sp>
        <p:nvSpPr>
          <p:cNvPr id="32" name="テキスト ボックス 31"/>
          <p:cNvSpPr txBox="1"/>
          <p:nvPr/>
        </p:nvSpPr>
        <p:spPr>
          <a:xfrm>
            <a:off x="3001685" y="3925391"/>
            <a:ext cx="2160240" cy="400110"/>
          </a:xfrm>
          <a:prstGeom prst="rect">
            <a:avLst/>
          </a:prstGeom>
          <a:noFill/>
        </p:spPr>
        <p:txBody>
          <a:bodyPr wrap="square" rtlCol="0">
            <a:spAutoFit/>
          </a:bodyPr>
          <a:lstStyle/>
          <a:p>
            <a:r>
              <a:rPr kumimoji="1" lang="en-US" altLang="ja-JP" sz="2000" dirty="0" smtClean="0">
                <a:solidFill>
                  <a:srgbClr val="000000"/>
                </a:solidFill>
              </a:rPr>
              <a:t>Pupil diaphragm</a:t>
            </a:r>
            <a:endParaRPr kumimoji="1" lang="ja-JP" altLang="en-US" sz="2000" dirty="0">
              <a:solidFill>
                <a:srgbClr val="000000"/>
              </a:solidFill>
            </a:endParaRPr>
          </a:p>
        </p:txBody>
      </p:sp>
      <p:sp>
        <p:nvSpPr>
          <p:cNvPr id="33" name="テキスト ボックス 32"/>
          <p:cNvSpPr txBox="1"/>
          <p:nvPr/>
        </p:nvSpPr>
        <p:spPr>
          <a:xfrm>
            <a:off x="6636231" y="3917656"/>
            <a:ext cx="1873711" cy="400110"/>
          </a:xfrm>
          <a:prstGeom prst="rect">
            <a:avLst/>
          </a:prstGeom>
          <a:noFill/>
        </p:spPr>
        <p:txBody>
          <a:bodyPr wrap="square" rtlCol="0">
            <a:spAutoFit/>
          </a:bodyPr>
          <a:lstStyle/>
          <a:p>
            <a:r>
              <a:rPr lang="en-US" altLang="ja-JP" sz="2000" dirty="0" smtClean="0">
                <a:solidFill>
                  <a:srgbClr val="000000"/>
                </a:solidFill>
              </a:rPr>
              <a:t>Output </a:t>
            </a:r>
            <a:r>
              <a:rPr kumimoji="1" lang="en-US" altLang="ja-JP" sz="2000" dirty="0" smtClean="0">
                <a:solidFill>
                  <a:srgbClr val="000000"/>
                </a:solidFill>
              </a:rPr>
              <a:t>Glare</a:t>
            </a:r>
            <a:endParaRPr kumimoji="1" lang="ja-JP" altLang="en-US" sz="2000" dirty="0">
              <a:solidFill>
                <a:srgbClr val="000000"/>
              </a:solidFill>
            </a:endParaRPr>
          </a:p>
        </p:txBody>
      </p:sp>
      <p:sp>
        <p:nvSpPr>
          <p:cNvPr id="34" name="右矢印 33"/>
          <p:cNvSpPr/>
          <p:nvPr/>
        </p:nvSpPr>
        <p:spPr>
          <a:xfrm>
            <a:off x="5461057" y="2542059"/>
            <a:ext cx="504056" cy="43204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822617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5496" y="111470"/>
            <a:ext cx="9073008" cy="857250"/>
          </a:xfrm>
        </p:spPr>
        <p:txBody>
          <a:bodyPr/>
          <a:lstStyle/>
          <a:p>
            <a:r>
              <a:rPr lang="en-US" altLang="ja-JP" sz="3200" dirty="0"/>
              <a:t>Wave optics </a:t>
            </a:r>
            <a:r>
              <a:rPr lang="en-US" altLang="ja-JP" sz="3200" dirty="0" smtClean="0"/>
              <a:t>based</a:t>
            </a:r>
            <a:r>
              <a:rPr lang="ja-JP" altLang="en-US" sz="3200" dirty="0" smtClean="0"/>
              <a:t> </a:t>
            </a:r>
            <a:r>
              <a:rPr lang="en-US" altLang="ja-JP" sz="3200" dirty="0" smtClean="0"/>
              <a:t>glare </a:t>
            </a:r>
            <a:r>
              <a:rPr lang="en-US" altLang="ja-JP" sz="3200" dirty="0"/>
              <a:t>generation techniques</a:t>
            </a:r>
            <a:r>
              <a:rPr lang="en-US" altLang="ja-JP" dirty="0"/>
              <a:t/>
            </a:r>
            <a:br>
              <a:rPr lang="en-US" altLang="ja-JP" dirty="0"/>
            </a:br>
            <a:r>
              <a:rPr lang="en-US" altLang="ja-JP" sz="4000" dirty="0"/>
              <a:t>Table of Contents</a:t>
            </a:r>
            <a:endParaRPr kumimoji="1" lang="ja-JP" altLang="en-US" sz="4000" dirty="0"/>
          </a:p>
        </p:txBody>
      </p:sp>
      <p:sp>
        <p:nvSpPr>
          <p:cNvPr id="3" name="コンテンツ プレースホルダ 2"/>
          <p:cNvSpPr>
            <a:spLocks noGrp="1"/>
          </p:cNvSpPr>
          <p:nvPr>
            <p:ph idx="1"/>
          </p:nvPr>
        </p:nvSpPr>
        <p:spPr/>
        <p:txBody>
          <a:bodyPr/>
          <a:lstStyle/>
          <a:p>
            <a:r>
              <a:rPr lang="en-US" altLang="ja-JP" dirty="0"/>
              <a:t>Introduction</a:t>
            </a:r>
          </a:p>
          <a:p>
            <a:r>
              <a:rPr lang="en-US" altLang="ja-JP" dirty="0"/>
              <a:t>Related work</a:t>
            </a:r>
          </a:p>
          <a:p>
            <a:r>
              <a:rPr lang="en-US" altLang="ja-JP" dirty="0" smtClean="0"/>
              <a:t>Fundamental theory</a:t>
            </a:r>
          </a:p>
          <a:p>
            <a:r>
              <a:rPr lang="en-US" altLang="ja-JP" dirty="0" smtClean="0"/>
              <a:t>Glare pattern image generation</a:t>
            </a:r>
          </a:p>
          <a:p>
            <a:r>
              <a:rPr lang="en-US" altLang="ja-JP" dirty="0" smtClean="0"/>
              <a:t>Implementation and examples</a:t>
            </a:r>
            <a:endParaRPr lang="en-US" altLang="ja-JP" dirty="0"/>
          </a:p>
          <a:p>
            <a:r>
              <a:rPr lang="en-US" altLang="ja-JP" dirty="0" smtClean="0"/>
              <a:t>Conclusion</a:t>
            </a:r>
            <a:endParaRPr kumimoji="1" lang="ja-JP" alt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Eyelashes and Iris Diaphragm</a:t>
            </a:r>
            <a:endParaRPr kumimoji="1" lang="ja-JP" altLang="en-US" dirty="0"/>
          </a:p>
        </p:txBody>
      </p:sp>
      <p:grpSp>
        <p:nvGrpSpPr>
          <p:cNvPr id="7" name="グループ化 6"/>
          <p:cNvGrpSpPr/>
          <p:nvPr/>
        </p:nvGrpSpPr>
        <p:grpSpPr>
          <a:xfrm>
            <a:off x="2843808" y="1635646"/>
            <a:ext cx="2076450" cy="2070100"/>
            <a:chOff x="3241675" y="3346450"/>
            <a:chExt cx="2076450" cy="2070100"/>
          </a:xfrm>
        </p:grpSpPr>
        <p:sp>
          <p:nvSpPr>
            <p:cNvPr id="4" name="Rectangle 19"/>
            <p:cNvSpPr>
              <a:spLocks noChangeArrowheads="1"/>
            </p:cNvSpPr>
            <p:nvPr/>
          </p:nvSpPr>
          <p:spPr bwMode="auto">
            <a:xfrm>
              <a:off x="3241675" y="3346450"/>
              <a:ext cx="2076450" cy="2070100"/>
            </a:xfrm>
            <a:prstGeom prst="rect">
              <a:avLst/>
            </a:prstGeom>
            <a:solidFill>
              <a:srgbClr val="000000"/>
            </a:solidFill>
            <a:ln w="9525">
              <a:solidFill>
                <a:srgbClr val="000000"/>
              </a:solidFill>
              <a:miter lim="800000"/>
              <a:headEnd/>
              <a:tailEnd/>
            </a:ln>
            <a:effectLst/>
          </p:spPr>
          <p:txBody>
            <a:bodyPr wrap="none" anchor="ctr"/>
            <a:lstStyle/>
            <a:p>
              <a:endParaRPr lang="ja-JP" altLang="en-US"/>
            </a:p>
          </p:txBody>
        </p:sp>
        <p:sp>
          <p:nvSpPr>
            <p:cNvPr id="5" name="AutoShape 20"/>
            <p:cNvSpPr>
              <a:spLocks noChangeArrowheads="1"/>
            </p:cNvSpPr>
            <p:nvPr/>
          </p:nvSpPr>
          <p:spPr bwMode="auto">
            <a:xfrm>
              <a:off x="3749675" y="3829050"/>
              <a:ext cx="1092200" cy="1104900"/>
            </a:xfrm>
            <a:prstGeom prst="star32">
              <a:avLst>
                <a:gd name="adj" fmla="val 47676"/>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pic>
        <p:nvPicPr>
          <p:cNvPr id="6" name="Picture 21" descr="eyelash_t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913" y="1635646"/>
            <a:ext cx="2095500" cy="209708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9" descr="small_pupi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177" y="1635646"/>
            <a:ext cx="2157235" cy="2158368"/>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p:cNvSpPr txBox="1"/>
          <p:nvPr/>
        </p:nvSpPr>
        <p:spPr>
          <a:xfrm>
            <a:off x="482383" y="3794014"/>
            <a:ext cx="2160240" cy="1015663"/>
          </a:xfrm>
          <a:prstGeom prst="rect">
            <a:avLst/>
          </a:prstGeom>
          <a:noFill/>
        </p:spPr>
        <p:txBody>
          <a:bodyPr wrap="square" rtlCol="0">
            <a:spAutoFit/>
          </a:bodyPr>
          <a:lstStyle/>
          <a:p>
            <a:r>
              <a:rPr kumimoji="1" lang="en-US" altLang="ja-JP" sz="2000" dirty="0" smtClean="0">
                <a:solidFill>
                  <a:srgbClr val="000000"/>
                </a:solidFill>
              </a:rPr>
              <a:t>Drawn pattern of an eyelid and eyelashes</a:t>
            </a:r>
            <a:endParaRPr kumimoji="1" lang="ja-JP" altLang="en-US" sz="2000" dirty="0">
              <a:solidFill>
                <a:srgbClr val="000000"/>
              </a:solidFill>
            </a:endParaRPr>
          </a:p>
        </p:txBody>
      </p:sp>
      <p:sp>
        <p:nvSpPr>
          <p:cNvPr id="10" name="テキスト ボックス 9"/>
          <p:cNvSpPr txBox="1"/>
          <p:nvPr/>
        </p:nvSpPr>
        <p:spPr>
          <a:xfrm>
            <a:off x="2858647" y="3820437"/>
            <a:ext cx="2160240" cy="400110"/>
          </a:xfrm>
          <a:prstGeom prst="rect">
            <a:avLst/>
          </a:prstGeom>
          <a:noFill/>
        </p:spPr>
        <p:txBody>
          <a:bodyPr wrap="square" rtlCol="0">
            <a:spAutoFit/>
          </a:bodyPr>
          <a:lstStyle/>
          <a:p>
            <a:r>
              <a:rPr kumimoji="1" lang="en-US" altLang="ja-JP" sz="2000" dirty="0" smtClean="0">
                <a:solidFill>
                  <a:srgbClr val="000000"/>
                </a:solidFill>
              </a:rPr>
              <a:t>Pupil diaphragm</a:t>
            </a:r>
            <a:endParaRPr kumimoji="1" lang="ja-JP" altLang="en-US" sz="2000" dirty="0">
              <a:solidFill>
                <a:srgbClr val="000000"/>
              </a:solidFill>
            </a:endParaRPr>
          </a:p>
        </p:txBody>
      </p:sp>
      <p:sp>
        <p:nvSpPr>
          <p:cNvPr id="11" name="テキスト ボックス 10"/>
          <p:cNvSpPr txBox="1"/>
          <p:nvPr/>
        </p:nvSpPr>
        <p:spPr>
          <a:xfrm>
            <a:off x="5938649" y="3820437"/>
            <a:ext cx="2809816" cy="707886"/>
          </a:xfrm>
          <a:prstGeom prst="rect">
            <a:avLst/>
          </a:prstGeom>
          <a:noFill/>
        </p:spPr>
        <p:txBody>
          <a:bodyPr wrap="square" rtlCol="0">
            <a:spAutoFit/>
          </a:bodyPr>
          <a:lstStyle/>
          <a:p>
            <a:r>
              <a:rPr kumimoji="1" lang="en-US" altLang="ja-JP" sz="2000" dirty="0" smtClean="0">
                <a:solidFill>
                  <a:srgbClr val="000000"/>
                </a:solidFill>
              </a:rPr>
              <a:t>Glare for Red, Green, and </a:t>
            </a:r>
            <a:r>
              <a:rPr lang="en-US" altLang="ja-JP" sz="2000" dirty="0" smtClean="0">
                <a:solidFill>
                  <a:srgbClr val="000000"/>
                </a:solidFill>
              </a:rPr>
              <a:t>Blue</a:t>
            </a:r>
            <a:r>
              <a:rPr kumimoji="1" lang="en-US" altLang="ja-JP" sz="2000" dirty="0" smtClean="0">
                <a:solidFill>
                  <a:srgbClr val="000000"/>
                </a:solidFill>
              </a:rPr>
              <a:t> wave lengths</a:t>
            </a:r>
            <a:endParaRPr kumimoji="1" lang="ja-JP" altLang="en-US" sz="2000" dirty="0">
              <a:solidFill>
                <a:srgbClr val="000000"/>
              </a:solidFill>
            </a:endParaRPr>
          </a:p>
        </p:txBody>
      </p:sp>
      <p:sp>
        <p:nvSpPr>
          <p:cNvPr id="12" name="右矢印 11"/>
          <p:cNvSpPr/>
          <p:nvPr/>
        </p:nvSpPr>
        <p:spPr>
          <a:xfrm>
            <a:off x="5286189" y="2670696"/>
            <a:ext cx="504056" cy="43204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49475885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2"/>
          <p:cNvSpPr>
            <a:spLocks noGrp="1" noChangeArrowheads="1"/>
          </p:cNvSpPr>
          <p:nvPr>
            <p:ph type="title"/>
          </p:nvPr>
        </p:nvSpPr>
        <p:spPr>
          <a:xfrm>
            <a:off x="1382526" y="94549"/>
            <a:ext cx="6156872" cy="930399"/>
          </a:xfrm>
          <a:noFill/>
        </p:spPr>
        <p:txBody>
          <a:bodyPr/>
          <a:lstStyle/>
          <a:p>
            <a:r>
              <a:rPr lang="en-US" altLang="ja-JP" dirty="0">
                <a:latin typeface="+mn-lt"/>
              </a:rPr>
              <a:t>Dynamic </a:t>
            </a:r>
            <a:r>
              <a:rPr lang="en-US" altLang="ja-JP" dirty="0" smtClean="0">
                <a:latin typeface="+mn-lt"/>
              </a:rPr>
              <a:t>Glare</a:t>
            </a:r>
            <a:endParaRPr lang="ja-JP" altLang="ja-JP" dirty="0">
              <a:latin typeface="+mn-lt"/>
            </a:endParaRPr>
          </a:p>
        </p:txBody>
      </p:sp>
      <p:sp>
        <p:nvSpPr>
          <p:cNvPr id="355331" name="Rectangle 3"/>
          <p:cNvSpPr>
            <a:spLocks noGrp="1" noChangeArrowheads="1"/>
          </p:cNvSpPr>
          <p:nvPr>
            <p:ph type="body" idx="1"/>
          </p:nvPr>
        </p:nvSpPr>
        <p:spPr>
          <a:xfrm>
            <a:off x="251520" y="1059582"/>
            <a:ext cx="8651332" cy="1407017"/>
          </a:xfrm>
          <a:noFill/>
        </p:spPr>
        <p:txBody>
          <a:bodyPr/>
          <a:lstStyle/>
          <a:p>
            <a:pPr>
              <a:lnSpc>
                <a:spcPct val="130000"/>
              </a:lnSpc>
            </a:pPr>
            <a:r>
              <a:rPr lang="en-US" altLang="ja-JP" dirty="0"/>
              <a:t>How glare changes its shape while moving</a:t>
            </a:r>
          </a:p>
        </p:txBody>
      </p:sp>
      <mc:AlternateContent xmlns:mc="http://schemas.openxmlformats.org/markup-compatibility/2006" xmlns:a14="http://schemas.microsoft.com/office/drawing/2010/main">
        <mc:Choice Requires="a14">
          <p:sp>
            <p:nvSpPr>
              <p:cNvPr id="355377" name="Text Box 49"/>
              <p:cNvSpPr txBox="1">
                <a:spLocks noChangeArrowheads="1"/>
              </p:cNvSpPr>
              <p:nvPr/>
            </p:nvSpPr>
            <p:spPr bwMode="auto">
              <a:xfrm>
                <a:off x="3500141" y="2077504"/>
                <a:ext cx="4062525" cy="256548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lIns="52827" tIns="26414" rIns="52827" bIns="26414"/>
              <a:lstStyle>
                <a:lvl1pPr defTabSz="957263">
                  <a:defRPr sz="2400">
                    <a:solidFill>
                      <a:schemeClr val="tx1"/>
                    </a:solidFill>
                    <a:latin typeface="Times New Roman" panose="02020603050405020304" pitchFamily="18" charset="0"/>
                    <a:ea typeface="ＭＳ Ｐゴシック" panose="020B0600070205080204" pitchFamily="50" charset="-128"/>
                  </a:defRPr>
                </a:lvl1pPr>
                <a:lvl2pPr marL="398463" defTabSz="957263">
                  <a:defRPr sz="2400">
                    <a:solidFill>
                      <a:schemeClr val="tx1"/>
                    </a:solidFill>
                    <a:latin typeface="Times New Roman" panose="02020603050405020304" pitchFamily="18" charset="0"/>
                    <a:ea typeface="ＭＳ Ｐゴシック" panose="020B0600070205080204" pitchFamily="50" charset="-128"/>
                  </a:defRPr>
                </a:lvl2pPr>
                <a:lvl3pPr marL="798513" defTabSz="957263">
                  <a:defRPr sz="2400">
                    <a:solidFill>
                      <a:schemeClr val="tx1"/>
                    </a:solidFill>
                    <a:latin typeface="Times New Roman" panose="02020603050405020304" pitchFamily="18" charset="0"/>
                    <a:ea typeface="ＭＳ Ｐゴシック" panose="020B0600070205080204" pitchFamily="50" charset="-128"/>
                  </a:defRPr>
                </a:lvl3pPr>
                <a:lvl4pPr marL="1196975" defTabSz="957263">
                  <a:defRPr sz="2400">
                    <a:solidFill>
                      <a:schemeClr val="tx1"/>
                    </a:solidFill>
                    <a:latin typeface="Times New Roman" panose="02020603050405020304" pitchFamily="18" charset="0"/>
                    <a:ea typeface="ＭＳ Ｐゴシック" panose="020B0600070205080204" pitchFamily="50" charset="-128"/>
                  </a:defRPr>
                </a:lvl4pPr>
                <a:lvl5pPr marL="1597025" defTabSz="957263">
                  <a:defRPr sz="2400">
                    <a:solidFill>
                      <a:schemeClr val="tx1"/>
                    </a:solidFill>
                    <a:latin typeface="Times New Roman" panose="02020603050405020304" pitchFamily="18" charset="0"/>
                    <a:ea typeface="ＭＳ Ｐゴシック" panose="020B0600070205080204" pitchFamily="50" charset="-128"/>
                  </a:defRPr>
                </a:lvl5pPr>
                <a:lvl6pPr marL="2054225" defTabSz="9572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50" charset="-128"/>
                  </a:defRPr>
                </a:lvl6pPr>
                <a:lvl7pPr marL="2511425" defTabSz="9572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50" charset="-128"/>
                  </a:defRPr>
                </a:lvl7pPr>
                <a:lvl8pPr marL="2968625" defTabSz="9572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50" charset="-128"/>
                  </a:defRPr>
                </a:lvl8pPr>
                <a:lvl9pPr marL="3425825" defTabSz="9572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50" charset="-128"/>
                  </a:defRPr>
                </a:lvl9pPr>
              </a:lstStyle>
              <a:p>
                <a:r>
                  <a:rPr lang="en-US" altLang="ja-JP" dirty="0" smtClean="0">
                    <a:solidFill>
                      <a:srgbClr val="000000"/>
                    </a:solidFill>
                    <a:latin typeface="+mn-lt"/>
                  </a:rPr>
                  <a:t>Light source position</a:t>
                </a:r>
              </a:p>
              <a:p>
                <a:pPr eaLnBrk="1" hangingPunct="1"/>
                <a:endParaRPr lang="en-US" altLang="ja-JP" dirty="0" smtClean="0">
                  <a:solidFill>
                    <a:srgbClr val="000000"/>
                  </a:solidFill>
                  <a:latin typeface="+mn-lt"/>
                </a:endParaRPr>
              </a:p>
              <a:p>
                <a:pPr eaLnBrk="1" hangingPunct="1"/>
                <a:r>
                  <a:rPr lang="en-US" altLang="ja-JP" dirty="0" smtClean="0">
                    <a:solidFill>
                      <a:srgbClr val="000000"/>
                    </a:solidFill>
                    <a:latin typeface="+mn-lt"/>
                  </a:rPr>
                  <a:t>Choose an input obstacle image</a:t>
                </a:r>
                <a14:m>
                  <m:oMath xmlns:m="http://schemas.openxmlformats.org/officeDocument/2006/math">
                    <m:r>
                      <a:rPr lang="en-US" altLang="ja-JP" b="0" i="0" smtClean="0">
                        <a:solidFill>
                          <a:srgbClr val="000000"/>
                        </a:solidFill>
                        <a:latin typeface="Cambria Math" panose="02040503050406030204" pitchFamily="18" charset="0"/>
                      </a:rPr>
                      <m:t> </m:t>
                    </m:r>
                    <m:r>
                      <a:rPr lang="en-US" altLang="ja-JP" b="0" i="1" smtClean="0">
                        <a:solidFill>
                          <a:srgbClr val="000000"/>
                        </a:solidFill>
                        <a:latin typeface="Cambria Math" panose="02040503050406030204" pitchFamily="18" charset="0"/>
                      </a:rPr>
                      <m:t>𝑡</m:t>
                    </m:r>
                    <m:d>
                      <m:dPr>
                        <m:ctrlPr>
                          <a:rPr lang="en-US" altLang="ja-JP" b="0" i="1" smtClean="0">
                            <a:solidFill>
                              <a:srgbClr val="000000"/>
                            </a:solidFill>
                            <a:latin typeface="Cambria Math" panose="02040503050406030204" pitchFamily="18" charset="0"/>
                          </a:rPr>
                        </m:ctrlPr>
                      </m:dPr>
                      <m:e>
                        <m:sSub>
                          <m:sSubPr>
                            <m:ctrlPr>
                              <a:rPr lang="en-US" altLang="ja-JP" b="0" i="1" smtClean="0">
                                <a:solidFill>
                                  <a:srgbClr val="000000"/>
                                </a:solidFill>
                                <a:latin typeface="Cambria Math" panose="02040503050406030204" pitchFamily="18" charset="0"/>
                              </a:rPr>
                            </m:ctrlPr>
                          </m:sSubPr>
                          <m:e>
                            <m:r>
                              <a:rPr lang="en-US" altLang="ja-JP" b="0" i="1" smtClean="0">
                                <a:solidFill>
                                  <a:srgbClr val="000000"/>
                                </a:solidFill>
                                <a:latin typeface="Cambria Math" panose="02040503050406030204" pitchFamily="18" charset="0"/>
                              </a:rPr>
                              <m:t>𝑥</m:t>
                            </m:r>
                          </m:e>
                          <m:sub>
                            <m:r>
                              <a:rPr lang="en-US" altLang="ja-JP" b="0" i="1" smtClean="0">
                                <a:solidFill>
                                  <a:srgbClr val="000000"/>
                                </a:solidFill>
                                <a:latin typeface="Cambria Math" panose="02040503050406030204" pitchFamily="18" charset="0"/>
                              </a:rPr>
                              <m:t>𝑜</m:t>
                            </m:r>
                          </m:sub>
                        </m:sSub>
                        <m:r>
                          <a:rPr lang="en-US" altLang="ja-JP" b="0" i="1" smtClean="0">
                            <a:solidFill>
                              <a:srgbClr val="000000"/>
                            </a:solidFill>
                            <a:latin typeface="Cambria Math" panose="02040503050406030204" pitchFamily="18" charset="0"/>
                          </a:rPr>
                          <m:t>,</m:t>
                        </m:r>
                        <m:sSub>
                          <m:sSubPr>
                            <m:ctrlPr>
                              <a:rPr lang="en-US" altLang="ja-JP" b="0" i="1" smtClean="0">
                                <a:solidFill>
                                  <a:srgbClr val="000000"/>
                                </a:solidFill>
                                <a:latin typeface="Cambria Math" panose="02040503050406030204" pitchFamily="18" charset="0"/>
                              </a:rPr>
                            </m:ctrlPr>
                          </m:sSubPr>
                          <m:e>
                            <m:r>
                              <a:rPr lang="en-US" altLang="ja-JP" b="0" i="1" smtClean="0">
                                <a:solidFill>
                                  <a:srgbClr val="000000"/>
                                </a:solidFill>
                                <a:latin typeface="Cambria Math" panose="02040503050406030204" pitchFamily="18" charset="0"/>
                              </a:rPr>
                              <m:t>𝑦</m:t>
                            </m:r>
                          </m:e>
                          <m:sub>
                            <m:r>
                              <a:rPr lang="en-US" altLang="ja-JP" b="0" i="1" smtClean="0">
                                <a:solidFill>
                                  <a:srgbClr val="000000"/>
                                </a:solidFill>
                                <a:latin typeface="Cambria Math" panose="02040503050406030204" pitchFamily="18" charset="0"/>
                              </a:rPr>
                              <m:t>𝑜</m:t>
                            </m:r>
                          </m:sub>
                        </m:sSub>
                      </m:e>
                    </m:d>
                    <m:r>
                      <a:rPr lang="en-US" altLang="ja-JP" b="0" i="1" smtClean="0">
                        <a:solidFill>
                          <a:srgbClr val="000000"/>
                        </a:solidFill>
                        <a:latin typeface="Cambria Math" panose="02040503050406030204" pitchFamily="18" charset="0"/>
                      </a:rPr>
                      <m:t>𝑃</m:t>
                    </m:r>
                    <m:d>
                      <m:dPr>
                        <m:ctrlPr>
                          <a:rPr lang="en-US" altLang="ja-JP" i="1">
                            <a:solidFill>
                              <a:srgbClr val="000000"/>
                            </a:solidFill>
                            <a:latin typeface="Cambria Math" panose="02040503050406030204" pitchFamily="18" charset="0"/>
                          </a:rPr>
                        </m:ctrlPr>
                      </m:dPr>
                      <m:e>
                        <m:sSub>
                          <m:sSubPr>
                            <m:ctrlPr>
                              <a:rPr lang="en-US" altLang="ja-JP" i="1">
                                <a:solidFill>
                                  <a:srgbClr val="000000"/>
                                </a:solidFill>
                                <a:latin typeface="Cambria Math" panose="02040503050406030204" pitchFamily="18" charset="0"/>
                              </a:rPr>
                            </m:ctrlPr>
                          </m:sSubPr>
                          <m:e>
                            <m:r>
                              <a:rPr lang="en-US" altLang="ja-JP" i="1">
                                <a:solidFill>
                                  <a:srgbClr val="000000"/>
                                </a:solidFill>
                                <a:latin typeface="Cambria Math" panose="02040503050406030204" pitchFamily="18" charset="0"/>
                              </a:rPr>
                              <m:t>𝑥</m:t>
                            </m:r>
                          </m:e>
                          <m:sub>
                            <m:r>
                              <a:rPr lang="en-US" altLang="ja-JP" i="1">
                                <a:solidFill>
                                  <a:srgbClr val="000000"/>
                                </a:solidFill>
                                <a:latin typeface="Cambria Math" panose="02040503050406030204" pitchFamily="18" charset="0"/>
                              </a:rPr>
                              <m:t>𝑜</m:t>
                            </m:r>
                          </m:sub>
                        </m:sSub>
                        <m:r>
                          <a:rPr lang="en-US" altLang="ja-JP" i="1">
                            <a:solidFill>
                              <a:srgbClr val="000000"/>
                            </a:solidFill>
                            <a:latin typeface="Cambria Math" panose="02040503050406030204" pitchFamily="18" charset="0"/>
                          </a:rPr>
                          <m:t>,</m:t>
                        </m:r>
                        <m:sSub>
                          <m:sSubPr>
                            <m:ctrlPr>
                              <a:rPr lang="en-US" altLang="ja-JP" i="1">
                                <a:solidFill>
                                  <a:srgbClr val="000000"/>
                                </a:solidFill>
                                <a:latin typeface="Cambria Math" panose="02040503050406030204" pitchFamily="18" charset="0"/>
                              </a:rPr>
                            </m:ctrlPr>
                          </m:sSubPr>
                          <m:e>
                            <m:r>
                              <a:rPr lang="en-US" altLang="ja-JP" i="1">
                                <a:solidFill>
                                  <a:srgbClr val="000000"/>
                                </a:solidFill>
                                <a:latin typeface="Cambria Math" panose="02040503050406030204" pitchFamily="18" charset="0"/>
                              </a:rPr>
                              <m:t>𝑦</m:t>
                            </m:r>
                          </m:e>
                          <m:sub>
                            <m:r>
                              <a:rPr lang="en-US" altLang="ja-JP" i="1">
                                <a:solidFill>
                                  <a:srgbClr val="000000"/>
                                </a:solidFill>
                                <a:latin typeface="Cambria Math" panose="02040503050406030204" pitchFamily="18" charset="0"/>
                              </a:rPr>
                              <m:t>𝑜</m:t>
                            </m:r>
                          </m:sub>
                        </m:sSub>
                      </m:e>
                    </m:d>
                  </m:oMath>
                </a14:m>
                <a:endParaRPr lang="en-US" altLang="ja-JP" dirty="0" smtClean="0">
                  <a:solidFill>
                    <a:srgbClr val="000000"/>
                  </a:solidFill>
                  <a:latin typeface="+mn-lt"/>
                </a:endParaRPr>
              </a:p>
              <a:p>
                <a:pPr eaLnBrk="1" hangingPunct="1"/>
                <a:endParaRPr lang="en-US" altLang="ja-JP" dirty="0">
                  <a:solidFill>
                    <a:srgbClr val="000000"/>
                  </a:solidFill>
                  <a:latin typeface="+mn-lt"/>
                </a:endParaRPr>
              </a:p>
              <a:p>
                <a:pPr eaLnBrk="1" hangingPunct="1"/>
                <a:r>
                  <a:rPr lang="en-US" altLang="ja-JP" dirty="0" smtClean="0">
                    <a:solidFill>
                      <a:srgbClr val="000000"/>
                    </a:solidFill>
                    <a:latin typeface="+mn-lt"/>
                  </a:rPr>
                  <a:t>Output glare image</a:t>
                </a:r>
                <a:endParaRPr lang="ja-JP" altLang="en-US" dirty="0">
                  <a:solidFill>
                    <a:srgbClr val="000000"/>
                  </a:solidFill>
                  <a:latin typeface="+mn-lt"/>
                </a:endParaRPr>
              </a:p>
            </p:txBody>
          </p:sp>
        </mc:Choice>
        <mc:Fallback xmlns="">
          <p:sp>
            <p:nvSpPr>
              <p:cNvPr id="355377" name="Text Box 49"/>
              <p:cNvSpPr txBox="1">
                <a:spLocks noRot="1" noChangeAspect="1" noMove="1" noResize="1" noEditPoints="1" noAdjustHandles="1" noChangeArrowheads="1" noChangeShapeType="1" noTextEdit="1"/>
              </p:cNvSpPr>
              <p:nvPr/>
            </p:nvSpPr>
            <p:spPr bwMode="auto">
              <a:xfrm>
                <a:off x="3500141" y="2077504"/>
                <a:ext cx="4062525" cy="2565482"/>
              </a:xfrm>
              <a:prstGeom prst="rect">
                <a:avLst/>
              </a:prstGeom>
              <a:blipFill rotWithShape="0">
                <a:blip r:embed="rId3"/>
                <a:stretch>
                  <a:fillRect l="-3298" t="-237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ja-JP" altLang="en-US">
                    <a:noFill/>
                  </a:rPr>
                  <a:t> </a:t>
                </a:r>
              </a:p>
            </p:txBody>
          </p:sp>
        </mc:Fallback>
      </mc:AlternateContent>
      <p:pic>
        <p:nvPicPr>
          <p:cNvPr id="6" name="図 5"/>
          <p:cNvPicPr>
            <a:picLocks noChangeAspect="1"/>
          </p:cNvPicPr>
          <p:nvPr/>
        </p:nvPicPr>
        <p:blipFill>
          <a:blip r:embed="rId4"/>
          <a:stretch>
            <a:fillRect/>
          </a:stretch>
        </p:blipFill>
        <p:spPr>
          <a:xfrm>
            <a:off x="816080" y="1840653"/>
            <a:ext cx="2437742" cy="2918315"/>
          </a:xfrm>
          <a:prstGeom prst="rect">
            <a:avLst/>
          </a:prstGeom>
        </p:spPr>
      </p:pic>
    </p:spTree>
    <p:extLst>
      <p:ext uri="{BB962C8B-B14F-4D97-AF65-F5344CB8AC3E}">
        <p14:creationId xmlns:p14="http://schemas.microsoft.com/office/powerpoint/2010/main" val="2810143165"/>
      </p:ext>
    </p:extLst>
  </p:cSld>
  <p:clrMapOvr>
    <a:masterClrMapping/>
  </p:clrMapOvr>
  <p:transition advTm="27049">
    <p:strips dir="rd"/>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2"/>
          <p:cNvSpPr>
            <a:spLocks noGrp="1" noChangeArrowheads="1"/>
          </p:cNvSpPr>
          <p:nvPr>
            <p:ph type="title"/>
          </p:nvPr>
        </p:nvSpPr>
        <p:spPr>
          <a:xfrm>
            <a:off x="1382526" y="94549"/>
            <a:ext cx="6156872" cy="930399"/>
          </a:xfrm>
          <a:noFill/>
        </p:spPr>
        <p:txBody>
          <a:bodyPr/>
          <a:lstStyle/>
          <a:p>
            <a:r>
              <a:rPr lang="en-US" altLang="ja-JP" dirty="0">
                <a:latin typeface="+mn-lt"/>
              </a:rPr>
              <a:t>Dynamic </a:t>
            </a:r>
            <a:r>
              <a:rPr lang="en-US" altLang="ja-JP" dirty="0" smtClean="0">
                <a:latin typeface="+mn-lt"/>
              </a:rPr>
              <a:t>Glare</a:t>
            </a:r>
            <a:endParaRPr lang="ja-JP" altLang="ja-JP" dirty="0">
              <a:latin typeface="+mn-lt"/>
            </a:endParaRPr>
          </a:p>
        </p:txBody>
      </p:sp>
      <p:sp>
        <p:nvSpPr>
          <p:cNvPr id="355331" name="Rectangle 3"/>
          <p:cNvSpPr>
            <a:spLocks noGrp="1" noChangeArrowheads="1"/>
          </p:cNvSpPr>
          <p:nvPr>
            <p:ph type="body" idx="1"/>
          </p:nvPr>
        </p:nvSpPr>
        <p:spPr>
          <a:xfrm>
            <a:off x="251520" y="1059582"/>
            <a:ext cx="8651332" cy="1407017"/>
          </a:xfrm>
          <a:noFill/>
        </p:spPr>
        <p:txBody>
          <a:bodyPr/>
          <a:lstStyle/>
          <a:p>
            <a:pPr>
              <a:lnSpc>
                <a:spcPct val="130000"/>
              </a:lnSpc>
            </a:pPr>
            <a:r>
              <a:rPr lang="en-US" altLang="ja-JP" dirty="0"/>
              <a:t>How glare changes its shape while moving</a:t>
            </a:r>
          </a:p>
        </p:txBody>
      </p:sp>
      <mc:AlternateContent xmlns:mc="http://schemas.openxmlformats.org/markup-compatibility/2006" xmlns:a14="http://schemas.microsoft.com/office/drawing/2010/main">
        <mc:Choice Requires="a14">
          <p:sp>
            <p:nvSpPr>
              <p:cNvPr id="355377" name="Text Box 49"/>
              <p:cNvSpPr txBox="1">
                <a:spLocks noChangeArrowheads="1"/>
              </p:cNvSpPr>
              <p:nvPr/>
            </p:nvSpPr>
            <p:spPr bwMode="auto">
              <a:xfrm>
                <a:off x="3500141" y="2077504"/>
                <a:ext cx="4062525" cy="256548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lIns="52827" tIns="26414" rIns="52827" bIns="26414"/>
              <a:lstStyle>
                <a:lvl1pPr defTabSz="957263">
                  <a:defRPr sz="2400">
                    <a:solidFill>
                      <a:schemeClr val="tx1"/>
                    </a:solidFill>
                    <a:latin typeface="Times New Roman" panose="02020603050405020304" pitchFamily="18" charset="0"/>
                    <a:ea typeface="ＭＳ Ｐゴシック" panose="020B0600070205080204" pitchFamily="50" charset="-128"/>
                  </a:defRPr>
                </a:lvl1pPr>
                <a:lvl2pPr marL="398463" defTabSz="957263">
                  <a:defRPr sz="2400">
                    <a:solidFill>
                      <a:schemeClr val="tx1"/>
                    </a:solidFill>
                    <a:latin typeface="Times New Roman" panose="02020603050405020304" pitchFamily="18" charset="0"/>
                    <a:ea typeface="ＭＳ Ｐゴシック" panose="020B0600070205080204" pitchFamily="50" charset="-128"/>
                  </a:defRPr>
                </a:lvl2pPr>
                <a:lvl3pPr marL="798513" defTabSz="957263">
                  <a:defRPr sz="2400">
                    <a:solidFill>
                      <a:schemeClr val="tx1"/>
                    </a:solidFill>
                    <a:latin typeface="Times New Roman" panose="02020603050405020304" pitchFamily="18" charset="0"/>
                    <a:ea typeface="ＭＳ Ｐゴシック" panose="020B0600070205080204" pitchFamily="50" charset="-128"/>
                  </a:defRPr>
                </a:lvl3pPr>
                <a:lvl4pPr marL="1196975" defTabSz="957263">
                  <a:defRPr sz="2400">
                    <a:solidFill>
                      <a:schemeClr val="tx1"/>
                    </a:solidFill>
                    <a:latin typeface="Times New Roman" panose="02020603050405020304" pitchFamily="18" charset="0"/>
                    <a:ea typeface="ＭＳ Ｐゴシック" panose="020B0600070205080204" pitchFamily="50" charset="-128"/>
                  </a:defRPr>
                </a:lvl4pPr>
                <a:lvl5pPr marL="1597025" defTabSz="957263">
                  <a:defRPr sz="2400">
                    <a:solidFill>
                      <a:schemeClr val="tx1"/>
                    </a:solidFill>
                    <a:latin typeface="Times New Roman" panose="02020603050405020304" pitchFamily="18" charset="0"/>
                    <a:ea typeface="ＭＳ Ｐゴシック" panose="020B0600070205080204" pitchFamily="50" charset="-128"/>
                  </a:defRPr>
                </a:lvl5pPr>
                <a:lvl6pPr marL="2054225" defTabSz="9572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50" charset="-128"/>
                  </a:defRPr>
                </a:lvl6pPr>
                <a:lvl7pPr marL="2511425" defTabSz="9572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50" charset="-128"/>
                  </a:defRPr>
                </a:lvl7pPr>
                <a:lvl8pPr marL="2968625" defTabSz="9572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50" charset="-128"/>
                  </a:defRPr>
                </a:lvl8pPr>
                <a:lvl9pPr marL="3425825" defTabSz="9572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50" charset="-128"/>
                  </a:defRPr>
                </a:lvl9pPr>
              </a:lstStyle>
              <a:p>
                <a:r>
                  <a:rPr lang="en-US" altLang="ja-JP" dirty="0" smtClean="0">
                    <a:solidFill>
                      <a:srgbClr val="000000"/>
                    </a:solidFill>
                    <a:latin typeface="+mn-lt"/>
                  </a:rPr>
                  <a:t>Light source position</a:t>
                </a:r>
              </a:p>
              <a:p>
                <a:pPr eaLnBrk="1" hangingPunct="1"/>
                <a:endParaRPr lang="en-US" altLang="ja-JP" dirty="0" smtClean="0">
                  <a:solidFill>
                    <a:srgbClr val="000000"/>
                  </a:solidFill>
                  <a:latin typeface="+mn-lt"/>
                </a:endParaRPr>
              </a:p>
              <a:p>
                <a:pPr eaLnBrk="1" hangingPunct="1"/>
                <a:r>
                  <a:rPr lang="en-US" altLang="ja-JP" dirty="0" smtClean="0">
                    <a:solidFill>
                      <a:srgbClr val="000000"/>
                    </a:solidFill>
                    <a:latin typeface="+mn-lt"/>
                  </a:rPr>
                  <a:t>Choose an input obstacle image</a:t>
                </a:r>
                <a14:m>
                  <m:oMath xmlns:m="http://schemas.openxmlformats.org/officeDocument/2006/math">
                    <m:r>
                      <a:rPr lang="en-US" altLang="ja-JP" b="0" i="0" smtClean="0">
                        <a:solidFill>
                          <a:srgbClr val="000000"/>
                        </a:solidFill>
                        <a:latin typeface="Cambria Math" panose="02040503050406030204" pitchFamily="18" charset="0"/>
                      </a:rPr>
                      <m:t> </m:t>
                    </m:r>
                    <m:r>
                      <a:rPr lang="en-US" altLang="ja-JP" b="0" i="1" smtClean="0">
                        <a:solidFill>
                          <a:srgbClr val="000000"/>
                        </a:solidFill>
                        <a:latin typeface="Cambria Math" panose="02040503050406030204" pitchFamily="18" charset="0"/>
                      </a:rPr>
                      <m:t>𝑡</m:t>
                    </m:r>
                    <m:d>
                      <m:dPr>
                        <m:ctrlPr>
                          <a:rPr lang="en-US" altLang="ja-JP" b="0" i="1" smtClean="0">
                            <a:solidFill>
                              <a:srgbClr val="000000"/>
                            </a:solidFill>
                            <a:latin typeface="Cambria Math" panose="02040503050406030204" pitchFamily="18" charset="0"/>
                          </a:rPr>
                        </m:ctrlPr>
                      </m:dPr>
                      <m:e>
                        <m:sSub>
                          <m:sSubPr>
                            <m:ctrlPr>
                              <a:rPr lang="en-US" altLang="ja-JP" b="0" i="1" smtClean="0">
                                <a:solidFill>
                                  <a:srgbClr val="000000"/>
                                </a:solidFill>
                                <a:latin typeface="Cambria Math" panose="02040503050406030204" pitchFamily="18" charset="0"/>
                              </a:rPr>
                            </m:ctrlPr>
                          </m:sSubPr>
                          <m:e>
                            <m:r>
                              <a:rPr lang="en-US" altLang="ja-JP" b="0" i="1" smtClean="0">
                                <a:solidFill>
                                  <a:srgbClr val="000000"/>
                                </a:solidFill>
                                <a:latin typeface="Cambria Math" panose="02040503050406030204" pitchFamily="18" charset="0"/>
                              </a:rPr>
                              <m:t>𝑥</m:t>
                            </m:r>
                          </m:e>
                          <m:sub>
                            <m:r>
                              <a:rPr lang="en-US" altLang="ja-JP" b="0" i="1" smtClean="0">
                                <a:solidFill>
                                  <a:srgbClr val="000000"/>
                                </a:solidFill>
                                <a:latin typeface="Cambria Math" panose="02040503050406030204" pitchFamily="18" charset="0"/>
                              </a:rPr>
                              <m:t>𝑜</m:t>
                            </m:r>
                          </m:sub>
                        </m:sSub>
                        <m:r>
                          <a:rPr lang="en-US" altLang="ja-JP" b="0" i="1" smtClean="0">
                            <a:solidFill>
                              <a:srgbClr val="000000"/>
                            </a:solidFill>
                            <a:latin typeface="Cambria Math" panose="02040503050406030204" pitchFamily="18" charset="0"/>
                          </a:rPr>
                          <m:t>,</m:t>
                        </m:r>
                        <m:sSub>
                          <m:sSubPr>
                            <m:ctrlPr>
                              <a:rPr lang="en-US" altLang="ja-JP" b="0" i="1" smtClean="0">
                                <a:solidFill>
                                  <a:srgbClr val="000000"/>
                                </a:solidFill>
                                <a:latin typeface="Cambria Math" panose="02040503050406030204" pitchFamily="18" charset="0"/>
                              </a:rPr>
                            </m:ctrlPr>
                          </m:sSubPr>
                          <m:e>
                            <m:r>
                              <a:rPr lang="en-US" altLang="ja-JP" b="0" i="1" smtClean="0">
                                <a:solidFill>
                                  <a:srgbClr val="000000"/>
                                </a:solidFill>
                                <a:latin typeface="Cambria Math" panose="02040503050406030204" pitchFamily="18" charset="0"/>
                              </a:rPr>
                              <m:t>𝑦</m:t>
                            </m:r>
                          </m:e>
                          <m:sub>
                            <m:r>
                              <a:rPr lang="en-US" altLang="ja-JP" b="0" i="1" smtClean="0">
                                <a:solidFill>
                                  <a:srgbClr val="000000"/>
                                </a:solidFill>
                                <a:latin typeface="Cambria Math" panose="02040503050406030204" pitchFamily="18" charset="0"/>
                              </a:rPr>
                              <m:t>𝑜</m:t>
                            </m:r>
                          </m:sub>
                        </m:sSub>
                      </m:e>
                    </m:d>
                    <m:r>
                      <a:rPr lang="en-US" altLang="ja-JP" b="0" i="1" smtClean="0">
                        <a:solidFill>
                          <a:srgbClr val="000000"/>
                        </a:solidFill>
                        <a:latin typeface="Cambria Math" panose="02040503050406030204" pitchFamily="18" charset="0"/>
                      </a:rPr>
                      <m:t>𝑃</m:t>
                    </m:r>
                    <m:d>
                      <m:dPr>
                        <m:ctrlPr>
                          <a:rPr lang="en-US" altLang="ja-JP" i="1">
                            <a:solidFill>
                              <a:srgbClr val="000000"/>
                            </a:solidFill>
                            <a:latin typeface="Cambria Math" panose="02040503050406030204" pitchFamily="18" charset="0"/>
                          </a:rPr>
                        </m:ctrlPr>
                      </m:dPr>
                      <m:e>
                        <m:sSub>
                          <m:sSubPr>
                            <m:ctrlPr>
                              <a:rPr lang="en-US" altLang="ja-JP" i="1">
                                <a:solidFill>
                                  <a:srgbClr val="000000"/>
                                </a:solidFill>
                                <a:latin typeface="Cambria Math" panose="02040503050406030204" pitchFamily="18" charset="0"/>
                              </a:rPr>
                            </m:ctrlPr>
                          </m:sSubPr>
                          <m:e>
                            <m:r>
                              <a:rPr lang="en-US" altLang="ja-JP" i="1">
                                <a:solidFill>
                                  <a:srgbClr val="000000"/>
                                </a:solidFill>
                                <a:latin typeface="Cambria Math" panose="02040503050406030204" pitchFamily="18" charset="0"/>
                              </a:rPr>
                              <m:t>𝑥</m:t>
                            </m:r>
                          </m:e>
                          <m:sub>
                            <m:r>
                              <a:rPr lang="en-US" altLang="ja-JP" i="1">
                                <a:solidFill>
                                  <a:srgbClr val="000000"/>
                                </a:solidFill>
                                <a:latin typeface="Cambria Math" panose="02040503050406030204" pitchFamily="18" charset="0"/>
                              </a:rPr>
                              <m:t>𝑜</m:t>
                            </m:r>
                          </m:sub>
                        </m:sSub>
                        <m:r>
                          <a:rPr lang="en-US" altLang="ja-JP" i="1">
                            <a:solidFill>
                              <a:srgbClr val="000000"/>
                            </a:solidFill>
                            <a:latin typeface="Cambria Math" panose="02040503050406030204" pitchFamily="18" charset="0"/>
                          </a:rPr>
                          <m:t>,</m:t>
                        </m:r>
                        <m:sSub>
                          <m:sSubPr>
                            <m:ctrlPr>
                              <a:rPr lang="en-US" altLang="ja-JP" i="1">
                                <a:solidFill>
                                  <a:srgbClr val="000000"/>
                                </a:solidFill>
                                <a:latin typeface="Cambria Math" panose="02040503050406030204" pitchFamily="18" charset="0"/>
                              </a:rPr>
                            </m:ctrlPr>
                          </m:sSubPr>
                          <m:e>
                            <m:r>
                              <a:rPr lang="en-US" altLang="ja-JP" i="1">
                                <a:solidFill>
                                  <a:srgbClr val="000000"/>
                                </a:solidFill>
                                <a:latin typeface="Cambria Math" panose="02040503050406030204" pitchFamily="18" charset="0"/>
                              </a:rPr>
                              <m:t>𝑦</m:t>
                            </m:r>
                          </m:e>
                          <m:sub>
                            <m:r>
                              <a:rPr lang="en-US" altLang="ja-JP" i="1">
                                <a:solidFill>
                                  <a:srgbClr val="000000"/>
                                </a:solidFill>
                                <a:latin typeface="Cambria Math" panose="02040503050406030204" pitchFamily="18" charset="0"/>
                              </a:rPr>
                              <m:t>𝑜</m:t>
                            </m:r>
                          </m:sub>
                        </m:sSub>
                      </m:e>
                    </m:d>
                  </m:oMath>
                </a14:m>
                <a:endParaRPr lang="en-US" altLang="ja-JP" dirty="0" smtClean="0">
                  <a:solidFill>
                    <a:srgbClr val="000000"/>
                  </a:solidFill>
                  <a:latin typeface="+mn-lt"/>
                </a:endParaRPr>
              </a:p>
              <a:p>
                <a:pPr eaLnBrk="1" hangingPunct="1"/>
                <a:endParaRPr lang="en-US" altLang="ja-JP" dirty="0">
                  <a:solidFill>
                    <a:srgbClr val="000000"/>
                  </a:solidFill>
                  <a:latin typeface="+mn-lt"/>
                </a:endParaRPr>
              </a:p>
              <a:p>
                <a:pPr eaLnBrk="1" hangingPunct="1"/>
                <a:r>
                  <a:rPr lang="en-US" altLang="ja-JP" dirty="0" smtClean="0">
                    <a:solidFill>
                      <a:srgbClr val="000000"/>
                    </a:solidFill>
                    <a:latin typeface="+mn-lt"/>
                  </a:rPr>
                  <a:t>Output glare image</a:t>
                </a:r>
                <a:endParaRPr lang="ja-JP" altLang="en-US" dirty="0">
                  <a:solidFill>
                    <a:srgbClr val="000000"/>
                  </a:solidFill>
                  <a:latin typeface="+mn-lt"/>
                </a:endParaRPr>
              </a:p>
            </p:txBody>
          </p:sp>
        </mc:Choice>
        <mc:Fallback xmlns="">
          <p:sp>
            <p:nvSpPr>
              <p:cNvPr id="355377" name="Text Box 49"/>
              <p:cNvSpPr txBox="1">
                <a:spLocks noRot="1" noChangeAspect="1" noMove="1" noResize="1" noEditPoints="1" noAdjustHandles="1" noChangeArrowheads="1" noChangeShapeType="1" noTextEdit="1"/>
              </p:cNvSpPr>
              <p:nvPr/>
            </p:nvSpPr>
            <p:spPr bwMode="auto">
              <a:xfrm>
                <a:off x="3500141" y="2077504"/>
                <a:ext cx="4062525" cy="2565482"/>
              </a:xfrm>
              <a:prstGeom prst="rect">
                <a:avLst/>
              </a:prstGeom>
              <a:blipFill rotWithShape="0">
                <a:blip r:embed="rId3"/>
                <a:stretch>
                  <a:fillRect l="-3298" t="-237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ja-JP" altLang="en-US">
                    <a:noFill/>
                  </a:rPr>
                  <a:t> </a:t>
                </a:r>
              </a:p>
            </p:txBody>
          </p:sp>
        </mc:Fallback>
      </mc:AlternateContent>
      <p:pic>
        <p:nvPicPr>
          <p:cNvPr id="2" name="図 1"/>
          <p:cNvPicPr>
            <a:picLocks noChangeAspect="1"/>
          </p:cNvPicPr>
          <p:nvPr/>
        </p:nvPicPr>
        <p:blipFill>
          <a:blip r:embed="rId4"/>
          <a:stretch>
            <a:fillRect/>
          </a:stretch>
        </p:blipFill>
        <p:spPr>
          <a:xfrm>
            <a:off x="827584" y="1851670"/>
            <a:ext cx="2401918" cy="2835435"/>
          </a:xfrm>
          <a:prstGeom prst="rect">
            <a:avLst/>
          </a:prstGeom>
        </p:spPr>
      </p:pic>
    </p:spTree>
    <p:extLst>
      <p:ext uri="{BB962C8B-B14F-4D97-AF65-F5344CB8AC3E}">
        <p14:creationId xmlns:p14="http://schemas.microsoft.com/office/powerpoint/2010/main" val="2866079031"/>
      </p:ext>
    </p:extLst>
  </p:cSld>
  <p:clrMapOvr>
    <a:masterClrMapping/>
  </p:clrMapOvr>
  <p:transition advTm="27049">
    <p:strips dir="rd"/>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2"/>
          <p:cNvSpPr>
            <a:spLocks noGrp="1" noChangeArrowheads="1"/>
          </p:cNvSpPr>
          <p:nvPr>
            <p:ph type="title"/>
          </p:nvPr>
        </p:nvSpPr>
        <p:spPr>
          <a:xfrm>
            <a:off x="1382526" y="94549"/>
            <a:ext cx="6156872" cy="930399"/>
          </a:xfrm>
          <a:noFill/>
        </p:spPr>
        <p:txBody>
          <a:bodyPr/>
          <a:lstStyle/>
          <a:p>
            <a:r>
              <a:rPr lang="en-US" altLang="ja-JP" dirty="0">
                <a:latin typeface="+mn-lt"/>
              </a:rPr>
              <a:t>Dynamic </a:t>
            </a:r>
            <a:r>
              <a:rPr lang="en-US" altLang="ja-JP" dirty="0" smtClean="0">
                <a:latin typeface="+mn-lt"/>
              </a:rPr>
              <a:t>Glare</a:t>
            </a:r>
            <a:endParaRPr lang="ja-JP" altLang="ja-JP" dirty="0">
              <a:latin typeface="+mn-lt"/>
            </a:endParaRPr>
          </a:p>
        </p:txBody>
      </p:sp>
      <p:sp>
        <p:nvSpPr>
          <p:cNvPr id="355331" name="Rectangle 3"/>
          <p:cNvSpPr>
            <a:spLocks noGrp="1" noChangeArrowheads="1"/>
          </p:cNvSpPr>
          <p:nvPr>
            <p:ph type="body" idx="1"/>
          </p:nvPr>
        </p:nvSpPr>
        <p:spPr>
          <a:xfrm>
            <a:off x="251520" y="1059582"/>
            <a:ext cx="8651332" cy="1407017"/>
          </a:xfrm>
          <a:noFill/>
        </p:spPr>
        <p:txBody>
          <a:bodyPr/>
          <a:lstStyle/>
          <a:p>
            <a:pPr>
              <a:lnSpc>
                <a:spcPct val="130000"/>
              </a:lnSpc>
            </a:pPr>
            <a:r>
              <a:rPr lang="en-US" altLang="ja-JP" dirty="0"/>
              <a:t>How glare changes its shape while moving</a:t>
            </a:r>
          </a:p>
        </p:txBody>
      </p:sp>
      <mc:AlternateContent xmlns:mc="http://schemas.openxmlformats.org/markup-compatibility/2006" xmlns:a14="http://schemas.microsoft.com/office/drawing/2010/main">
        <mc:Choice Requires="a14">
          <p:sp>
            <p:nvSpPr>
              <p:cNvPr id="355377" name="Text Box 49"/>
              <p:cNvSpPr txBox="1">
                <a:spLocks noChangeArrowheads="1"/>
              </p:cNvSpPr>
              <p:nvPr/>
            </p:nvSpPr>
            <p:spPr bwMode="auto">
              <a:xfrm>
                <a:off x="3500141" y="2077504"/>
                <a:ext cx="4062525" cy="256548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lIns="52827" tIns="26414" rIns="52827" bIns="26414"/>
              <a:lstStyle>
                <a:lvl1pPr defTabSz="957263">
                  <a:defRPr sz="2400">
                    <a:solidFill>
                      <a:schemeClr val="tx1"/>
                    </a:solidFill>
                    <a:latin typeface="Times New Roman" panose="02020603050405020304" pitchFamily="18" charset="0"/>
                    <a:ea typeface="ＭＳ Ｐゴシック" panose="020B0600070205080204" pitchFamily="50" charset="-128"/>
                  </a:defRPr>
                </a:lvl1pPr>
                <a:lvl2pPr marL="398463" defTabSz="957263">
                  <a:defRPr sz="2400">
                    <a:solidFill>
                      <a:schemeClr val="tx1"/>
                    </a:solidFill>
                    <a:latin typeface="Times New Roman" panose="02020603050405020304" pitchFamily="18" charset="0"/>
                    <a:ea typeface="ＭＳ Ｐゴシック" panose="020B0600070205080204" pitchFamily="50" charset="-128"/>
                  </a:defRPr>
                </a:lvl2pPr>
                <a:lvl3pPr marL="798513" defTabSz="957263">
                  <a:defRPr sz="2400">
                    <a:solidFill>
                      <a:schemeClr val="tx1"/>
                    </a:solidFill>
                    <a:latin typeface="Times New Roman" panose="02020603050405020304" pitchFamily="18" charset="0"/>
                    <a:ea typeface="ＭＳ Ｐゴシック" panose="020B0600070205080204" pitchFamily="50" charset="-128"/>
                  </a:defRPr>
                </a:lvl3pPr>
                <a:lvl4pPr marL="1196975" defTabSz="957263">
                  <a:defRPr sz="2400">
                    <a:solidFill>
                      <a:schemeClr val="tx1"/>
                    </a:solidFill>
                    <a:latin typeface="Times New Roman" panose="02020603050405020304" pitchFamily="18" charset="0"/>
                    <a:ea typeface="ＭＳ Ｐゴシック" panose="020B0600070205080204" pitchFamily="50" charset="-128"/>
                  </a:defRPr>
                </a:lvl4pPr>
                <a:lvl5pPr marL="1597025" defTabSz="957263">
                  <a:defRPr sz="2400">
                    <a:solidFill>
                      <a:schemeClr val="tx1"/>
                    </a:solidFill>
                    <a:latin typeface="Times New Roman" panose="02020603050405020304" pitchFamily="18" charset="0"/>
                    <a:ea typeface="ＭＳ Ｐゴシック" panose="020B0600070205080204" pitchFamily="50" charset="-128"/>
                  </a:defRPr>
                </a:lvl5pPr>
                <a:lvl6pPr marL="2054225" defTabSz="9572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50" charset="-128"/>
                  </a:defRPr>
                </a:lvl6pPr>
                <a:lvl7pPr marL="2511425" defTabSz="9572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50" charset="-128"/>
                  </a:defRPr>
                </a:lvl7pPr>
                <a:lvl8pPr marL="2968625" defTabSz="9572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50" charset="-128"/>
                  </a:defRPr>
                </a:lvl8pPr>
                <a:lvl9pPr marL="3425825" defTabSz="9572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50" charset="-128"/>
                  </a:defRPr>
                </a:lvl9pPr>
              </a:lstStyle>
              <a:p>
                <a:r>
                  <a:rPr lang="en-US" altLang="ja-JP" dirty="0" smtClean="0">
                    <a:solidFill>
                      <a:srgbClr val="000000"/>
                    </a:solidFill>
                    <a:latin typeface="+mn-lt"/>
                  </a:rPr>
                  <a:t>Light source position</a:t>
                </a:r>
              </a:p>
              <a:p>
                <a:pPr eaLnBrk="1" hangingPunct="1"/>
                <a:endParaRPr lang="en-US" altLang="ja-JP" dirty="0" smtClean="0">
                  <a:solidFill>
                    <a:srgbClr val="000000"/>
                  </a:solidFill>
                  <a:latin typeface="+mn-lt"/>
                </a:endParaRPr>
              </a:p>
              <a:p>
                <a:pPr eaLnBrk="1" hangingPunct="1"/>
                <a:r>
                  <a:rPr lang="en-US" altLang="ja-JP" dirty="0" smtClean="0">
                    <a:solidFill>
                      <a:srgbClr val="000000"/>
                    </a:solidFill>
                    <a:latin typeface="+mn-lt"/>
                  </a:rPr>
                  <a:t>Choose an input obstacle image</a:t>
                </a:r>
                <a14:m>
                  <m:oMath xmlns:m="http://schemas.openxmlformats.org/officeDocument/2006/math">
                    <m:r>
                      <a:rPr lang="en-US" altLang="ja-JP" b="0" i="0" smtClean="0">
                        <a:solidFill>
                          <a:srgbClr val="000000"/>
                        </a:solidFill>
                        <a:latin typeface="Cambria Math" panose="02040503050406030204" pitchFamily="18" charset="0"/>
                      </a:rPr>
                      <m:t> </m:t>
                    </m:r>
                    <m:r>
                      <a:rPr lang="en-US" altLang="ja-JP" b="0" i="1" smtClean="0">
                        <a:solidFill>
                          <a:srgbClr val="000000"/>
                        </a:solidFill>
                        <a:latin typeface="Cambria Math" panose="02040503050406030204" pitchFamily="18" charset="0"/>
                      </a:rPr>
                      <m:t>𝑡</m:t>
                    </m:r>
                    <m:d>
                      <m:dPr>
                        <m:ctrlPr>
                          <a:rPr lang="en-US" altLang="ja-JP" b="0" i="1" smtClean="0">
                            <a:solidFill>
                              <a:srgbClr val="000000"/>
                            </a:solidFill>
                            <a:latin typeface="Cambria Math" panose="02040503050406030204" pitchFamily="18" charset="0"/>
                          </a:rPr>
                        </m:ctrlPr>
                      </m:dPr>
                      <m:e>
                        <m:sSub>
                          <m:sSubPr>
                            <m:ctrlPr>
                              <a:rPr lang="en-US" altLang="ja-JP" b="0" i="1" smtClean="0">
                                <a:solidFill>
                                  <a:srgbClr val="000000"/>
                                </a:solidFill>
                                <a:latin typeface="Cambria Math" panose="02040503050406030204" pitchFamily="18" charset="0"/>
                              </a:rPr>
                            </m:ctrlPr>
                          </m:sSubPr>
                          <m:e>
                            <m:r>
                              <a:rPr lang="en-US" altLang="ja-JP" b="0" i="1" smtClean="0">
                                <a:solidFill>
                                  <a:srgbClr val="000000"/>
                                </a:solidFill>
                                <a:latin typeface="Cambria Math" panose="02040503050406030204" pitchFamily="18" charset="0"/>
                              </a:rPr>
                              <m:t>𝑥</m:t>
                            </m:r>
                          </m:e>
                          <m:sub>
                            <m:r>
                              <a:rPr lang="en-US" altLang="ja-JP" b="0" i="1" smtClean="0">
                                <a:solidFill>
                                  <a:srgbClr val="000000"/>
                                </a:solidFill>
                                <a:latin typeface="Cambria Math" panose="02040503050406030204" pitchFamily="18" charset="0"/>
                              </a:rPr>
                              <m:t>𝑜</m:t>
                            </m:r>
                          </m:sub>
                        </m:sSub>
                        <m:r>
                          <a:rPr lang="en-US" altLang="ja-JP" b="0" i="1" smtClean="0">
                            <a:solidFill>
                              <a:srgbClr val="000000"/>
                            </a:solidFill>
                            <a:latin typeface="Cambria Math" panose="02040503050406030204" pitchFamily="18" charset="0"/>
                          </a:rPr>
                          <m:t>,</m:t>
                        </m:r>
                        <m:sSub>
                          <m:sSubPr>
                            <m:ctrlPr>
                              <a:rPr lang="en-US" altLang="ja-JP" b="0" i="1" smtClean="0">
                                <a:solidFill>
                                  <a:srgbClr val="000000"/>
                                </a:solidFill>
                                <a:latin typeface="Cambria Math" panose="02040503050406030204" pitchFamily="18" charset="0"/>
                              </a:rPr>
                            </m:ctrlPr>
                          </m:sSubPr>
                          <m:e>
                            <m:r>
                              <a:rPr lang="en-US" altLang="ja-JP" b="0" i="1" smtClean="0">
                                <a:solidFill>
                                  <a:srgbClr val="000000"/>
                                </a:solidFill>
                                <a:latin typeface="Cambria Math" panose="02040503050406030204" pitchFamily="18" charset="0"/>
                              </a:rPr>
                              <m:t>𝑦</m:t>
                            </m:r>
                          </m:e>
                          <m:sub>
                            <m:r>
                              <a:rPr lang="en-US" altLang="ja-JP" b="0" i="1" smtClean="0">
                                <a:solidFill>
                                  <a:srgbClr val="000000"/>
                                </a:solidFill>
                                <a:latin typeface="Cambria Math" panose="02040503050406030204" pitchFamily="18" charset="0"/>
                              </a:rPr>
                              <m:t>𝑜</m:t>
                            </m:r>
                          </m:sub>
                        </m:sSub>
                      </m:e>
                    </m:d>
                    <m:r>
                      <a:rPr lang="en-US" altLang="ja-JP" b="0" i="1" smtClean="0">
                        <a:solidFill>
                          <a:srgbClr val="000000"/>
                        </a:solidFill>
                        <a:latin typeface="Cambria Math" panose="02040503050406030204" pitchFamily="18" charset="0"/>
                      </a:rPr>
                      <m:t>𝑃</m:t>
                    </m:r>
                    <m:d>
                      <m:dPr>
                        <m:ctrlPr>
                          <a:rPr lang="en-US" altLang="ja-JP" i="1">
                            <a:solidFill>
                              <a:srgbClr val="000000"/>
                            </a:solidFill>
                            <a:latin typeface="Cambria Math" panose="02040503050406030204" pitchFamily="18" charset="0"/>
                          </a:rPr>
                        </m:ctrlPr>
                      </m:dPr>
                      <m:e>
                        <m:sSub>
                          <m:sSubPr>
                            <m:ctrlPr>
                              <a:rPr lang="en-US" altLang="ja-JP" i="1">
                                <a:solidFill>
                                  <a:srgbClr val="000000"/>
                                </a:solidFill>
                                <a:latin typeface="Cambria Math" panose="02040503050406030204" pitchFamily="18" charset="0"/>
                              </a:rPr>
                            </m:ctrlPr>
                          </m:sSubPr>
                          <m:e>
                            <m:r>
                              <a:rPr lang="en-US" altLang="ja-JP" i="1">
                                <a:solidFill>
                                  <a:srgbClr val="000000"/>
                                </a:solidFill>
                                <a:latin typeface="Cambria Math" panose="02040503050406030204" pitchFamily="18" charset="0"/>
                              </a:rPr>
                              <m:t>𝑥</m:t>
                            </m:r>
                          </m:e>
                          <m:sub>
                            <m:r>
                              <a:rPr lang="en-US" altLang="ja-JP" i="1">
                                <a:solidFill>
                                  <a:srgbClr val="000000"/>
                                </a:solidFill>
                                <a:latin typeface="Cambria Math" panose="02040503050406030204" pitchFamily="18" charset="0"/>
                              </a:rPr>
                              <m:t>𝑜</m:t>
                            </m:r>
                          </m:sub>
                        </m:sSub>
                        <m:r>
                          <a:rPr lang="en-US" altLang="ja-JP" i="1">
                            <a:solidFill>
                              <a:srgbClr val="000000"/>
                            </a:solidFill>
                            <a:latin typeface="Cambria Math" panose="02040503050406030204" pitchFamily="18" charset="0"/>
                          </a:rPr>
                          <m:t>,</m:t>
                        </m:r>
                        <m:sSub>
                          <m:sSubPr>
                            <m:ctrlPr>
                              <a:rPr lang="en-US" altLang="ja-JP" i="1">
                                <a:solidFill>
                                  <a:srgbClr val="000000"/>
                                </a:solidFill>
                                <a:latin typeface="Cambria Math" panose="02040503050406030204" pitchFamily="18" charset="0"/>
                              </a:rPr>
                            </m:ctrlPr>
                          </m:sSubPr>
                          <m:e>
                            <m:r>
                              <a:rPr lang="en-US" altLang="ja-JP" i="1">
                                <a:solidFill>
                                  <a:srgbClr val="000000"/>
                                </a:solidFill>
                                <a:latin typeface="Cambria Math" panose="02040503050406030204" pitchFamily="18" charset="0"/>
                              </a:rPr>
                              <m:t>𝑦</m:t>
                            </m:r>
                          </m:e>
                          <m:sub>
                            <m:r>
                              <a:rPr lang="en-US" altLang="ja-JP" i="1">
                                <a:solidFill>
                                  <a:srgbClr val="000000"/>
                                </a:solidFill>
                                <a:latin typeface="Cambria Math" panose="02040503050406030204" pitchFamily="18" charset="0"/>
                              </a:rPr>
                              <m:t>𝑜</m:t>
                            </m:r>
                          </m:sub>
                        </m:sSub>
                      </m:e>
                    </m:d>
                  </m:oMath>
                </a14:m>
                <a:endParaRPr lang="en-US" altLang="ja-JP" dirty="0" smtClean="0">
                  <a:solidFill>
                    <a:srgbClr val="000000"/>
                  </a:solidFill>
                  <a:latin typeface="+mn-lt"/>
                </a:endParaRPr>
              </a:p>
              <a:p>
                <a:pPr eaLnBrk="1" hangingPunct="1"/>
                <a:endParaRPr lang="en-US" altLang="ja-JP" dirty="0">
                  <a:solidFill>
                    <a:srgbClr val="000000"/>
                  </a:solidFill>
                  <a:latin typeface="+mn-lt"/>
                </a:endParaRPr>
              </a:p>
              <a:p>
                <a:pPr eaLnBrk="1" hangingPunct="1"/>
                <a:r>
                  <a:rPr lang="en-US" altLang="ja-JP" dirty="0" smtClean="0">
                    <a:solidFill>
                      <a:srgbClr val="000000"/>
                    </a:solidFill>
                    <a:latin typeface="+mn-lt"/>
                  </a:rPr>
                  <a:t>Output glare image</a:t>
                </a:r>
                <a:endParaRPr lang="ja-JP" altLang="en-US" dirty="0">
                  <a:solidFill>
                    <a:srgbClr val="000000"/>
                  </a:solidFill>
                  <a:latin typeface="+mn-lt"/>
                </a:endParaRPr>
              </a:p>
            </p:txBody>
          </p:sp>
        </mc:Choice>
        <mc:Fallback xmlns="">
          <p:sp>
            <p:nvSpPr>
              <p:cNvPr id="355377" name="Text Box 49"/>
              <p:cNvSpPr txBox="1">
                <a:spLocks noRot="1" noChangeAspect="1" noMove="1" noResize="1" noEditPoints="1" noAdjustHandles="1" noChangeArrowheads="1" noChangeShapeType="1" noTextEdit="1"/>
              </p:cNvSpPr>
              <p:nvPr/>
            </p:nvSpPr>
            <p:spPr bwMode="auto">
              <a:xfrm>
                <a:off x="3500141" y="2077504"/>
                <a:ext cx="4062525" cy="2565482"/>
              </a:xfrm>
              <a:prstGeom prst="rect">
                <a:avLst/>
              </a:prstGeom>
              <a:blipFill rotWithShape="0">
                <a:blip r:embed="rId3"/>
                <a:stretch>
                  <a:fillRect l="-3298" t="-237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ja-JP" altLang="en-US">
                    <a:noFill/>
                  </a:rPr>
                  <a:t> </a:t>
                </a:r>
              </a:p>
            </p:txBody>
          </p:sp>
        </mc:Fallback>
      </mc:AlternateContent>
      <p:pic>
        <p:nvPicPr>
          <p:cNvPr id="3" name="図 2"/>
          <p:cNvPicPr>
            <a:picLocks noChangeAspect="1"/>
          </p:cNvPicPr>
          <p:nvPr/>
        </p:nvPicPr>
        <p:blipFill>
          <a:blip r:embed="rId4"/>
          <a:stretch>
            <a:fillRect/>
          </a:stretch>
        </p:blipFill>
        <p:spPr>
          <a:xfrm>
            <a:off x="778282" y="1851670"/>
            <a:ext cx="2425566" cy="2827855"/>
          </a:xfrm>
          <a:prstGeom prst="rect">
            <a:avLst/>
          </a:prstGeom>
        </p:spPr>
      </p:pic>
    </p:spTree>
    <p:extLst>
      <p:ext uri="{BB962C8B-B14F-4D97-AF65-F5344CB8AC3E}">
        <p14:creationId xmlns:p14="http://schemas.microsoft.com/office/powerpoint/2010/main" val="1606692745"/>
      </p:ext>
    </p:extLst>
  </p:cSld>
  <p:clrMapOvr>
    <a:masterClrMapping/>
  </p:clrMapOvr>
  <p:transition advTm="27049">
    <p:strips dir="rd"/>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2"/>
          <p:cNvSpPr>
            <a:spLocks noGrp="1" noChangeArrowheads="1"/>
          </p:cNvSpPr>
          <p:nvPr>
            <p:ph type="title"/>
          </p:nvPr>
        </p:nvSpPr>
        <p:spPr>
          <a:noFill/>
        </p:spPr>
        <p:txBody>
          <a:bodyPr/>
          <a:lstStyle/>
          <a:p>
            <a:r>
              <a:rPr lang="en-US" altLang="ja-JP" dirty="0" smtClean="0">
                <a:latin typeface="+mn-lt"/>
              </a:rPr>
              <a:t>Special Case: Circular Aperture</a:t>
            </a:r>
            <a:endParaRPr lang="ja-JP" altLang="ja-JP" dirty="0">
              <a:latin typeface="+mn-lt"/>
            </a:endParaRPr>
          </a:p>
        </p:txBody>
      </p:sp>
      <p:sp>
        <p:nvSpPr>
          <p:cNvPr id="5" name="コンテンツ プレースホルダー 4"/>
          <p:cNvSpPr>
            <a:spLocks noGrp="1"/>
          </p:cNvSpPr>
          <p:nvPr>
            <p:ph idx="1"/>
          </p:nvPr>
        </p:nvSpPr>
        <p:spPr>
          <a:xfrm>
            <a:off x="251520" y="1200150"/>
            <a:ext cx="8640960" cy="3394075"/>
          </a:xfrm>
        </p:spPr>
        <p:txBody>
          <a:bodyPr/>
          <a:lstStyle/>
          <a:p>
            <a:r>
              <a:rPr kumimoji="1" lang="en-US" altLang="ja-JP" dirty="0" smtClean="0"/>
              <a:t>Use the analytical formula for ‘Airy Disc’ rather than FFT</a:t>
            </a:r>
            <a:endParaRPr kumimoji="1" lang="ja-JP" altLang="en-US" dirty="0"/>
          </a:p>
        </p:txBody>
      </p:sp>
      <mc:AlternateContent xmlns:mc="http://schemas.openxmlformats.org/markup-compatibility/2006" xmlns:a14="http://schemas.microsoft.com/office/drawing/2010/main">
        <mc:Choice Requires="a14">
          <p:sp>
            <p:nvSpPr>
              <p:cNvPr id="9" name="テキスト ボックス 8"/>
              <p:cNvSpPr txBox="1"/>
              <p:nvPr/>
            </p:nvSpPr>
            <p:spPr>
              <a:xfrm>
                <a:off x="815815" y="2297567"/>
                <a:ext cx="3689728" cy="862737"/>
              </a:xfrm>
              <a:prstGeom prst="rect">
                <a:avLst/>
              </a:prstGeom>
              <a:noFill/>
              <a:ln>
                <a:solidFill>
                  <a:srgbClr val="000000"/>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sz="2000" b="0" i="1" smtClean="0">
                          <a:solidFill>
                            <a:srgbClr val="000000"/>
                          </a:solidFill>
                          <a:latin typeface="Cambria Math" panose="02040503050406030204" pitchFamily="18" charset="0"/>
                        </a:rPr>
                        <m:t>𝐼</m:t>
                      </m:r>
                      <m:d>
                        <m:dPr>
                          <m:ctrlPr>
                            <a:rPr kumimoji="1" lang="en-US" altLang="ja-JP" sz="2000" b="0" i="1" smtClean="0">
                              <a:solidFill>
                                <a:srgbClr val="000000"/>
                              </a:solidFill>
                              <a:latin typeface="Cambria Math" panose="02040503050406030204" pitchFamily="18" charset="0"/>
                            </a:rPr>
                          </m:ctrlPr>
                        </m:dPr>
                        <m:e>
                          <m:r>
                            <a:rPr kumimoji="1" lang="ja-JP" altLang="en-US" sz="2000" b="0" i="1" smtClean="0">
                              <a:solidFill>
                                <a:srgbClr val="000000"/>
                              </a:solidFill>
                              <a:latin typeface="Cambria Math" panose="02040503050406030204" pitchFamily="18" charset="0"/>
                            </a:rPr>
                            <m:t>𝜃</m:t>
                          </m:r>
                        </m:e>
                      </m:d>
                      <m:r>
                        <a:rPr kumimoji="1" lang="en-US" altLang="ja-JP" sz="2000" b="0" i="1" smtClean="0">
                          <a:solidFill>
                            <a:srgbClr val="000000"/>
                          </a:solidFill>
                          <a:latin typeface="Cambria Math" panose="02040503050406030204" pitchFamily="18" charset="0"/>
                        </a:rPr>
                        <m:t>=</m:t>
                      </m:r>
                      <m:f>
                        <m:fPr>
                          <m:ctrlPr>
                            <a:rPr kumimoji="1" lang="en-US" altLang="ja-JP" sz="2000" b="0" i="1" smtClean="0">
                              <a:solidFill>
                                <a:srgbClr val="000000"/>
                              </a:solidFill>
                              <a:latin typeface="Cambria Math" panose="02040503050406030204" pitchFamily="18" charset="0"/>
                            </a:rPr>
                          </m:ctrlPr>
                        </m:fPr>
                        <m:num>
                          <m:r>
                            <a:rPr lang="ja-JP" altLang="en-US" sz="2000" i="1">
                              <a:solidFill>
                                <a:srgbClr val="000000"/>
                              </a:solidFill>
                              <a:latin typeface="Cambria Math" panose="02040503050406030204" pitchFamily="18" charset="0"/>
                            </a:rPr>
                            <m:t>𝜋</m:t>
                          </m:r>
                          <m:sSup>
                            <m:sSupPr>
                              <m:ctrlPr>
                                <a:rPr lang="en-US" altLang="ja-JP" sz="2000" i="1">
                                  <a:solidFill>
                                    <a:srgbClr val="000000"/>
                                  </a:solidFill>
                                  <a:latin typeface="Cambria Math" panose="02040503050406030204" pitchFamily="18" charset="0"/>
                                </a:rPr>
                              </m:ctrlPr>
                            </m:sSupPr>
                            <m:e>
                              <m:r>
                                <a:rPr lang="en-US" altLang="ja-JP" sz="2000" i="1">
                                  <a:solidFill>
                                    <a:srgbClr val="000000"/>
                                  </a:solidFill>
                                  <a:latin typeface="Cambria Math" panose="02040503050406030204" pitchFamily="18" charset="0"/>
                                </a:rPr>
                                <m:t>𝑟</m:t>
                              </m:r>
                            </m:e>
                            <m:sup>
                              <m:r>
                                <a:rPr lang="en-US" altLang="ja-JP" sz="2000" i="1">
                                  <a:solidFill>
                                    <a:srgbClr val="000000"/>
                                  </a:solidFill>
                                  <a:latin typeface="Cambria Math" panose="02040503050406030204" pitchFamily="18" charset="0"/>
                                </a:rPr>
                                <m:t>2</m:t>
                              </m:r>
                            </m:sup>
                          </m:sSup>
                          <m:sSup>
                            <m:sSupPr>
                              <m:ctrlPr>
                                <a:rPr lang="en-US" altLang="ja-JP" sz="2000" i="1" smtClean="0">
                                  <a:solidFill>
                                    <a:srgbClr val="000000"/>
                                  </a:solidFill>
                                  <a:latin typeface="Cambria Math" panose="02040503050406030204" pitchFamily="18" charset="0"/>
                                </a:rPr>
                              </m:ctrlPr>
                            </m:sSupPr>
                            <m:e>
                              <m:r>
                                <a:rPr lang="en-US" altLang="ja-JP" sz="2000" i="1">
                                  <a:solidFill>
                                    <a:srgbClr val="000000"/>
                                  </a:solidFill>
                                  <a:latin typeface="Cambria Math" panose="02040503050406030204" pitchFamily="18" charset="0"/>
                                </a:rPr>
                                <m:t>𝐴</m:t>
                              </m:r>
                            </m:e>
                            <m:sup>
                              <m:r>
                                <a:rPr lang="en-US" altLang="ja-JP" sz="2000" b="0" i="1" smtClean="0">
                                  <a:solidFill>
                                    <a:srgbClr val="000000"/>
                                  </a:solidFill>
                                  <a:latin typeface="Cambria Math" panose="02040503050406030204" pitchFamily="18" charset="0"/>
                                </a:rPr>
                                <m:t>2</m:t>
                              </m:r>
                            </m:sup>
                          </m:sSup>
                        </m:num>
                        <m:den>
                          <m:sSup>
                            <m:sSupPr>
                              <m:ctrlPr>
                                <a:rPr kumimoji="1" lang="en-US" altLang="ja-JP" sz="2000" b="0" i="1" smtClean="0">
                                  <a:solidFill>
                                    <a:srgbClr val="000000"/>
                                  </a:solidFill>
                                  <a:latin typeface="Cambria Math" panose="02040503050406030204" pitchFamily="18" charset="0"/>
                                </a:rPr>
                              </m:ctrlPr>
                            </m:sSupPr>
                            <m:e>
                              <m:r>
                                <a:rPr kumimoji="1" lang="ja-JP" altLang="en-US" sz="2000" b="0" i="1" smtClean="0">
                                  <a:solidFill>
                                    <a:srgbClr val="000000"/>
                                  </a:solidFill>
                                  <a:latin typeface="Cambria Math" panose="02040503050406030204" pitchFamily="18" charset="0"/>
                                </a:rPr>
                                <m:t>𝜆</m:t>
                              </m:r>
                            </m:e>
                            <m:sup>
                              <m:r>
                                <a:rPr kumimoji="1" lang="en-US" altLang="ja-JP" sz="2000" b="0" i="1" smtClean="0">
                                  <a:solidFill>
                                    <a:srgbClr val="000000"/>
                                  </a:solidFill>
                                  <a:latin typeface="Cambria Math" panose="02040503050406030204" pitchFamily="18" charset="0"/>
                                </a:rPr>
                                <m:t>2</m:t>
                              </m:r>
                            </m:sup>
                          </m:sSup>
                          <m:sSup>
                            <m:sSupPr>
                              <m:ctrlPr>
                                <a:rPr kumimoji="1" lang="en-US" altLang="ja-JP" sz="2000" b="0" i="1" smtClean="0">
                                  <a:solidFill>
                                    <a:srgbClr val="000000"/>
                                  </a:solidFill>
                                  <a:latin typeface="Cambria Math" panose="02040503050406030204" pitchFamily="18" charset="0"/>
                                </a:rPr>
                              </m:ctrlPr>
                            </m:sSupPr>
                            <m:e>
                              <m:r>
                                <a:rPr kumimoji="1" lang="en-US" altLang="ja-JP" sz="2000" b="0" i="1" smtClean="0">
                                  <a:solidFill>
                                    <a:srgbClr val="000000"/>
                                  </a:solidFill>
                                  <a:latin typeface="Cambria Math" panose="02040503050406030204" pitchFamily="18" charset="0"/>
                                </a:rPr>
                                <m:t>𝑓</m:t>
                              </m:r>
                            </m:e>
                            <m:sup>
                              <m:r>
                                <a:rPr kumimoji="1" lang="en-US" altLang="ja-JP" sz="2000" b="0" i="1" smtClean="0">
                                  <a:solidFill>
                                    <a:srgbClr val="000000"/>
                                  </a:solidFill>
                                  <a:latin typeface="Cambria Math" panose="02040503050406030204" pitchFamily="18" charset="0"/>
                                </a:rPr>
                                <m:t>2</m:t>
                              </m:r>
                            </m:sup>
                          </m:sSup>
                        </m:den>
                      </m:f>
                      <m:sSup>
                        <m:sSupPr>
                          <m:ctrlPr>
                            <a:rPr kumimoji="1" lang="en-US" altLang="ja-JP" sz="2000" b="0" i="1" smtClean="0">
                              <a:solidFill>
                                <a:srgbClr val="000000"/>
                              </a:solidFill>
                              <a:latin typeface="Cambria Math" panose="02040503050406030204" pitchFamily="18" charset="0"/>
                            </a:rPr>
                          </m:ctrlPr>
                        </m:sSupPr>
                        <m:e>
                          <m:d>
                            <m:dPr>
                              <m:begChr m:val="{"/>
                              <m:endChr m:val="}"/>
                              <m:ctrlPr>
                                <a:rPr lang="en-US" altLang="ja-JP" sz="2000" i="1" smtClean="0">
                                  <a:solidFill>
                                    <a:srgbClr val="000000"/>
                                  </a:solidFill>
                                  <a:latin typeface="Cambria Math" panose="02040503050406030204" pitchFamily="18" charset="0"/>
                                </a:rPr>
                              </m:ctrlPr>
                            </m:dPr>
                            <m:e>
                              <m:f>
                                <m:fPr>
                                  <m:ctrlPr>
                                    <a:rPr lang="en-US" altLang="ja-JP" sz="2000" i="1">
                                      <a:solidFill>
                                        <a:srgbClr val="000000"/>
                                      </a:solidFill>
                                      <a:latin typeface="Cambria Math" panose="02040503050406030204" pitchFamily="18" charset="0"/>
                                    </a:rPr>
                                  </m:ctrlPr>
                                </m:fPr>
                                <m:num>
                                  <m:r>
                                    <a:rPr lang="en-US" altLang="ja-JP" sz="2000" i="1">
                                      <a:solidFill>
                                        <a:srgbClr val="000000"/>
                                      </a:solidFill>
                                      <a:latin typeface="Cambria Math" panose="02040503050406030204" pitchFamily="18" charset="0"/>
                                    </a:rPr>
                                    <m:t>2</m:t>
                                  </m:r>
                                  <m:sSub>
                                    <m:sSubPr>
                                      <m:ctrlPr>
                                        <a:rPr lang="en-US" altLang="ja-JP" sz="2000" i="1">
                                          <a:solidFill>
                                            <a:srgbClr val="000000"/>
                                          </a:solidFill>
                                          <a:latin typeface="Cambria Math" panose="02040503050406030204" pitchFamily="18" charset="0"/>
                                        </a:rPr>
                                      </m:ctrlPr>
                                    </m:sSubPr>
                                    <m:e>
                                      <m:r>
                                        <a:rPr lang="en-US" altLang="ja-JP" sz="2000" i="1">
                                          <a:solidFill>
                                            <a:srgbClr val="000000"/>
                                          </a:solidFill>
                                          <a:latin typeface="Cambria Math" panose="02040503050406030204" pitchFamily="18" charset="0"/>
                                        </a:rPr>
                                        <m:t>𝐽</m:t>
                                      </m:r>
                                    </m:e>
                                    <m:sub>
                                      <m:r>
                                        <a:rPr lang="en-US" altLang="ja-JP" sz="2000" i="1">
                                          <a:solidFill>
                                            <a:srgbClr val="000000"/>
                                          </a:solidFill>
                                          <a:latin typeface="Cambria Math" panose="02040503050406030204" pitchFamily="18" charset="0"/>
                                        </a:rPr>
                                        <m:t>1</m:t>
                                      </m:r>
                                    </m:sub>
                                  </m:sSub>
                                  <m:d>
                                    <m:dPr>
                                      <m:ctrlPr>
                                        <a:rPr lang="en-US" altLang="ja-JP" sz="2000" i="1">
                                          <a:solidFill>
                                            <a:srgbClr val="000000"/>
                                          </a:solidFill>
                                          <a:latin typeface="Cambria Math" panose="02040503050406030204" pitchFamily="18" charset="0"/>
                                        </a:rPr>
                                      </m:ctrlPr>
                                    </m:dPr>
                                    <m:e>
                                      <m:r>
                                        <a:rPr lang="en-US" altLang="ja-JP" sz="2000" i="1">
                                          <a:solidFill>
                                            <a:srgbClr val="000000"/>
                                          </a:solidFill>
                                          <a:latin typeface="Cambria Math" panose="02040503050406030204" pitchFamily="18" charset="0"/>
                                        </a:rPr>
                                        <m:t>𝑘𝑟</m:t>
                                      </m:r>
                                      <m:func>
                                        <m:funcPr>
                                          <m:ctrlPr>
                                            <a:rPr lang="en-US" altLang="ja-JP" sz="2000" i="1">
                                              <a:solidFill>
                                                <a:srgbClr val="000000"/>
                                              </a:solidFill>
                                              <a:latin typeface="Cambria Math" panose="02040503050406030204" pitchFamily="18" charset="0"/>
                                            </a:rPr>
                                          </m:ctrlPr>
                                        </m:funcPr>
                                        <m:fName>
                                          <m:r>
                                            <m:rPr>
                                              <m:sty m:val="p"/>
                                            </m:rPr>
                                            <a:rPr lang="en-US" altLang="ja-JP" sz="2000">
                                              <a:solidFill>
                                                <a:srgbClr val="000000"/>
                                              </a:solidFill>
                                              <a:latin typeface="Cambria Math" panose="02040503050406030204" pitchFamily="18" charset="0"/>
                                            </a:rPr>
                                            <m:t>sin</m:t>
                                          </m:r>
                                        </m:fName>
                                        <m:e>
                                          <m:r>
                                            <a:rPr lang="ja-JP" altLang="en-US" sz="2000" i="1">
                                              <a:solidFill>
                                                <a:srgbClr val="000000"/>
                                              </a:solidFill>
                                              <a:latin typeface="Cambria Math" panose="02040503050406030204" pitchFamily="18" charset="0"/>
                                            </a:rPr>
                                            <m:t>𝜃</m:t>
                                          </m:r>
                                        </m:e>
                                      </m:func>
                                    </m:e>
                                  </m:d>
                                </m:num>
                                <m:den>
                                  <m:r>
                                    <a:rPr lang="en-US" altLang="ja-JP" sz="2000" i="1">
                                      <a:solidFill>
                                        <a:srgbClr val="000000"/>
                                      </a:solidFill>
                                      <a:latin typeface="Cambria Math" panose="02040503050406030204" pitchFamily="18" charset="0"/>
                                    </a:rPr>
                                    <m:t>𝑘𝑟</m:t>
                                  </m:r>
                                  <m:func>
                                    <m:funcPr>
                                      <m:ctrlPr>
                                        <a:rPr lang="en-US" altLang="ja-JP" sz="2000" i="1">
                                          <a:solidFill>
                                            <a:srgbClr val="000000"/>
                                          </a:solidFill>
                                          <a:latin typeface="Cambria Math" panose="02040503050406030204" pitchFamily="18" charset="0"/>
                                        </a:rPr>
                                      </m:ctrlPr>
                                    </m:funcPr>
                                    <m:fName>
                                      <m:r>
                                        <m:rPr>
                                          <m:sty m:val="p"/>
                                        </m:rPr>
                                        <a:rPr lang="en-US" altLang="ja-JP" sz="2000">
                                          <a:solidFill>
                                            <a:srgbClr val="000000"/>
                                          </a:solidFill>
                                          <a:latin typeface="Cambria Math" panose="02040503050406030204" pitchFamily="18" charset="0"/>
                                        </a:rPr>
                                        <m:t>sin</m:t>
                                      </m:r>
                                    </m:fName>
                                    <m:e>
                                      <m:r>
                                        <a:rPr lang="ja-JP" altLang="en-US" sz="2000" i="1">
                                          <a:solidFill>
                                            <a:srgbClr val="000000"/>
                                          </a:solidFill>
                                          <a:latin typeface="Cambria Math" panose="02040503050406030204" pitchFamily="18" charset="0"/>
                                        </a:rPr>
                                        <m:t>𝜃</m:t>
                                      </m:r>
                                    </m:e>
                                  </m:func>
                                </m:den>
                              </m:f>
                            </m:e>
                          </m:d>
                        </m:e>
                        <m:sup>
                          <m:r>
                            <a:rPr kumimoji="1" lang="en-US" altLang="ja-JP" sz="2000" b="0" i="1" smtClean="0">
                              <a:solidFill>
                                <a:srgbClr val="000000"/>
                              </a:solidFill>
                              <a:latin typeface="Cambria Math" panose="02040503050406030204" pitchFamily="18" charset="0"/>
                            </a:rPr>
                            <m:t>2</m:t>
                          </m:r>
                        </m:sup>
                      </m:sSup>
                    </m:oMath>
                  </m:oMathPara>
                </a14:m>
                <a:endParaRPr kumimoji="1" lang="ja-JP" altLang="en-US" sz="2000" dirty="0">
                  <a:solidFill>
                    <a:srgbClr val="000000"/>
                  </a:solidFill>
                </a:endParaRPr>
              </a:p>
            </p:txBody>
          </p:sp>
        </mc:Choice>
        <mc:Fallback xmlns="">
          <p:sp>
            <p:nvSpPr>
              <p:cNvPr id="9" name="テキスト ボックス 8"/>
              <p:cNvSpPr txBox="1">
                <a:spLocks noRot="1" noChangeAspect="1" noMove="1" noResize="1" noEditPoints="1" noAdjustHandles="1" noChangeArrowheads="1" noChangeShapeType="1" noTextEdit="1"/>
              </p:cNvSpPr>
              <p:nvPr/>
            </p:nvSpPr>
            <p:spPr>
              <a:xfrm>
                <a:off x="815815" y="2297567"/>
                <a:ext cx="3689728" cy="862737"/>
              </a:xfrm>
              <a:prstGeom prst="rect">
                <a:avLst/>
              </a:prstGeom>
              <a:blipFill rotWithShape="0">
                <a:blip r:embed="rId3"/>
                <a:stretch>
                  <a:fillRect/>
                </a:stretch>
              </a:blipFill>
              <a:ln>
                <a:solidFill>
                  <a:srgbClr val="000000"/>
                </a:solidFill>
              </a:ln>
            </p:spPr>
            <p:txBody>
              <a:bodyPr/>
              <a:lstStyle/>
              <a:p>
                <a:r>
                  <a:rPr lang="ja-JP" altLang="en-US">
                    <a:noFill/>
                  </a:rPr>
                  <a:t> </a:t>
                </a:r>
              </a:p>
            </p:txBody>
          </p:sp>
        </mc:Fallback>
      </mc:AlternateContent>
      <p:pic>
        <p:nvPicPr>
          <p:cNvPr id="10" name="図 9"/>
          <p:cNvPicPr>
            <a:picLocks noChangeAspect="1"/>
          </p:cNvPicPr>
          <p:nvPr/>
        </p:nvPicPr>
        <p:blipFill>
          <a:blip r:embed="rId4"/>
          <a:stretch>
            <a:fillRect/>
          </a:stretch>
        </p:blipFill>
        <p:spPr>
          <a:xfrm>
            <a:off x="4740520" y="1851670"/>
            <a:ext cx="1731448" cy="1731448"/>
          </a:xfrm>
          <a:prstGeom prst="rect">
            <a:avLst/>
          </a:prstGeom>
        </p:spPr>
      </p:pic>
      <p:pic>
        <p:nvPicPr>
          <p:cNvPr id="11" name="図 10"/>
          <p:cNvPicPr>
            <a:picLocks noChangeAspect="1"/>
          </p:cNvPicPr>
          <p:nvPr/>
        </p:nvPicPr>
        <p:blipFill>
          <a:blip r:embed="rId5">
            <a:lum bright="16000"/>
          </a:blip>
          <a:stretch>
            <a:fillRect/>
          </a:stretch>
        </p:blipFill>
        <p:spPr>
          <a:xfrm>
            <a:off x="6955352" y="1851670"/>
            <a:ext cx="1731448" cy="1731448"/>
          </a:xfrm>
          <a:prstGeom prst="rect">
            <a:avLst/>
          </a:prstGeom>
        </p:spPr>
      </p:pic>
      <mc:AlternateContent xmlns:mc="http://schemas.openxmlformats.org/markup-compatibility/2006" xmlns:a14="http://schemas.microsoft.com/office/drawing/2010/main">
        <mc:Choice Requires="a14">
          <p:sp>
            <p:nvSpPr>
              <p:cNvPr id="12" name="テキスト ボックス 11"/>
              <p:cNvSpPr txBox="1"/>
              <p:nvPr/>
            </p:nvSpPr>
            <p:spPr>
              <a:xfrm>
                <a:off x="601176" y="3160756"/>
                <a:ext cx="3941656" cy="1421928"/>
              </a:xfrm>
              <a:prstGeom prst="rect">
                <a:avLst/>
              </a:prstGeom>
              <a:noFill/>
            </p:spPr>
            <p:txBody>
              <a:bodyPr wrap="none" rtlCol="0">
                <a:spAutoFit/>
              </a:bodyPr>
              <a:lstStyle/>
              <a:p>
                <a:pPr>
                  <a:lnSpc>
                    <a:spcPct val="120000"/>
                  </a:lnSpc>
                </a:pPr>
                <a14:m>
                  <m:oMath xmlns:m="http://schemas.openxmlformats.org/officeDocument/2006/math">
                    <m:r>
                      <a:rPr kumimoji="1" lang="ja-JP" altLang="en-US" b="0" i="1" smtClean="0">
                        <a:solidFill>
                          <a:srgbClr val="000000"/>
                        </a:solidFill>
                        <a:latin typeface="Cambria Math" panose="02040503050406030204" pitchFamily="18" charset="0"/>
                      </a:rPr>
                      <m:t>𝜃</m:t>
                    </m:r>
                    <m:r>
                      <a:rPr kumimoji="1" lang="en-US" altLang="ja-JP" b="0" i="1" smtClean="0">
                        <a:solidFill>
                          <a:srgbClr val="000000"/>
                        </a:solidFill>
                        <a:latin typeface="Cambria Math" panose="02040503050406030204" pitchFamily="18" charset="0"/>
                      </a:rPr>
                      <m:t>: </m:t>
                    </m:r>
                  </m:oMath>
                </a14:m>
                <a:r>
                  <a:rPr kumimoji="1" lang="en-US" altLang="ja-JP" b="0" dirty="0" smtClean="0">
                    <a:solidFill>
                      <a:srgbClr val="000000"/>
                    </a:solidFill>
                  </a:rPr>
                  <a:t>View angle</a:t>
                </a:r>
              </a:p>
              <a:p>
                <a:pPr>
                  <a:lnSpc>
                    <a:spcPct val="120000"/>
                  </a:lnSpc>
                </a:pPr>
                <a14:m>
                  <m:oMath xmlns:m="http://schemas.openxmlformats.org/officeDocument/2006/math">
                    <m:r>
                      <a:rPr kumimoji="1" lang="en-US" altLang="ja-JP" b="0" i="1" smtClean="0">
                        <a:solidFill>
                          <a:srgbClr val="000000"/>
                        </a:solidFill>
                        <a:latin typeface="Cambria Math" panose="02040503050406030204" pitchFamily="18" charset="0"/>
                      </a:rPr>
                      <m:t>𝑟</m:t>
                    </m:r>
                    <m:r>
                      <a:rPr kumimoji="1" lang="en-US" altLang="ja-JP" b="0" i="1" smtClean="0">
                        <a:solidFill>
                          <a:srgbClr val="000000"/>
                        </a:solidFill>
                        <a:latin typeface="Cambria Math" panose="02040503050406030204" pitchFamily="18" charset="0"/>
                      </a:rPr>
                      <m:t>: </m:t>
                    </m:r>
                  </m:oMath>
                </a14:m>
                <a:r>
                  <a:rPr kumimoji="1" lang="en-US" altLang="ja-JP" dirty="0" smtClean="0">
                    <a:solidFill>
                      <a:srgbClr val="000000"/>
                    </a:solidFill>
                  </a:rPr>
                  <a:t>Aperture radius</a:t>
                </a:r>
              </a:p>
              <a:p>
                <a:pPr>
                  <a:lnSpc>
                    <a:spcPct val="120000"/>
                  </a:lnSpc>
                </a:pPr>
                <a14:m>
                  <m:oMath xmlns:m="http://schemas.openxmlformats.org/officeDocument/2006/math">
                    <m:sSub>
                      <m:sSubPr>
                        <m:ctrlPr>
                          <a:rPr kumimoji="1" lang="en-US" altLang="ja-JP" i="1" smtClean="0">
                            <a:solidFill>
                              <a:srgbClr val="000000"/>
                            </a:solidFill>
                            <a:latin typeface="Cambria Math" panose="02040503050406030204" pitchFamily="18" charset="0"/>
                          </a:rPr>
                        </m:ctrlPr>
                      </m:sSubPr>
                      <m:e>
                        <m:r>
                          <a:rPr kumimoji="1" lang="en-US" altLang="ja-JP" b="0" i="1" smtClean="0">
                            <a:solidFill>
                              <a:srgbClr val="000000"/>
                            </a:solidFill>
                            <a:latin typeface="Cambria Math" panose="02040503050406030204" pitchFamily="18" charset="0"/>
                          </a:rPr>
                          <m:t>𝐽</m:t>
                        </m:r>
                      </m:e>
                      <m:sub>
                        <m:r>
                          <a:rPr kumimoji="1" lang="en-US" altLang="ja-JP" b="0" i="1" smtClean="0">
                            <a:solidFill>
                              <a:srgbClr val="000000"/>
                            </a:solidFill>
                            <a:latin typeface="Cambria Math" panose="02040503050406030204" pitchFamily="18" charset="0"/>
                          </a:rPr>
                          <m:t>1</m:t>
                        </m:r>
                      </m:sub>
                    </m:sSub>
                    <m:d>
                      <m:dPr>
                        <m:ctrlPr>
                          <a:rPr kumimoji="1" lang="en-US" altLang="ja-JP" i="1" smtClean="0">
                            <a:solidFill>
                              <a:srgbClr val="000000"/>
                            </a:solidFill>
                            <a:latin typeface="Cambria Math" panose="02040503050406030204" pitchFamily="18" charset="0"/>
                          </a:rPr>
                        </m:ctrlPr>
                      </m:dPr>
                      <m:e>
                        <m:r>
                          <a:rPr kumimoji="1" lang="en-US" altLang="ja-JP" i="1" smtClean="0">
                            <a:solidFill>
                              <a:srgbClr val="000000"/>
                            </a:solidFill>
                            <a:latin typeface="Cambria Math" panose="02040503050406030204" pitchFamily="18" charset="0"/>
                            <a:ea typeface="Cambria Math" panose="02040503050406030204" pitchFamily="18" charset="0"/>
                          </a:rPr>
                          <m:t>∙</m:t>
                        </m:r>
                      </m:e>
                    </m:d>
                  </m:oMath>
                </a14:m>
                <a:r>
                  <a:rPr kumimoji="1" lang="en-US" altLang="ja-JP" dirty="0" smtClean="0">
                    <a:solidFill>
                      <a:srgbClr val="000000"/>
                    </a:solidFill>
                  </a:rPr>
                  <a:t>: </a:t>
                </a:r>
                <a:r>
                  <a:rPr kumimoji="1" lang="en-US" altLang="ja-JP" sz="1600" dirty="0" smtClean="0">
                    <a:solidFill>
                      <a:srgbClr val="000000"/>
                    </a:solidFill>
                  </a:rPr>
                  <a:t>The Bessel function of the first kind</a:t>
                </a:r>
                <a:endParaRPr kumimoji="1" lang="en-US" altLang="ja-JP" dirty="0" smtClean="0">
                  <a:solidFill>
                    <a:srgbClr val="000000"/>
                  </a:solidFill>
                </a:endParaRPr>
              </a:p>
              <a:p>
                <a:pPr>
                  <a:lnSpc>
                    <a:spcPct val="120000"/>
                  </a:lnSpc>
                </a:pPr>
                <a14:m>
                  <m:oMathPara xmlns:m="http://schemas.openxmlformats.org/officeDocument/2006/math">
                    <m:oMathParaPr>
                      <m:jc m:val="left"/>
                    </m:oMathParaPr>
                    <m:oMath xmlns:m="http://schemas.openxmlformats.org/officeDocument/2006/math">
                      <m:r>
                        <a:rPr kumimoji="1" lang="en-US" altLang="ja-JP" b="0" i="1" smtClean="0">
                          <a:solidFill>
                            <a:srgbClr val="000000"/>
                          </a:solidFill>
                          <a:latin typeface="Cambria Math" panose="02040503050406030204" pitchFamily="18" charset="0"/>
                        </a:rPr>
                        <m:t>𝑘</m:t>
                      </m:r>
                      <m:r>
                        <a:rPr kumimoji="1" lang="en-US" altLang="ja-JP" b="0" i="1" smtClean="0">
                          <a:solidFill>
                            <a:srgbClr val="000000"/>
                          </a:solidFill>
                          <a:latin typeface="Cambria Math" panose="02040503050406030204" pitchFamily="18" charset="0"/>
                          <a:ea typeface="Cambria Math" panose="02040503050406030204" pitchFamily="18" charset="0"/>
                        </a:rPr>
                        <m:t>≡</m:t>
                      </m:r>
                      <m:f>
                        <m:fPr>
                          <m:type m:val="lin"/>
                          <m:ctrlPr>
                            <a:rPr kumimoji="1" lang="en-US" altLang="ja-JP" b="0" i="1" smtClean="0">
                              <a:solidFill>
                                <a:srgbClr val="000000"/>
                              </a:solidFill>
                              <a:latin typeface="Cambria Math" panose="02040503050406030204" pitchFamily="18" charset="0"/>
                              <a:ea typeface="Cambria Math" panose="02040503050406030204" pitchFamily="18" charset="0"/>
                            </a:rPr>
                          </m:ctrlPr>
                        </m:fPr>
                        <m:num>
                          <m:r>
                            <a:rPr kumimoji="1" lang="en-US" altLang="ja-JP" b="0" i="1" smtClean="0">
                              <a:solidFill>
                                <a:srgbClr val="000000"/>
                              </a:solidFill>
                              <a:latin typeface="Cambria Math" panose="02040503050406030204" pitchFamily="18" charset="0"/>
                              <a:ea typeface="Cambria Math" panose="02040503050406030204" pitchFamily="18" charset="0"/>
                            </a:rPr>
                            <m:t>2</m:t>
                          </m:r>
                          <m:r>
                            <a:rPr kumimoji="1" lang="ja-JP" altLang="en-US" b="0" i="1" smtClean="0">
                              <a:solidFill>
                                <a:srgbClr val="000000"/>
                              </a:solidFill>
                              <a:latin typeface="Cambria Math" panose="02040503050406030204" pitchFamily="18" charset="0"/>
                              <a:ea typeface="Cambria Math" panose="02040503050406030204" pitchFamily="18" charset="0"/>
                            </a:rPr>
                            <m:t>𝜋</m:t>
                          </m:r>
                        </m:num>
                        <m:den>
                          <m:r>
                            <a:rPr kumimoji="1" lang="ja-JP" altLang="en-US" b="0" i="1" smtClean="0">
                              <a:solidFill>
                                <a:srgbClr val="000000"/>
                              </a:solidFill>
                              <a:latin typeface="Cambria Math" panose="02040503050406030204" pitchFamily="18" charset="0"/>
                              <a:ea typeface="Cambria Math" panose="02040503050406030204" pitchFamily="18" charset="0"/>
                            </a:rPr>
                            <m:t>𝜆</m:t>
                          </m:r>
                        </m:den>
                      </m:f>
                    </m:oMath>
                  </m:oMathPara>
                </a14:m>
                <a:endParaRPr kumimoji="1" lang="en-US" altLang="ja-JP" dirty="0" smtClean="0">
                  <a:solidFill>
                    <a:srgbClr val="000000"/>
                  </a:solidFill>
                </a:endParaRPr>
              </a:p>
            </p:txBody>
          </p:sp>
        </mc:Choice>
        <mc:Fallback xmlns="">
          <p:sp>
            <p:nvSpPr>
              <p:cNvPr id="12" name="テキスト ボックス 11"/>
              <p:cNvSpPr txBox="1">
                <a:spLocks noRot="1" noChangeAspect="1" noMove="1" noResize="1" noEditPoints="1" noAdjustHandles="1" noChangeArrowheads="1" noChangeShapeType="1" noTextEdit="1"/>
              </p:cNvSpPr>
              <p:nvPr/>
            </p:nvSpPr>
            <p:spPr>
              <a:xfrm>
                <a:off x="601176" y="3160756"/>
                <a:ext cx="3941656" cy="1421928"/>
              </a:xfrm>
              <a:prstGeom prst="rect">
                <a:avLst/>
              </a:prstGeom>
              <a:blipFill rotWithShape="0">
                <a:blip r:embed="rId6"/>
                <a:stretch>
                  <a:fillRect l="-310" b="-43590"/>
                </a:stretch>
              </a:blipFill>
            </p:spPr>
            <p:txBody>
              <a:bodyPr/>
              <a:lstStyle/>
              <a:p>
                <a:r>
                  <a:rPr lang="ja-JP" altLang="en-US">
                    <a:noFill/>
                  </a:rPr>
                  <a:t> </a:t>
                </a:r>
              </a:p>
            </p:txBody>
          </p:sp>
        </mc:Fallback>
      </mc:AlternateContent>
      <p:sp>
        <p:nvSpPr>
          <p:cNvPr id="16" name="右矢印 15"/>
          <p:cNvSpPr/>
          <p:nvPr/>
        </p:nvSpPr>
        <p:spPr>
          <a:xfrm>
            <a:off x="6552771" y="2649059"/>
            <a:ext cx="321778" cy="27581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6884220" y="3598016"/>
            <a:ext cx="1873711" cy="707886"/>
          </a:xfrm>
          <a:prstGeom prst="rect">
            <a:avLst/>
          </a:prstGeom>
          <a:noFill/>
        </p:spPr>
        <p:txBody>
          <a:bodyPr wrap="square" rtlCol="0">
            <a:spAutoFit/>
          </a:bodyPr>
          <a:lstStyle/>
          <a:p>
            <a:pPr algn="ctr"/>
            <a:r>
              <a:rPr lang="en-US" altLang="ja-JP" sz="2000" dirty="0" smtClean="0">
                <a:solidFill>
                  <a:srgbClr val="000000"/>
                </a:solidFill>
              </a:rPr>
              <a:t>Output </a:t>
            </a:r>
            <a:r>
              <a:rPr kumimoji="1" lang="en-US" altLang="ja-JP" sz="2000" dirty="0" smtClean="0">
                <a:solidFill>
                  <a:srgbClr val="000000"/>
                </a:solidFill>
              </a:rPr>
              <a:t>Glare</a:t>
            </a:r>
          </a:p>
          <a:p>
            <a:pPr algn="ctr"/>
            <a:r>
              <a:rPr lang="en-US" altLang="ja-JP" sz="2000" dirty="0" smtClean="0">
                <a:solidFill>
                  <a:srgbClr val="000000"/>
                </a:solidFill>
              </a:rPr>
              <a:t>(Airy Disc)</a:t>
            </a:r>
            <a:endParaRPr kumimoji="1" lang="ja-JP" altLang="en-US" sz="2000" dirty="0">
              <a:solidFill>
                <a:srgbClr val="000000"/>
              </a:solidFill>
            </a:endParaRPr>
          </a:p>
        </p:txBody>
      </p:sp>
      <p:sp>
        <p:nvSpPr>
          <p:cNvPr id="18" name="テキスト ボックス 17"/>
          <p:cNvSpPr txBox="1"/>
          <p:nvPr/>
        </p:nvSpPr>
        <p:spPr>
          <a:xfrm>
            <a:off x="4669388" y="3598016"/>
            <a:ext cx="1873711" cy="707886"/>
          </a:xfrm>
          <a:prstGeom prst="rect">
            <a:avLst/>
          </a:prstGeom>
          <a:noFill/>
        </p:spPr>
        <p:txBody>
          <a:bodyPr wrap="square" rtlCol="0">
            <a:spAutoFit/>
          </a:bodyPr>
          <a:lstStyle/>
          <a:p>
            <a:pPr algn="ctr"/>
            <a:r>
              <a:rPr lang="en-US" altLang="ja-JP" sz="2000" dirty="0" smtClean="0">
                <a:solidFill>
                  <a:srgbClr val="000000"/>
                </a:solidFill>
              </a:rPr>
              <a:t>Input circular aperture</a:t>
            </a:r>
            <a:endParaRPr kumimoji="1" lang="ja-JP" altLang="en-US" sz="2000" dirty="0">
              <a:solidFill>
                <a:srgbClr val="000000"/>
              </a:solidFill>
            </a:endParaRPr>
          </a:p>
        </p:txBody>
      </p:sp>
      <p:sp>
        <p:nvSpPr>
          <p:cNvPr id="14" name="テキスト ボックス 13"/>
          <p:cNvSpPr txBox="1"/>
          <p:nvPr/>
        </p:nvSpPr>
        <p:spPr>
          <a:xfrm>
            <a:off x="500072" y="4606220"/>
            <a:ext cx="6084038" cy="369332"/>
          </a:xfrm>
          <a:prstGeom prst="rect">
            <a:avLst/>
          </a:prstGeom>
          <a:noFill/>
        </p:spPr>
        <p:txBody>
          <a:bodyPr wrap="none" rtlCol="0">
            <a:spAutoFit/>
          </a:bodyPr>
          <a:lstStyle/>
          <a:p>
            <a:r>
              <a:rPr kumimoji="1" lang="en-US" altLang="ja-JP" dirty="0" smtClean="0"/>
              <a:t>* </a:t>
            </a:r>
            <a:r>
              <a:rPr lang="en-US" altLang="ja-JP" dirty="0" smtClean="0"/>
              <a:t>For </a:t>
            </a:r>
            <a:r>
              <a:rPr lang="en-US" altLang="ja-JP" dirty="0"/>
              <a:t>a rectangular </a:t>
            </a:r>
            <a:r>
              <a:rPr lang="en-US" altLang="ja-JP" dirty="0" smtClean="0"/>
              <a:t>aperture, </a:t>
            </a:r>
            <a:r>
              <a:rPr kumimoji="1" lang="en-US" altLang="ja-JP" dirty="0" smtClean="0"/>
              <a:t>you can use another formula</a:t>
            </a:r>
            <a:endParaRPr kumimoji="1" lang="ja-JP" altLang="en-US" dirty="0"/>
          </a:p>
        </p:txBody>
      </p:sp>
    </p:spTree>
    <p:extLst>
      <p:ext uri="{BB962C8B-B14F-4D97-AF65-F5344CB8AC3E}">
        <p14:creationId xmlns:p14="http://schemas.microsoft.com/office/powerpoint/2010/main" val="833470033"/>
      </p:ext>
    </p:extLst>
  </p:cSld>
  <p:clrMapOvr>
    <a:masterClrMapping/>
  </p:clrMapOvr>
  <p:transition advTm="27049">
    <p:strips dir="rd"/>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sz="3600" dirty="0" smtClean="0">
                <a:solidFill>
                  <a:schemeClr val="accent6"/>
                </a:solidFill>
              </a:rPr>
              <a:t>An Implementation </a:t>
            </a:r>
            <a:r>
              <a:rPr lang="en-US" altLang="ja-JP" sz="3600" dirty="0">
                <a:solidFill>
                  <a:schemeClr val="accent6"/>
                </a:solidFill>
              </a:rPr>
              <a:t>and examples</a:t>
            </a:r>
          </a:p>
        </p:txBody>
      </p:sp>
      <p:sp>
        <p:nvSpPr>
          <p:cNvPr id="3" name="テキスト プレースホルダー 2"/>
          <p:cNvSpPr>
            <a:spLocks noGrp="1"/>
          </p:cNvSpPr>
          <p:nvPr>
            <p:ph type="body" idx="1"/>
          </p:nvPr>
        </p:nvSpPr>
        <p:spPr>
          <a:xfrm>
            <a:off x="722312" y="2180035"/>
            <a:ext cx="8098159" cy="1125140"/>
          </a:xfrm>
        </p:spPr>
        <p:txBody>
          <a:bodyPr/>
          <a:lstStyle/>
          <a:p>
            <a:r>
              <a:rPr lang="en-US" altLang="ja-JP" sz="1600" dirty="0">
                <a:solidFill>
                  <a:schemeClr val="accent6"/>
                </a:solidFill>
                <a:ea typeface="ＭＳ Ｐゴシック" charset="-128"/>
              </a:rPr>
              <a:t>Real-time Rendering of Physically Based Optical Effects in Theory and </a:t>
            </a:r>
            <a:r>
              <a:rPr lang="en-US" altLang="ja-JP" sz="1600" dirty="0" smtClean="0">
                <a:solidFill>
                  <a:schemeClr val="accent6"/>
                </a:solidFill>
                <a:ea typeface="ＭＳ Ｐゴシック" charset="-128"/>
              </a:rPr>
              <a:t>Practice</a:t>
            </a:r>
          </a:p>
          <a:p>
            <a:pPr lvl="0"/>
            <a:r>
              <a:rPr lang="en-US" altLang="ja-JP" sz="2700" b="1" dirty="0">
                <a:solidFill>
                  <a:srgbClr val="380E2C"/>
                </a:solidFill>
                <a:ea typeface="ＭＳ Ｐゴシック" charset="-128"/>
              </a:rPr>
              <a:t>Wave optics based glare generation techniques</a:t>
            </a:r>
            <a:endParaRPr lang="ja-JP" altLang="en-US" sz="2700" b="1" dirty="0">
              <a:solidFill>
                <a:srgbClr val="380E2C"/>
              </a:solidFill>
            </a:endParaRPr>
          </a:p>
        </p:txBody>
      </p:sp>
    </p:spTree>
    <p:extLst>
      <p:ext uri="{BB962C8B-B14F-4D97-AF65-F5344CB8AC3E}">
        <p14:creationId xmlns:p14="http://schemas.microsoft.com/office/powerpoint/2010/main" val="196340999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Multi-Spectra Integration</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a:xfrm>
                <a:off x="457200" y="1200150"/>
                <a:ext cx="8229600" cy="1796157"/>
              </a:xfrm>
            </p:spPr>
            <p:txBody>
              <a:bodyPr/>
              <a:lstStyle/>
              <a:p>
                <a:pPr marL="0" indent="0">
                  <a:buNone/>
                </a:pPr>
                <a14:m>
                  <m:oMathPara xmlns:m="http://schemas.openxmlformats.org/officeDocument/2006/math">
                    <m:oMathParaPr>
                      <m:jc m:val="centerGroup"/>
                    </m:oMathParaPr>
                    <m:oMath xmlns:m="http://schemas.openxmlformats.org/officeDocument/2006/math">
                      <m:sSub>
                        <m:sSubPr>
                          <m:ctrlPr>
                            <a:rPr kumimoji="1" lang="en-US" altLang="ja-JP" b="0" i="1" smtClean="0">
                              <a:latin typeface="Cambria Math" panose="02040503050406030204" pitchFamily="18" charset="0"/>
                            </a:rPr>
                          </m:ctrlPr>
                        </m:sSubPr>
                        <m:e>
                          <m:r>
                            <a:rPr lang="en-US" altLang="ja-JP" b="1" i="0">
                              <a:latin typeface="Cambria Math" panose="02040503050406030204" pitchFamily="18" charset="0"/>
                            </a:rPr>
                            <m:t>𝐆</m:t>
                          </m:r>
                        </m:e>
                        <m:sub>
                          <m:r>
                            <a:rPr kumimoji="1" lang="en-US" altLang="ja-JP" b="0" i="1" smtClean="0">
                              <a:latin typeface="Cambria Math" panose="02040503050406030204" pitchFamily="18" charset="0"/>
                            </a:rPr>
                            <m:t>𝑅𝐺𝐵</m:t>
                          </m:r>
                        </m:sub>
                      </m:sSub>
                      <m:r>
                        <a:rPr kumimoji="1" lang="en-US" altLang="ja-JP" b="0" i="1" smtClean="0">
                          <a:latin typeface="Cambria Math" panose="02040503050406030204" pitchFamily="18" charset="0"/>
                        </a:rPr>
                        <m:t>=</m:t>
                      </m:r>
                      <m:r>
                        <a:rPr kumimoji="1" lang="en-US" altLang="ja-JP" b="1" i="0" smtClean="0">
                          <a:latin typeface="Cambria Math" panose="02040503050406030204" pitchFamily="18" charset="0"/>
                        </a:rPr>
                        <m:t>𝐌</m:t>
                      </m:r>
                      <m:nary>
                        <m:naryPr>
                          <m:ctrlPr>
                            <a:rPr kumimoji="1" lang="en-US" altLang="ja-JP" b="0" i="1" smtClean="0">
                              <a:latin typeface="Cambria Math" panose="02040503050406030204" pitchFamily="18" charset="0"/>
                            </a:rPr>
                          </m:ctrlPr>
                        </m:naryPr>
                        <m:sub>
                          <m:sSub>
                            <m:sSubPr>
                              <m:ctrlPr>
                                <a:rPr lang="en-US" altLang="ja-JP" i="1">
                                  <a:latin typeface="Cambria Math" panose="02040503050406030204" pitchFamily="18" charset="0"/>
                                </a:rPr>
                              </m:ctrlPr>
                            </m:sSubPr>
                            <m:e>
                              <m:r>
                                <a:rPr lang="ja-JP" altLang="en-US" i="1">
                                  <a:latin typeface="Cambria Math" panose="02040503050406030204" pitchFamily="18" charset="0"/>
                                </a:rPr>
                                <m:t>𝜆</m:t>
                              </m:r>
                            </m:e>
                            <m:sub>
                              <m:r>
                                <a:rPr lang="en-US" altLang="ja-JP" i="1">
                                  <a:latin typeface="Cambria Math" panose="02040503050406030204" pitchFamily="18" charset="0"/>
                                </a:rPr>
                                <m:t>𝑚</m:t>
                              </m:r>
                              <m:r>
                                <a:rPr lang="en-US" altLang="ja-JP" b="0" i="1" smtClean="0">
                                  <a:latin typeface="Cambria Math" panose="02040503050406030204" pitchFamily="18" charset="0"/>
                                </a:rPr>
                                <m:t>𝑖𝑛</m:t>
                              </m:r>
                            </m:sub>
                          </m:sSub>
                        </m:sub>
                        <m:sup>
                          <m:sSub>
                            <m:sSubPr>
                              <m:ctrlPr>
                                <a:rPr kumimoji="1" lang="en-US" altLang="ja-JP" b="0" i="1" smtClean="0">
                                  <a:latin typeface="Cambria Math" panose="02040503050406030204" pitchFamily="18" charset="0"/>
                                </a:rPr>
                              </m:ctrlPr>
                            </m:sSubPr>
                            <m:e>
                              <m:r>
                                <a:rPr lang="ja-JP" altLang="en-US" i="1">
                                  <a:latin typeface="Cambria Math" panose="02040503050406030204" pitchFamily="18" charset="0"/>
                                </a:rPr>
                                <m:t>𝜆</m:t>
                              </m:r>
                            </m:e>
                            <m:sub>
                              <m:r>
                                <a:rPr kumimoji="1" lang="en-US" altLang="ja-JP" b="0" i="1" smtClean="0">
                                  <a:latin typeface="Cambria Math" panose="02040503050406030204" pitchFamily="18" charset="0"/>
                                </a:rPr>
                                <m:t>𝑚𝑎𝑥</m:t>
                              </m:r>
                            </m:sub>
                          </m:sSub>
                        </m:sup>
                        <m:e>
                          <m:sSub>
                            <m:sSubPr>
                              <m:ctrlPr>
                                <a:rPr kumimoji="1" lang="en-US" altLang="ja-JP" b="0" i="1" smtClean="0">
                                  <a:latin typeface="Cambria Math" panose="02040503050406030204" pitchFamily="18" charset="0"/>
                                </a:rPr>
                              </m:ctrlPr>
                            </m:sSubPr>
                            <m:e>
                              <m:r>
                                <a:rPr lang="en-US" altLang="ja-JP" i="1">
                                  <a:latin typeface="Cambria Math" panose="02040503050406030204" pitchFamily="18" charset="0"/>
                                </a:rPr>
                                <m:t>𝐼</m:t>
                              </m:r>
                            </m:e>
                            <m:sub>
                              <m:r>
                                <a:rPr kumimoji="1" lang="en-US" altLang="ja-JP" b="0" i="1" smtClean="0">
                                  <a:latin typeface="Cambria Math" panose="02040503050406030204" pitchFamily="18" charset="0"/>
                                </a:rPr>
                                <m:t>𝑓</m:t>
                              </m:r>
                            </m:sub>
                          </m:sSub>
                          <m:d>
                            <m:dPr>
                              <m:ctrlPr>
                                <a:rPr kumimoji="1" lang="en-US" altLang="ja-JP" b="0" i="1" smtClean="0">
                                  <a:latin typeface="Cambria Math" panose="02040503050406030204" pitchFamily="18" charset="0"/>
                                </a:rPr>
                              </m:ctrlPr>
                            </m:dPr>
                            <m:e>
                              <m:sSub>
                                <m:sSubPr>
                                  <m:ctrlPr>
                                    <a:rPr kumimoji="1" lang="en-US" altLang="ja-JP" b="0" i="1" smtClean="0">
                                      <a:latin typeface="Cambria Math" panose="02040503050406030204" pitchFamily="18" charset="0"/>
                                    </a:rPr>
                                  </m:ctrlPr>
                                </m:sSubPr>
                                <m:e>
                                  <m:r>
                                    <a:rPr kumimoji="1" lang="en-US" altLang="ja-JP" b="0" i="1" smtClean="0">
                                      <a:latin typeface="Cambria Math" panose="02040503050406030204" pitchFamily="18" charset="0"/>
                                    </a:rPr>
                                    <m:t>𝑥</m:t>
                                  </m:r>
                                </m:e>
                                <m:sub>
                                  <m:r>
                                    <a:rPr kumimoji="1" lang="en-US" altLang="ja-JP" b="0" i="1" smtClean="0">
                                      <a:latin typeface="Cambria Math" panose="02040503050406030204" pitchFamily="18" charset="0"/>
                                    </a:rPr>
                                    <m:t>𝑓</m:t>
                                  </m:r>
                                </m:sub>
                              </m:sSub>
                              <m:r>
                                <a:rPr kumimoji="1" lang="en-US" altLang="ja-JP" b="0" i="1" smtClean="0">
                                  <a:latin typeface="Cambria Math" panose="02040503050406030204" pitchFamily="18" charset="0"/>
                                </a:rPr>
                                <m:t>,</m:t>
                              </m:r>
                              <m:sSub>
                                <m:sSubPr>
                                  <m:ctrlPr>
                                    <a:rPr lang="en-US" altLang="ja-JP" i="1">
                                      <a:latin typeface="Cambria Math" panose="02040503050406030204" pitchFamily="18" charset="0"/>
                                    </a:rPr>
                                  </m:ctrlPr>
                                </m:sSubPr>
                                <m:e>
                                  <m:r>
                                    <a:rPr lang="en-US" altLang="ja-JP" b="0" i="1" smtClean="0">
                                      <a:latin typeface="Cambria Math" panose="02040503050406030204" pitchFamily="18" charset="0"/>
                                    </a:rPr>
                                    <m:t>𝑦</m:t>
                                  </m:r>
                                </m:e>
                                <m:sub>
                                  <m:r>
                                    <a:rPr lang="en-US" altLang="ja-JP" i="1">
                                      <a:latin typeface="Cambria Math" panose="02040503050406030204" pitchFamily="18" charset="0"/>
                                    </a:rPr>
                                    <m:t>𝑓</m:t>
                                  </m:r>
                                </m:sub>
                              </m:sSub>
                              <m:r>
                                <a:rPr lang="en-US" altLang="ja-JP" b="0" i="1" smtClean="0">
                                  <a:latin typeface="Cambria Math" panose="02040503050406030204" pitchFamily="18" charset="0"/>
                                </a:rPr>
                                <m:t>,</m:t>
                              </m:r>
                              <m:r>
                                <a:rPr lang="ja-JP" altLang="en-US" b="0" i="1" smtClean="0">
                                  <a:latin typeface="Cambria Math" panose="02040503050406030204" pitchFamily="18" charset="0"/>
                                </a:rPr>
                                <m:t>𝜆</m:t>
                              </m:r>
                            </m:e>
                          </m:d>
                        </m:e>
                      </m:nary>
                      <m:sSub>
                        <m:sSubPr>
                          <m:ctrlPr>
                            <a:rPr kumimoji="1" lang="en-US" altLang="ja-JP" b="0" i="1" smtClean="0">
                              <a:latin typeface="Cambria Math" panose="02040503050406030204" pitchFamily="18" charset="0"/>
                            </a:rPr>
                          </m:ctrlPr>
                        </m:sSubPr>
                        <m:e>
                          <m:r>
                            <a:rPr kumimoji="1" lang="en-US" altLang="ja-JP" b="1" i="0" smtClean="0">
                              <a:latin typeface="Cambria Math" panose="02040503050406030204" pitchFamily="18" charset="0"/>
                            </a:rPr>
                            <m:t>𝐂</m:t>
                          </m:r>
                        </m:e>
                        <m:sub>
                          <m:r>
                            <a:rPr kumimoji="1" lang="en-US" altLang="ja-JP" b="0" i="1" smtClean="0">
                              <a:latin typeface="Cambria Math" panose="02040503050406030204" pitchFamily="18" charset="0"/>
                            </a:rPr>
                            <m:t>𝑋𝑌𝑍</m:t>
                          </m:r>
                        </m:sub>
                      </m:sSub>
                      <m:d>
                        <m:dPr>
                          <m:ctrlPr>
                            <a:rPr kumimoji="1" lang="en-US" altLang="ja-JP" b="0" i="1" smtClean="0">
                              <a:latin typeface="Cambria Math" panose="02040503050406030204" pitchFamily="18" charset="0"/>
                            </a:rPr>
                          </m:ctrlPr>
                        </m:dPr>
                        <m:e>
                          <m:r>
                            <a:rPr kumimoji="1" lang="ja-JP" altLang="en-US" b="0" i="1" smtClean="0">
                              <a:latin typeface="Cambria Math" panose="02040503050406030204" pitchFamily="18" charset="0"/>
                            </a:rPr>
                            <m:t>𝜆</m:t>
                          </m:r>
                        </m:e>
                      </m:d>
                      <m:r>
                        <a:rPr kumimoji="1" lang="en-US" altLang="ja-JP" b="0" i="1" smtClean="0">
                          <a:latin typeface="Cambria Math" panose="02040503050406030204" pitchFamily="18" charset="0"/>
                        </a:rPr>
                        <m:t>𝑆</m:t>
                      </m:r>
                      <m:d>
                        <m:dPr>
                          <m:ctrlPr>
                            <a:rPr kumimoji="1" lang="en-US" altLang="ja-JP" b="0" i="1" smtClean="0">
                              <a:latin typeface="Cambria Math" panose="02040503050406030204" pitchFamily="18" charset="0"/>
                            </a:rPr>
                          </m:ctrlPr>
                        </m:dPr>
                        <m:e>
                          <m:r>
                            <a:rPr kumimoji="1" lang="ja-JP" altLang="en-US" b="0" i="1" smtClean="0">
                              <a:latin typeface="Cambria Math" panose="02040503050406030204" pitchFamily="18" charset="0"/>
                            </a:rPr>
                            <m:t>𝜆</m:t>
                          </m:r>
                        </m:e>
                      </m:d>
                      <m:r>
                        <a:rPr kumimoji="1" lang="en-US" altLang="ja-JP" b="0" i="1" smtClean="0">
                          <a:latin typeface="Cambria Math" panose="02040503050406030204" pitchFamily="18" charset="0"/>
                        </a:rPr>
                        <m:t>𝑑</m:t>
                      </m:r>
                      <m:r>
                        <a:rPr kumimoji="1" lang="ja-JP" altLang="en-US" b="0" i="1" smtClean="0">
                          <a:latin typeface="Cambria Math" panose="02040503050406030204" pitchFamily="18" charset="0"/>
                        </a:rPr>
                        <m:t>𝜆</m:t>
                      </m:r>
                    </m:oMath>
                  </m:oMathPara>
                </a14:m>
                <a:endParaRPr kumimoji="1" lang="ja-JP" altLang="en-US"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xfrm>
                <a:off x="457200" y="1200150"/>
                <a:ext cx="8229600" cy="1796157"/>
              </a:xfrm>
              <a:blipFill rotWithShape="0">
                <a:blip r:embed="rId3"/>
                <a:stretch>
                  <a:fillRect/>
                </a:stretch>
              </a:blipFill>
            </p:spPr>
            <p:txBody>
              <a:bodyPr/>
              <a:lstStyle/>
              <a:p>
                <a:r>
                  <a:rPr lang="ja-JP" altLang="en-US">
                    <a:noFill/>
                  </a:rPr>
                  <a:t> </a:t>
                </a:r>
              </a:p>
            </p:txBody>
          </p:sp>
        </mc:Fallback>
      </mc:AlternateContent>
      <p:cxnSp>
        <p:nvCxnSpPr>
          <p:cNvPr id="5" name="直線コネクタ 4"/>
          <p:cNvCxnSpPr>
            <a:endCxn id="6" idx="0"/>
          </p:cNvCxnSpPr>
          <p:nvPr/>
        </p:nvCxnSpPr>
        <p:spPr>
          <a:xfrm>
            <a:off x="3958395" y="2208236"/>
            <a:ext cx="166750" cy="460769"/>
          </a:xfrm>
          <a:prstGeom prst="line">
            <a:avLst/>
          </a:prstGeom>
        </p:spPr>
        <p:style>
          <a:lnRef idx="2">
            <a:schemeClr val="accent1"/>
          </a:lnRef>
          <a:fillRef idx="0">
            <a:schemeClr val="accent1"/>
          </a:fillRef>
          <a:effectRef idx="1">
            <a:schemeClr val="accent1"/>
          </a:effectRef>
          <a:fontRef idx="minor">
            <a:schemeClr val="tx1"/>
          </a:fontRef>
        </p:style>
      </p:cxnSp>
      <p:sp>
        <p:nvSpPr>
          <p:cNvPr id="6" name="テキスト ボックス 5"/>
          <p:cNvSpPr txBox="1"/>
          <p:nvPr/>
        </p:nvSpPr>
        <p:spPr>
          <a:xfrm>
            <a:off x="2856272" y="2669005"/>
            <a:ext cx="2537746" cy="830997"/>
          </a:xfrm>
          <a:prstGeom prst="rect">
            <a:avLst/>
          </a:prstGeom>
          <a:noFill/>
        </p:spPr>
        <p:txBody>
          <a:bodyPr wrap="none" rtlCol="0">
            <a:spAutoFit/>
          </a:bodyPr>
          <a:lstStyle/>
          <a:p>
            <a:r>
              <a:rPr kumimoji="1" lang="en-US" altLang="ja-JP" sz="2400" dirty="0" smtClean="0"/>
              <a:t>Glare intensity</a:t>
            </a:r>
          </a:p>
          <a:p>
            <a:r>
              <a:rPr lang="en-US" altLang="ja-JP" sz="2400" dirty="0"/>
              <a:t>(</a:t>
            </a:r>
            <a:r>
              <a:rPr kumimoji="1" lang="en-US" altLang="ja-JP" sz="2400" dirty="0" smtClean="0"/>
              <a:t>A 2D FFT result)</a:t>
            </a:r>
            <a:endParaRPr kumimoji="1" lang="ja-JP" altLang="en-US" sz="2400" dirty="0"/>
          </a:p>
        </p:txBody>
      </p:sp>
      <p:cxnSp>
        <p:nvCxnSpPr>
          <p:cNvPr id="8" name="直線コネクタ 7"/>
          <p:cNvCxnSpPr>
            <a:endCxn id="9" idx="0"/>
          </p:cNvCxnSpPr>
          <p:nvPr/>
        </p:nvCxnSpPr>
        <p:spPr>
          <a:xfrm>
            <a:off x="7202303" y="2139702"/>
            <a:ext cx="612385" cy="856605"/>
          </a:xfrm>
          <a:prstGeom prst="line">
            <a:avLst/>
          </a:prstGeom>
        </p:spPr>
        <p:style>
          <a:lnRef idx="2">
            <a:schemeClr val="accent1"/>
          </a:lnRef>
          <a:fillRef idx="0">
            <a:schemeClr val="accent1"/>
          </a:fillRef>
          <a:effectRef idx="1">
            <a:schemeClr val="accent1"/>
          </a:effectRef>
          <a:fontRef idx="minor">
            <a:schemeClr val="tx1"/>
          </a:fontRef>
        </p:style>
      </p:cxnSp>
      <p:sp>
        <p:nvSpPr>
          <p:cNvPr id="9" name="テキスト ボックス 8"/>
          <p:cNvSpPr txBox="1"/>
          <p:nvPr/>
        </p:nvSpPr>
        <p:spPr>
          <a:xfrm>
            <a:off x="6554229" y="2996307"/>
            <a:ext cx="2520918" cy="1200329"/>
          </a:xfrm>
          <a:prstGeom prst="rect">
            <a:avLst/>
          </a:prstGeom>
          <a:noFill/>
        </p:spPr>
        <p:txBody>
          <a:bodyPr wrap="square" rtlCol="0">
            <a:spAutoFit/>
          </a:bodyPr>
          <a:lstStyle/>
          <a:p>
            <a:r>
              <a:rPr kumimoji="1" lang="en-US" altLang="ja-JP" sz="2400" dirty="0" smtClean="0"/>
              <a:t>Spectral power distribution of the light source</a:t>
            </a:r>
            <a:endParaRPr kumimoji="1" lang="ja-JP" altLang="en-US" sz="2400" dirty="0"/>
          </a:p>
        </p:txBody>
      </p:sp>
      <p:cxnSp>
        <p:nvCxnSpPr>
          <p:cNvPr id="11" name="直線コネクタ 10"/>
          <p:cNvCxnSpPr>
            <a:endCxn id="12" idx="0"/>
          </p:cNvCxnSpPr>
          <p:nvPr/>
        </p:nvCxnSpPr>
        <p:spPr>
          <a:xfrm flipH="1">
            <a:off x="5549564" y="2276044"/>
            <a:ext cx="381046" cy="1397798"/>
          </a:xfrm>
          <a:prstGeom prst="line">
            <a:avLst/>
          </a:prstGeom>
        </p:spPr>
        <p:style>
          <a:lnRef idx="2">
            <a:schemeClr val="accent1"/>
          </a:lnRef>
          <a:fillRef idx="0">
            <a:schemeClr val="accent1"/>
          </a:fillRef>
          <a:effectRef idx="1">
            <a:schemeClr val="accent1"/>
          </a:effectRef>
          <a:fontRef idx="minor">
            <a:schemeClr val="tx1"/>
          </a:fontRef>
        </p:style>
      </p:cxnSp>
      <p:sp>
        <p:nvSpPr>
          <p:cNvPr id="12" name="テキスト ボックス 11"/>
          <p:cNvSpPr txBox="1"/>
          <p:nvPr/>
        </p:nvSpPr>
        <p:spPr>
          <a:xfrm>
            <a:off x="4778480" y="3673842"/>
            <a:ext cx="1542167" cy="1200329"/>
          </a:xfrm>
          <a:prstGeom prst="rect">
            <a:avLst/>
          </a:prstGeom>
          <a:noFill/>
        </p:spPr>
        <p:txBody>
          <a:bodyPr wrap="square" rtlCol="0">
            <a:spAutoFit/>
          </a:bodyPr>
          <a:lstStyle/>
          <a:p>
            <a:r>
              <a:rPr kumimoji="1" lang="en-US" altLang="ja-JP" sz="2400" dirty="0" smtClean="0"/>
              <a:t>Color matching function</a:t>
            </a:r>
            <a:endParaRPr kumimoji="1" lang="ja-JP" altLang="en-US" sz="2400" dirty="0"/>
          </a:p>
        </p:txBody>
      </p:sp>
      <p:cxnSp>
        <p:nvCxnSpPr>
          <p:cNvPr id="17" name="直線コネクタ 16"/>
          <p:cNvCxnSpPr>
            <a:endCxn id="18" idx="0"/>
          </p:cNvCxnSpPr>
          <p:nvPr/>
        </p:nvCxnSpPr>
        <p:spPr>
          <a:xfrm>
            <a:off x="2447709" y="2139702"/>
            <a:ext cx="291773" cy="1811301"/>
          </a:xfrm>
          <a:prstGeom prst="line">
            <a:avLst/>
          </a:prstGeom>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8" name="テキスト ボックス 17"/>
              <p:cNvSpPr txBox="1"/>
              <p:nvPr/>
            </p:nvSpPr>
            <p:spPr>
              <a:xfrm>
                <a:off x="1128384" y="3951003"/>
                <a:ext cx="3222195" cy="830997"/>
              </a:xfrm>
              <a:prstGeom prst="rect">
                <a:avLst/>
              </a:prstGeom>
              <a:noFill/>
            </p:spPr>
            <p:txBody>
              <a:bodyPr wrap="square" rtlCol="0">
                <a:spAutoFit/>
              </a:bodyPr>
              <a:lstStyle/>
              <a:p>
                <a:r>
                  <a:rPr kumimoji="1" lang="en-US" altLang="ja-JP" sz="2400" dirty="0" smtClean="0"/>
                  <a:t>Conversion from XYZ to RGB (3</a:t>
                </a:r>
                <a14:m>
                  <m:oMath xmlns:m="http://schemas.openxmlformats.org/officeDocument/2006/math">
                    <m:r>
                      <a:rPr kumimoji="1" lang="en-US" altLang="ja-JP" sz="2400" i="1" smtClean="0">
                        <a:latin typeface="Cambria Math" panose="02040503050406030204" pitchFamily="18" charset="0"/>
                        <a:ea typeface="Cambria Math" panose="02040503050406030204" pitchFamily="18" charset="0"/>
                      </a:rPr>
                      <m:t>×</m:t>
                    </m:r>
                  </m:oMath>
                </a14:m>
                <a:r>
                  <a:rPr kumimoji="1" lang="en-US" altLang="ja-JP" sz="2400" dirty="0" smtClean="0"/>
                  <a:t>3 matrix)</a:t>
                </a:r>
                <a:endParaRPr kumimoji="1" lang="ja-JP" altLang="en-US" sz="2400" dirty="0"/>
              </a:p>
            </p:txBody>
          </p:sp>
        </mc:Choice>
        <mc:Fallback xmlns="">
          <p:sp>
            <p:nvSpPr>
              <p:cNvPr id="18" name="テキスト ボックス 17"/>
              <p:cNvSpPr txBox="1">
                <a:spLocks noRot="1" noChangeAspect="1" noMove="1" noResize="1" noEditPoints="1" noAdjustHandles="1" noChangeArrowheads="1" noChangeShapeType="1" noTextEdit="1"/>
              </p:cNvSpPr>
              <p:nvPr/>
            </p:nvSpPr>
            <p:spPr>
              <a:xfrm>
                <a:off x="1128384" y="3951003"/>
                <a:ext cx="3222195" cy="830997"/>
              </a:xfrm>
              <a:prstGeom prst="rect">
                <a:avLst/>
              </a:prstGeom>
              <a:blipFill rotWithShape="0">
                <a:blip r:embed="rId4"/>
                <a:stretch>
                  <a:fillRect l="-2836" t="-5147" r="-1701" b="-16912"/>
                </a:stretch>
              </a:blipFill>
            </p:spPr>
            <p:txBody>
              <a:bodyPr/>
              <a:lstStyle/>
              <a:p>
                <a:r>
                  <a:rPr lang="ja-JP" altLang="en-US">
                    <a:noFill/>
                  </a:rPr>
                  <a:t> </a:t>
                </a:r>
              </a:p>
            </p:txBody>
          </p:sp>
        </mc:Fallback>
      </mc:AlternateContent>
      <p:cxnSp>
        <p:nvCxnSpPr>
          <p:cNvPr id="25" name="直線コネクタ 24"/>
          <p:cNvCxnSpPr>
            <a:endCxn id="26" idx="0"/>
          </p:cNvCxnSpPr>
          <p:nvPr/>
        </p:nvCxnSpPr>
        <p:spPr>
          <a:xfrm>
            <a:off x="1194542" y="2208236"/>
            <a:ext cx="151044" cy="342475"/>
          </a:xfrm>
          <a:prstGeom prst="line">
            <a:avLst/>
          </a:prstGeom>
        </p:spPr>
        <p:style>
          <a:lnRef idx="2">
            <a:schemeClr val="accent1"/>
          </a:lnRef>
          <a:fillRef idx="0">
            <a:schemeClr val="accent1"/>
          </a:fillRef>
          <a:effectRef idx="1">
            <a:schemeClr val="accent1"/>
          </a:effectRef>
          <a:fontRef idx="minor">
            <a:schemeClr val="tx1"/>
          </a:fontRef>
        </p:style>
      </p:cxnSp>
      <p:sp>
        <p:nvSpPr>
          <p:cNvPr id="26" name="テキスト ボックス 25"/>
          <p:cNvSpPr txBox="1"/>
          <p:nvPr/>
        </p:nvSpPr>
        <p:spPr>
          <a:xfrm>
            <a:off x="380482" y="2550711"/>
            <a:ext cx="1930207" cy="1200329"/>
          </a:xfrm>
          <a:prstGeom prst="rect">
            <a:avLst/>
          </a:prstGeom>
          <a:noFill/>
        </p:spPr>
        <p:txBody>
          <a:bodyPr wrap="square" rtlCol="0">
            <a:spAutoFit/>
          </a:bodyPr>
          <a:lstStyle/>
          <a:p>
            <a:r>
              <a:rPr kumimoji="1" lang="en-US" altLang="ja-JP" sz="2400" dirty="0" smtClean="0"/>
              <a:t>RGB Glare image for a light source</a:t>
            </a:r>
            <a:endParaRPr kumimoji="1" lang="ja-JP" altLang="en-US" sz="2400" dirty="0"/>
          </a:p>
        </p:txBody>
      </p:sp>
    </p:spTree>
    <p:extLst>
      <p:ext uri="{BB962C8B-B14F-4D97-AF65-F5344CB8AC3E}">
        <p14:creationId xmlns:p14="http://schemas.microsoft.com/office/powerpoint/2010/main" val="65616569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テキスト ボックス 105"/>
          <p:cNvSpPr txBox="1"/>
          <p:nvPr/>
        </p:nvSpPr>
        <p:spPr>
          <a:xfrm>
            <a:off x="5996137" y="1750261"/>
            <a:ext cx="1456183" cy="646331"/>
          </a:xfrm>
          <a:prstGeom prst="rect">
            <a:avLst/>
          </a:prstGeom>
          <a:noFill/>
        </p:spPr>
        <p:txBody>
          <a:bodyPr wrap="square" rtlCol="0">
            <a:spAutoFit/>
          </a:bodyPr>
          <a:lstStyle/>
          <a:p>
            <a:r>
              <a:rPr kumimoji="1" lang="en-US" altLang="ja-JP" dirty="0" smtClean="0"/>
              <a:t>Light source intensity</a:t>
            </a:r>
            <a:endParaRPr kumimoji="1" lang="ja-JP" altLang="en-US" dirty="0"/>
          </a:p>
        </p:txBody>
      </p:sp>
      <p:sp>
        <p:nvSpPr>
          <p:cNvPr id="2" name="タイトル 1"/>
          <p:cNvSpPr>
            <a:spLocks noGrp="1"/>
          </p:cNvSpPr>
          <p:nvPr>
            <p:ph type="title"/>
          </p:nvPr>
        </p:nvSpPr>
        <p:spPr>
          <a:xfrm>
            <a:off x="16461" y="206375"/>
            <a:ext cx="9111078" cy="857250"/>
          </a:xfrm>
        </p:spPr>
        <p:txBody>
          <a:bodyPr/>
          <a:lstStyle/>
          <a:p>
            <a:r>
              <a:rPr kumimoji="1" lang="en-US" altLang="ja-JP" dirty="0" smtClean="0"/>
              <a:t>Processing Flow</a:t>
            </a:r>
            <a:endParaRPr kumimoji="1" lang="ja-JP" altLang="en-US" dirty="0"/>
          </a:p>
        </p:txBody>
      </p:sp>
      <p:pic>
        <p:nvPicPr>
          <p:cNvPr id="60" name="Picture 22" descr="DSC00095_i200LsLD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85610" y="2532576"/>
            <a:ext cx="2005013" cy="1060450"/>
          </a:xfrm>
          <a:prstGeom prst="rect">
            <a:avLst/>
          </a:prstGeom>
          <a:noFill/>
          <a:extLst>
            <a:ext uri="{909E8E84-426E-40DD-AFC4-6F175D3DCCD1}">
              <a14:hiddenFill xmlns:a14="http://schemas.microsoft.com/office/drawing/2010/main">
                <a:solidFill>
                  <a:srgbClr val="FFFFFF"/>
                </a:solidFill>
              </a14:hiddenFill>
            </a:ext>
          </a:extLst>
        </p:spPr>
      </p:pic>
      <p:sp>
        <p:nvSpPr>
          <p:cNvPr id="61" name="AutoShape 35"/>
          <p:cNvSpPr>
            <a:spLocks noChangeArrowheads="1"/>
          </p:cNvSpPr>
          <p:nvPr/>
        </p:nvSpPr>
        <p:spPr bwMode="auto">
          <a:xfrm>
            <a:off x="1048867" y="2763267"/>
            <a:ext cx="676275" cy="239713"/>
          </a:xfrm>
          <a:prstGeom prst="rightArrow">
            <a:avLst>
              <a:gd name="adj1" fmla="val 49889"/>
              <a:gd name="adj2" fmla="val 54830"/>
            </a:avLst>
          </a:prstGeom>
          <a:solidFill>
            <a:schemeClr val="tx1">
              <a:lumMod val="60000"/>
              <a:lumOff val="40000"/>
            </a:schemeClr>
          </a:solidFill>
          <a:ln w="9525">
            <a:solidFill>
              <a:schemeClr val="tx1"/>
            </a:solidFill>
            <a:miter lim="800000"/>
            <a:headEnd/>
            <a:tailEnd/>
          </a:ln>
          <a:effectLst/>
        </p:spPr>
        <p:txBody>
          <a:bodyPr wrap="none" anchor="ctr"/>
          <a:lstStyle/>
          <a:p>
            <a:endParaRPr lang="ja-JP" altLang="en-US"/>
          </a:p>
        </p:txBody>
      </p:sp>
      <p:sp>
        <p:nvSpPr>
          <p:cNvPr id="62" name="Text Box 36"/>
          <p:cNvSpPr txBox="1">
            <a:spLocks noChangeArrowheads="1"/>
          </p:cNvSpPr>
          <p:nvPr/>
        </p:nvSpPr>
        <p:spPr bwMode="auto">
          <a:xfrm>
            <a:off x="923454" y="3083942"/>
            <a:ext cx="930275" cy="353943"/>
          </a:xfrm>
          <a:prstGeom prst="rect">
            <a:avLst/>
          </a:prstGeom>
          <a:noFill/>
          <a:ln w="19050">
            <a:noFill/>
            <a:miter lim="800000"/>
            <a:headEnd/>
            <a:tailEnd/>
          </a:ln>
          <a:effectLst/>
        </p:spPr>
        <p:txBody>
          <a:bodyPr>
            <a:spAutoFit/>
          </a:bodyPr>
          <a:lstStyle/>
          <a:p>
            <a:pPr algn="ctr">
              <a:lnSpc>
                <a:spcPct val="85000"/>
              </a:lnSpc>
            </a:pPr>
            <a:r>
              <a:rPr kumimoji="1" lang="en-US" altLang="ja-JP" sz="2000" dirty="0"/>
              <a:t>FFT</a:t>
            </a:r>
          </a:p>
        </p:txBody>
      </p:sp>
      <p:sp>
        <p:nvSpPr>
          <p:cNvPr id="63" name="Text Box 37"/>
          <p:cNvSpPr txBox="1">
            <a:spLocks noChangeArrowheads="1"/>
          </p:cNvSpPr>
          <p:nvPr/>
        </p:nvSpPr>
        <p:spPr bwMode="auto">
          <a:xfrm>
            <a:off x="645980" y="1802133"/>
            <a:ext cx="194892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ja-JP"/>
            </a:defPPr>
            <a:lvl1pPr algn="ctr">
              <a:defRPr sz="2000"/>
            </a:lvl1pPr>
          </a:lstStyle>
          <a:p>
            <a:r>
              <a:rPr lang="en-US" altLang="ja-JP" dirty="0"/>
              <a:t>Fraunhofer diffraction</a:t>
            </a:r>
          </a:p>
        </p:txBody>
      </p:sp>
      <p:pic>
        <p:nvPicPr>
          <p:cNvPr id="64" name="Picture 38" descr="smaller_eye1024"/>
          <p:cNvPicPr preferRelativeResize="0">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1714" y="3002980"/>
            <a:ext cx="692150" cy="692150"/>
          </a:xfrm>
          <a:prstGeom prst="rect">
            <a:avLst/>
          </a:prstGeom>
          <a:solidFill>
            <a:schemeClr val="bg1"/>
          </a:solidFill>
        </p:spPr>
      </p:pic>
      <p:sp>
        <p:nvSpPr>
          <p:cNvPr id="65" name="Text Box 39"/>
          <p:cNvSpPr txBox="1">
            <a:spLocks noChangeArrowheads="1"/>
          </p:cNvSpPr>
          <p:nvPr/>
        </p:nvSpPr>
        <p:spPr bwMode="auto">
          <a:xfrm>
            <a:off x="354264" y="2652143"/>
            <a:ext cx="527050"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12813">
              <a:defRPr sz="2400">
                <a:solidFill>
                  <a:schemeClr val="tx1"/>
                </a:solidFill>
                <a:latin typeface="Times New Roman" panose="02020603050405020304" pitchFamily="18" charset="0"/>
                <a:ea typeface="ＭＳ Ｐゴシック" panose="020B0600070205080204" pitchFamily="50" charset="-128"/>
              </a:defRPr>
            </a:lvl1pPr>
            <a:lvl2pPr defTabSz="912813">
              <a:defRPr sz="2400">
                <a:solidFill>
                  <a:schemeClr val="tx1"/>
                </a:solidFill>
                <a:latin typeface="Times New Roman" panose="02020603050405020304" pitchFamily="18" charset="0"/>
                <a:ea typeface="ＭＳ Ｐゴシック" panose="020B0600070205080204" pitchFamily="50" charset="-128"/>
              </a:defRPr>
            </a:lvl2pPr>
            <a:lvl3pPr defTabSz="912813">
              <a:defRPr sz="2400">
                <a:solidFill>
                  <a:schemeClr val="tx1"/>
                </a:solidFill>
                <a:latin typeface="Times New Roman" panose="02020603050405020304" pitchFamily="18" charset="0"/>
                <a:ea typeface="ＭＳ Ｐゴシック" panose="020B0600070205080204" pitchFamily="50" charset="-128"/>
              </a:defRPr>
            </a:lvl3pPr>
            <a:lvl4pPr defTabSz="912813">
              <a:defRPr sz="2400">
                <a:solidFill>
                  <a:schemeClr val="tx1"/>
                </a:solidFill>
                <a:latin typeface="Times New Roman" panose="02020603050405020304" pitchFamily="18" charset="0"/>
                <a:ea typeface="ＭＳ Ｐゴシック" panose="020B0600070205080204" pitchFamily="50" charset="-128"/>
              </a:defRPr>
            </a:lvl4pPr>
            <a:lvl5pPr defTabSz="912813">
              <a:defRPr sz="2400">
                <a:solidFill>
                  <a:schemeClr val="tx1"/>
                </a:solidFill>
                <a:latin typeface="Times New Roman" panose="02020603050405020304" pitchFamily="18" charset="0"/>
                <a:ea typeface="ＭＳ Ｐゴシック" panose="020B0600070205080204" pitchFamily="50" charset="-128"/>
              </a:defRPr>
            </a:lvl5pPr>
            <a:lvl6pPr defTabSz="91281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50" charset="-128"/>
              </a:defRPr>
            </a:lvl6pPr>
            <a:lvl7pPr defTabSz="91281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50" charset="-128"/>
              </a:defRPr>
            </a:lvl7pPr>
            <a:lvl8pPr defTabSz="91281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50" charset="-128"/>
              </a:defRPr>
            </a:lvl8pPr>
            <a:lvl9pPr defTabSz="91281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50" charset="-128"/>
              </a:defRPr>
            </a:lvl9pPr>
          </a:lstStyle>
          <a:p>
            <a:pPr algn="ctr"/>
            <a:r>
              <a:rPr lang="en-US" altLang="ja-JP" b="0" dirty="0">
                <a:solidFill>
                  <a:srgbClr val="000000"/>
                </a:solidFill>
              </a:rPr>
              <a:t>×</a:t>
            </a:r>
          </a:p>
        </p:txBody>
      </p:sp>
      <p:pic>
        <p:nvPicPr>
          <p:cNvPr id="66" name="Picture 41" descr="DSC00095pure"/>
          <p:cNvPicPr preferRelativeResize="0">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7589" y="2078162"/>
            <a:ext cx="660400" cy="660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7" name="AutoShape 24"/>
          <p:cNvSpPr>
            <a:spLocks noChangeArrowheads="1"/>
          </p:cNvSpPr>
          <p:nvPr/>
        </p:nvSpPr>
        <p:spPr bwMode="auto">
          <a:xfrm>
            <a:off x="3962990" y="2821730"/>
            <a:ext cx="600998" cy="254076"/>
          </a:xfrm>
          <a:prstGeom prst="rightArrow">
            <a:avLst>
              <a:gd name="adj1" fmla="val 56657"/>
              <a:gd name="adj2" fmla="val 59796"/>
            </a:avLst>
          </a:prstGeom>
          <a:solidFill>
            <a:schemeClr val="tx1">
              <a:lumMod val="60000"/>
              <a:lumOff val="40000"/>
            </a:schemeClr>
          </a:solidFill>
          <a:ln w="9525">
            <a:solidFill>
              <a:schemeClr val="tx1">
                <a:lumMod val="75000"/>
              </a:schemeClr>
            </a:solidFill>
            <a:miter lim="800000"/>
            <a:headEnd/>
            <a:tailEnd/>
          </a:ln>
          <a:effectLst/>
        </p:spPr>
        <p:txBody>
          <a:bodyPr wrap="none" anchor="ctr"/>
          <a:lstStyle/>
          <a:p>
            <a:endParaRPr lang="ja-JP" altLang="en-US"/>
          </a:p>
        </p:txBody>
      </p:sp>
      <p:sp>
        <p:nvSpPr>
          <p:cNvPr id="68" name="AutoShape 27"/>
          <p:cNvSpPr>
            <a:spLocks noChangeArrowheads="1"/>
          </p:cNvSpPr>
          <p:nvPr/>
        </p:nvSpPr>
        <p:spPr bwMode="auto">
          <a:xfrm rot="15705893" flipH="1">
            <a:off x="3864333" y="2409264"/>
            <a:ext cx="346075" cy="185738"/>
          </a:xfrm>
          <a:prstGeom prst="rightArrow">
            <a:avLst>
              <a:gd name="adj1" fmla="val 45370"/>
              <a:gd name="adj2" fmla="val 63204"/>
            </a:avLst>
          </a:prstGeom>
          <a:solidFill>
            <a:schemeClr val="tx1">
              <a:lumMod val="60000"/>
              <a:lumOff val="40000"/>
            </a:schemeClr>
          </a:solidFill>
          <a:ln w="9525">
            <a:solidFill>
              <a:schemeClr val="tx1">
                <a:lumMod val="75000"/>
              </a:schemeClr>
            </a:solidFill>
            <a:miter lim="800000"/>
            <a:headEnd/>
            <a:tailEnd/>
          </a:ln>
          <a:effectLst/>
        </p:spPr>
        <p:txBody>
          <a:bodyPr wrap="none" anchor="ctr"/>
          <a:lstStyle/>
          <a:p>
            <a:endParaRPr lang="ja-JP" altLang="en-US"/>
          </a:p>
        </p:txBody>
      </p:sp>
      <p:pic>
        <p:nvPicPr>
          <p:cNvPr id="69" name="Picture 2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11055" y="1656927"/>
            <a:ext cx="1243013"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0" name="Object 30"/>
          <p:cNvGraphicFramePr>
            <a:graphicFrameLocks noChangeAspect="1"/>
          </p:cNvGraphicFramePr>
          <p:nvPr>
            <p:extLst>
              <p:ext uri="{D42A27DB-BD31-4B8C-83A1-F6EECF244321}">
                <p14:modId xmlns:p14="http://schemas.microsoft.com/office/powerpoint/2010/main" val="1976465720"/>
              </p:ext>
            </p:extLst>
          </p:nvPr>
        </p:nvGraphicFramePr>
        <p:xfrm>
          <a:off x="4275894" y="1198666"/>
          <a:ext cx="1466850" cy="1117265"/>
        </p:xfrm>
        <a:graphic>
          <a:graphicData uri="http://schemas.openxmlformats.org/presentationml/2006/ole">
            <mc:AlternateContent xmlns:mc="http://schemas.openxmlformats.org/markup-compatibility/2006">
              <mc:Choice xmlns:v="urn:schemas-microsoft-com:vml" Requires="v">
                <p:oleObj spid="_x0000_s2142" name="グラフ" r:id="rId8" imgW="5953049" imgH="4562551" progId="Excel.Chart.8">
                  <p:embed/>
                </p:oleObj>
              </mc:Choice>
              <mc:Fallback>
                <p:oleObj name="グラフ" r:id="rId8" imgW="5953049" imgH="4562551" progId="Excel.Chart.8">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75894" y="1198666"/>
                        <a:ext cx="1466850" cy="1117265"/>
                      </a:xfrm>
                      <a:prstGeom prst="rect">
                        <a:avLst/>
                      </a:prstGeom>
                      <a:noFill/>
                      <a:ln>
                        <a:noFill/>
                      </a:ln>
                      <a:effectLst/>
                    </p:spPr>
                  </p:pic>
                </p:oleObj>
              </mc:Fallback>
            </mc:AlternateContent>
          </a:graphicData>
        </a:graphic>
      </p:graphicFrame>
      <p:pic>
        <p:nvPicPr>
          <p:cNvPr id="71" name="Picture 32" descr="multiSpectrumGlar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716302" y="2497196"/>
            <a:ext cx="1952625" cy="1033463"/>
          </a:xfrm>
          <a:prstGeom prst="rect">
            <a:avLst/>
          </a:prstGeom>
          <a:noFill/>
          <a:extLst>
            <a:ext uri="{909E8E84-426E-40DD-AFC4-6F175D3DCCD1}">
              <a14:hiddenFill xmlns:a14="http://schemas.microsoft.com/office/drawing/2010/main">
                <a:solidFill>
                  <a:srgbClr val="FFFFFF"/>
                </a:solidFill>
              </a14:hiddenFill>
            </a:ext>
          </a:extLst>
        </p:spPr>
      </p:pic>
      <p:sp>
        <p:nvSpPr>
          <p:cNvPr id="72" name="AutoShape 34"/>
          <p:cNvSpPr>
            <a:spLocks noChangeArrowheads="1"/>
          </p:cNvSpPr>
          <p:nvPr/>
        </p:nvSpPr>
        <p:spPr bwMode="auto">
          <a:xfrm rot="5881121">
            <a:off x="4255687" y="2399994"/>
            <a:ext cx="350838" cy="195263"/>
          </a:xfrm>
          <a:prstGeom prst="rightArrow">
            <a:avLst>
              <a:gd name="adj1" fmla="val 45370"/>
              <a:gd name="adj2" fmla="val 60948"/>
            </a:avLst>
          </a:prstGeom>
          <a:solidFill>
            <a:schemeClr val="tx1">
              <a:lumMod val="60000"/>
              <a:lumOff val="40000"/>
            </a:schemeClr>
          </a:solidFill>
          <a:ln w="9525">
            <a:solidFill>
              <a:schemeClr val="tx1">
                <a:lumMod val="75000"/>
              </a:schemeClr>
            </a:solidFill>
            <a:miter lim="800000"/>
            <a:headEnd/>
            <a:tailEnd/>
          </a:ln>
          <a:effectLst/>
        </p:spPr>
        <p:txBody>
          <a:bodyPr wrap="none" anchor="ctr"/>
          <a:lstStyle/>
          <a:p>
            <a:endParaRPr lang="ja-JP" altLang="en-US"/>
          </a:p>
        </p:txBody>
      </p:sp>
      <p:sp>
        <p:nvSpPr>
          <p:cNvPr id="79" name="Text Box 37"/>
          <p:cNvSpPr txBox="1">
            <a:spLocks noChangeArrowheads="1"/>
          </p:cNvSpPr>
          <p:nvPr/>
        </p:nvSpPr>
        <p:spPr bwMode="auto">
          <a:xfrm>
            <a:off x="1674855" y="1208187"/>
            <a:ext cx="268880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ja-JP"/>
            </a:defPPr>
            <a:lvl1pPr algn="ctr">
              <a:defRPr sz="2000"/>
            </a:lvl1pPr>
          </a:lstStyle>
          <a:p>
            <a:r>
              <a:rPr lang="en-US" altLang="ja-JP" dirty="0" smtClean="0"/>
              <a:t>Light source spectra</a:t>
            </a:r>
            <a:endParaRPr lang="en-US" altLang="ja-JP" dirty="0"/>
          </a:p>
        </p:txBody>
      </p:sp>
      <p:sp>
        <p:nvSpPr>
          <p:cNvPr id="80" name="Text Box 37"/>
          <p:cNvSpPr txBox="1">
            <a:spLocks noChangeArrowheads="1"/>
          </p:cNvSpPr>
          <p:nvPr/>
        </p:nvSpPr>
        <p:spPr bwMode="auto">
          <a:xfrm>
            <a:off x="4159620" y="1208187"/>
            <a:ext cx="268880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ja-JP"/>
            </a:defPPr>
            <a:lvl1pPr algn="ctr">
              <a:defRPr sz="2000"/>
            </a:lvl1pPr>
          </a:lstStyle>
          <a:p>
            <a:r>
              <a:rPr lang="en-US" altLang="ja-JP" dirty="0" smtClean="0"/>
              <a:t>Color matching </a:t>
            </a:r>
            <a:r>
              <a:rPr lang="en-US" altLang="ja-JP" dirty="0" err="1" smtClean="0"/>
              <a:t>func</a:t>
            </a:r>
            <a:r>
              <a:rPr lang="en-US" altLang="ja-JP" dirty="0" smtClean="0"/>
              <a:t>.</a:t>
            </a:r>
            <a:endParaRPr lang="en-US" altLang="ja-JP" dirty="0"/>
          </a:p>
        </p:txBody>
      </p:sp>
      <p:sp>
        <p:nvSpPr>
          <p:cNvPr id="81" name="Text Box 37"/>
          <p:cNvSpPr txBox="1">
            <a:spLocks noChangeArrowheads="1"/>
          </p:cNvSpPr>
          <p:nvPr/>
        </p:nvSpPr>
        <p:spPr bwMode="auto">
          <a:xfrm>
            <a:off x="1522620" y="3592056"/>
            <a:ext cx="253099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ja-JP"/>
            </a:defPPr>
            <a:lvl1pPr algn="ctr">
              <a:defRPr sz="2000"/>
            </a:lvl1pPr>
          </a:lstStyle>
          <a:p>
            <a:r>
              <a:rPr lang="en-US" altLang="ja-JP" dirty="0" smtClean="0"/>
              <a:t>Single spectrum glare image</a:t>
            </a:r>
            <a:endParaRPr lang="en-US" altLang="ja-JP" dirty="0"/>
          </a:p>
        </p:txBody>
      </p:sp>
      <p:graphicFrame>
        <p:nvGraphicFramePr>
          <p:cNvPr id="83" name="オブジェクト 82"/>
          <p:cNvGraphicFramePr>
            <a:graphicFrameLocks noChangeAspect="1"/>
          </p:cNvGraphicFramePr>
          <p:nvPr>
            <p:extLst>
              <p:ext uri="{D42A27DB-BD31-4B8C-83A1-F6EECF244321}">
                <p14:modId xmlns:p14="http://schemas.microsoft.com/office/powerpoint/2010/main" val="227823405"/>
              </p:ext>
            </p:extLst>
          </p:nvPr>
        </p:nvGraphicFramePr>
        <p:xfrm>
          <a:off x="4011250" y="3171713"/>
          <a:ext cx="717852" cy="842696"/>
        </p:xfrm>
        <a:graphic>
          <a:graphicData uri="http://schemas.openxmlformats.org/presentationml/2006/ole">
            <mc:AlternateContent xmlns:mc="http://schemas.openxmlformats.org/markup-compatibility/2006">
              <mc:Choice xmlns:v="urn:schemas-microsoft-com:vml" Requires="v">
                <p:oleObj spid="_x0000_s2143" name="数式" r:id="rId11" imgW="291960" imgH="342720" progId="Equation.3">
                  <p:embed/>
                </p:oleObj>
              </mc:Choice>
              <mc:Fallback>
                <p:oleObj name="数式" r:id="rId11" imgW="291960" imgH="342720" progId="Equation.3">
                  <p:embed/>
                  <p:pic>
                    <p:nvPicPr>
                      <p:cNvPr id="0" name=""/>
                      <p:cNvPicPr/>
                      <p:nvPr/>
                    </p:nvPicPr>
                    <p:blipFill>
                      <a:blip r:embed="rId12"/>
                      <a:stretch>
                        <a:fillRect/>
                      </a:stretch>
                    </p:blipFill>
                    <p:spPr>
                      <a:xfrm>
                        <a:off x="4011250" y="3171713"/>
                        <a:ext cx="717852" cy="842696"/>
                      </a:xfrm>
                      <a:prstGeom prst="rect">
                        <a:avLst/>
                      </a:prstGeom>
                    </p:spPr>
                  </p:pic>
                </p:oleObj>
              </mc:Fallback>
            </mc:AlternateContent>
          </a:graphicData>
        </a:graphic>
      </p:graphicFrame>
      <p:sp>
        <p:nvSpPr>
          <p:cNvPr id="84" name="Text Box 37"/>
          <p:cNvSpPr txBox="1">
            <a:spLocks noChangeArrowheads="1"/>
          </p:cNvSpPr>
          <p:nvPr/>
        </p:nvSpPr>
        <p:spPr bwMode="auto">
          <a:xfrm>
            <a:off x="4704685" y="3592056"/>
            <a:ext cx="197585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ja-JP"/>
            </a:defPPr>
            <a:lvl1pPr algn="ctr">
              <a:defRPr sz="2000"/>
            </a:lvl1pPr>
          </a:lstStyle>
          <a:p>
            <a:r>
              <a:rPr lang="en-US" altLang="ja-JP" dirty="0" smtClean="0"/>
              <a:t>Glare image</a:t>
            </a:r>
            <a:endParaRPr lang="en-US" altLang="ja-JP" dirty="0"/>
          </a:p>
        </p:txBody>
      </p:sp>
      <p:sp>
        <p:nvSpPr>
          <p:cNvPr id="88" name="AutoShape 4"/>
          <p:cNvSpPr>
            <a:spLocks noChangeArrowheads="1"/>
          </p:cNvSpPr>
          <p:nvPr/>
        </p:nvSpPr>
        <p:spPr bwMode="auto">
          <a:xfrm>
            <a:off x="6901693" y="2876141"/>
            <a:ext cx="739775" cy="152400"/>
          </a:xfrm>
          <a:prstGeom prst="rightArrow">
            <a:avLst>
              <a:gd name="adj1" fmla="val 45370"/>
              <a:gd name="adj2" fmla="val 82341"/>
            </a:avLst>
          </a:prstGeom>
          <a:solidFill>
            <a:schemeClr val="tx1">
              <a:lumMod val="60000"/>
              <a:lumOff val="40000"/>
            </a:schemeClr>
          </a:solidFill>
          <a:ln w="9525">
            <a:solidFill>
              <a:schemeClr val="tx1">
                <a:lumMod val="75000"/>
              </a:schemeClr>
            </a:solidFill>
            <a:miter lim="800000"/>
            <a:headEnd/>
            <a:tailEnd/>
          </a:ln>
          <a:effectLst/>
        </p:spPr>
        <p:txBody>
          <a:bodyPr wrap="none" anchor="ctr"/>
          <a:lstStyle/>
          <a:p>
            <a:endParaRPr lang="ja-JP" altLang="en-US"/>
          </a:p>
        </p:txBody>
      </p:sp>
      <p:grpSp>
        <p:nvGrpSpPr>
          <p:cNvPr id="89" name="Group 6"/>
          <p:cNvGrpSpPr>
            <a:grpSpLocks/>
          </p:cNvGrpSpPr>
          <p:nvPr/>
        </p:nvGrpSpPr>
        <p:grpSpPr bwMode="auto">
          <a:xfrm>
            <a:off x="6825498" y="3093878"/>
            <a:ext cx="784224" cy="404812"/>
            <a:chOff x="4444" y="2271"/>
            <a:chExt cx="494" cy="255"/>
          </a:xfrm>
          <a:solidFill>
            <a:schemeClr val="tx1">
              <a:lumMod val="60000"/>
              <a:lumOff val="40000"/>
            </a:schemeClr>
          </a:solidFill>
        </p:grpSpPr>
        <p:sp>
          <p:nvSpPr>
            <p:cNvPr id="90" name="AutoShape 7"/>
            <p:cNvSpPr>
              <a:spLocks noChangeArrowheads="1"/>
            </p:cNvSpPr>
            <p:nvPr/>
          </p:nvSpPr>
          <p:spPr bwMode="auto">
            <a:xfrm rot="2169231" flipV="1">
              <a:off x="4444" y="2430"/>
              <a:ext cx="438" cy="96"/>
            </a:xfrm>
            <a:prstGeom prst="rightArrow">
              <a:avLst>
                <a:gd name="adj1" fmla="val 45370"/>
                <a:gd name="adj2" fmla="val 77394"/>
              </a:avLst>
            </a:prstGeom>
            <a:grpFill/>
            <a:ln w="9525">
              <a:solidFill>
                <a:schemeClr val="tx1">
                  <a:lumMod val="75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1" name="AutoShape 8"/>
            <p:cNvSpPr>
              <a:spLocks noChangeArrowheads="1"/>
            </p:cNvSpPr>
            <p:nvPr/>
          </p:nvSpPr>
          <p:spPr bwMode="auto">
            <a:xfrm rot="805703" flipV="1">
              <a:off x="4487" y="2271"/>
              <a:ext cx="451" cy="95"/>
            </a:xfrm>
            <a:prstGeom prst="rightArrow">
              <a:avLst>
                <a:gd name="adj1" fmla="val 45370"/>
                <a:gd name="adj2" fmla="val 80529"/>
              </a:avLst>
            </a:prstGeom>
            <a:grpFill/>
            <a:ln w="9525">
              <a:solidFill>
                <a:schemeClr val="tx1">
                  <a:lumMod val="75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92" name="AutoShape 9"/>
          <p:cNvSpPr>
            <a:spLocks noChangeArrowheads="1"/>
          </p:cNvSpPr>
          <p:nvPr/>
        </p:nvSpPr>
        <p:spPr bwMode="auto">
          <a:xfrm rot="5400000">
            <a:off x="6833824" y="2178012"/>
            <a:ext cx="422466" cy="163389"/>
          </a:xfrm>
          <a:prstGeom prst="rightArrow">
            <a:avLst>
              <a:gd name="adj1" fmla="val 41361"/>
              <a:gd name="adj2" fmla="val 63196"/>
            </a:avLst>
          </a:prstGeom>
          <a:solidFill>
            <a:schemeClr val="tx1">
              <a:lumMod val="60000"/>
              <a:lumOff val="40000"/>
            </a:schemeClr>
          </a:solidFill>
          <a:ln w="9525">
            <a:solidFill>
              <a:schemeClr val="tx1">
                <a:lumMod val="75000"/>
              </a:schemeClr>
            </a:solidFill>
            <a:miter lim="800000"/>
            <a:headEnd/>
            <a:tailEnd/>
          </a:ln>
          <a:effectLst/>
        </p:spPr>
        <p:txBody>
          <a:bodyPr wrap="none" anchor="ctr"/>
          <a:lstStyle/>
          <a:p>
            <a:endParaRPr lang="ja-JP" altLang="en-US"/>
          </a:p>
        </p:txBody>
      </p:sp>
      <p:grpSp>
        <p:nvGrpSpPr>
          <p:cNvPr id="96" name="Group 42"/>
          <p:cNvGrpSpPr>
            <a:grpSpLocks/>
          </p:cNvGrpSpPr>
          <p:nvPr/>
        </p:nvGrpSpPr>
        <p:grpSpPr bwMode="auto">
          <a:xfrm flipV="1">
            <a:off x="6836606" y="2457161"/>
            <a:ext cx="773112" cy="371475"/>
            <a:chOff x="4451" y="2271"/>
            <a:chExt cx="487" cy="234"/>
          </a:xfrm>
          <a:solidFill>
            <a:schemeClr val="tx1">
              <a:lumMod val="60000"/>
              <a:lumOff val="40000"/>
            </a:schemeClr>
          </a:solidFill>
        </p:grpSpPr>
        <p:sp>
          <p:nvSpPr>
            <p:cNvPr id="97" name="AutoShape 43"/>
            <p:cNvSpPr>
              <a:spLocks noChangeArrowheads="1"/>
            </p:cNvSpPr>
            <p:nvPr/>
          </p:nvSpPr>
          <p:spPr bwMode="auto">
            <a:xfrm rot="1922607" flipV="1">
              <a:off x="4451" y="2409"/>
              <a:ext cx="438" cy="96"/>
            </a:xfrm>
            <a:prstGeom prst="rightArrow">
              <a:avLst>
                <a:gd name="adj1" fmla="val 45370"/>
                <a:gd name="adj2" fmla="val 77394"/>
              </a:avLst>
            </a:prstGeom>
            <a:grpFill/>
            <a:ln w="9525">
              <a:solidFill>
                <a:schemeClr val="tx1">
                  <a:lumMod val="75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 name="AutoShape 44"/>
            <p:cNvSpPr>
              <a:spLocks noChangeArrowheads="1"/>
            </p:cNvSpPr>
            <p:nvPr/>
          </p:nvSpPr>
          <p:spPr bwMode="auto">
            <a:xfrm rot="805703" flipV="1">
              <a:off x="4487" y="2271"/>
              <a:ext cx="451" cy="95"/>
            </a:xfrm>
            <a:prstGeom prst="rightArrow">
              <a:avLst>
                <a:gd name="adj1" fmla="val 45370"/>
                <a:gd name="adj2" fmla="val 80529"/>
              </a:avLst>
            </a:prstGeom>
            <a:grpFill/>
            <a:ln w="9525">
              <a:solidFill>
                <a:schemeClr val="tx1">
                  <a:lumMod val="75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99" name="Group 15"/>
          <p:cNvGrpSpPr>
            <a:grpSpLocks/>
          </p:cNvGrpSpPr>
          <p:nvPr/>
        </p:nvGrpSpPr>
        <p:grpSpPr bwMode="auto">
          <a:xfrm>
            <a:off x="7831749" y="1383860"/>
            <a:ext cx="633649" cy="3219776"/>
            <a:chOff x="5438" y="952"/>
            <a:chExt cx="339" cy="1995"/>
          </a:xfrm>
        </p:grpSpPr>
        <p:pic>
          <p:nvPicPr>
            <p:cNvPr id="100" name="Picture 16" descr="DSC00095i1WPLLDR00057"/>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438" y="2589"/>
              <a:ext cx="338" cy="358"/>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17" descr="DSC00095i1WPLLDR0030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439" y="2174"/>
              <a:ext cx="337" cy="358"/>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18" descr="DSC00095i1WPLLDR02287"/>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438" y="1767"/>
              <a:ext cx="338" cy="358"/>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19" descr="DSC00095i1WPLLDR1331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438" y="1359"/>
              <a:ext cx="338" cy="358"/>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20" descr="DSC00095i1WPLLDR68496"/>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439" y="952"/>
              <a:ext cx="338" cy="358"/>
            </a:xfrm>
            <a:prstGeom prst="rect">
              <a:avLst/>
            </a:prstGeom>
            <a:noFill/>
            <a:extLst>
              <a:ext uri="{909E8E84-426E-40DD-AFC4-6F175D3DCCD1}">
                <a14:hiddenFill xmlns:a14="http://schemas.microsoft.com/office/drawing/2010/main">
                  <a:solidFill>
                    <a:srgbClr val="FFFFFF"/>
                  </a:solidFill>
                </a14:hiddenFill>
              </a:ext>
            </a:extLst>
          </p:spPr>
        </p:pic>
      </p:grpSp>
      <p:sp>
        <p:nvSpPr>
          <p:cNvPr id="105" name="Text Box 37"/>
          <p:cNvSpPr txBox="1">
            <a:spLocks noChangeArrowheads="1"/>
          </p:cNvSpPr>
          <p:nvPr/>
        </p:nvSpPr>
        <p:spPr bwMode="auto">
          <a:xfrm>
            <a:off x="6984533" y="1024192"/>
            <a:ext cx="21430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ja-JP"/>
            </a:defPPr>
            <a:lvl1pPr algn="ctr">
              <a:defRPr sz="2000"/>
            </a:lvl1pPr>
          </a:lstStyle>
          <a:p>
            <a:pPr algn="l"/>
            <a:r>
              <a:rPr lang="en-US" altLang="ja-JP" sz="1800" dirty="0" smtClean="0"/>
              <a:t>Output glare image</a:t>
            </a:r>
            <a:endParaRPr lang="en-US" altLang="ja-JP" sz="1800" dirty="0"/>
          </a:p>
        </p:txBody>
      </p:sp>
      <p:sp>
        <p:nvSpPr>
          <p:cNvPr id="108" name="Text Box 37"/>
          <p:cNvSpPr txBox="1">
            <a:spLocks noChangeArrowheads="1"/>
          </p:cNvSpPr>
          <p:nvPr/>
        </p:nvSpPr>
        <p:spPr bwMode="auto">
          <a:xfrm>
            <a:off x="49161" y="3764058"/>
            <a:ext cx="1664305"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ja-JP"/>
            </a:defPPr>
            <a:lvl1pPr algn="ctr">
              <a:defRPr sz="2000"/>
            </a:lvl1pPr>
          </a:lstStyle>
          <a:p>
            <a:r>
              <a:rPr lang="en-US" altLang="ja-JP" sz="1800" dirty="0" smtClean="0"/>
              <a:t>Input images (eyelashes and a pupil)</a:t>
            </a:r>
            <a:endParaRPr lang="en-US" altLang="ja-JP" sz="1800" dirty="0"/>
          </a:p>
        </p:txBody>
      </p:sp>
    </p:spTree>
    <p:extLst>
      <p:ext uri="{BB962C8B-B14F-4D97-AF65-F5344CB8AC3E}">
        <p14:creationId xmlns:p14="http://schemas.microsoft.com/office/powerpoint/2010/main" val="358126622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06375"/>
            <a:ext cx="9144000" cy="857250"/>
          </a:xfrm>
        </p:spPr>
        <p:txBody>
          <a:bodyPr/>
          <a:lstStyle/>
          <a:p>
            <a:r>
              <a:rPr kumimoji="1" lang="en-US" altLang="ja-JP" sz="3200" dirty="0" smtClean="0"/>
              <a:t>Sampling and Accumulation along Wave Lengths</a:t>
            </a:r>
            <a:endParaRPr kumimoji="1" lang="ja-JP" altLang="en-US" sz="3200" dirty="0"/>
          </a:p>
        </p:txBody>
      </p:sp>
      <p:sp>
        <p:nvSpPr>
          <p:cNvPr id="17" name="コンテンツ プレースホルダー 16"/>
          <p:cNvSpPr>
            <a:spLocks noGrp="1"/>
          </p:cNvSpPr>
          <p:nvPr>
            <p:ph idx="1"/>
          </p:nvPr>
        </p:nvSpPr>
        <p:spPr>
          <a:xfrm>
            <a:off x="457199" y="1200150"/>
            <a:ext cx="8642719" cy="3394075"/>
          </a:xfrm>
        </p:spPr>
        <p:txBody>
          <a:bodyPr/>
          <a:lstStyle/>
          <a:p>
            <a:r>
              <a:rPr kumimoji="1" lang="en-US" altLang="ja-JP" dirty="0" smtClean="0"/>
              <a:t>100 samples along visible light wave lengths (380nm – 700nm) may be sufficient</a:t>
            </a:r>
            <a:endParaRPr kumimoji="1" lang="ja-JP" altLang="en-US" dirty="0"/>
          </a:p>
        </p:txBody>
      </p:sp>
      <p:pic>
        <p:nvPicPr>
          <p:cNvPr id="7" name="Picture 13" descr="DSC00095_i1LsLDRhflip"/>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61329" y="2532868"/>
            <a:ext cx="2762119" cy="13814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7" descr="DSC00095_i90LsLDR19171"/>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3848" y="2535812"/>
            <a:ext cx="2781010" cy="139237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8" descr="DSC00095_i200LsLD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5248" y="2534099"/>
            <a:ext cx="2789737" cy="1396116"/>
          </a:xfrm>
          <a:prstGeom prst="rect">
            <a:avLst/>
          </a:prstGeom>
          <a:noFill/>
          <a:extLst>
            <a:ext uri="{909E8E84-426E-40DD-AFC4-6F175D3DCCD1}">
              <a14:hiddenFill xmlns:a14="http://schemas.microsoft.com/office/drawing/2010/main">
                <a:solidFill>
                  <a:srgbClr val="FFFFFF"/>
                </a:solidFill>
              </a14:hiddenFill>
            </a:ext>
          </a:extLst>
        </p:spPr>
      </p:pic>
      <p:sp>
        <p:nvSpPr>
          <p:cNvPr id="13" name="テキスト ボックス 12"/>
          <p:cNvSpPr txBox="1"/>
          <p:nvPr/>
        </p:nvSpPr>
        <p:spPr>
          <a:xfrm>
            <a:off x="3082794" y="4439636"/>
            <a:ext cx="3054620" cy="400110"/>
          </a:xfrm>
          <a:prstGeom prst="rect">
            <a:avLst/>
          </a:prstGeom>
          <a:noFill/>
        </p:spPr>
        <p:txBody>
          <a:bodyPr wrap="square" rtlCol="0">
            <a:spAutoFit/>
          </a:bodyPr>
          <a:lstStyle/>
          <a:p>
            <a:pPr algn="ctr"/>
            <a:r>
              <a:rPr lang="en-US" altLang="ja-JP" sz="2000" dirty="0" smtClean="0"/>
              <a:t>Output glare images</a:t>
            </a:r>
            <a:endParaRPr kumimoji="1" lang="ja-JP" altLang="en-US" sz="2000" dirty="0"/>
          </a:p>
        </p:txBody>
      </p:sp>
      <mc:AlternateContent xmlns:mc="http://schemas.openxmlformats.org/markup-compatibility/2006" xmlns:a14="http://schemas.microsoft.com/office/drawing/2010/main">
        <mc:Choice Requires="a14">
          <p:sp>
            <p:nvSpPr>
              <p:cNvPr id="14" name="テキスト ボックス 13"/>
              <p:cNvSpPr txBox="1"/>
              <p:nvPr/>
            </p:nvSpPr>
            <p:spPr>
              <a:xfrm>
                <a:off x="921930" y="4022942"/>
                <a:ext cx="1496372" cy="276999"/>
              </a:xfrm>
              <a:prstGeom prst="rect">
                <a:avLst/>
              </a:prstGeom>
              <a:noFill/>
            </p:spPr>
            <p:txBody>
              <a:bodyPr wrap="none" lIns="0" tIns="0" rIns="0" bIns="0" rtlCol="0">
                <a:spAutoFit/>
              </a:bodyPr>
              <a:lstStyle/>
              <a:p>
                <a14:m>
                  <m:oMath xmlns:m="http://schemas.openxmlformats.org/officeDocument/2006/math">
                    <m:r>
                      <a:rPr kumimoji="1" lang="ja-JP" altLang="en-US" i="1" smtClean="0">
                        <a:latin typeface="Cambria Math" panose="02040503050406030204" pitchFamily="18" charset="0"/>
                      </a:rPr>
                      <m:t>𝜆</m:t>
                    </m:r>
                  </m:oMath>
                </a14:m>
                <a:r>
                  <a:rPr kumimoji="1" lang="en-US" altLang="ja-JP" dirty="0" smtClean="0"/>
                  <a:t>: One sample</a:t>
                </a:r>
                <a:endParaRPr kumimoji="1" lang="ja-JP" altLang="en-US" dirty="0"/>
              </a:p>
            </p:txBody>
          </p:sp>
        </mc:Choice>
        <mc:Fallback xmlns="">
          <p:sp>
            <p:nvSpPr>
              <p:cNvPr id="14" name="テキスト ボックス 13"/>
              <p:cNvSpPr txBox="1">
                <a:spLocks noRot="1" noChangeAspect="1" noMove="1" noResize="1" noEditPoints="1" noAdjustHandles="1" noChangeArrowheads="1" noChangeShapeType="1" noTextEdit="1"/>
              </p:cNvSpPr>
              <p:nvPr/>
            </p:nvSpPr>
            <p:spPr>
              <a:xfrm>
                <a:off x="921930" y="4022942"/>
                <a:ext cx="1496372" cy="276999"/>
              </a:xfrm>
              <a:prstGeom prst="rect">
                <a:avLst/>
              </a:prstGeom>
              <a:blipFill rotWithShape="0">
                <a:blip r:embed="rId6"/>
                <a:stretch>
                  <a:fillRect l="-5691" t="-28889" r="-9350" b="-5111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5" name="テキスト ボックス 14"/>
              <p:cNvSpPr txBox="1"/>
              <p:nvPr/>
            </p:nvSpPr>
            <p:spPr>
              <a:xfrm>
                <a:off x="3925147" y="4022942"/>
                <a:ext cx="1304011" cy="276999"/>
              </a:xfrm>
              <a:prstGeom prst="rect">
                <a:avLst/>
              </a:prstGeom>
              <a:noFill/>
            </p:spPr>
            <p:txBody>
              <a:bodyPr wrap="none" lIns="0" tIns="0" rIns="0" bIns="0" rtlCol="0">
                <a:spAutoFit/>
              </a:bodyPr>
              <a:lstStyle/>
              <a:p>
                <a14:m>
                  <m:oMath xmlns:m="http://schemas.openxmlformats.org/officeDocument/2006/math">
                    <m:r>
                      <a:rPr kumimoji="1" lang="ja-JP" altLang="en-US" i="1" smtClean="0">
                        <a:latin typeface="Cambria Math" panose="02040503050406030204" pitchFamily="18" charset="0"/>
                      </a:rPr>
                      <m:t>𝜆</m:t>
                    </m:r>
                  </m:oMath>
                </a14:m>
                <a:r>
                  <a:rPr kumimoji="1" lang="en-US" altLang="ja-JP" dirty="0" smtClean="0"/>
                  <a:t>: 4 samples</a:t>
                </a:r>
                <a:endParaRPr kumimoji="1" lang="ja-JP" altLang="en-US" dirty="0"/>
              </a:p>
            </p:txBody>
          </p:sp>
        </mc:Choice>
        <mc:Fallback xmlns="">
          <p:sp>
            <p:nvSpPr>
              <p:cNvPr id="15" name="テキスト ボックス 14"/>
              <p:cNvSpPr txBox="1">
                <a:spLocks noRot="1" noChangeAspect="1" noMove="1" noResize="1" noEditPoints="1" noAdjustHandles="1" noChangeArrowheads="1" noChangeShapeType="1" noTextEdit="1"/>
              </p:cNvSpPr>
              <p:nvPr/>
            </p:nvSpPr>
            <p:spPr>
              <a:xfrm>
                <a:off x="3925147" y="4022942"/>
                <a:ext cx="1304011" cy="276999"/>
              </a:xfrm>
              <a:prstGeom prst="rect">
                <a:avLst/>
              </a:prstGeom>
              <a:blipFill rotWithShape="0">
                <a:blip r:embed="rId7"/>
                <a:stretch>
                  <a:fillRect l="-6542" t="-28889" r="-10748" b="-5111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6" name="テキスト ボックス 15"/>
              <p:cNvSpPr txBox="1"/>
              <p:nvPr/>
            </p:nvSpPr>
            <p:spPr>
              <a:xfrm>
                <a:off x="6762142" y="4022943"/>
                <a:ext cx="1560492" cy="276999"/>
              </a:xfrm>
              <a:prstGeom prst="rect">
                <a:avLst/>
              </a:prstGeom>
              <a:noFill/>
            </p:spPr>
            <p:txBody>
              <a:bodyPr wrap="none" lIns="0" tIns="0" rIns="0" bIns="0" rtlCol="0">
                <a:spAutoFit/>
              </a:bodyPr>
              <a:lstStyle/>
              <a:p>
                <a14:m>
                  <m:oMath xmlns:m="http://schemas.openxmlformats.org/officeDocument/2006/math">
                    <m:r>
                      <a:rPr kumimoji="1" lang="ja-JP" altLang="en-US" i="1" smtClean="0">
                        <a:latin typeface="Cambria Math" panose="02040503050406030204" pitchFamily="18" charset="0"/>
                      </a:rPr>
                      <m:t>𝜆</m:t>
                    </m:r>
                  </m:oMath>
                </a14:m>
                <a:r>
                  <a:rPr kumimoji="1" lang="en-US" altLang="ja-JP" dirty="0" smtClean="0"/>
                  <a:t>: 100 samples</a:t>
                </a:r>
                <a:endParaRPr kumimoji="1" lang="ja-JP" altLang="en-US" dirty="0"/>
              </a:p>
            </p:txBody>
          </p:sp>
        </mc:Choice>
        <mc:Fallback xmlns="">
          <p:sp>
            <p:nvSpPr>
              <p:cNvPr id="16" name="テキスト ボックス 15"/>
              <p:cNvSpPr txBox="1">
                <a:spLocks noRot="1" noChangeAspect="1" noMove="1" noResize="1" noEditPoints="1" noAdjustHandles="1" noChangeArrowheads="1" noChangeShapeType="1" noTextEdit="1"/>
              </p:cNvSpPr>
              <p:nvPr/>
            </p:nvSpPr>
            <p:spPr>
              <a:xfrm>
                <a:off x="6762142" y="4022943"/>
                <a:ext cx="1560492" cy="276999"/>
              </a:xfrm>
              <a:prstGeom prst="rect">
                <a:avLst/>
              </a:prstGeom>
              <a:blipFill rotWithShape="0">
                <a:blip r:embed="rId8"/>
                <a:stretch>
                  <a:fillRect l="-5469" t="-28889" r="-9375" b="-51111"/>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403246318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p:cNvPicPr>
            <a:picLocks noChangeAspect="1"/>
          </p:cNvPicPr>
          <p:nvPr/>
        </p:nvPicPr>
        <p:blipFill>
          <a:blip r:embed="rId3"/>
          <a:stretch>
            <a:fillRect/>
          </a:stretch>
        </p:blipFill>
        <p:spPr>
          <a:xfrm>
            <a:off x="4300105" y="3543689"/>
            <a:ext cx="1987854" cy="989605"/>
          </a:xfrm>
          <a:prstGeom prst="rect">
            <a:avLst/>
          </a:prstGeom>
        </p:spPr>
      </p:pic>
      <p:pic>
        <p:nvPicPr>
          <p:cNvPr id="24" name="図 23"/>
          <p:cNvPicPr>
            <a:picLocks noChangeAspect="1"/>
          </p:cNvPicPr>
          <p:nvPr/>
        </p:nvPicPr>
        <p:blipFill>
          <a:blip r:embed="rId4">
            <a:lum bright="-6000"/>
          </a:blip>
          <a:stretch>
            <a:fillRect/>
          </a:stretch>
        </p:blipFill>
        <p:spPr>
          <a:xfrm>
            <a:off x="3749520" y="2865750"/>
            <a:ext cx="1992342" cy="1000502"/>
          </a:xfrm>
          <a:prstGeom prst="rect">
            <a:avLst/>
          </a:prstGeom>
          <a:ln>
            <a:solidFill>
              <a:schemeClr val="bg1"/>
            </a:solidFill>
          </a:ln>
        </p:spPr>
      </p:pic>
      <p:sp>
        <p:nvSpPr>
          <p:cNvPr id="2" name="タイトル 1"/>
          <p:cNvSpPr>
            <a:spLocks noGrp="1"/>
          </p:cNvSpPr>
          <p:nvPr>
            <p:ph type="title"/>
          </p:nvPr>
        </p:nvSpPr>
        <p:spPr>
          <a:xfrm>
            <a:off x="0" y="206375"/>
            <a:ext cx="9144000" cy="857250"/>
          </a:xfrm>
        </p:spPr>
        <p:txBody>
          <a:bodyPr/>
          <a:lstStyle/>
          <a:p>
            <a:r>
              <a:rPr kumimoji="1" lang="en-US" altLang="ja-JP" sz="3200" dirty="0" smtClean="0"/>
              <a:t>Scale and Accumulate a Seed Glare Image</a:t>
            </a:r>
            <a:endParaRPr kumimoji="1" lang="ja-JP" altLang="en-US" sz="3200" dirty="0"/>
          </a:p>
        </p:txBody>
      </p:sp>
      <mc:AlternateContent xmlns:mc="http://schemas.openxmlformats.org/markup-compatibility/2006" xmlns:a14="http://schemas.microsoft.com/office/drawing/2010/main">
        <mc:Choice Requires="a14">
          <p:sp>
            <p:nvSpPr>
              <p:cNvPr id="17" name="コンテンツ プレースホルダー 16"/>
              <p:cNvSpPr>
                <a:spLocks noGrp="1"/>
              </p:cNvSpPr>
              <p:nvPr>
                <p:ph idx="1"/>
              </p:nvPr>
            </p:nvSpPr>
            <p:spPr>
              <a:xfrm>
                <a:off x="357717" y="1199463"/>
                <a:ext cx="3942388" cy="1515615"/>
              </a:xfrm>
            </p:spPr>
            <p:txBody>
              <a:bodyPr/>
              <a:lstStyle/>
              <a:p>
                <a:r>
                  <a:rPr kumimoji="1" lang="en-US" altLang="ja-JP" sz="2800" dirty="0" smtClean="0"/>
                  <a:t>Need not compute FFT for each </a:t>
                </a:r>
                <a14:m>
                  <m:oMath xmlns:m="http://schemas.openxmlformats.org/officeDocument/2006/math">
                    <m:r>
                      <a:rPr kumimoji="1" lang="ja-JP" altLang="en-US" sz="2800" i="1" smtClean="0">
                        <a:latin typeface="Cambria Math" panose="02040503050406030204" pitchFamily="18" charset="0"/>
                      </a:rPr>
                      <m:t>𝜆</m:t>
                    </m:r>
                  </m:oMath>
                </a14:m>
                <a:endParaRPr kumimoji="1" lang="ja-JP" altLang="en-US" sz="2800" dirty="0"/>
              </a:p>
            </p:txBody>
          </p:sp>
        </mc:Choice>
        <mc:Fallback xmlns="">
          <p:sp>
            <p:nvSpPr>
              <p:cNvPr id="17" name="コンテンツ プレースホルダー 16"/>
              <p:cNvSpPr>
                <a:spLocks noGrp="1" noRot="1" noChangeAspect="1" noMove="1" noResize="1" noEditPoints="1" noAdjustHandles="1" noChangeArrowheads="1" noChangeShapeType="1" noTextEdit="1"/>
              </p:cNvSpPr>
              <p:nvPr>
                <p:ph idx="1"/>
              </p:nvPr>
            </p:nvSpPr>
            <p:spPr>
              <a:xfrm>
                <a:off x="357717" y="1199463"/>
                <a:ext cx="3942388" cy="1515615"/>
              </a:xfrm>
              <a:blipFill rotWithShape="0">
                <a:blip r:embed="rId5"/>
                <a:stretch>
                  <a:fillRect l="-2786" t="-4435"/>
                </a:stretch>
              </a:blipFill>
            </p:spPr>
            <p:txBody>
              <a:bodyPr/>
              <a:lstStyle/>
              <a:p>
                <a:r>
                  <a:rPr lang="ja-JP" altLang="en-US">
                    <a:noFill/>
                  </a:rPr>
                  <a:t> </a:t>
                </a:r>
              </a:p>
            </p:txBody>
          </p:sp>
        </mc:Fallback>
      </mc:AlternateContent>
      <p:pic>
        <p:nvPicPr>
          <p:cNvPr id="7" name="Picture 13" descr="DSC00095_i1LsLDRhflip"/>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65302" y="2588243"/>
            <a:ext cx="1980615" cy="9906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1" name="テキスト ボックス 10"/>
              <p:cNvSpPr txBox="1"/>
              <p:nvPr/>
            </p:nvSpPr>
            <p:spPr>
              <a:xfrm>
                <a:off x="4300105" y="1255484"/>
                <a:ext cx="4645811" cy="894732"/>
              </a:xfrm>
              <a:prstGeom prst="rect">
                <a:avLst/>
              </a:prstGeom>
              <a:noFill/>
              <a:ln>
                <a:solidFill>
                  <a:srgbClr val="000000"/>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400" i="1" smtClean="0">
                              <a:solidFill>
                                <a:srgbClr val="000000"/>
                              </a:solidFill>
                              <a:latin typeface="Cambria Math" panose="02040503050406030204" pitchFamily="18" charset="0"/>
                            </a:rPr>
                          </m:ctrlPr>
                        </m:sSubPr>
                        <m:e>
                          <m:r>
                            <a:rPr kumimoji="1" lang="en-US" altLang="ja-JP" sz="2400" b="0" i="1" smtClean="0">
                              <a:solidFill>
                                <a:srgbClr val="000000"/>
                              </a:solidFill>
                              <a:latin typeface="Cambria Math" panose="02040503050406030204" pitchFamily="18" charset="0"/>
                            </a:rPr>
                            <m:t>𝐼</m:t>
                          </m:r>
                        </m:e>
                        <m:sub>
                          <m:r>
                            <a:rPr kumimoji="1" lang="en-US" altLang="ja-JP" sz="2400" b="0" i="1" smtClean="0">
                              <a:solidFill>
                                <a:srgbClr val="000000"/>
                              </a:solidFill>
                              <a:latin typeface="Cambria Math" panose="02040503050406030204" pitchFamily="18" charset="0"/>
                            </a:rPr>
                            <m:t>𝑓</m:t>
                          </m:r>
                        </m:sub>
                      </m:sSub>
                      <m:d>
                        <m:dPr>
                          <m:ctrlPr>
                            <a:rPr kumimoji="1" lang="en-US" altLang="ja-JP" sz="2400" i="1" smtClean="0">
                              <a:solidFill>
                                <a:srgbClr val="000000"/>
                              </a:solidFill>
                              <a:latin typeface="Cambria Math" panose="02040503050406030204" pitchFamily="18" charset="0"/>
                            </a:rPr>
                          </m:ctrlPr>
                        </m:dPr>
                        <m:e>
                          <m:box>
                            <m:boxPr>
                              <m:ctrlPr>
                                <a:rPr kumimoji="1" lang="en-US" altLang="ja-JP" sz="2400" i="1" smtClean="0">
                                  <a:solidFill>
                                    <a:srgbClr val="000000"/>
                                  </a:solidFill>
                                  <a:latin typeface="Cambria Math" panose="02040503050406030204" pitchFamily="18" charset="0"/>
                                </a:rPr>
                              </m:ctrlPr>
                            </m:boxPr>
                            <m:e>
                              <m:argPr>
                                <m:argSz m:val="-1"/>
                              </m:argPr>
                              <m:f>
                                <m:fPr>
                                  <m:ctrlPr>
                                    <a:rPr kumimoji="1" lang="en-US" altLang="ja-JP" sz="2400" i="1" smtClean="0">
                                      <a:solidFill>
                                        <a:srgbClr val="000000"/>
                                      </a:solidFill>
                                      <a:latin typeface="Cambria Math" panose="02040503050406030204" pitchFamily="18" charset="0"/>
                                    </a:rPr>
                                  </m:ctrlPr>
                                </m:fPr>
                                <m:num>
                                  <m:sSub>
                                    <m:sSubPr>
                                      <m:ctrlPr>
                                        <a:rPr lang="en-US" altLang="ja-JP" sz="2400" i="1">
                                          <a:solidFill>
                                            <a:srgbClr val="000000"/>
                                          </a:solidFill>
                                          <a:latin typeface="Cambria Math" panose="02040503050406030204" pitchFamily="18" charset="0"/>
                                        </a:rPr>
                                      </m:ctrlPr>
                                    </m:sSubPr>
                                    <m:e>
                                      <m:r>
                                        <a:rPr lang="en-US" altLang="ja-JP" sz="2400" i="1">
                                          <a:solidFill>
                                            <a:srgbClr val="000000"/>
                                          </a:solidFill>
                                          <a:latin typeface="Cambria Math" panose="02040503050406030204" pitchFamily="18" charset="0"/>
                                        </a:rPr>
                                        <m:t>𝑥</m:t>
                                      </m:r>
                                    </m:e>
                                    <m:sub>
                                      <m:r>
                                        <a:rPr lang="en-US" altLang="ja-JP" sz="2400" i="1">
                                          <a:solidFill>
                                            <a:srgbClr val="000000"/>
                                          </a:solidFill>
                                          <a:latin typeface="Cambria Math" panose="02040503050406030204" pitchFamily="18" charset="0"/>
                                        </a:rPr>
                                        <m:t>𝑓</m:t>
                                      </m:r>
                                    </m:sub>
                                  </m:sSub>
                                </m:num>
                                <m:den>
                                  <m:r>
                                    <a:rPr kumimoji="1" lang="ja-JP" altLang="en-US" sz="2400" i="1" smtClean="0">
                                      <a:solidFill>
                                        <a:srgbClr val="000000"/>
                                      </a:solidFill>
                                      <a:latin typeface="Cambria Math" panose="02040503050406030204" pitchFamily="18" charset="0"/>
                                    </a:rPr>
                                    <m:t>𝜆</m:t>
                                  </m:r>
                                  <m:r>
                                    <a:rPr kumimoji="1" lang="en-US" altLang="ja-JP" sz="2400" b="0" i="1" smtClean="0">
                                      <a:solidFill>
                                        <a:srgbClr val="000000"/>
                                      </a:solidFill>
                                      <a:latin typeface="Cambria Math" panose="02040503050406030204" pitchFamily="18" charset="0"/>
                                    </a:rPr>
                                    <m:t>𝑓</m:t>
                                  </m:r>
                                </m:den>
                              </m:f>
                            </m:e>
                          </m:box>
                          <m:r>
                            <a:rPr kumimoji="1" lang="en-US" altLang="ja-JP" sz="2400" b="0" i="1" smtClean="0">
                              <a:solidFill>
                                <a:srgbClr val="000000"/>
                              </a:solidFill>
                              <a:latin typeface="Cambria Math" panose="02040503050406030204" pitchFamily="18" charset="0"/>
                            </a:rPr>
                            <m:t>,</m:t>
                          </m:r>
                          <m:box>
                            <m:boxPr>
                              <m:ctrlPr>
                                <a:rPr kumimoji="1" lang="en-US" altLang="ja-JP" sz="2400" b="0" i="1" smtClean="0">
                                  <a:solidFill>
                                    <a:srgbClr val="000000"/>
                                  </a:solidFill>
                                  <a:latin typeface="Cambria Math" panose="02040503050406030204" pitchFamily="18" charset="0"/>
                                </a:rPr>
                              </m:ctrlPr>
                            </m:boxPr>
                            <m:e>
                              <m:argPr>
                                <m:argSz m:val="-1"/>
                              </m:argPr>
                              <m:f>
                                <m:fPr>
                                  <m:ctrlPr>
                                    <a:rPr kumimoji="1" lang="en-US" altLang="ja-JP" sz="2400" b="0" i="1" smtClean="0">
                                      <a:solidFill>
                                        <a:srgbClr val="000000"/>
                                      </a:solidFill>
                                      <a:latin typeface="Cambria Math" panose="02040503050406030204" pitchFamily="18" charset="0"/>
                                    </a:rPr>
                                  </m:ctrlPr>
                                </m:fPr>
                                <m:num>
                                  <m:sSub>
                                    <m:sSubPr>
                                      <m:ctrlPr>
                                        <a:rPr lang="en-US" altLang="ja-JP" sz="2400" i="1">
                                          <a:solidFill>
                                            <a:srgbClr val="000000"/>
                                          </a:solidFill>
                                          <a:latin typeface="Cambria Math" panose="02040503050406030204" pitchFamily="18" charset="0"/>
                                        </a:rPr>
                                      </m:ctrlPr>
                                    </m:sSubPr>
                                    <m:e>
                                      <m:r>
                                        <a:rPr lang="en-US" altLang="ja-JP" sz="2400" i="1">
                                          <a:solidFill>
                                            <a:srgbClr val="000000"/>
                                          </a:solidFill>
                                          <a:latin typeface="Cambria Math" panose="02040503050406030204" pitchFamily="18" charset="0"/>
                                        </a:rPr>
                                        <m:t>𝑦</m:t>
                                      </m:r>
                                    </m:e>
                                    <m:sub>
                                      <m:r>
                                        <a:rPr lang="en-US" altLang="ja-JP" sz="2400" i="1">
                                          <a:solidFill>
                                            <a:srgbClr val="000000"/>
                                          </a:solidFill>
                                          <a:latin typeface="Cambria Math" panose="02040503050406030204" pitchFamily="18" charset="0"/>
                                        </a:rPr>
                                        <m:t>𝑓</m:t>
                                      </m:r>
                                    </m:sub>
                                  </m:sSub>
                                </m:num>
                                <m:den>
                                  <m:r>
                                    <a:rPr lang="ja-JP" altLang="en-US" sz="2400" i="1">
                                      <a:solidFill>
                                        <a:srgbClr val="000000"/>
                                      </a:solidFill>
                                      <a:latin typeface="Cambria Math" panose="02040503050406030204" pitchFamily="18" charset="0"/>
                                    </a:rPr>
                                    <m:t>𝜆</m:t>
                                  </m:r>
                                  <m:r>
                                    <a:rPr lang="en-US" altLang="ja-JP" sz="2400" i="1">
                                      <a:solidFill>
                                        <a:srgbClr val="000000"/>
                                      </a:solidFill>
                                      <a:latin typeface="Cambria Math" panose="02040503050406030204" pitchFamily="18" charset="0"/>
                                    </a:rPr>
                                    <m:t>𝑓</m:t>
                                  </m:r>
                                </m:den>
                              </m:f>
                            </m:e>
                          </m:box>
                        </m:e>
                      </m:d>
                      <m:r>
                        <a:rPr kumimoji="1" lang="en-US" altLang="ja-JP" sz="2400" i="1" smtClean="0">
                          <a:solidFill>
                            <a:srgbClr val="000000"/>
                          </a:solidFill>
                          <a:latin typeface="Cambria Math" panose="02040503050406030204" pitchFamily="18" charset="0"/>
                        </a:rPr>
                        <m:t>=</m:t>
                      </m:r>
                      <m:sSup>
                        <m:sSupPr>
                          <m:ctrlPr>
                            <a:rPr kumimoji="1" lang="en-US" altLang="ja-JP" sz="2400" i="1" smtClean="0">
                              <a:solidFill>
                                <a:srgbClr val="000000"/>
                              </a:solidFill>
                              <a:latin typeface="Cambria Math" panose="02040503050406030204" pitchFamily="18" charset="0"/>
                            </a:rPr>
                          </m:ctrlPr>
                        </m:sSupPr>
                        <m:e>
                          <m:d>
                            <m:dPr>
                              <m:begChr m:val="|"/>
                              <m:endChr m:val="|"/>
                              <m:ctrlPr>
                                <a:rPr lang="en-US" altLang="ja-JP" sz="2400" i="1">
                                  <a:solidFill>
                                    <a:srgbClr val="000000"/>
                                  </a:solidFill>
                                  <a:latin typeface="Cambria Math" panose="02040503050406030204" pitchFamily="18" charset="0"/>
                                </a:rPr>
                              </m:ctrlPr>
                            </m:dPr>
                            <m:e>
                              <m:f>
                                <m:fPr>
                                  <m:ctrlPr>
                                    <a:rPr lang="en-US" altLang="ja-JP" sz="2400" i="1">
                                      <a:solidFill>
                                        <a:srgbClr val="000000"/>
                                      </a:solidFill>
                                      <a:latin typeface="Cambria Math" panose="02040503050406030204" pitchFamily="18" charset="0"/>
                                    </a:rPr>
                                  </m:ctrlPr>
                                </m:fPr>
                                <m:num>
                                  <m:r>
                                    <a:rPr lang="en-US" altLang="ja-JP" sz="2400" i="1">
                                      <a:solidFill>
                                        <a:srgbClr val="000000"/>
                                      </a:solidFill>
                                      <a:latin typeface="Cambria Math" panose="02040503050406030204" pitchFamily="18" charset="0"/>
                                    </a:rPr>
                                    <m:t>𝐴</m:t>
                                  </m:r>
                                </m:num>
                                <m:den>
                                  <m:r>
                                    <a:rPr lang="ja-JP" altLang="en-US" sz="2400" i="1">
                                      <a:solidFill>
                                        <a:srgbClr val="000000"/>
                                      </a:solidFill>
                                      <a:latin typeface="Cambria Math" panose="02040503050406030204" pitchFamily="18" charset="0"/>
                                    </a:rPr>
                                    <m:t>𝜆</m:t>
                                  </m:r>
                                  <m:r>
                                    <a:rPr lang="en-US" altLang="ja-JP" sz="2400" b="0" i="1" smtClean="0">
                                      <a:solidFill>
                                        <a:srgbClr val="000000"/>
                                      </a:solidFill>
                                      <a:latin typeface="Cambria Math" panose="02040503050406030204" pitchFamily="18" charset="0"/>
                                    </a:rPr>
                                    <m:t>𝑓</m:t>
                                  </m:r>
                                </m:den>
                              </m:f>
                            </m:e>
                          </m:d>
                        </m:e>
                        <m:sup>
                          <m:r>
                            <a:rPr kumimoji="1" lang="en-US" altLang="ja-JP" sz="2400" b="0" i="1" smtClean="0">
                              <a:solidFill>
                                <a:srgbClr val="000000"/>
                              </a:solidFill>
                              <a:latin typeface="Cambria Math" panose="02040503050406030204" pitchFamily="18" charset="0"/>
                            </a:rPr>
                            <m:t>2</m:t>
                          </m:r>
                        </m:sup>
                      </m:sSup>
                      <m:sSup>
                        <m:sSupPr>
                          <m:ctrlPr>
                            <a:rPr kumimoji="1" lang="en-US" altLang="ja-JP" sz="2400" i="1" smtClean="0">
                              <a:solidFill>
                                <a:srgbClr val="000000"/>
                              </a:solidFill>
                              <a:latin typeface="Cambria Math" panose="02040503050406030204" pitchFamily="18" charset="0"/>
                            </a:rPr>
                          </m:ctrlPr>
                        </m:sSupPr>
                        <m:e>
                          <m:d>
                            <m:dPr>
                              <m:begChr m:val="|"/>
                              <m:endChr m:val="|"/>
                              <m:ctrlPr>
                                <a:rPr lang="en-US" altLang="ja-JP" sz="2400" i="1">
                                  <a:solidFill>
                                    <a:srgbClr val="000000"/>
                                  </a:solidFill>
                                  <a:latin typeface="Cambria Math" panose="02040503050406030204" pitchFamily="18" charset="0"/>
                                </a:rPr>
                              </m:ctrlPr>
                            </m:dPr>
                            <m:e>
                              <m:r>
                                <a:rPr lang="en-US" altLang="ja-JP" sz="2400" i="1">
                                  <a:solidFill>
                                    <a:srgbClr val="000000"/>
                                  </a:solidFill>
                                  <a:latin typeface="Cambria Math" panose="02040503050406030204" pitchFamily="18" charset="0"/>
                                  <a:ea typeface="Cambria Math" panose="02040503050406030204" pitchFamily="18" charset="0"/>
                                </a:rPr>
                                <m:t>ℱ</m:t>
                              </m:r>
                              <m:d>
                                <m:dPr>
                                  <m:begChr m:val="["/>
                                  <m:endChr m:val="]"/>
                                  <m:ctrlPr>
                                    <a:rPr lang="en-US" altLang="ja-JP" sz="2400" i="1">
                                      <a:solidFill>
                                        <a:srgbClr val="000000"/>
                                      </a:solidFill>
                                      <a:latin typeface="Cambria Math" panose="02040503050406030204" pitchFamily="18" charset="0"/>
                                      <a:ea typeface="Cambria Math" panose="02040503050406030204" pitchFamily="18" charset="0"/>
                                    </a:rPr>
                                  </m:ctrlPr>
                                </m:dPr>
                                <m:e>
                                  <m:sSub>
                                    <m:sSubPr>
                                      <m:ctrlPr>
                                        <a:rPr lang="en-US" altLang="ja-JP" sz="2400" i="1">
                                          <a:solidFill>
                                            <a:srgbClr val="000000"/>
                                          </a:solidFill>
                                          <a:latin typeface="Cambria Math" panose="02040503050406030204" pitchFamily="18" charset="0"/>
                                          <a:ea typeface="Cambria Math" panose="02040503050406030204" pitchFamily="18" charset="0"/>
                                        </a:rPr>
                                      </m:ctrlPr>
                                    </m:sSubPr>
                                    <m:e>
                                      <m:r>
                                        <a:rPr lang="en-US" altLang="ja-JP" sz="2400" i="1">
                                          <a:solidFill>
                                            <a:srgbClr val="000000"/>
                                          </a:solidFill>
                                          <a:latin typeface="Cambria Math" panose="02040503050406030204" pitchFamily="18" charset="0"/>
                                          <a:ea typeface="Cambria Math" panose="02040503050406030204" pitchFamily="18" charset="0"/>
                                        </a:rPr>
                                        <m:t>𝑡</m:t>
                                      </m:r>
                                    </m:e>
                                    <m:sub>
                                      <m:r>
                                        <a:rPr lang="en-US" altLang="ja-JP" sz="2400" i="1">
                                          <a:solidFill>
                                            <a:srgbClr val="000000"/>
                                          </a:solidFill>
                                          <a:latin typeface="Cambria Math" panose="02040503050406030204" pitchFamily="18" charset="0"/>
                                          <a:ea typeface="Cambria Math" panose="02040503050406030204" pitchFamily="18" charset="0"/>
                                        </a:rPr>
                                        <m:t>𝑜</m:t>
                                      </m:r>
                                    </m:sub>
                                  </m:sSub>
                                  <m:d>
                                    <m:dPr>
                                      <m:ctrlPr>
                                        <a:rPr lang="en-US" altLang="ja-JP" sz="2400" i="1">
                                          <a:solidFill>
                                            <a:srgbClr val="000000"/>
                                          </a:solidFill>
                                          <a:latin typeface="Cambria Math" panose="02040503050406030204" pitchFamily="18" charset="0"/>
                                          <a:ea typeface="Cambria Math" panose="02040503050406030204" pitchFamily="18" charset="0"/>
                                        </a:rPr>
                                      </m:ctrlPr>
                                    </m:dPr>
                                    <m:e>
                                      <m:box>
                                        <m:boxPr>
                                          <m:ctrlPr>
                                            <a:rPr lang="en-US" altLang="ja-JP" sz="2400" i="1" smtClean="0">
                                              <a:solidFill>
                                                <a:srgbClr val="000000"/>
                                              </a:solidFill>
                                              <a:latin typeface="Cambria Math" panose="02040503050406030204" pitchFamily="18" charset="0"/>
                                              <a:ea typeface="Cambria Math" panose="02040503050406030204" pitchFamily="18" charset="0"/>
                                            </a:rPr>
                                          </m:ctrlPr>
                                        </m:boxPr>
                                        <m:e>
                                          <m:argPr>
                                            <m:argSz m:val="-1"/>
                                          </m:argPr>
                                          <m:sSub>
                                            <m:sSubPr>
                                              <m:ctrlPr>
                                                <a:rPr lang="en-US" altLang="ja-JP" sz="2400" i="1">
                                                  <a:solidFill>
                                                    <a:srgbClr val="000000"/>
                                                  </a:solidFill>
                                                  <a:latin typeface="Cambria Math" panose="02040503050406030204" pitchFamily="18" charset="0"/>
                                                  <a:ea typeface="Cambria Math" panose="02040503050406030204" pitchFamily="18" charset="0"/>
                                                </a:rPr>
                                              </m:ctrlPr>
                                            </m:sSubPr>
                                            <m:e>
                                              <m:r>
                                                <a:rPr lang="en-US" altLang="ja-JP" sz="2400" i="1">
                                                  <a:solidFill>
                                                    <a:srgbClr val="000000"/>
                                                  </a:solidFill>
                                                  <a:latin typeface="Cambria Math" panose="02040503050406030204" pitchFamily="18" charset="0"/>
                                                  <a:ea typeface="Cambria Math" panose="02040503050406030204" pitchFamily="18" charset="0"/>
                                                </a:rPr>
                                                <m:t>𝑥</m:t>
                                              </m:r>
                                            </m:e>
                                            <m:sub>
                                              <m:r>
                                                <a:rPr lang="en-US" altLang="ja-JP" sz="2400" i="1">
                                                  <a:solidFill>
                                                    <a:srgbClr val="000000"/>
                                                  </a:solidFill>
                                                  <a:latin typeface="Cambria Math" panose="02040503050406030204" pitchFamily="18" charset="0"/>
                                                  <a:ea typeface="Cambria Math" panose="02040503050406030204" pitchFamily="18" charset="0"/>
                                                </a:rPr>
                                                <m:t>𝑜</m:t>
                                              </m:r>
                                            </m:sub>
                                          </m:sSub>
                                        </m:e>
                                      </m:box>
                                      <m:r>
                                        <a:rPr lang="en-US" altLang="ja-JP" sz="2400" i="1">
                                          <a:solidFill>
                                            <a:srgbClr val="000000"/>
                                          </a:solidFill>
                                          <a:latin typeface="Cambria Math" panose="02040503050406030204" pitchFamily="18" charset="0"/>
                                          <a:ea typeface="Cambria Math" panose="02040503050406030204" pitchFamily="18" charset="0"/>
                                        </a:rPr>
                                        <m:t>,</m:t>
                                      </m:r>
                                      <m:box>
                                        <m:boxPr>
                                          <m:ctrlPr>
                                            <a:rPr lang="en-US" altLang="ja-JP" sz="2400" i="1">
                                              <a:solidFill>
                                                <a:srgbClr val="000000"/>
                                              </a:solidFill>
                                              <a:latin typeface="Cambria Math" panose="02040503050406030204" pitchFamily="18" charset="0"/>
                                              <a:ea typeface="Cambria Math" panose="02040503050406030204" pitchFamily="18" charset="0"/>
                                            </a:rPr>
                                          </m:ctrlPr>
                                        </m:boxPr>
                                        <m:e>
                                          <m:argPr>
                                            <m:argSz m:val="-1"/>
                                          </m:argPr>
                                          <m:sSub>
                                            <m:sSubPr>
                                              <m:ctrlPr>
                                                <a:rPr lang="en-US" altLang="ja-JP" sz="2400" i="1">
                                                  <a:solidFill>
                                                    <a:srgbClr val="000000"/>
                                                  </a:solidFill>
                                                  <a:latin typeface="Cambria Math" panose="02040503050406030204" pitchFamily="18" charset="0"/>
                                                  <a:ea typeface="Cambria Math" panose="02040503050406030204" pitchFamily="18" charset="0"/>
                                                </a:rPr>
                                              </m:ctrlPr>
                                            </m:sSubPr>
                                            <m:e>
                                              <m:r>
                                                <a:rPr lang="en-US" altLang="ja-JP" sz="2400" i="1">
                                                  <a:solidFill>
                                                    <a:srgbClr val="000000"/>
                                                  </a:solidFill>
                                                  <a:latin typeface="Cambria Math" panose="02040503050406030204" pitchFamily="18" charset="0"/>
                                                  <a:ea typeface="Cambria Math" panose="02040503050406030204" pitchFamily="18" charset="0"/>
                                                </a:rPr>
                                                <m:t>𝑦</m:t>
                                              </m:r>
                                            </m:e>
                                            <m:sub>
                                              <m:r>
                                                <a:rPr lang="en-US" altLang="ja-JP" sz="2400" i="1">
                                                  <a:solidFill>
                                                    <a:srgbClr val="000000"/>
                                                  </a:solidFill>
                                                  <a:latin typeface="Cambria Math" panose="02040503050406030204" pitchFamily="18" charset="0"/>
                                                  <a:ea typeface="Cambria Math" panose="02040503050406030204" pitchFamily="18" charset="0"/>
                                                </a:rPr>
                                                <m:t>𝑜</m:t>
                                              </m:r>
                                            </m:sub>
                                          </m:sSub>
                                        </m:e>
                                      </m:box>
                                    </m:e>
                                  </m:d>
                                </m:e>
                              </m:d>
                            </m:e>
                          </m:d>
                        </m:e>
                        <m:sup>
                          <m:r>
                            <a:rPr kumimoji="1" lang="en-US" altLang="ja-JP" sz="2400" i="1" smtClean="0">
                              <a:solidFill>
                                <a:srgbClr val="000000"/>
                              </a:solidFill>
                              <a:latin typeface="Cambria Math" panose="02040503050406030204" pitchFamily="18" charset="0"/>
                            </a:rPr>
                            <m:t>2</m:t>
                          </m:r>
                        </m:sup>
                      </m:sSup>
                    </m:oMath>
                  </m:oMathPara>
                </a14:m>
                <a:endParaRPr kumimoji="1" lang="ja-JP" altLang="en-US" sz="2000" dirty="0">
                  <a:solidFill>
                    <a:srgbClr val="000000"/>
                  </a:solidFill>
                </a:endParaRPr>
              </a:p>
            </p:txBody>
          </p:sp>
        </mc:Choice>
        <mc:Fallback xmlns="">
          <p:sp>
            <p:nvSpPr>
              <p:cNvPr id="11" name="テキスト ボックス 10"/>
              <p:cNvSpPr txBox="1">
                <a:spLocks noRot="1" noChangeAspect="1" noMove="1" noResize="1" noEditPoints="1" noAdjustHandles="1" noChangeArrowheads="1" noChangeShapeType="1" noTextEdit="1"/>
              </p:cNvSpPr>
              <p:nvPr/>
            </p:nvSpPr>
            <p:spPr>
              <a:xfrm>
                <a:off x="4300105" y="1255484"/>
                <a:ext cx="4645811" cy="894732"/>
              </a:xfrm>
              <a:prstGeom prst="rect">
                <a:avLst/>
              </a:prstGeom>
              <a:blipFill rotWithShape="0">
                <a:blip r:embed="rId7"/>
                <a:stretch>
                  <a:fillRect/>
                </a:stretch>
              </a:blipFill>
              <a:ln>
                <a:solidFill>
                  <a:srgbClr val="000000"/>
                </a:solidFill>
              </a:ln>
            </p:spPr>
            <p:txBody>
              <a:bodyPr/>
              <a:lstStyle/>
              <a:p>
                <a:r>
                  <a:rPr lang="ja-JP" altLang="en-US">
                    <a:noFill/>
                  </a:rPr>
                  <a:t> </a:t>
                </a:r>
              </a:p>
            </p:txBody>
          </p:sp>
        </mc:Fallback>
      </mc:AlternateContent>
      <p:pic>
        <p:nvPicPr>
          <p:cNvPr id="3" name="図 2"/>
          <p:cNvPicPr>
            <a:picLocks noChangeAspect="1"/>
          </p:cNvPicPr>
          <p:nvPr/>
        </p:nvPicPr>
        <p:blipFill>
          <a:blip r:embed="rId8"/>
          <a:stretch>
            <a:fillRect/>
          </a:stretch>
        </p:blipFill>
        <p:spPr>
          <a:xfrm>
            <a:off x="298753" y="2787774"/>
            <a:ext cx="1990725" cy="990600"/>
          </a:xfrm>
          <a:prstGeom prst="rect">
            <a:avLst/>
          </a:prstGeom>
        </p:spPr>
      </p:pic>
      <mc:AlternateContent xmlns:mc="http://schemas.openxmlformats.org/markup-compatibility/2006" xmlns:a14="http://schemas.microsoft.com/office/drawing/2010/main">
        <mc:Choice Requires="a14">
          <p:sp>
            <p:nvSpPr>
              <p:cNvPr id="4" name="テキスト ボックス 3"/>
              <p:cNvSpPr txBox="1"/>
              <p:nvPr/>
            </p:nvSpPr>
            <p:spPr>
              <a:xfrm>
                <a:off x="225154" y="3837343"/>
                <a:ext cx="1490376" cy="1200329"/>
              </a:xfrm>
              <a:prstGeom prst="rect">
                <a:avLst/>
              </a:prstGeom>
              <a:noFill/>
            </p:spPr>
            <p:txBody>
              <a:bodyPr wrap="square" rtlCol="0">
                <a:spAutoFit/>
              </a:bodyPr>
              <a:lstStyle/>
              <a:p>
                <a:pPr algn="ctr"/>
                <a:r>
                  <a:rPr kumimoji="1" lang="en-US" altLang="ja-JP" dirty="0" smtClean="0"/>
                  <a:t>Seed glare image assuming </a:t>
                </a:r>
                <a14:m>
                  <m:oMath xmlns:m="http://schemas.openxmlformats.org/officeDocument/2006/math">
                    <m:sSub>
                      <m:sSubPr>
                        <m:ctrlPr>
                          <a:rPr kumimoji="1" lang="en-US" altLang="ja-JP" i="1" smtClean="0">
                            <a:latin typeface="Cambria Math" panose="02040503050406030204" pitchFamily="18" charset="0"/>
                          </a:rPr>
                        </m:ctrlPr>
                      </m:sSubPr>
                      <m:e>
                        <m:r>
                          <a:rPr kumimoji="1" lang="ja-JP" altLang="en-US" i="1" smtClean="0">
                            <a:latin typeface="Cambria Math" panose="02040503050406030204" pitchFamily="18" charset="0"/>
                          </a:rPr>
                          <m:t>𝜆</m:t>
                        </m:r>
                        <m:r>
                          <a:rPr kumimoji="1" lang="en-US" altLang="ja-JP" b="0" i="1" smtClean="0">
                            <a:latin typeface="Cambria Math" panose="02040503050406030204" pitchFamily="18" charset="0"/>
                          </a:rPr>
                          <m:t>=</m:t>
                        </m:r>
                        <m:r>
                          <a:rPr kumimoji="1" lang="ja-JP" altLang="en-US" i="1" smtClean="0">
                            <a:latin typeface="Cambria Math" panose="02040503050406030204" pitchFamily="18" charset="0"/>
                          </a:rPr>
                          <m:t>𝜆</m:t>
                        </m:r>
                      </m:e>
                      <m:sub>
                        <m:r>
                          <a:rPr kumimoji="1" lang="en-US" altLang="ja-JP" b="0" i="1" smtClean="0">
                            <a:latin typeface="Cambria Math" panose="02040503050406030204" pitchFamily="18" charset="0"/>
                          </a:rPr>
                          <m:t>0</m:t>
                        </m:r>
                      </m:sub>
                    </m:sSub>
                  </m:oMath>
                </a14:m>
                <a:endParaRPr kumimoji="1" lang="ja-JP" altLang="en-US" dirty="0"/>
              </a:p>
            </p:txBody>
          </p:sp>
        </mc:Choice>
        <mc:Fallback xmlns="">
          <p:sp>
            <p:nvSpPr>
              <p:cNvPr id="4" name="テキスト ボックス 3"/>
              <p:cNvSpPr txBox="1">
                <a:spLocks noRot="1" noChangeAspect="1" noMove="1" noResize="1" noEditPoints="1" noAdjustHandles="1" noChangeArrowheads="1" noChangeShapeType="1" noTextEdit="1"/>
              </p:cNvSpPr>
              <p:nvPr/>
            </p:nvSpPr>
            <p:spPr>
              <a:xfrm>
                <a:off x="225154" y="3837343"/>
                <a:ext cx="1490376" cy="1200329"/>
              </a:xfrm>
              <a:prstGeom prst="rect">
                <a:avLst/>
              </a:prstGeom>
              <a:blipFill rotWithShape="0">
                <a:blip r:embed="rId9"/>
                <a:stretch>
                  <a:fillRect t="-2538" r="-123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 name="テキスト ボックス 4"/>
              <p:cNvSpPr txBox="1"/>
              <p:nvPr/>
            </p:nvSpPr>
            <p:spPr>
              <a:xfrm>
                <a:off x="1619616" y="3944485"/>
                <a:ext cx="2304312" cy="1087798"/>
              </a:xfrm>
              <a:prstGeom prst="rect">
                <a:avLst/>
              </a:prstGeom>
              <a:noFill/>
            </p:spPr>
            <p:txBody>
              <a:bodyPr wrap="square" rtlCol="0">
                <a:spAutoFit/>
              </a:bodyPr>
              <a:lstStyle/>
              <a:p>
                <a:pPr algn="ctr"/>
                <a:r>
                  <a:rPr kumimoji="1" lang="en-US" altLang="ja-JP" dirty="0" smtClean="0"/>
                  <a:t>Scale image by </a:t>
                </a:r>
                <a14:m>
                  <m:oMath xmlns:m="http://schemas.openxmlformats.org/officeDocument/2006/math">
                    <m:f>
                      <m:fPr>
                        <m:type m:val="skw"/>
                        <m:ctrlPr>
                          <a:rPr kumimoji="1" lang="en-US" altLang="ja-JP" i="1" smtClean="0">
                            <a:latin typeface="Cambria Math" panose="02040503050406030204" pitchFamily="18" charset="0"/>
                          </a:rPr>
                        </m:ctrlPr>
                      </m:fPr>
                      <m:num>
                        <m:r>
                          <a:rPr kumimoji="1" lang="ja-JP" altLang="en-US" i="1" smtClean="0">
                            <a:latin typeface="Cambria Math" panose="02040503050406030204" pitchFamily="18" charset="0"/>
                          </a:rPr>
                          <m:t>𝜆</m:t>
                        </m:r>
                      </m:num>
                      <m:den>
                        <m:sSub>
                          <m:sSubPr>
                            <m:ctrlPr>
                              <a:rPr kumimoji="1" lang="en-US" altLang="ja-JP" i="1" smtClean="0">
                                <a:latin typeface="Cambria Math" panose="02040503050406030204" pitchFamily="18" charset="0"/>
                              </a:rPr>
                            </m:ctrlPr>
                          </m:sSubPr>
                          <m:e>
                            <m:r>
                              <a:rPr kumimoji="1" lang="ja-JP" altLang="en-US" i="1" smtClean="0">
                                <a:latin typeface="Cambria Math" panose="02040503050406030204" pitchFamily="18" charset="0"/>
                              </a:rPr>
                              <m:t>𝜆</m:t>
                            </m:r>
                          </m:e>
                          <m:sub>
                            <m:r>
                              <a:rPr kumimoji="1" lang="en-US" altLang="ja-JP" b="0" i="1" smtClean="0">
                                <a:latin typeface="Cambria Math" panose="02040503050406030204" pitchFamily="18" charset="0"/>
                              </a:rPr>
                              <m:t>0</m:t>
                            </m:r>
                          </m:sub>
                        </m:sSub>
                        <m:r>
                          <a:rPr kumimoji="1" lang="en-US" altLang="ja-JP" b="0" i="1" smtClean="0">
                            <a:latin typeface="Cambria Math" panose="02040503050406030204" pitchFamily="18" charset="0"/>
                          </a:rPr>
                          <m:t>.</m:t>
                        </m:r>
                      </m:den>
                    </m:f>
                  </m:oMath>
                </a14:m>
                <a:r>
                  <a:rPr kumimoji="1" lang="ja-JP" altLang="en-US" dirty="0" smtClean="0"/>
                  <a:t> </a:t>
                </a:r>
                <a:r>
                  <a:rPr kumimoji="1" lang="en-US" altLang="ja-JP" dirty="0" smtClean="0"/>
                  <a:t>Scale pixel value by </a:t>
                </a:r>
                <a14:m>
                  <m:oMath xmlns:m="http://schemas.openxmlformats.org/officeDocument/2006/math">
                    <m:sSup>
                      <m:sSupPr>
                        <m:ctrlPr>
                          <a:rPr lang="en-US" altLang="ja-JP" i="1" smtClean="0">
                            <a:latin typeface="Cambria Math" panose="02040503050406030204" pitchFamily="18" charset="0"/>
                          </a:rPr>
                        </m:ctrlPr>
                      </m:sSupPr>
                      <m:e>
                        <m:d>
                          <m:dPr>
                            <m:ctrlPr>
                              <a:rPr lang="en-US" altLang="ja-JP" i="1">
                                <a:latin typeface="Cambria Math" panose="02040503050406030204" pitchFamily="18" charset="0"/>
                              </a:rPr>
                            </m:ctrlPr>
                          </m:dPr>
                          <m:e>
                            <m:f>
                              <m:fPr>
                                <m:type m:val="skw"/>
                                <m:ctrlPr>
                                  <a:rPr lang="en-US" altLang="ja-JP" i="1">
                                    <a:latin typeface="Cambria Math" panose="02040503050406030204" pitchFamily="18" charset="0"/>
                                  </a:rPr>
                                </m:ctrlPr>
                              </m:fPr>
                              <m:num>
                                <m:sSub>
                                  <m:sSubPr>
                                    <m:ctrlPr>
                                      <a:rPr lang="en-US" altLang="ja-JP" i="1" smtClean="0">
                                        <a:latin typeface="Cambria Math" panose="02040503050406030204" pitchFamily="18" charset="0"/>
                                      </a:rPr>
                                    </m:ctrlPr>
                                  </m:sSubPr>
                                  <m:e>
                                    <m:r>
                                      <a:rPr lang="ja-JP" altLang="en-US" i="1">
                                        <a:latin typeface="Cambria Math" panose="02040503050406030204" pitchFamily="18" charset="0"/>
                                      </a:rPr>
                                      <m:t>𝜆</m:t>
                                    </m:r>
                                  </m:e>
                                  <m:sub>
                                    <m:r>
                                      <a:rPr lang="en-US" altLang="ja-JP" b="0" i="1" smtClean="0">
                                        <a:latin typeface="Cambria Math" panose="02040503050406030204" pitchFamily="18" charset="0"/>
                                      </a:rPr>
                                      <m:t>0</m:t>
                                    </m:r>
                                  </m:sub>
                                </m:sSub>
                              </m:num>
                              <m:den>
                                <m:r>
                                  <a:rPr lang="ja-JP" altLang="en-US" i="1" smtClean="0">
                                    <a:latin typeface="Cambria Math" panose="02040503050406030204" pitchFamily="18" charset="0"/>
                                  </a:rPr>
                                  <m:t>𝜆</m:t>
                                </m:r>
                              </m:den>
                            </m:f>
                          </m:e>
                        </m:d>
                      </m:e>
                      <m:sup>
                        <m:r>
                          <a:rPr lang="en-US" altLang="ja-JP" b="0" i="1" smtClean="0">
                            <a:latin typeface="Cambria Math" panose="02040503050406030204" pitchFamily="18" charset="0"/>
                          </a:rPr>
                          <m:t>2</m:t>
                        </m:r>
                      </m:sup>
                    </m:sSup>
                    <m:r>
                      <a:rPr lang="en-US" altLang="ja-JP" b="0" i="1" smtClean="0">
                        <a:latin typeface="Cambria Math" panose="02040503050406030204" pitchFamily="18" charset="0"/>
                      </a:rPr>
                      <m:t>.</m:t>
                    </m:r>
                  </m:oMath>
                </a14:m>
                <a:endParaRPr kumimoji="1" lang="ja-JP" altLang="en-US" dirty="0"/>
              </a:p>
            </p:txBody>
          </p:sp>
        </mc:Choice>
        <mc:Fallback xmlns="">
          <p:sp>
            <p:nvSpPr>
              <p:cNvPr id="5" name="テキスト ボックス 4"/>
              <p:cNvSpPr txBox="1">
                <a:spLocks noRot="1" noChangeAspect="1" noMove="1" noResize="1" noEditPoints="1" noAdjustHandles="1" noChangeArrowheads="1" noChangeShapeType="1" noTextEdit="1"/>
              </p:cNvSpPr>
              <p:nvPr/>
            </p:nvSpPr>
            <p:spPr>
              <a:xfrm>
                <a:off x="1619616" y="3944485"/>
                <a:ext cx="2304312" cy="1087798"/>
              </a:xfrm>
              <a:prstGeom prst="rect">
                <a:avLst/>
              </a:prstGeom>
              <a:blipFill rotWithShape="0">
                <a:blip r:embed="rId10"/>
                <a:stretch>
                  <a:fillRect l="-529" t="-51397" r="-23810" b="-17318"/>
                </a:stretch>
              </a:blipFill>
            </p:spPr>
            <p:txBody>
              <a:bodyPr/>
              <a:lstStyle/>
              <a:p>
                <a:r>
                  <a:rPr lang="ja-JP" altLang="en-US">
                    <a:noFill/>
                  </a:rPr>
                  <a:t> </a:t>
                </a:r>
              </a:p>
            </p:txBody>
          </p:sp>
        </mc:Fallback>
      </mc:AlternateContent>
      <p:pic>
        <p:nvPicPr>
          <p:cNvPr id="10" name="図 9"/>
          <p:cNvPicPr>
            <a:picLocks noChangeAspect="1"/>
          </p:cNvPicPr>
          <p:nvPr/>
        </p:nvPicPr>
        <p:blipFill>
          <a:blip r:embed="rId11">
            <a:lum bright="-16000"/>
          </a:blip>
          <a:stretch>
            <a:fillRect/>
          </a:stretch>
        </p:blipFill>
        <p:spPr>
          <a:xfrm>
            <a:off x="3161779" y="2258818"/>
            <a:ext cx="1989769" cy="997052"/>
          </a:xfrm>
          <a:prstGeom prst="rect">
            <a:avLst/>
          </a:prstGeom>
          <a:ln>
            <a:solidFill>
              <a:schemeClr val="bg1"/>
            </a:solidFill>
          </a:ln>
        </p:spPr>
      </p:pic>
      <p:sp>
        <p:nvSpPr>
          <p:cNvPr id="21" name="右矢印 20"/>
          <p:cNvSpPr/>
          <p:nvPr/>
        </p:nvSpPr>
        <p:spPr>
          <a:xfrm>
            <a:off x="2553710" y="2700937"/>
            <a:ext cx="504056" cy="144017"/>
          </a:xfrm>
          <a:prstGeom prst="right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2" name="右矢印 21"/>
          <p:cNvSpPr/>
          <p:nvPr/>
        </p:nvSpPr>
        <p:spPr>
          <a:xfrm>
            <a:off x="3131840" y="3403693"/>
            <a:ext cx="504056" cy="144017"/>
          </a:xfrm>
          <a:prstGeom prst="right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3" name="右矢印 22"/>
          <p:cNvSpPr/>
          <p:nvPr/>
        </p:nvSpPr>
        <p:spPr>
          <a:xfrm>
            <a:off x="3716804" y="3992075"/>
            <a:ext cx="504056" cy="144017"/>
          </a:xfrm>
          <a:prstGeom prst="right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5" name="右矢印 24"/>
          <p:cNvSpPr/>
          <p:nvPr/>
        </p:nvSpPr>
        <p:spPr>
          <a:xfrm>
            <a:off x="6301473" y="3011534"/>
            <a:ext cx="504056" cy="144017"/>
          </a:xfrm>
          <a:prstGeom prst="right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6" name="テキスト ボックス 25"/>
          <p:cNvSpPr txBox="1"/>
          <p:nvPr/>
        </p:nvSpPr>
        <p:spPr>
          <a:xfrm>
            <a:off x="4499498" y="4355871"/>
            <a:ext cx="902811" cy="523220"/>
          </a:xfrm>
          <a:prstGeom prst="rect">
            <a:avLst/>
          </a:prstGeom>
          <a:noFill/>
        </p:spPr>
        <p:txBody>
          <a:bodyPr wrap="none" rtlCol="0">
            <a:spAutoFit/>
          </a:bodyPr>
          <a:lstStyle/>
          <a:p>
            <a:r>
              <a:rPr kumimoji="1" lang="en-US" altLang="ja-JP" sz="2800" dirty="0" smtClean="0"/>
              <a:t>……</a:t>
            </a:r>
            <a:endParaRPr kumimoji="1" lang="ja-JP" altLang="en-US" sz="2800" dirty="0"/>
          </a:p>
        </p:txBody>
      </p:sp>
      <p:sp>
        <p:nvSpPr>
          <p:cNvPr id="27" name="テキスト ボックス 26"/>
          <p:cNvSpPr txBox="1"/>
          <p:nvPr/>
        </p:nvSpPr>
        <p:spPr>
          <a:xfrm>
            <a:off x="5552388" y="2493551"/>
            <a:ext cx="1390124" cy="369332"/>
          </a:xfrm>
          <a:prstGeom prst="rect">
            <a:avLst/>
          </a:prstGeom>
          <a:noFill/>
        </p:spPr>
        <p:txBody>
          <a:bodyPr wrap="none" rtlCol="0">
            <a:spAutoFit/>
          </a:bodyPr>
          <a:lstStyle/>
          <a:p>
            <a:r>
              <a:rPr kumimoji="1" lang="en-US" altLang="ja-JP" dirty="0" smtClean="0"/>
              <a:t>Accumulate</a:t>
            </a:r>
          </a:p>
        </p:txBody>
      </p:sp>
      <mc:AlternateContent xmlns:mc="http://schemas.openxmlformats.org/markup-compatibility/2006" xmlns:a14="http://schemas.microsoft.com/office/drawing/2010/main">
        <mc:Choice Requires="a14">
          <p:sp>
            <p:nvSpPr>
              <p:cNvPr id="18" name="コンテンツ プレースホルダー 2"/>
              <p:cNvSpPr txBox="1">
                <a:spLocks/>
              </p:cNvSpPr>
              <p:nvPr/>
            </p:nvSpPr>
            <p:spPr bwMode="auto">
              <a:xfrm>
                <a:off x="695060" y="2331907"/>
                <a:ext cx="1162472" cy="57951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kumimoji="1" sz="3200" kern="1200" baseline="0">
                    <a:solidFill>
                      <a:schemeClr val="accent6"/>
                    </a:solidFill>
                    <a:latin typeface="+mn-lt"/>
                    <a:ea typeface="ＭＳ Ｐゴシック" pitchFamily="-108" charset="-128"/>
                    <a:cs typeface="ＭＳ Ｐゴシック" pitchFamily="-108" charset="-128"/>
                  </a:defRPr>
                </a:lvl1pPr>
                <a:lvl2pPr marL="742950" indent="-285750" algn="l" defTabSz="457200" rtl="0" eaLnBrk="1" fontAlgn="base" hangingPunct="1">
                  <a:spcBef>
                    <a:spcPct val="20000"/>
                  </a:spcBef>
                  <a:spcAft>
                    <a:spcPct val="0"/>
                  </a:spcAft>
                  <a:buFont typeface="Arial" charset="0"/>
                  <a:buChar char="–"/>
                  <a:defRPr kumimoji="1" sz="2800" kern="1200" baseline="0">
                    <a:solidFill>
                      <a:schemeClr val="accent6"/>
                    </a:solidFill>
                    <a:latin typeface="+mn-lt"/>
                    <a:ea typeface="ＭＳ Ｐゴシック" pitchFamily="-108" charset="-128"/>
                    <a:cs typeface="+mn-cs"/>
                  </a:defRPr>
                </a:lvl2pPr>
                <a:lvl3pPr marL="1143000" indent="-228600" algn="l" defTabSz="457200" rtl="0" eaLnBrk="1" fontAlgn="base" hangingPunct="1">
                  <a:spcBef>
                    <a:spcPct val="20000"/>
                  </a:spcBef>
                  <a:spcAft>
                    <a:spcPct val="0"/>
                  </a:spcAft>
                  <a:buFont typeface="Arial" charset="0"/>
                  <a:buChar char="•"/>
                  <a:defRPr kumimoji="1" sz="2400" kern="1200" baseline="0">
                    <a:solidFill>
                      <a:schemeClr val="accent6"/>
                    </a:solidFill>
                    <a:latin typeface="+mn-lt"/>
                    <a:ea typeface="ＭＳ Ｐゴシック" pitchFamily="-108" charset="-128"/>
                    <a:cs typeface="+mn-cs"/>
                  </a:defRPr>
                </a:lvl3pPr>
                <a:lvl4pPr marL="1600200" indent="-228600" algn="l" defTabSz="457200" rtl="0" eaLnBrk="1" fontAlgn="base" hangingPunct="1">
                  <a:spcBef>
                    <a:spcPct val="20000"/>
                  </a:spcBef>
                  <a:spcAft>
                    <a:spcPct val="0"/>
                  </a:spcAft>
                  <a:buFont typeface="Arial" charset="0"/>
                  <a:buChar char="–"/>
                  <a:defRPr kumimoji="1" sz="2000" kern="1200" baseline="0">
                    <a:solidFill>
                      <a:schemeClr val="accent6"/>
                    </a:solidFill>
                    <a:latin typeface="+mn-lt"/>
                    <a:ea typeface="ＭＳ Ｐゴシック" pitchFamily="-108" charset="-128"/>
                    <a:cs typeface="+mn-cs"/>
                  </a:defRPr>
                </a:lvl4pPr>
                <a:lvl5pPr marL="2057400" indent="-228600" algn="l" defTabSz="457200" rtl="0" eaLnBrk="1" fontAlgn="base" hangingPunct="1">
                  <a:spcBef>
                    <a:spcPct val="20000"/>
                  </a:spcBef>
                  <a:spcAft>
                    <a:spcPct val="0"/>
                  </a:spcAft>
                  <a:buFont typeface="Arial" charset="0"/>
                  <a:buChar char="»"/>
                  <a:defRPr kumimoji="1" sz="2000" kern="1200" baseline="0">
                    <a:solidFill>
                      <a:schemeClr val="accent6"/>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buNone/>
                </a:pPr>
                <a14:m>
                  <m:oMathPara xmlns:m="http://schemas.openxmlformats.org/officeDocument/2006/math">
                    <m:oMathParaPr>
                      <m:jc m:val="centerGroup"/>
                    </m:oMathParaPr>
                    <m:oMath xmlns:m="http://schemas.openxmlformats.org/officeDocument/2006/math">
                      <m:sSub>
                        <m:sSubPr>
                          <m:ctrlPr>
                            <a:rPr lang="en-US" altLang="ja-JP" sz="2400" b="0" i="1" smtClean="0">
                              <a:latin typeface="Cambria Math" panose="02040503050406030204" pitchFamily="18" charset="0"/>
                            </a:rPr>
                          </m:ctrlPr>
                        </m:sSubPr>
                        <m:e>
                          <m:r>
                            <a:rPr lang="en-US" altLang="ja-JP" sz="2400" b="0" i="1" smtClean="0">
                              <a:latin typeface="Cambria Math" panose="02040503050406030204" pitchFamily="18" charset="0"/>
                            </a:rPr>
                            <m:t>𝐼</m:t>
                          </m:r>
                        </m:e>
                        <m:sub>
                          <m:r>
                            <a:rPr lang="en-US" altLang="ja-JP" sz="2400" b="0" i="1" smtClean="0">
                              <a:latin typeface="Cambria Math" panose="02040503050406030204" pitchFamily="18" charset="0"/>
                            </a:rPr>
                            <m:t>𝑓</m:t>
                          </m:r>
                        </m:sub>
                      </m:sSub>
                    </m:oMath>
                  </m:oMathPara>
                </a14:m>
                <a:endParaRPr lang="ja-JP" altLang="en-US" sz="2400" dirty="0"/>
              </a:p>
            </p:txBody>
          </p:sp>
        </mc:Choice>
        <mc:Fallback xmlns="">
          <p:sp>
            <p:nvSpPr>
              <p:cNvPr id="18" name="コンテンツ プレースホルダー 2"/>
              <p:cNvSpPr txBox="1">
                <a:spLocks noRot="1" noChangeAspect="1" noMove="1" noResize="1" noEditPoints="1" noAdjustHandles="1" noChangeArrowheads="1" noChangeShapeType="1" noTextEdit="1"/>
              </p:cNvSpPr>
              <p:nvPr/>
            </p:nvSpPr>
            <p:spPr bwMode="auto">
              <a:xfrm>
                <a:off x="695060" y="2331907"/>
                <a:ext cx="1162472" cy="579511"/>
              </a:xfrm>
              <a:prstGeom prst="rect">
                <a:avLst/>
              </a:prstGeom>
              <a:blipFill rotWithShape="0">
                <a:blip r:embed="rId12"/>
                <a:stretch>
                  <a:fillRect/>
                </a:stretch>
              </a:blipFill>
              <a:ln w="9525">
                <a:noFill/>
                <a:miter lim="800000"/>
                <a:headEnd/>
                <a:tailEnd/>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9" name="コンテンツ プレースホルダー 2"/>
              <p:cNvSpPr txBox="1">
                <a:spLocks/>
              </p:cNvSpPr>
              <p:nvPr/>
            </p:nvSpPr>
            <p:spPr bwMode="auto">
              <a:xfrm>
                <a:off x="6836384" y="3556581"/>
                <a:ext cx="2307615" cy="9767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kumimoji="1" sz="3200" kern="1200" baseline="0">
                    <a:solidFill>
                      <a:schemeClr val="accent6"/>
                    </a:solidFill>
                    <a:latin typeface="+mn-lt"/>
                    <a:ea typeface="ＭＳ Ｐゴシック" pitchFamily="-108" charset="-128"/>
                    <a:cs typeface="ＭＳ Ｐゴシック" pitchFamily="-108" charset="-128"/>
                  </a:defRPr>
                </a:lvl1pPr>
                <a:lvl2pPr marL="742950" indent="-285750" algn="l" defTabSz="457200" rtl="0" eaLnBrk="1" fontAlgn="base" hangingPunct="1">
                  <a:spcBef>
                    <a:spcPct val="20000"/>
                  </a:spcBef>
                  <a:spcAft>
                    <a:spcPct val="0"/>
                  </a:spcAft>
                  <a:buFont typeface="Arial" charset="0"/>
                  <a:buChar char="–"/>
                  <a:defRPr kumimoji="1" sz="2800" kern="1200" baseline="0">
                    <a:solidFill>
                      <a:schemeClr val="accent6"/>
                    </a:solidFill>
                    <a:latin typeface="+mn-lt"/>
                    <a:ea typeface="ＭＳ Ｐゴシック" pitchFamily="-108" charset="-128"/>
                    <a:cs typeface="+mn-cs"/>
                  </a:defRPr>
                </a:lvl2pPr>
                <a:lvl3pPr marL="1143000" indent="-228600" algn="l" defTabSz="457200" rtl="0" eaLnBrk="1" fontAlgn="base" hangingPunct="1">
                  <a:spcBef>
                    <a:spcPct val="20000"/>
                  </a:spcBef>
                  <a:spcAft>
                    <a:spcPct val="0"/>
                  </a:spcAft>
                  <a:buFont typeface="Arial" charset="0"/>
                  <a:buChar char="•"/>
                  <a:defRPr kumimoji="1" sz="2400" kern="1200" baseline="0">
                    <a:solidFill>
                      <a:schemeClr val="accent6"/>
                    </a:solidFill>
                    <a:latin typeface="+mn-lt"/>
                    <a:ea typeface="ＭＳ Ｐゴシック" pitchFamily="-108" charset="-128"/>
                    <a:cs typeface="+mn-cs"/>
                  </a:defRPr>
                </a:lvl3pPr>
                <a:lvl4pPr marL="1600200" indent="-228600" algn="l" defTabSz="457200" rtl="0" eaLnBrk="1" fontAlgn="base" hangingPunct="1">
                  <a:spcBef>
                    <a:spcPct val="20000"/>
                  </a:spcBef>
                  <a:spcAft>
                    <a:spcPct val="0"/>
                  </a:spcAft>
                  <a:buFont typeface="Arial" charset="0"/>
                  <a:buChar char="–"/>
                  <a:defRPr kumimoji="1" sz="2000" kern="1200" baseline="0">
                    <a:solidFill>
                      <a:schemeClr val="accent6"/>
                    </a:solidFill>
                    <a:latin typeface="+mn-lt"/>
                    <a:ea typeface="ＭＳ Ｐゴシック" pitchFamily="-108" charset="-128"/>
                    <a:cs typeface="+mn-cs"/>
                  </a:defRPr>
                </a:lvl4pPr>
                <a:lvl5pPr marL="2057400" indent="-228600" algn="l" defTabSz="457200" rtl="0" eaLnBrk="1" fontAlgn="base" hangingPunct="1">
                  <a:spcBef>
                    <a:spcPct val="20000"/>
                  </a:spcBef>
                  <a:spcAft>
                    <a:spcPct val="0"/>
                  </a:spcAft>
                  <a:buFont typeface="Arial" charset="0"/>
                  <a:buChar char="»"/>
                  <a:defRPr kumimoji="1" sz="2000" kern="1200" baseline="0">
                    <a:solidFill>
                      <a:schemeClr val="accent6"/>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buNone/>
                </a:pPr>
                <a14:m>
                  <m:oMathPara xmlns:m="http://schemas.openxmlformats.org/officeDocument/2006/math">
                    <m:oMathParaPr>
                      <m:jc m:val="centerGroup"/>
                    </m:oMathParaPr>
                    <m:oMath xmlns:m="http://schemas.openxmlformats.org/officeDocument/2006/math">
                      <m:sSub>
                        <m:sSubPr>
                          <m:ctrlPr>
                            <a:rPr lang="en-US" altLang="ja-JP" sz="2400" i="1">
                              <a:latin typeface="Cambria Math" panose="02040503050406030204" pitchFamily="18" charset="0"/>
                            </a:rPr>
                          </m:ctrlPr>
                        </m:sSubPr>
                        <m:e>
                          <m:r>
                            <a:rPr lang="en-US" altLang="ja-JP" sz="2400" b="1">
                              <a:latin typeface="Cambria Math" panose="02040503050406030204" pitchFamily="18" charset="0"/>
                            </a:rPr>
                            <m:t>𝐆</m:t>
                          </m:r>
                        </m:e>
                        <m:sub>
                          <m:r>
                            <a:rPr lang="en-US" altLang="ja-JP" sz="2400" i="1">
                              <a:latin typeface="Cambria Math" panose="02040503050406030204" pitchFamily="18" charset="0"/>
                            </a:rPr>
                            <m:t>𝑅𝐺𝐵</m:t>
                          </m:r>
                        </m:sub>
                      </m:sSub>
                    </m:oMath>
                  </m:oMathPara>
                </a14:m>
                <a:endParaRPr lang="ja-JP" altLang="en-US" sz="2400" dirty="0"/>
              </a:p>
            </p:txBody>
          </p:sp>
        </mc:Choice>
        <mc:Fallback xmlns="">
          <p:sp>
            <p:nvSpPr>
              <p:cNvPr id="19" name="コンテンツ プレースホルダー 2"/>
              <p:cNvSpPr txBox="1">
                <a:spLocks noRot="1" noChangeAspect="1" noMove="1" noResize="1" noEditPoints="1" noAdjustHandles="1" noChangeArrowheads="1" noChangeShapeType="1" noTextEdit="1"/>
              </p:cNvSpPr>
              <p:nvPr/>
            </p:nvSpPr>
            <p:spPr bwMode="auto">
              <a:xfrm>
                <a:off x="6836384" y="3556581"/>
                <a:ext cx="2307615" cy="976713"/>
              </a:xfrm>
              <a:prstGeom prst="rect">
                <a:avLst/>
              </a:prstGeom>
              <a:blipFill rotWithShape="0">
                <a:blip r:embed="rId13"/>
                <a:stretch>
                  <a:fillRect/>
                </a:stretch>
              </a:blipFill>
              <a:ln w="9525">
                <a:noFill/>
                <a:miter lim="800000"/>
                <a:headEnd/>
                <a:tailEnd/>
              </a:ln>
            </p:spPr>
            <p:txBody>
              <a:bodyPr/>
              <a:lstStyle/>
              <a:p>
                <a:r>
                  <a:rPr lang="ja-JP" altLang="en-US">
                    <a:noFill/>
                  </a:rPr>
                  <a:t> </a:t>
                </a:r>
              </a:p>
            </p:txBody>
          </p:sp>
        </mc:Fallback>
      </mc:AlternateContent>
    </p:spTree>
    <p:extLst>
      <p:ext uri="{BB962C8B-B14F-4D97-AF65-F5344CB8AC3E}">
        <p14:creationId xmlns:p14="http://schemas.microsoft.com/office/powerpoint/2010/main" val="9269505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solidFill>
                  <a:schemeClr val="accent6"/>
                </a:solidFill>
              </a:rPr>
              <a:t>Introduction</a:t>
            </a:r>
            <a:endParaRPr kumimoji="1" lang="ja-JP" altLang="en-US" dirty="0">
              <a:solidFill>
                <a:schemeClr val="accent6"/>
              </a:solidFill>
            </a:endParaRPr>
          </a:p>
        </p:txBody>
      </p:sp>
      <p:sp>
        <p:nvSpPr>
          <p:cNvPr id="3" name="テキスト プレースホルダー 2"/>
          <p:cNvSpPr>
            <a:spLocks noGrp="1"/>
          </p:cNvSpPr>
          <p:nvPr>
            <p:ph type="body" idx="1"/>
          </p:nvPr>
        </p:nvSpPr>
        <p:spPr>
          <a:xfrm>
            <a:off x="722312" y="2180035"/>
            <a:ext cx="8098159" cy="1125140"/>
          </a:xfrm>
        </p:spPr>
        <p:txBody>
          <a:bodyPr/>
          <a:lstStyle/>
          <a:p>
            <a:r>
              <a:rPr lang="en-US" altLang="ja-JP" sz="1600" dirty="0">
                <a:solidFill>
                  <a:schemeClr val="accent6"/>
                </a:solidFill>
                <a:ea typeface="ＭＳ Ｐゴシック" charset="-128"/>
              </a:rPr>
              <a:t>Real-time Rendering of Physically Based Optical Effects in Theory and </a:t>
            </a:r>
            <a:r>
              <a:rPr lang="en-US" altLang="ja-JP" sz="1600" dirty="0" smtClean="0">
                <a:solidFill>
                  <a:schemeClr val="accent6"/>
                </a:solidFill>
                <a:ea typeface="ＭＳ Ｐゴシック" charset="-128"/>
              </a:rPr>
              <a:t>Practice</a:t>
            </a:r>
          </a:p>
          <a:p>
            <a:pPr lvl="0"/>
            <a:r>
              <a:rPr lang="en-US" altLang="ja-JP" sz="2700" b="1" dirty="0">
                <a:solidFill>
                  <a:srgbClr val="380E2C"/>
                </a:solidFill>
                <a:ea typeface="ＭＳ Ｐゴシック" charset="-128"/>
              </a:rPr>
              <a:t>Wave optics based glare generation techniques</a:t>
            </a:r>
            <a:endParaRPr lang="ja-JP" altLang="en-US" sz="2700" b="1" dirty="0">
              <a:solidFill>
                <a:srgbClr val="380E2C"/>
              </a:solidFill>
            </a:endParaRPr>
          </a:p>
        </p:txBody>
      </p:sp>
    </p:spTree>
    <p:extLst>
      <p:ext uri="{BB962C8B-B14F-4D97-AF65-F5344CB8AC3E}">
        <p14:creationId xmlns:p14="http://schemas.microsoft.com/office/powerpoint/2010/main" val="222571911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A Result and a Reference</a:t>
            </a:r>
            <a:endParaRPr kumimoji="1" lang="ja-JP" altLang="en-US" dirty="0"/>
          </a:p>
        </p:txBody>
      </p:sp>
      <p:pic>
        <p:nvPicPr>
          <p:cNvPr id="5" name="Picture 5" descr="DSC00095"/>
          <p:cNvPicPr preferRelativeResize="0">
            <a:picLocks noChangeAspect="1" noChangeArrowheads="1"/>
          </p:cNvPicPr>
          <p:nvPr/>
        </p:nvPicPr>
        <p:blipFill>
          <a:blip r:embed="rId3" cstate="print">
            <a:lum bright="16000" contrast="16000"/>
            <a:extLst>
              <a:ext uri="{28A0092B-C50C-407E-A947-70E740481C1C}">
                <a14:useLocalDpi xmlns:a14="http://schemas.microsoft.com/office/drawing/2010/main" val="0"/>
              </a:ext>
            </a:extLst>
          </a:blip>
          <a:srcRect/>
          <a:stretch>
            <a:fillRect/>
          </a:stretch>
        </p:blipFill>
        <p:spPr bwMode="auto">
          <a:xfrm>
            <a:off x="6061605" y="1440165"/>
            <a:ext cx="978033" cy="77872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IMG_0060"/>
          <p:cNvPicPr preferRelativeResize="0">
            <a:picLocks noChangeAspect="1" noChangeArrowheads="1"/>
          </p:cNvPicPr>
          <p:nvPr/>
        </p:nvPicPr>
        <p:blipFill>
          <a:blip r:embed="rId4" cstate="print">
            <a:lum bright="16000" contrast="16000"/>
            <a:extLst>
              <a:ext uri="{28A0092B-C50C-407E-A947-70E740481C1C}">
                <a14:useLocalDpi xmlns:a14="http://schemas.microsoft.com/office/drawing/2010/main" val="0"/>
              </a:ext>
            </a:extLst>
          </a:blip>
          <a:srcRect/>
          <a:stretch>
            <a:fillRect/>
          </a:stretch>
        </p:blipFill>
        <p:spPr bwMode="auto">
          <a:xfrm>
            <a:off x="7318481" y="1331173"/>
            <a:ext cx="1290615" cy="1026489"/>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グループ化 13"/>
          <p:cNvGrpSpPr/>
          <p:nvPr/>
        </p:nvGrpSpPr>
        <p:grpSpPr>
          <a:xfrm>
            <a:off x="1744009" y="1277168"/>
            <a:ext cx="2304256" cy="1104508"/>
            <a:chOff x="1180554" y="3435846"/>
            <a:chExt cx="2765425" cy="1325562"/>
          </a:xfrm>
        </p:grpSpPr>
        <p:pic>
          <p:nvPicPr>
            <p:cNvPr id="6" name="Picture 6" descr="DSC00095pure"/>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80554" y="3448546"/>
              <a:ext cx="1244600" cy="13128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7" descr="smaller_eye1024"/>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99792" y="3435846"/>
              <a:ext cx="1246187" cy="1317625"/>
            </a:xfrm>
            <a:prstGeom prst="rect">
              <a:avLst/>
            </a:prstGeom>
            <a:solidFill>
              <a:schemeClr val="bg1"/>
            </a:solidFill>
          </p:spPr>
        </p:pic>
        <p:sp>
          <p:nvSpPr>
            <p:cNvPr id="11" name="Text Box 15"/>
            <p:cNvSpPr txBox="1">
              <a:spLocks noChangeArrowheads="1"/>
            </p:cNvSpPr>
            <p:nvPr/>
          </p:nvSpPr>
          <p:spPr bwMode="auto">
            <a:xfrm>
              <a:off x="2360311" y="3885108"/>
              <a:ext cx="425450" cy="42386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12813">
                <a:defRPr sz="2400">
                  <a:solidFill>
                    <a:schemeClr val="tx1"/>
                  </a:solidFill>
                  <a:latin typeface="Times New Roman" panose="02020603050405020304" pitchFamily="18" charset="0"/>
                  <a:ea typeface="ＭＳ Ｐゴシック" panose="020B0600070205080204" pitchFamily="50" charset="-128"/>
                </a:defRPr>
              </a:lvl1pPr>
              <a:lvl2pPr defTabSz="912813">
                <a:defRPr sz="2400">
                  <a:solidFill>
                    <a:schemeClr val="tx1"/>
                  </a:solidFill>
                  <a:latin typeface="Times New Roman" panose="02020603050405020304" pitchFamily="18" charset="0"/>
                  <a:ea typeface="ＭＳ Ｐゴシック" panose="020B0600070205080204" pitchFamily="50" charset="-128"/>
                </a:defRPr>
              </a:lvl2pPr>
              <a:lvl3pPr defTabSz="912813">
                <a:defRPr sz="2400">
                  <a:solidFill>
                    <a:schemeClr val="tx1"/>
                  </a:solidFill>
                  <a:latin typeface="Times New Roman" panose="02020603050405020304" pitchFamily="18" charset="0"/>
                  <a:ea typeface="ＭＳ Ｐゴシック" panose="020B0600070205080204" pitchFamily="50" charset="-128"/>
                </a:defRPr>
              </a:lvl3pPr>
              <a:lvl4pPr defTabSz="912813">
                <a:defRPr sz="2400">
                  <a:solidFill>
                    <a:schemeClr val="tx1"/>
                  </a:solidFill>
                  <a:latin typeface="Times New Roman" panose="02020603050405020304" pitchFamily="18" charset="0"/>
                  <a:ea typeface="ＭＳ Ｐゴシック" panose="020B0600070205080204" pitchFamily="50" charset="-128"/>
                </a:defRPr>
              </a:lvl4pPr>
              <a:lvl5pPr defTabSz="912813">
                <a:defRPr sz="2400">
                  <a:solidFill>
                    <a:schemeClr val="tx1"/>
                  </a:solidFill>
                  <a:latin typeface="Times New Roman" panose="02020603050405020304" pitchFamily="18" charset="0"/>
                  <a:ea typeface="ＭＳ Ｐゴシック" panose="020B0600070205080204" pitchFamily="50" charset="-128"/>
                </a:defRPr>
              </a:lvl5pPr>
              <a:lvl6pPr defTabSz="91281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50" charset="-128"/>
                </a:defRPr>
              </a:lvl6pPr>
              <a:lvl7pPr defTabSz="91281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50" charset="-128"/>
                </a:defRPr>
              </a:lvl7pPr>
              <a:lvl8pPr defTabSz="91281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50" charset="-128"/>
                </a:defRPr>
              </a:lvl8pPr>
              <a:lvl9pPr defTabSz="91281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50" charset="-128"/>
                </a:defRPr>
              </a:lvl9pPr>
            </a:lstStyle>
            <a:p>
              <a:pPr algn="ctr"/>
              <a:r>
                <a:rPr lang="en-US" altLang="ja-JP" sz="2000" dirty="0" smtClean="0">
                  <a:solidFill>
                    <a:srgbClr val="000000"/>
                  </a:solidFill>
                  <a:latin typeface="Arial Narrow" panose="020B0606020202030204" pitchFamily="34" charset="0"/>
                </a:rPr>
                <a:t>×</a:t>
              </a:r>
              <a:endParaRPr lang="en-US" altLang="ja-JP" sz="2000" dirty="0">
                <a:solidFill>
                  <a:srgbClr val="000000"/>
                </a:solidFill>
                <a:latin typeface="Arial Narrow" panose="020B0606020202030204" pitchFamily="34" charset="0"/>
              </a:endParaRPr>
            </a:p>
          </p:txBody>
        </p:sp>
      </p:grpSp>
      <p:pic>
        <p:nvPicPr>
          <p:cNvPr id="15" name="図 14"/>
          <p:cNvPicPr>
            <a:picLocks noChangeAspect="1"/>
          </p:cNvPicPr>
          <p:nvPr/>
        </p:nvPicPr>
        <p:blipFill>
          <a:blip r:embed="rId7"/>
          <a:stretch>
            <a:fillRect/>
          </a:stretch>
        </p:blipFill>
        <p:spPr>
          <a:xfrm>
            <a:off x="1530226" y="2816707"/>
            <a:ext cx="2825750" cy="1585440"/>
          </a:xfrm>
          <a:prstGeom prst="rect">
            <a:avLst/>
          </a:prstGeom>
        </p:spPr>
      </p:pic>
      <p:pic>
        <p:nvPicPr>
          <p:cNvPr id="16" name="図 15"/>
          <p:cNvPicPr>
            <a:picLocks noChangeAspect="1"/>
          </p:cNvPicPr>
          <p:nvPr/>
        </p:nvPicPr>
        <p:blipFill>
          <a:blip r:embed="rId8"/>
          <a:stretch>
            <a:fillRect/>
          </a:stretch>
        </p:blipFill>
        <p:spPr>
          <a:xfrm>
            <a:off x="5289638" y="2787774"/>
            <a:ext cx="2880320" cy="1614373"/>
          </a:xfrm>
          <a:prstGeom prst="rect">
            <a:avLst/>
          </a:prstGeom>
        </p:spPr>
      </p:pic>
      <p:pic>
        <p:nvPicPr>
          <p:cNvPr id="17" name="Picture 3" descr="DSC00102"/>
          <p:cNvPicPr preferRelativeResize="0">
            <a:picLocks noChangeAspect="1" noChangeArrowheads="1"/>
          </p:cNvPicPr>
          <p:nvPr/>
        </p:nvPicPr>
        <p:blipFill>
          <a:blip r:embed="rId9" cstate="print">
            <a:lum bright="16000" contrast="16000"/>
            <a:extLst>
              <a:ext uri="{28A0092B-C50C-407E-A947-70E740481C1C}">
                <a14:useLocalDpi xmlns:a14="http://schemas.microsoft.com/office/drawing/2010/main" val="0"/>
              </a:ext>
            </a:extLst>
          </a:blip>
          <a:srcRect/>
          <a:stretch>
            <a:fillRect/>
          </a:stretch>
        </p:blipFill>
        <p:spPr bwMode="auto">
          <a:xfrm>
            <a:off x="4928443" y="1483214"/>
            <a:ext cx="881468" cy="702998"/>
          </a:xfrm>
          <a:prstGeom prst="rect">
            <a:avLst/>
          </a:prstGeom>
          <a:noFill/>
          <a:extLst>
            <a:ext uri="{909E8E84-426E-40DD-AFC4-6F175D3DCCD1}">
              <a14:hiddenFill xmlns:a14="http://schemas.microsoft.com/office/drawing/2010/main">
                <a:solidFill>
                  <a:srgbClr val="FFFFFF"/>
                </a:solidFill>
              </a14:hiddenFill>
            </a:ext>
          </a:extLst>
        </p:spPr>
      </p:pic>
      <p:sp>
        <p:nvSpPr>
          <p:cNvPr id="18" name="テキスト ボックス 17"/>
          <p:cNvSpPr txBox="1"/>
          <p:nvPr/>
        </p:nvSpPr>
        <p:spPr>
          <a:xfrm>
            <a:off x="4706719" y="2355726"/>
            <a:ext cx="4185761" cy="369332"/>
          </a:xfrm>
          <a:prstGeom prst="rect">
            <a:avLst/>
          </a:prstGeom>
          <a:noFill/>
        </p:spPr>
        <p:txBody>
          <a:bodyPr wrap="none" rtlCol="0">
            <a:spAutoFit/>
          </a:bodyPr>
          <a:lstStyle/>
          <a:p>
            <a:r>
              <a:rPr kumimoji="1" lang="en-US" altLang="ja-JP" dirty="0" smtClean="0"/>
              <a:t>Light source, attachment and a camera</a:t>
            </a:r>
            <a:endParaRPr kumimoji="1" lang="ja-JP" altLang="en-US" dirty="0"/>
          </a:p>
        </p:txBody>
      </p:sp>
      <p:sp>
        <p:nvSpPr>
          <p:cNvPr id="19" name="テキスト ボックス 18"/>
          <p:cNvSpPr txBox="1"/>
          <p:nvPr/>
        </p:nvSpPr>
        <p:spPr>
          <a:xfrm>
            <a:off x="5220072" y="4413532"/>
            <a:ext cx="1774909" cy="369332"/>
          </a:xfrm>
          <a:prstGeom prst="rect">
            <a:avLst/>
          </a:prstGeom>
          <a:noFill/>
        </p:spPr>
        <p:txBody>
          <a:bodyPr wrap="none" rtlCol="0">
            <a:spAutoFit/>
          </a:bodyPr>
          <a:lstStyle/>
          <a:p>
            <a:r>
              <a:rPr kumimoji="1" lang="en-US" altLang="ja-JP" dirty="0" smtClean="0"/>
              <a:t>A real snapshot</a:t>
            </a:r>
            <a:endParaRPr kumimoji="1" lang="ja-JP" altLang="en-US" dirty="0"/>
          </a:p>
        </p:txBody>
      </p:sp>
      <p:sp>
        <p:nvSpPr>
          <p:cNvPr id="20" name="テキスト ボックス 19"/>
          <p:cNvSpPr txBox="1"/>
          <p:nvPr/>
        </p:nvSpPr>
        <p:spPr>
          <a:xfrm>
            <a:off x="1691680" y="4348215"/>
            <a:ext cx="2496503" cy="646331"/>
          </a:xfrm>
          <a:prstGeom prst="rect">
            <a:avLst/>
          </a:prstGeom>
          <a:noFill/>
        </p:spPr>
        <p:txBody>
          <a:bodyPr wrap="square" rtlCol="0">
            <a:spAutoFit/>
          </a:bodyPr>
          <a:lstStyle/>
          <a:p>
            <a:pPr algn="ctr"/>
            <a:r>
              <a:rPr kumimoji="1" lang="en-US" altLang="ja-JP" dirty="0" smtClean="0"/>
              <a:t>Output glare image of an infinite point light</a:t>
            </a:r>
            <a:endParaRPr kumimoji="1" lang="ja-JP" altLang="en-US" dirty="0"/>
          </a:p>
        </p:txBody>
      </p:sp>
      <p:sp>
        <p:nvSpPr>
          <p:cNvPr id="21" name="テキスト ボックス 20"/>
          <p:cNvSpPr txBox="1"/>
          <p:nvPr/>
        </p:nvSpPr>
        <p:spPr>
          <a:xfrm>
            <a:off x="1429921" y="2357662"/>
            <a:ext cx="3070071" cy="369332"/>
          </a:xfrm>
          <a:prstGeom prst="rect">
            <a:avLst/>
          </a:prstGeom>
          <a:noFill/>
        </p:spPr>
        <p:txBody>
          <a:bodyPr wrap="none" rtlCol="0">
            <a:spAutoFit/>
          </a:bodyPr>
          <a:lstStyle/>
          <a:p>
            <a:r>
              <a:rPr kumimoji="1" lang="en-US" altLang="ja-JP" dirty="0" smtClean="0"/>
              <a:t>Input object and pupil image</a:t>
            </a:r>
            <a:endParaRPr kumimoji="1" lang="ja-JP" altLang="en-US" dirty="0"/>
          </a:p>
        </p:txBody>
      </p:sp>
      <mc:AlternateContent xmlns:mc="http://schemas.openxmlformats.org/markup-compatibility/2006" xmlns:a14="http://schemas.microsoft.com/office/drawing/2010/main">
        <mc:Choice Requires="a14">
          <p:sp>
            <p:nvSpPr>
              <p:cNvPr id="23" name="コンテンツ プレースホルダー 2"/>
              <p:cNvSpPr txBox="1">
                <a:spLocks/>
              </p:cNvSpPr>
              <p:nvPr/>
            </p:nvSpPr>
            <p:spPr bwMode="auto">
              <a:xfrm>
                <a:off x="241176" y="1601664"/>
                <a:ext cx="1162472" cy="57951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kumimoji="1" sz="3200" kern="1200" baseline="0">
                    <a:solidFill>
                      <a:schemeClr val="accent6"/>
                    </a:solidFill>
                    <a:latin typeface="+mn-lt"/>
                    <a:ea typeface="ＭＳ Ｐゴシック" pitchFamily="-108" charset="-128"/>
                    <a:cs typeface="ＭＳ Ｐゴシック" pitchFamily="-108" charset="-128"/>
                  </a:defRPr>
                </a:lvl1pPr>
                <a:lvl2pPr marL="742950" indent="-285750" algn="l" defTabSz="457200" rtl="0" eaLnBrk="1" fontAlgn="base" hangingPunct="1">
                  <a:spcBef>
                    <a:spcPct val="20000"/>
                  </a:spcBef>
                  <a:spcAft>
                    <a:spcPct val="0"/>
                  </a:spcAft>
                  <a:buFont typeface="Arial" charset="0"/>
                  <a:buChar char="–"/>
                  <a:defRPr kumimoji="1" sz="2800" kern="1200" baseline="0">
                    <a:solidFill>
                      <a:schemeClr val="accent6"/>
                    </a:solidFill>
                    <a:latin typeface="+mn-lt"/>
                    <a:ea typeface="ＭＳ Ｐゴシック" pitchFamily="-108" charset="-128"/>
                    <a:cs typeface="+mn-cs"/>
                  </a:defRPr>
                </a:lvl2pPr>
                <a:lvl3pPr marL="1143000" indent="-228600" algn="l" defTabSz="457200" rtl="0" eaLnBrk="1" fontAlgn="base" hangingPunct="1">
                  <a:spcBef>
                    <a:spcPct val="20000"/>
                  </a:spcBef>
                  <a:spcAft>
                    <a:spcPct val="0"/>
                  </a:spcAft>
                  <a:buFont typeface="Arial" charset="0"/>
                  <a:buChar char="•"/>
                  <a:defRPr kumimoji="1" sz="2400" kern="1200" baseline="0">
                    <a:solidFill>
                      <a:schemeClr val="accent6"/>
                    </a:solidFill>
                    <a:latin typeface="+mn-lt"/>
                    <a:ea typeface="ＭＳ Ｐゴシック" pitchFamily="-108" charset="-128"/>
                    <a:cs typeface="+mn-cs"/>
                  </a:defRPr>
                </a:lvl3pPr>
                <a:lvl4pPr marL="1600200" indent="-228600" algn="l" defTabSz="457200" rtl="0" eaLnBrk="1" fontAlgn="base" hangingPunct="1">
                  <a:spcBef>
                    <a:spcPct val="20000"/>
                  </a:spcBef>
                  <a:spcAft>
                    <a:spcPct val="0"/>
                  </a:spcAft>
                  <a:buFont typeface="Arial" charset="0"/>
                  <a:buChar char="–"/>
                  <a:defRPr kumimoji="1" sz="2000" kern="1200" baseline="0">
                    <a:solidFill>
                      <a:schemeClr val="accent6"/>
                    </a:solidFill>
                    <a:latin typeface="+mn-lt"/>
                    <a:ea typeface="ＭＳ Ｐゴシック" pitchFamily="-108" charset="-128"/>
                    <a:cs typeface="+mn-cs"/>
                  </a:defRPr>
                </a:lvl4pPr>
                <a:lvl5pPr marL="2057400" indent="-228600" algn="l" defTabSz="457200" rtl="0" eaLnBrk="1" fontAlgn="base" hangingPunct="1">
                  <a:spcBef>
                    <a:spcPct val="20000"/>
                  </a:spcBef>
                  <a:spcAft>
                    <a:spcPct val="0"/>
                  </a:spcAft>
                  <a:buFont typeface="Arial" charset="0"/>
                  <a:buChar char="»"/>
                  <a:defRPr kumimoji="1" sz="2000" kern="1200" baseline="0">
                    <a:solidFill>
                      <a:schemeClr val="accent6"/>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buNone/>
                </a:pPr>
                <a14:m>
                  <m:oMathPara xmlns:m="http://schemas.openxmlformats.org/officeDocument/2006/math">
                    <m:oMathParaPr>
                      <m:jc m:val="centerGroup"/>
                    </m:oMathParaPr>
                    <m:oMath xmlns:m="http://schemas.openxmlformats.org/officeDocument/2006/math">
                      <m:r>
                        <a:rPr lang="en-US" altLang="ja-JP" sz="2800" i="1">
                          <a:latin typeface="Cambria Math" panose="02040503050406030204" pitchFamily="18" charset="0"/>
                        </a:rPr>
                        <m:t>𝑡</m:t>
                      </m:r>
                      <m:d>
                        <m:dPr>
                          <m:ctrlPr>
                            <a:rPr lang="en-US" altLang="ja-JP" sz="2800" i="1">
                              <a:latin typeface="Cambria Math" panose="02040503050406030204" pitchFamily="18" charset="0"/>
                            </a:rPr>
                          </m:ctrlPr>
                        </m:dPr>
                        <m:e>
                          <m:sSub>
                            <m:sSubPr>
                              <m:ctrlPr>
                                <a:rPr lang="en-US" altLang="ja-JP" sz="2800" i="1">
                                  <a:latin typeface="Cambria Math" panose="02040503050406030204" pitchFamily="18" charset="0"/>
                                </a:rPr>
                              </m:ctrlPr>
                            </m:sSubPr>
                            <m:e>
                              <m:r>
                                <a:rPr lang="en-US" altLang="ja-JP" sz="2800" i="1">
                                  <a:latin typeface="Cambria Math" panose="02040503050406030204" pitchFamily="18" charset="0"/>
                                </a:rPr>
                                <m:t>𝑥</m:t>
                              </m:r>
                            </m:e>
                            <m:sub>
                              <m:r>
                                <a:rPr lang="en-US" altLang="ja-JP" sz="2800" i="1">
                                  <a:latin typeface="Cambria Math" panose="02040503050406030204" pitchFamily="18" charset="0"/>
                                </a:rPr>
                                <m:t>𝑜</m:t>
                              </m:r>
                            </m:sub>
                          </m:sSub>
                          <m:r>
                            <a:rPr lang="en-US" altLang="ja-JP" sz="2800" i="1">
                              <a:latin typeface="Cambria Math" panose="02040503050406030204" pitchFamily="18" charset="0"/>
                            </a:rPr>
                            <m:t>,</m:t>
                          </m:r>
                          <m:sSub>
                            <m:sSubPr>
                              <m:ctrlPr>
                                <a:rPr lang="en-US" altLang="ja-JP" sz="2800" i="1">
                                  <a:latin typeface="Cambria Math" panose="02040503050406030204" pitchFamily="18" charset="0"/>
                                </a:rPr>
                              </m:ctrlPr>
                            </m:sSubPr>
                            <m:e>
                              <m:r>
                                <a:rPr lang="en-US" altLang="ja-JP" sz="2800" i="1">
                                  <a:latin typeface="Cambria Math" panose="02040503050406030204" pitchFamily="18" charset="0"/>
                                </a:rPr>
                                <m:t>𝑦</m:t>
                              </m:r>
                            </m:e>
                            <m:sub>
                              <m:r>
                                <a:rPr lang="en-US" altLang="ja-JP" sz="2800" i="1">
                                  <a:latin typeface="Cambria Math" panose="02040503050406030204" pitchFamily="18" charset="0"/>
                                </a:rPr>
                                <m:t>𝑜</m:t>
                              </m:r>
                            </m:sub>
                          </m:sSub>
                        </m:e>
                      </m:d>
                    </m:oMath>
                  </m:oMathPara>
                </a14:m>
                <a:endParaRPr lang="ja-JP" altLang="en-US" sz="2800" dirty="0"/>
              </a:p>
            </p:txBody>
          </p:sp>
        </mc:Choice>
        <mc:Fallback xmlns="">
          <p:sp>
            <p:nvSpPr>
              <p:cNvPr id="23" name="コンテンツ プレースホルダー 2"/>
              <p:cNvSpPr txBox="1">
                <a:spLocks noRot="1" noChangeAspect="1" noMove="1" noResize="1" noEditPoints="1" noAdjustHandles="1" noChangeArrowheads="1" noChangeShapeType="1" noTextEdit="1"/>
              </p:cNvSpPr>
              <p:nvPr/>
            </p:nvSpPr>
            <p:spPr bwMode="auto">
              <a:xfrm>
                <a:off x="241176" y="1601664"/>
                <a:ext cx="1162472" cy="579511"/>
              </a:xfrm>
              <a:prstGeom prst="rect">
                <a:avLst/>
              </a:prstGeom>
              <a:blipFill rotWithShape="0">
                <a:blip r:embed="rId10"/>
                <a:stretch>
                  <a:fillRect r="-15263"/>
                </a:stretch>
              </a:blipFill>
              <a:ln w="9525">
                <a:noFill/>
                <a:miter lim="800000"/>
                <a:headEnd/>
                <a:tailEnd/>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4" name="コンテンツ プレースホルダー 2"/>
              <p:cNvSpPr txBox="1">
                <a:spLocks/>
              </p:cNvSpPr>
              <p:nvPr/>
            </p:nvSpPr>
            <p:spPr bwMode="auto">
              <a:xfrm>
                <a:off x="372740" y="3435846"/>
                <a:ext cx="1030908" cy="61824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kumimoji="1" sz="3200" kern="1200" baseline="0">
                    <a:solidFill>
                      <a:schemeClr val="accent6"/>
                    </a:solidFill>
                    <a:latin typeface="+mn-lt"/>
                    <a:ea typeface="ＭＳ Ｐゴシック" pitchFamily="-108" charset="-128"/>
                    <a:cs typeface="ＭＳ Ｐゴシック" pitchFamily="-108" charset="-128"/>
                  </a:defRPr>
                </a:lvl1pPr>
                <a:lvl2pPr marL="742950" indent="-285750" algn="l" defTabSz="457200" rtl="0" eaLnBrk="1" fontAlgn="base" hangingPunct="1">
                  <a:spcBef>
                    <a:spcPct val="20000"/>
                  </a:spcBef>
                  <a:spcAft>
                    <a:spcPct val="0"/>
                  </a:spcAft>
                  <a:buFont typeface="Arial" charset="0"/>
                  <a:buChar char="–"/>
                  <a:defRPr kumimoji="1" sz="2800" kern="1200" baseline="0">
                    <a:solidFill>
                      <a:schemeClr val="accent6"/>
                    </a:solidFill>
                    <a:latin typeface="+mn-lt"/>
                    <a:ea typeface="ＭＳ Ｐゴシック" pitchFamily="-108" charset="-128"/>
                    <a:cs typeface="+mn-cs"/>
                  </a:defRPr>
                </a:lvl2pPr>
                <a:lvl3pPr marL="1143000" indent="-228600" algn="l" defTabSz="457200" rtl="0" eaLnBrk="1" fontAlgn="base" hangingPunct="1">
                  <a:spcBef>
                    <a:spcPct val="20000"/>
                  </a:spcBef>
                  <a:spcAft>
                    <a:spcPct val="0"/>
                  </a:spcAft>
                  <a:buFont typeface="Arial" charset="0"/>
                  <a:buChar char="•"/>
                  <a:defRPr kumimoji="1" sz="2400" kern="1200" baseline="0">
                    <a:solidFill>
                      <a:schemeClr val="accent6"/>
                    </a:solidFill>
                    <a:latin typeface="+mn-lt"/>
                    <a:ea typeface="ＭＳ Ｐゴシック" pitchFamily="-108" charset="-128"/>
                    <a:cs typeface="+mn-cs"/>
                  </a:defRPr>
                </a:lvl3pPr>
                <a:lvl4pPr marL="1600200" indent="-228600" algn="l" defTabSz="457200" rtl="0" eaLnBrk="1" fontAlgn="base" hangingPunct="1">
                  <a:spcBef>
                    <a:spcPct val="20000"/>
                  </a:spcBef>
                  <a:spcAft>
                    <a:spcPct val="0"/>
                  </a:spcAft>
                  <a:buFont typeface="Arial" charset="0"/>
                  <a:buChar char="–"/>
                  <a:defRPr kumimoji="1" sz="2000" kern="1200" baseline="0">
                    <a:solidFill>
                      <a:schemeClr val="accent6"/>
                    </a:solidFill>
                    <a:latin typeface="+mn-lt"/>
                    <a:ea typeface="ＭＳ Ｐゴシック" pitchFamily="-108" charset="-128"/>
                    <a:cs typeface="+mn-cs"/>
                  </a:defRPr>
                </a:lvl4pPr>
                <a:lvl5pPr marL="2057400" indent="-228600" algn="l" defTabSz="457200" rtl="0" eaLnBrk="1" fontAlgn="base" hangingPunct="1">
                  <a:spcBef>
                    <a:spcPct val="20000"/>
                  </a:spcBef>
                  <a:spcAft>
                    <a:spcPct val="0"/>
                  </a:spcAft>
                  <a:buFont typeface="Arial" charset="0"/>
                  <a:buChar char="»"/>
                  <a:defRPr kumimoji="1" sz="2000" kern="1200" baseline="0">
                    <a:solidFill>
                      <a:schemeClr val="accent6"/>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buNone/>
                </a:pPr>
                <a14:m>
                  <m:oMathPara xmlns:m="http://schemas.openxmlformats.org/officeDocument/2006/math">
                    <m:oMathParaPr>
                      <m:jc m:val="centerGroup"/>
                    </m:oMathParaPr>
                    <m:oMath xmlns:m="http://schemas.openxmlformats.org/officeDocument/2006/math">
                      <m:sSub>
                        <m:sSubPr>
                          <m:ctrlPr>
                            <a:rPr lang="en-US" altLang="ja-JP" sz="2800" i="1">
                              <a:latin typeface="Cambria Math" panose="02040503050406030204" pitchFamily="18" charset="0"/>
                            </a:rPr>
                          </m:ctrlPr>
                        </m:sSubPr>
                        <m:e>
                          <m:r>
                            <a:rPr lang="en-US" altLang="ja-JP" sz="2800" b="1">
                              <a:latin typeface="Cambria Math" panose="02040503050406030204" pitchFamily="18" charset="0"/>
                            </a:rPr>
                            <m:t>𝐆</m:t>
                          </m:r>
                        </m:e>
                        <m:sub>
                          <m:r>
                            <a:rPr lang="en-US" altLang="ja-JP" sz="2800" i="1">
                              <a:latin typeface="Cambria Math" panose="02040503050406030204" pitchFamily="18" charset="0"/>
                            </a:rPr>
                            <m:t>𝑅𝐺𝐵</m:t>
                          </m:r>
                        </m:sub>
                      </m:sSub>
                    </m:oMath>
                  </m:oMathPara>
                </a14:m>
                <a:endParaRPr lang="ja-JP" altLang="en-US" sz="2800" dirty="0"/>
              </a:p>
            </p:txBody>
          </p:sp>
        </mc:Choice>
        <mc:Fallback xmlns="">
          <p:sp>
            <p:nvSpPr>
              <p:cNvPr id="24" name="コンテンツ プレースホルダー 2"/>
              <p:cNvSpPr txBox="1">
                <a:spLocks noRot="1" noChangeAspect="1" noMove="1" noResize="1" noEditPoints="1" noAdjustHandles="1" noChangeArrowheads="1" noChangeShapeType="1" noTextEdit="1"/>
              </p:cNvSpPr>
              <p:nvPr/>
            </p:nvSpPr>
            <p:spPr bwMode="auto">
              <a:xfrm>
                <a:off x="372740" y="3435846"/>
                <a:ext cx="1030908" cy="618242"/>
              </a:xfrm>
              <a:prstGeom prst="rect">
                <a:avLst/>
              </a:prstGeom>
              <a:blipFill rotWithShape="0">
                <a:blip r:embed="rId11"/>
                <a:stretch>
                  <a:fillRect/>
                </a:stretch>
              </a:blipFill>
              <a:ln w="9525">
                <a:noFill/>
                <a:miter lim="800000"/>
                <a:headEnd/>
                <a:tailEnd/>
              </a:ln>
            </p:spPr>
            <p:txBody>
              <a:bodyPr/>
              <a:lstStyle/>
              <a:p>
                <a:r>
                  <a:rPr lang="ja-JP" altLang="en-US">
                    <a:noFill/>
                  </a:rPr>
                  <a:t> </a:t>
                </a:r>
              </a:p>
            </p:txBody>
          </p:sp>
        </mc:Fallback>
      </mc:AlternateContent>
    </p:spTree>
    <p:extLst>
      <p:ext uri="{BB962C8B-B14F-4D97-AF65-F5344CB8AC3E}">
        <p14:creationId xmlns:p14="http://schemas.microsoft.com/office/powerpoint/2010/main" val="8788745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7504" y="206375"/>
            <a:ext cx="8928992" cy="857250"/>
          </a:xfrm>
        </p:spPr>
        <p:txBody>
          <a:bodyPr/>
          <a:lstStyle/>
          <a:p>
            <a:r>
              <a:rPr kumimoji="1" lang="en-US" altLang="ja-JP" dirty="0" smtClean="0"/>
              <a:t>Results for Different Light Sources</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a:xfrm>
                <a:off x="489855" y="1587777"/>
                <a:ext cx="1162472" cy="579511"/>
              </a:xfrm>
            </p:spPr>
            <p:txBody>
              <a:bodyPr/>
              <a:lstStyle/>
              <a:p>
                <a:pPr marL="0" indent="0">
                  <a:buNone/>
                </a:pPr>
                <a14:m>
                  <m:oMathPara xmlns:m="http://schemas.openxmlformats.org/officeDocument/2006/math">
                    <m:oMathParaPr>
                      <m:jc m:val="centerGroup"/>
                    </m:oMathParaPr>
                    <m:oMath xmlns:m="http://schemas.openxmlformats.org/officeDocument/2006/math">
                      <m:r>
                        <a:rPr lang="en-US" altLang="ja-JP" b="0" i="1" smtClean="0">
                          <a:latin typeface="Cambria Math" panose="02040503050406030204" pitchFamily="18" charset="0"/>
                        </a:rPr>
                        <m:t>𝑆</m:t>
                      </m:r>
                      <m:d>
                        <m:dPr>
                          <m:ctrlPr>
                            <a:rPr lang="en-US" altLang="ja-JP" b="0" i="1" smtClean="0">
                              <a:latin typeface="Cambria Math" panose="02040503050406030204" pitchFamily="18" charset="0"/>
                            </a:rPr>
                          </m:ctrlPr>
                        </m:dPr>
                        <m:e>
                          <m:r>
                            <a:rPr lang="ja-JP" altLang="en-US" b="0" i="1" smtClean="0">
                              <a:latin typeface="Cambria Math" panose="02040503050406030204" pitchFamily="18" charset="0"/>
                            </a:rPr>
                            <m:t>𝜆</m:t>
                          </m:r>
                        </m:e>
                      </m:d>
                    </m:oMath>
                  </m:oMathPara>
                </a14:m>
                <a:endParaRPr lang="en-US" altLang="ja-JP" dirty="0"/>
              </a:p>
              <a:p>
                <a:endParaRPr kumimoji="1" lang="ja-JP" altLang="en-US"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xfrm>
                <a:off x="489855" y="1587777"/>
                <a:ext cx="1162472" cy="579511"/>
              </a:xfrm>
              <a:blipFill rotWithShape="0">
                <a:blip r:embed="rId3"/>
                <a:stretch>
                  <a:fillRect/>
                </a:stretch>
              </a:blipFill>
            </p:spPr>
            <p:txBody>
              <a:bodyPr/>
              <a:lstStyle/>
              <a:p>
                <a:r>
                  <a:rPr lang="ja-JP" altLang="en-US">
                    <a:noFill/>
                  </a:rPr>
                  <a:t> </a:t>
                </a:r>
              </a:p>
            </p:txBody>
          </p:sp>
        </mc:Fallback>
      </mc:AlternateContent>
      <p:grpSp>
        <p:nvGrpSpPr>
          <p:cNvPr id="20" name="グループ化 19"/>
          <p:cNvGrpSpPr/>
          <p:nvPr/>
        </p:nvGrpSpPr>
        <p:grpSpPr>
          <a:xfrm>
            <a:off x="1797662" y="1489906"/>
            <a:ext cx="6870963" cy="3371658"/>
            <a:chOff x="-51907" y="2439988"/>
            <a:chExt cx="9978545" cy="4896581"/>
          </a:xfrm>
        </p:grpSpPr>
        <p:pic>
          <p:nvPicPr>
            <p:cNvPr id="4" name="Picture 15" descr="kaki_left2Merge2i1Blue_1024LD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3038" y="3487738"/>
              <a:ext cx="1795462" cy="18907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6" descr="kaki_left2Merge2i1INC_1024LD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16388" y="3481388"/>
              <a:ext cx="1822450" cy="19335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7" descr="SPD_Blu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1763" y="2468563"/>
              <a:ext cx="1878012" cy="8651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8" descr="SPD_INC"/>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97338" y="2462213"/>
              <a:ext cx="1860550" cy="8667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9" descr="kaki_left2Merge2i1D2S_1024LD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49475" y="3479800"/>
              <a:ext cx="177800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0" descr="kaki_left2Merge2i1Sun_1024LD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086725" y="3498850"/>
              <a:ext cx="1792288" cy="19224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1" descr="kaki_left2Merge2i1WPL_1024LD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111875" y="3498850"/>
              <a:ext cx="1801813" cy="191611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2" descr="SPD_WPL"/>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111875" y="2466975"/>
              <a:ext cx="1801813" cy="8350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3" descr="SPD_D2S"/>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130425" y="2439988"/>
              <a:ext cx="1816100" cy="87471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4" descr="SPD_Sun"/>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037513" y="2444750"/>
              <a:ext cx="1889125" cy="912813"/>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41"/>
            <p:cNvSpPr txBox="1">
              <a:spLocks noChangeArrowheads="1"/>
            </p:cNvSpPr>
            <p:nvPr/>
          </p:nvSpPr>
          <p:spPr bwMode="auto">
            <a:xfrm>
              <a:off x="3329" y="5772150"/>
              <a:ext cx="2133290" cy="581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912813">
                <a:defRPr sz="2400">
                  <a:solidFill>
                    <a:schemeClr val="tx1"/>
                  </a:solidFill>
                  <a:latin typeface="Times New Roman" panose="02020603050405020304" pitchFamily="18" charset="0"/>
                  <a:ea typeface="ＭＳ Ｐゴシック" panose="020B0600070205080204" pitchFamily="50" charset="-128"/>
                </a:defRPr>
              </a:lvl1pPr>
              <a:lvl2pPr defTabSz="912813">
                <a:defRPr sz="2400">
                  <a:solidFill>
                    <a:schemeClr val="tx1"/>
                  </a:solidFill>
                  <a:latin typeface="Times New Roman" panose="02020603050405020304" pitchFamily="18" charset="0"/>
                  <a:ea typeface="ＭＳ Ｐゴシック" panose="020B0600070205080204" pitchFamily="50" charset="-128"/>
                </a:defRPr>
              </a:lvl2pPr>
              <a:lvl3pPr defTabSz="912813">
                <a:defRPr sz="2400">
                  <a:solidFill>
                    <a:schemeClr val="tx1"/>
                  </a:solidFill>
                  <a:latin typeface="Times New Roman" panose="02020603050405020304" pitchFamily="18" charset="0"/>
                  <a:ea typeface="ＭＳ Ｐゴシック" panose="020B0600070205080204" pitchFamily="50" charset="-128"/>
                </a:defRPr>
              </a:lvl3pPr>
              <a:lvl4pPr defTabSz="912813">
                <a:defRPr sz="2400">
                  <a:solidFill>
                    <a:schemeClr val="tx1"/>
                  </a:solidFill>
                  <a:latin typeface="Times New Roman" panose="02020603050405020304" pitchFamily="18" charset="0"/>
                  <a:ea typeface="ＭＳ Ｐゴシック" panose="020B0600070205080204" pitchFamily="50" charset="-128"/>
                </a:defRPr>
              </a:lvl4pPr>
              <a:lvl5pPr defTabSz="912813">
                <a:defRPr sz="2400">
                  <a:solidFill>
                    <a:schemeClr val="tx1"/>
                  </a:solidFill>
                  <a:latin typeface="Times New Roman" panose="02020603050405020304" pitchFamily="18" charset="0"/>
                  <a:ea typeface="ＭＳ Ｐゴシック" panose="020B0600070205080204" pitchFamily="50" charset="-128"/>
                </a:defRPr>
              </a:lvl5pPr>
              <a:lvl6pPr defTabSz="91281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50" charset="-128"/>
                </a:defRPr>
              </a:lvl6pPr>
              <a:lvl7pPr defTabSz="91281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50" charset="-128"/>
                </a:defRPr>
              </a:lvl7pPr>
              <a:lvl8pPr defTabSz="91281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50" charset="-128"/>
                </a:defRPr>
              </a:lvl8pPr>
              <a:lvl9pPr defTabSz="91281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50" charset="-128"/>
                </a:defRPr>
              </a:lvl9pPr>
            </a:lstStyle>
            <a:p>
              <a:pPr algn="ctr"/>
              <a:r>
                <a:rPr lang="en-US" altLang="ja-JP" sz="2000">
                  <a:latin typeface="+mn-lt"/>
                </a:rPr>
                <a:t>A blue LED</a:t>
              </a:r>
            </a:p>
          </p:txBody>
        </p:sp>
        <p:sp>
          <p:nvSpPr>
            <p:cNvPr id="15" name="Text Box 42"/>
            <p:cNvSpPr txBox="1">
              <a:spLocks noChangeArrowheads="1"/>
            </p:cNvSpPr>
            <p:nvPr/>
          </p:nvSpPr>
          <p:spPr bwMode="auto">
            <a:xfrm>
              <a:off x="2066924" y="5559423"/>
              <a:ext cx="1943101" cy="1028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912813">
                <a:defRPr sz="2400">
                  <a:solidFill>
                    <a:schemeClr val="tx1"/>
                  </a:solidFill>
                  <a:latin typeface="Times New Roman" panose="02020603050405020304" pitchFamily="18" charset="0"/>
                  <a:ea typeface="ＭＳ Ｐゴシック" panose="020B0600070205080204" pitchFamily="50" charset="-128"/>
                </a:defRPr>
              </a:lvl1pPr>
              <a:lvl2pPr defTabSz="912813">
                <a:defRPr sz="2400">
                  <a:solidFill>
                    <a:schemeClr val="tx1"/>
                  </a:solidFill>
                  <a:latin typeface="Times New Roman" panose="02020603050405020304" pitchFamily="18" charset="0"/>
                  <a:ea typeface="ＭＳ Ｐゴシック" panose="020B0600070205080204" pitchFamily="50" charset="-128"/>
                </a:defRPr>
              </a:lvl2pPr>
              <a:lvl3pPr defTabSz="912813">
                <a:defRPr sz="2400">
                  <a:solidFill>
                    <a:schemeClr val="tx1"/>
                  </a:solidFill>
                  <a:latin typeface="Times New Roman" panose="02020603050405020304" pitchFamily="18" charset="0"/>
                  <a:ea typeface="ＭＳ Ｐゴシック" panose="020B0600070205080204" pitchFamily="50" charset="-128"/>
                </a:defRPr>
              </a:lvl3pPr>
              <a:lvl4pPr defTabSz="912813">
                <a:defRPr sz="2400">
                  <a:solidFill>
                    <a:schemeClr val="tx1"/>
                  </a:solidFill>
                  <a:latin typeface="Times New Roman" panose="02020603050405020304" pitchFamily="18" charset="0"/>
                  <a:ea typeface="ＭＳ Ｐゴシック" panose="020B0600070205080204" pitchFamily="50" charset="-128"/>
                </a:defRPr>
              </a:lvl4pPr>
              <a:lvl5pPr defTabSz="912813">
                <a:defRPr sz="2400">
                  <a:solidFill>
                    <a:schemeClr val="tx1"/>
                  </a:solidFill>
                  <a:latin typeface="Times New Roman" panose="02020603050405020304" pitchFamily="18" charset="0"/>
                  <a:ea typeface="ＭＳ Ｐゴシック" panose="020B0600070205080204" pitchFamily="50" charset="-128"/>
                </a:defRPr>
              </a:lvl5pPr>
              <a:lvl6pPr defTabSz="91281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50" charset="-128"/>
                </a:defRPr>
              </a:lvl6pPr>
              <a:lvl7pPr defTabSz="91281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50" charset="-128"/>
                </a:defRPr>
              </a:lvl7pPr>
              <a:lvl8pPr defTabSz="91281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50" charset="-128"/>
                </a:defRPr>
              </a:lvl8pPr>
              <a:lvl9pPr defTabSz="91281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50" charset="-128"/>
                </a:defRPr>
              </a:lvl9pPr>
            </a:lstStyle>
            <a:p>
              <a:pPr algn="ctr"/>
              <a:r>
                <a:rPr lang="en-US" altLang="ja-JP" sz="2000" dirty="0" smtClean="0">
                  <a:latin typeface="+mn-lt"/>
                </a:rPr>
                <a:t>An HID</a:t>
              </a:r>
              <a:r>
                <a:rPr lang="en-US" altLang="ja-JP" sz="2000" dirty="0">
                  <a:latin typeface="+mn-lt"/>
                </a:rPr>
                <a:t>* </a:t>
              </a:r>
              <a:r>
                <a:rPr lang="en-US" altLang="ja-JP" sz="2000" dirty="0" smtClean="0">
                  <a:latin typeface="+mn-lt"/>
                </a:rPr>
                <a:t>headlamp</a:t>
              </a:r>
              <a:endParaRPr lang="en-US" altLang="ja-JP" sz="2000" dirty="0">
                <a:latin typeface="+mn-lt"/>
              </a:endParaRPr>
            </a:p>
          </p:txBody>
        </p:sp>
        <p:sp>
          <p:nvSpPr>
            <p:cNvPr id="16" name="Text Box 43"/>
            <p:cNvSpPr txBox="1">
              <a:spLocks noChangeArrowheads="1"/>
            </p:cNvSpPr>
            <p:nvPr/>
          </p:nvSpPr>
          <p:spPr bwMode="auto">
            <a:xfrm>
              <a:off x="4113213" y="5438774"/>
              <a:ext cx="1827212" cy="1340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912813">
                <a:defRPr sz="2400">
                  <a:solidFill>
                    <a:schemeClr val="tx1"/>
                  </a:solidFill>
                  <a:latin typeface="Times New Roman" panose="02020603050405020304" pitchFamily="18" charset="0"/>
                  <a:ea typeface="ＭＳ Ｐゴシック" panose="020B0600070205080204" pitchFamily="50" charset="-128"/>
                </a:defRPr>
              </a:lvl1pPr>
              <a:lvl2pPr defTabSz="912813">
                <a:defRPr sz="2400">
                  <a:solidFill>
                    <a:schemeClr val="tx1"/>
                  </a:solidFill>
                  <a:latin typeface="Times New Roman" panose="02020603050405020304" pitchFamily="18" charset="0"/>
                  <a:ea typeface="ＭＳ Ｐゴシック" panose="020B0600070205080204" pitchFamily="50" charset="-128"/>
                </a:defRPr>
              </a:lvl2pPr>
              <a:lvl3pPr defTabSz="912813">
                <a:defRPr sz="2400">
                  <a:solidFill>
                    <a:schemeClr val="tx1"/>
                  </a:solidFill>
                  <a:latin typeface="Times New Roman" panose="02020603050405020304" pitchFamily="18" charset="0"/>
                  <a:ea typeface="ＭＳ Ｐゴシック" panose="020B0600070205080204" pitchFamily="50" charset="-128"/>
                </a:defRPr>
              </a:lvl3pPr>
              <a:lvl4pPr defTabSz="912813">
                <a:defRPr sz="2400">
                  <a:solidFill>
                    <a:schemeClr val="tx1"/>
                  </a:solidFill>
                  <a:latin typeface="Times New Roman" panose="02020603050405020304" pitchFamily="18" charset="0"/>
                  <a:ea typeface="ＭＳ Ｐゴシック" panose="020B0600070205080204" pitchFamily="50" charset="-128"/>
                </a:defRPr>
              </a:lvl4pPr>
              <a:lvl5pPr defTabSz="912813">
                <a:defRPr sz="2400">
                  <a:solidFill>
                    <a:schemeClr val="tx1"/>
                  </a:solidFill>
                  <a:latin typeface="Times New Roman" panose="02020603050405020304" pitchFamily="18" charset="0"/>
                  <a:ea typeface="ＭＳ Ｐゴシック" panose="020B0600070205080204" pitchFamily="50" charset="-128"/>
                </a:defRPr>
              </a:lvl5pPr>
              <a:lvl6pPr defTabSz="91281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50" charset="-128"/>
                </a:defRPr>
              </a:lvl6pPr>
              <a:lvl7pPr defTabSz="91281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50" charset="-128"/>
                </a:defRPr>
              </a:lvl7pPr>
              <a:lvl8pPr defTabSz="91281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50" charset="-128"/>
                </a:defRPr>
              </a:lvl8pPr>
              <a:lvl9pPr defTabSz="91281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50" charset="-128"/>
                </a:defRPr>
              </a:lvl9pPr>
            </a:lstStyle>
            <a:p>
              <a:pPr algn="ctr"/>
              <a:r>
                <a:rPr lang="en-US" altLang="ja-JP" sz="1800" dirty="0">
                  <a:latin typeface="+mn-lt"/>
                </a:rPr>
                <a:t>An </a:t>
              </a:r>
              <a:r>
                <a:rPr lang="en-US" altLang="ja-JP" sz="1800" dirty="0" err="1" smtClean="0">
                  <a:latin typeface="+mn-lt"/>
                </a:rPr>
                <a:t>incandes</a:t>
              </a:r>
              <a:r>
                <a:rPr lang="en-US" altLang="ja-JP" sz="1800" dirty="0" smtClean="0">
                  <a:latin typeface="+mn-lt"/>
                </a:rPr>
                <a:t>-cent </a:t>
              </a:r>
              <a:r>
                <a:rPr lang="en-US" altLang="ja-JP" sz="1800" dirty="0">
                  <a:latin typeface="+mn-lt"/>
                </a:rPr>
                <a:t>lamp</a:t>
              </a:r>
            </a:p>
          </p:txBody>
        </p:sp>
        <p:sp>
          <p:nvSpPr>
            <p:cNvPr id="17" name="Text Box 44"/>
            <p:cNvSpPr txBox="1">
              <a:spLocks noChangeArrowheads="1"/>
            </p:cNvSpPr>
            <p:nvPr/>
          </p:nvSpPr>
          <p:spPr bwMode="auto">
            <a:xfrm>
              <a:off x="6026150" y="5772150"/>
              <a:ext cx="1974851" cy="1028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912813">
                <a:defRPr sz="2400">
                  <a:solidFill>
                    <a:schemeClr val="tx1"/>
                  </a:solidFill>
                  <a:latin typeface="Times New Roman" panose="02020603050405020304" pitchFamily="18" charset="0"/>
                  <a:ea typeface="ＭＳ Ｐゴシック" panose="020B0600070205080204" pitchFamily="50" charset="-128"/>
                </a:defRPr>
              </a:lvl1pPr>
              <a:lvl2pPr defTabSz="912813">
                <a:defRPr sz="2400">
                  <a:solidFill>
                    <a:schemeClr val="tx1"/>
                  </a:solidFill>
                  <a:latin typeface="Times New Roman" panose="02020603050405020304" pitchFamily="18" charset="0"/>
                  <a:ea typeface="ＭＳ Ｐゴシック" panose="020B0600070205080204" pitchFamily="50" charset="-128"/>
                </a:defRPr>
              </a:lvl2pPr>
              <a:lvl3pPr defTabSz="912813">
                <a:defRPr sz="2400">
                  <a:solidFill>
                    <a:schemeClr val="tx1"/>
                  </a:solidFill>
                  <a:latin typeface="Times New Roman" panose="02020603050405020304" pitchFamily="18" charset="0"/>
                  <a:ea typeface="ＭＳ Ｐゴシック" panose="020B0600070205080204" pitchFamily="50" charset="-128"/>
                </a:defRPr>
              </a:lvl3pPr>
              <a:lvl4pPr defTabSz="912813">
                <a:defRPr sz="2400">
                  <a:solidFill>
                    <a:schemeClr val="tx1"/>
                  </a:solidFill>
                  <a:latin typeface="Times New Roman" panose="02020603050405020304" pitchFamily="18" charset="0"/>
                  <a:ea typeface="ＭＳ Ｐゴシック" panose="020B0600070205080204" pitchFamily="50" charset="-128"/>
                </a:defRPr>
              </a:lvl4pPr>
              <a:lvl5pPr defTabSz="912813">
                <a:defRPr sz="2400">
                  <a:solidFill>
                    <a:schemeClr val="tx1"/>
                  </a:solidFill>
                  <a:latin typeface="Times New Roman" panose="02020603050405020304" pitchFamily="18" charset="0"/>
                  <a:ea typeface="ＭＳ Ｐゴシック" panose="020B0600070205080204" pitchFamily="50" charset="-128"/>
                </a:defRPr>
              </a:lvl5pPr>
              <a:lvl6pPr defTabSz="91281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50" charset="-128"/>
                </a:defRPr>
              </a:lvl6pPr>
              <a:lvl7pPr defTabSz="91281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50" charset="-128"/>
                </a:defRPr>
              </a:lvl7pPr>
              <a:lvl8pPr defTabSz="91281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50" charset="-128"/>
                </a:defRPr>
              </a:lvl8pPr>
              <a:lvl9pPr defTabSz="91281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50" charset="-128"/>
                </a:defRPr>
              </a:lvl9pPr>
            </a:lstStyle>
            <a:p>
              <a:pPr algn="ctr"/>
              <a:r>
                <a:rPr lang="en-US" altLang="ja-JP" sz="2000">
                  <a:latin typeface="+mn-lt"/>
                </a:rPr>
                <a:t>A white LED</a:t>
              </a:r>
            </a:p>
          </p:txBody>
        </p:sp>
        <p:sp>
          <p:nvSpPr>
            <p:cNvPr id="18" name="Text Box 45"/>
            <p:cNvSpPr txBox="1">
              <a:spLocks noChangeArrowheads="1"/>
            </p:cNvSpPr>
            <p:nvPr/>
          </p:nvSpPr>
          <p:spPr bwMode="auto">
            <a:xfrm>
              <a:off x="8105775" y="5772150"/>
              <a:ext cx="1752600" cy="581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912813">
                <a:defRPr sz="2400">
                  <a:solidFill>
                    <a:schemeClr val="tx1"/>
                  </a:solidFill>
                  <a:latin typeface="Times New Roman" panose="02020603050405020304" pitchFamily="18" charset="0"/>
                  <a:ea typeface="ＭＳ Ｐゴシック" panose="020B0600070205080204" pitchFamily="50" charset="-128"/>
                </a:defRPr>
              </a:lvl1pPr>
              <a:lvl2pPr defTabSz="912813">
                <a:defRPr sz="2400">
                  <a:solidFill>
                    <a:schemeClr val="tx1"/>
                  </a:solidFill>
                  <a:latin typeface="Times New Roman" panose="02020603050405020304" pitchFamily="18" charset="0"/>
                  <a:ea typeface="ＭＳ Ｐゴシック" panose="020B0600070205080204" pitchFamily="50" charset="-128"/>
                </a:defRPr>
              </a:lvl2pPr>
              <a:lvl3pPr defTabSz="912813">
                <a:defRPr sz="2400">
                  <a:solidFill>
                    <a:schemeClr val="tx1"/>
                  </a:solidFill>
                  <a:latin typeface="Times New Roman" panose="02020603050405020304" pitchFamily="18" charset="0"/>
                  <a:ea typeface="ＭＳ Ｐゴシック" panose="020B0600070205080204" pitchFamily="50" charset="-128"/>
                </a:defRPr>
              </a:lvl3pPr>
              <a:lvl4pPr defTabSz="912813">
                <a:defRPr sz="2400">
                  <a:solidFill>
                    <a:schemeClr val="tx1"/>
                  </a:solidFill>
                  <a:latin typeface="Times New Roman" panose="02020603050405020304" pitchFamily="18" charset="0"/>
                  <a:ea typeface="ＭＳ Ｐゴシック" panose="020B0600070205080204" pitchFamily="50" charset="-128"/>
                </a:defRPr>
              </a:lvl4pPr>
              <a:lvl5pPr defTabSz="912813">
                <a:defRPr sz="2400">
                  <a:solidFill>
                    <a:schemeClr val="tx1"/>
                  </a:solidFill>
                  <a:latin typeface="Times New Roman" panose="02020603050405020304" pitchFamily="18" charset="0"/>
                  <a:ea typeface="ＭＳ Ｐゴシック" panose="020B0600070205080204" pitchFamily="50" charset="-128"/>
                </a:defRPr>
              </a:lvl5pPr>
              <a:lvl6pPr defTabSz="91281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50" charset="-128"/>
                </a:defRPr>
              </a:lvl6pPr>
              <a:lvl7pPr defTabSz="91281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50" charset="-128"/>
                </a:defRPr>
              </a:lvl7pPr>
              <a:lvl8pPr defTabSz="91281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50" charset="-128"/>
                </a:defRPr>
              </a:lvl8pPr>
              <a:lvl9pPr defTabSz="91281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50" charset="-128"/>
                </a:defRPr>
              </a:lvl9pPr>
            </a:lstStyle>
            <a:p>
              <a:pPr algn="ctr"/>
              <a:r>
                <a:rPr lang="en-US" altLang="ja-JP" sz="2000">
                  <a:latin typeface="+mn-lt"/>
                </a:rPr>
                <a:t>The sun</a:t>
              </a:r>
            </a:p>
          </p:txBody>
        </p:sp>
        <p:sp>
          <p:nvSpPr>
            <p:cNvPr id="19" name="Text Box 48"/>
            <p:cNvSpPr txBox="1">
              <a:spLocks noChangeArrowheads="1"/>
            </p:cNvSpPr>
            <p:nvPr/>
          </p:nvSpPr>
          <p:spPr bwMode="auto">
            <a:xfrm>
              <a:off x="-51907" y="6800197"/>
              <a:ext cx="4123363" cy="536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912813">
                <a:defRPr sz="2400">
                  <a:solidFill>
                    <a:schemeClr val="tx1"/>
                  </a:solidFill>
                  <a:latin typeface="Times New Roman" panose="02020603050405020304" pitchFamily="18" charset="0"/>
                  <a:ea typeface="ＭＳ Ｐゴシック" panose="020B0600070205080204" pitchFamily="50" charset="-128"/>
                </a:defRPr>
              </a:lvl1pPr>
              <a:lvl2pPr defTabSz="912813">
                <a:defRPr sz="2400">
                  <a:solidFill>
                    <a:schemeClr val="tx1"/>
                  </a:solidFill>
                  <a:latin typeface="Times New Roman" panose="02020603050405020304" pitchFamily="18" charset="0"/>
                  <a:ea typeface="ＭＳ Ｐゴシック" panose="020B0600070205080204" pitchFamily="50" charset="-128"/>
                </a:defRPr>
              </a:lvl2pPr>
              <a:lvl3pPr defTabSz="912813">
                <a:defRPr sz="2400">
                  <a:solidFill>
                    <a:schemeClr val="tx1"/>
                  </a:solidFill>
                  <a:latin typeface="Times New Roman" panose="02020603050405020304" pitchFamily="18" charset="0"/>
                  <a:ea typeface="ＭＳ Ｐゴシック" panose="020B0600070205080204" pitchFamily="50" charset="-128"/>
                </a:defRPr>
              </a:lvl3pPr>
              <a:lvl4pPr defTabSz="912813">
                <a:defRPr sz="2400">
                  <a:solidFill>
                    <a:schemeClr val="tx1"/>
                  </a:solidFill>
                  <a:latin typeface="Times New Roman" panose="02020603050405020304" pitchFamily="18" charset="0"/>
                  <a:ea typeface="ＭＳ Ｐゴシック" panose="020B0600070205080204" pitchFamily="50" charset="-128"/>
                </a:defRPr>
              </a:lvl4pPr>
              <a:lvl5pPr defTabSz="912813">
                <a:defRPr sz="2400">
                  <a:solidFill>
                    <a:schemeClr val="tx1"/>
                  </a:solidFill>
                  <a:latin typeface="Times New Roman" panose="02020603050405020304" pitchFamily="18" charset="0"/>
                  <a:ea typeface="ＭＳ Ｐゴシック" panose="020B0600070205080204" pitchFamily="50" charset="-128"/>
                </a:defRPr>
              </a:lvl5pPr>
              <a:lvl6pPr defTabSz="91281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50" charset="-128"/>
                </a:defRPr>
              </a:lvl6pPr>
              <a:lvl7pPr defTabSz="91281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50" charset="-128"/>
                </a:defRPr>
              </a:lvl7pPr>
              <a:lvl8pPr defTabSz="91281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50" charset="-128"/>
                </a:defRPr>
              </a:lvl8pPr>
              <a:lvl9pPr defTabSz="91281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50" charset="-128"/>
                </a:defRPr>
              </a:lvl9pPr>
            </a:lstStyle>
            <a:p>
              <a:r>
                <a:rPr lang="ja-JP" altLang="en-US" sz="1800" dirty="0">
                  <a:latin typeface="+mn-lt"/>
                </a:rPr>
                <a:t>* </a:t>
              </a:r>
              <a:r>
                <a:rPr lang="en-US" altLang="ja-JP" sz="1800" dirty="0">
                  <a:latin typeface="+mn-lt"/>
                </a:rPr>
                <a:t>High Intensity Discharge</a:t>
              </a:r>
            </a:p>
          </p:txBody>
        </p:sp>
      </p:grpSp>
      <mc:AlternateContent xmlns:mc="http://schemas.openxmlformats.org/markup-compatibility/2006" xmlns:a14="http://schemas.microsoft.com/office/drawing/2010/main">
        <mc:Choice Requires="a14">
          <p:sp>
            <p:nvSpPr>
              <p:cNvPr id="22" name="コンテンツ プレースホルダー 2"/>
              <p:cNvSpPr txBox="1">
                <a:spLocks/>
              </p:cNvSpPr>
              <p:nvPr/>
            </p:nvSpPr>
            <p:spPr bwMode="auto">
              <a:xfrm>
                <a:off x="412954" y="2571750"/>
                <a:ext cx="1370159" cy="8080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kumimoji="1" sz="3200" kern="1200" baseline="0">
                    <a:solidFill>
                      <a:schemeClr val="accent6"/>
                    </a:solidFill>
                    <a:latin typeface="+mn-lt"/>
                    <a:ea typeface="ＭＳ Ｐゴシック" pitchFamily="-108" charset="-128"/>
                    <a:cs typeface="ＭＳ Ｐゴシック" pitchFamily="-108" charset="-128"/>
                  </a:defRPr>
                </a:lvl1pPr>
                <a:lvl2pPr marL="742950" indent="-285750" algn="l" defTabSz="457200" rtl="0" eaLnBrk="1" fontAlgn="base" hangingPunct="1">
                  <a:spcBef>
                    <a:spcPct val="20000"/>
                  </a:spcBef>
                  <a:spcAft>
                    <a:spcPct val="0"/>
                  </a:spcAft>
                  <a:buFont typeface="Arial" charset="0"/>
                  <a:buChar char="–"/>
                  <a:defRPr kumimoji="1" sz="2800" kern="1200" baseline="0">
                    <a:solidFill>
                      <a:schemeClr val="accent6"/>
                    </a:solidFill>
                    <a:latin typeface="+mn-lt"/>
                    <a:ea typeface="ＭＳ Ｐゴシック" pitchFamily="-108" charset="-128"/>
                    <a:cs typeface="+mn-cs"/>
                  </a:defRPr>
                </a:lvl2pPr>
                <a:lvl3pPr marL="1143000" indent="-228600" algn="l" defTabSz="457200" rtl="0" eaLnBrk="1" fontAlgn="base" hangingPunct="1">
                  <a:spcBef>
                    <a:spcPct val="20000"/>
                  </a:spcBef>
                  <a:spcAft>
                    <a:spcPct val="0"/>
                  </a:spcAft>
                  <a:buFont typeface="Arial" charset="0"/>
                  <a:buChar char="•"/>
                  <a:defRPr kumimoji="1" sz="2400" kern="1200" baseline="0">
                    <a:solidFill>
                      <a:schemeClr val="accent6"/>
                    </a:solidFill>
                    <a:latin typeface="+mn-lt"/>
                    <a:ea typeface="ＭＳ Ｐゴシック" pitchFamily="-108" charset="-128"/>
                    <a:cs typeface="+mn-cs"/>
                  </a:defRPr>
                </a:lvl3pPr>
                <a:lvl4pPr marL="1600200" indent="-228600" algn="l" defTabSz="457200" rtl="0" eaLnBrk="1" fontAlgn="base" hangingPunct="1">
                  <a:spcBef>
                    <a:spcPct val="20000"/>
                  </a:spcBef>
                  <a:spcAft>
                    <a:spcPct val="0"/>
                  </a:spcAft>
                  <a:buFont typeface="Arial" charset="0"/>
                  <a:buChar char="–"/>
                  <a:defRPr kumimoji="1" sz="2000" kern="1200" baseline="0">
                    <a:solidFill>
                      <a:schemeClr val="accent6"/>
                    </a:solidFill>
                    <a:latin typeface="+mn-lt"/>
                    <a:ea typeface="ＭＳ Ｐゴシック" pitchFamily="-108" charset="-128"/>
                    <a:cs typeface="+mn-cs"/>
                  </a:defRPr>
                </a:lvl4pPr>
                <a:lvl5pPr marL="2057400" indent="-228600" algn="l" defTabSz="457200" rtl="0" eaLnBrk="1" fontAlgn="base" hangingPunct="1">
                  <a:spcBef>
                    <a:spcPct val="20000"/>
                  </a:spcBef>
                  <a:spcAft>
                    <a:spcPct val="0"/>
                  </a:spcAft>
                  <a:buFont typeface="Arial" charset="0"/>
                  <a:buChar char="»"/>
                  <a:defRPr kumimoji="1" sz="2000" kern="1200" baseline="0">
                    <a:solidFill>
                      <a:schemeClr val="accent6"/>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buNone/>
                </a:pPr>
                <a14:m>
                  <m:oMathPara xmlns:m="http://schemas.openxmlformats.org/officeDocument/2006/math">
                    <m:oMathParaPr>
                      <m:jc m:val="centerGroup"/>
                    </m:oMathParaPr>
                    <m:oMath xmlns:m="http://schemas.openxmlformats.org/officeDocument/2006/math">
                      <m:sSub>
                        <m:sSubPr>
                          <m:ctrlPr>
                            <a:rPr lang="en-US" altLang="ja-JP" i="1">
                              <a:latin typeface="Cambria Math" panose="02040503050406030204" pitchFamily="18" charset="0"/>
                            </a:rPr>
                          </m:ctrlPr>
                        </m:sSubPr>
                        <m:e>
                          <m:r>
                            <a:rPr lang="en-US" altLang="ja-JP" b="1">
                              <a:latin typeface="Cambria Math" panose="02040503050406030204" pitchFamily="18" charset="0"/>
                            </a:rPr>
                            <m:t>𝐆</m:t>
                          </m:r>
                        </m:e>
                        <m:sub>
                          <m:r>
                            <a:rPr lang="en-US" altLang="ja-JP" i="1">
                              <a:latin typeface="Cambria Math" panose="02040503050406030204" pitchFamily="18" charset="0"/>
                            </a:rPr>
                            <m:t>𝑅𝐺𝐵</m:t>
                          </m:r>
                        </m:sub>
                      </m:sSub>
                    </m:oMath>
                  </m:oMathPara>
                </a14:m>
                <a:endParaRPr lang="ja-JP" altLang="en-US" dirty="0"/>
              </a:p>
            </p:txBody>
          </p:sp>
        </mc:Choice>
        <mc:Fallback xmlns="">
          <p:sp>
            <p:nvSpPr>
              <p:cNvPr id="22" name="コンテンツ プレースホルダー 2"/>
              <p:cNvSpPr txBox="1">
                <a:spLocks noRot="1" noChangeAspect="1" noMove="1" noResize="1" noEditPoints="1" noAdjustHandles="1" noChangeArrowheads="1" noChangeShapeType="1" noTextEdit="1"/>
              </p:cNvSpPr>
              <p:nvPr/>
            </p:nvSpPr>
            <p:spPr bwMode="auto">
              <a:xfrm>
                <a:off x="412954" y="2571750"/>
                <a:ext cx="1370159" cy="808012"/>
              </a:xfrm>
              <a:prstGeom prst="rect">
                <a:avLst/>
              </a:prstGeom>
              <a:blipFill rotWithShape="0">
                <a:blip r:embed="rId14"/>
                <a:stretch>
                  <a:fillRect/>
                </a:stretch>
              </a:blipFill>
              <a:ln w="9525">
                <a:noFill/>
                <a:miter lim="800000"/>
                <a:headEnd/>
                <a:tailEnd/>
              </a:ln>
            </p:spPr>
            <p:txBody>
              <a:bodyPr/>
              <a:lstStyle/>
              <a:p>
                <a:r>
                  <a:rPr lang="ja-JP" altLang="en-US">
                    <a:noFill/>
                  </a:rPr>
                  <a:t> </a:t>
                </a:r>
              </a:p>
            </p:txBody>
          </p:sp>
        </mc:Fallback>
      </mc:AlternateContent>
    </p:spTree>
    <p:extLst>
      <p:ext uri="{BB962C8B-B14F-4D97-AF65-F5344CB8AC3E}">
        <p14:creationId xmlns:p14="http://schemas.microsoft.com/office/powerpoint/2010/main" val="161327972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Results for Different Brightness</a:t>
            </a:r>
            <a:r>
              <a:rPr kumimoji="1" lang="en-US" altLang="ja-JP" dirty="0" smtClean="0"/>
              <a:t> </a:t>
            </a:r>
            <a:endParaRPr kumimoji="1" lang="ja-JP" altLang="en-US" dirty="0"/>
          </a:p>
        </p:txBody>
      </p:sp>
      <p:sp>
        <p:nvSpPr>
          <p:cNvPr id="45" name="コンテンツ プレースホルダー 44"/>
          <p:cNvSpPr>
            <a:spLocks noGrp="1"/>
          </p:cNvSpPr>
          <p:nvPr>
            <p:ph idx="1"/>
          </p:nvPr>
        </p:nvSpPr>
        <p:spPr>
          <a:xfrm>
            <a:off x="234102" y="1134594"/>
            <a:ext cx="8784976" cy="1221132"/>
          </a:xfrm>
        </p:spPr>
        <p:txBody>
          <a:bodyPr/>
          <a:lstStyle/>
          <a:p>
            <a:r>
              <a:rPr kumimoji="1" lang="en-US" altLang="ja-JP" sz="2400" dirty="0" smtClean="0"/>
              <a:t>Varied results from a single HDR glare image</a:t>
            </a:r>
          </a:p>
          <a:p>
            <a:r>
              <a:rPr lang="en-US" altLang="ja-JP" sz="2400" dirty="0" smtClean="0"/>
              <a:t>Multiply the brightness of the current pixel in the input scene</a:t>
            </a:r>
            <a:endParaRPr kumimoji="1" lang="ja-JP" altLang="en-US" sz="2400" dirty="0"/>
          </a:p>
        </p:txBody>
      </p:sp>
      <p:sp>
        <p:nvSpPr>
          <p:cNvPr id="47" name="Text Box 38"/>
          <p:cNvSpPr txBox="1">
            <a:spLocks noChangeArrowheads="1"/>
          </p:cNvSpPr>
          <p:nvPr/>
        </p:nvSpPr>
        <p:spPr bwMode="auto">
          <a:xfrm>
            <a:off x="6235096" y="2882268"/>
            <a:ext cx="226639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r>
              <a:rPr kumimoji="1" lang="en-US" altLang="ja-JP" dirty="0" smtClean="0"/>
              <a:t>Measured headlamp intensity distribution</a:t>
            </a:r>
          </a:p>
          <a:p>
            <a:pPr eaLnBrk="1" hangingPunct="1"/>
            <a:r>
              <a:rPr lang="en-US" altLang="ja-JP" dirty="0" smtClean="0"/>
              <a:t>Unit: cd</a:t>
            </a:r>
            <a:endParaRPr kumimoji="1" lang="en-US" altLang="ja-JP" dirty="0"/>
          </a:p>
        </p:txBody>
      </p:sp>
      <p:grpSp>
        <p:nvGrpSpPr>
          <p:cNvPr id="3" name="グループ化 2"/>
          <p:cNvGrpSpPr/>
          <p:nvPr/>
        </p:nvGrpSpPr>
        <p:grpSpPr>
          <a:xfrm>
            <a:off x="611560" y="2348863"/>
            <a:ext cx="5623536" cy="2500344"/>
            <a:chOff x="323528" y="2107581"/>
            <a:chExt cx="6550386" cy="2912441"/>
          </a:xfrm>
        </p:grpSpPr>
        <p:pic>
          <p:nvPicPr>
            <p:cNvPr id="4" name="Picture 15" descr="kaki_left2Merge2i1D2S_5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19164" y="2107581"/>
              <a:ext cx="1180665" cy="12490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6" descr="kaki_left2Merge2i1D2S_67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2142780"/>
              <a:ext cx="1181671" cy="125005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7" descr="kaki_left2Merge2i1D2S_318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6780" y="3769966"/>
              <a:ext cx="1180665" cy="125005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8" descr="kaki_left2Merge2i1D2S_1733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98969" y="3758903"/>
              <a:ext cx="1178653" cy="124804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9" descr="kaki_left2Merge2i1D2S_6849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34136" y="3764937"/>
              <a:ext cx="1178653" cy="12490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0" descr="highbeamDistFinal"/>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55045" y="2140768"/>
              <a:ext cx="3394160" cy="1224915"/>
            </a:xfrm>
            <a:prstGeom prst="rect">
              <a:avLst/>
            </a:prstGeom>
            <a:noFill/>
            <a:extLst>
              <a:ext uri="{909E8E84-426E-40DD-AFC4-6F175D3DCCD1}">
                <a14:hiddenFill xmlns:a14="http://schemas.microsoft.com/office/drawing/2010/main">
                  <a:solidFill>
                    <a:srgbClr val="FFFFFF"/>
                  </a:solidFill>
                </a14:hiddenFill>
              </a:ext>
            </a:extLst>
          </p:spPr>
        </p:pic>
        <p:sp>
          <p:nvSpPr>
            <p:cNvPr id="10" name="Oval 21"/>
            <p:cNvSpPr>
              <a:spLocks noChangeAspect="1" noChangeArrowheads="1"/>
            </p:cNvSpPr>
            <p:nvPr/>
          </p:nvSpPr>
          <p:spPr bwMode="auto">
            <a:xfrm>
              <a:off x="3323462" y="2801498"/>
              <a:ext cx="52295" cy="63358"/>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 name="Text Box 23"/>
            <p:cNvSpPr txBox="1">
              <a:spLocks noChangeArrowheads="1"/>
            </p:cNvSpPr>
            <p:nvPr/>
          </p:nvSpPr>
          <p:spPr bwMode="auto">
            <a:xfrm>
              <a:off x="2499811" y="3430046"/>
              <a:ext cx="849798" cy="328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eaLnBrk="1" hangingPunct="1"/>
              <a:r>
                <a:rPr kumimoji="1" lang="en-US" altLang="ja-JP" i="1" dirty="0"/>
                <a:t>L</a:t>
              </a:r>
              <a:r>
                <a:rPr kumimoji="1" lang="en-US" altLang="ja-JP" dirty="0"/>
                <a:t>=68496</a:t>
              </a:r>
            </a:p>
          </p:txBody>
        </p:sp>
        <p:sp>
          <p:nvSpPr>
            <p:cNvPr id="13" name="Oval 24"/>
            <p:cNvSpPr>
              <a:spLocks noChangeAspect="1" noChangeArrowheads="1"/>
            </p:cNvSpPr>
            <p:nvPr/>
          </p:nvSpPr>
          <p:spPr bwMode="auto">
            <a:xfrm>
              <a:off x="3501468" y="2805521"/>
              <a:ext cx="53301" cy="63358"/>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 name="Text Box 25"/>
            <p:cNvSpPr txBox="1">
              <a:spLocks noChangeArrowheads="1"/>
            </p:cNvSpPr>
            <p:nvPr/>
          </p:nvSpPr>
          <p:spPr bwMode="auto">
            <a:xfrm>
              <a:off x="5170475" y="3416593"/>
              <a:ext cx="849798" cy="328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eaLnBrk="1" hangingPunct="1"/>
              <a:r>
                <a:rPr kumimoji="1" lang="en-US" altLang="ja-JP" i="1" dirty="0"/>
                <a:t>L</a:t>
              </a:r>
              <a:r>
                <a:rPr kumimoji="1" lang="en-US" altLang="ja-JP" dirty="0"/>
                <a:t>=17332</a:t>
              </a:r>
            </a:p>
          </p:txBody>
        </p:sp>
        <p:sp>
          <p:nvSpPr>
            <p:cNvPr id="15" name="Text Box 26"/>
            <p:cNvSpPr txBox="1">
              <a:spLocks noChangeArrowheads="1"/>
            </p:cNvSpPr>
            <p:nvPr/>
          </p:nvSpPr>
          <p:spPr bwMode="auto">
            <a:xfrm>
              <a:off x="1076780" y="3436080"/>
              <a:ext cx="747219" cy="328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eaLnBrk="1" hangingPunct="1"/>
              <a:r>
                <a:rPr kumimoji="1" lang="en-US" altLang="ja-JP" i="1" dirty="0"/>
                <a:t>L</a:t>
              </a:r>
              <a:r>
                <a:rPr kumimoji="1" lang="en-US" altLang="ja-JP" dirty="0"/>
                <a:t>=3188</a:t>
              </a:r>
            </a:p>
          </p:txBody>
        </p:sp>
        <p:sp>
          <p:nvSpPr>
            <p:cNvPr id="16" name="Oval 27"/>
            <p:cNvSpPr>
              <a:spLocks noChangeAspect="1" noChangeArrowheads="1"/>
            </p:cNvSpPr>
            <p:nvPr/>
          </p:nvSpPr>
          <p:spPr bwMode="auto">
            <a:xfrm>
              <a:off x="3041873" y="2699925"/>
              <a:ext cx="52295" cy="63357"/>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 name="Oval 29"/>
            <p:cNvSpPr>
              <a:spLocks noChangeAspect="1" noChangeArrowheads="1"/>
            </p:cNvSpPr>
            <p:nvPr/>
          </p:nvSpPr>
          <p:spPr bwMode="auto">
            <a:xfrm>
              <a:off x="2664744" y="2718027"/>
              <a:ext cx="53301" cy="62352"/>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 name="Text Box 30"/>
            <p:cNvSpPr txBox="1">
              <a:spLocks noChangeArrowheads="1"/>
            </p:cNvSpPr>
            <p:nvPr/>
          </p:nvSpPr>
          <p:spPr bwMode="auto">
            <a:xfrm>
              <a:off x="2074146" y="2313479"/>
              <a:ext cx="644638" cy="328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eaLnBrk="1" hangingPunct="1"/>
              <a:r>
                <a:rPr kumimoji="1" lang="en-US" altLang="ja-JP" i="1" dirty="0">
                  <a:solidFill>
                    <a:schemeClr val="bg1"/>
                  </a:solidFill>
                </a:rPr>
                <a:t>L</a:t>
              </a:r>
              <a:r>
                <a:rPr kumimoji="1" lang="en-US" altLang="ja-JP" dirty="0">
                  <a:solidFill>
                    <a:schemeClr val="bg1"/>
                  </a:solidFill>
                </a:rPr>
                <a:t>=672</a:t>
              </a:r>
            </a:p>
          </p:txBody>
        </p:sp>
        <p:sp>
          <p:nvSpPr>
            <p:cNvPr id="20" name="Oval 31"/>
            <p:cNvSpPr>
              <a:spLocks noChangeAspect="1" noChangeArrowheads="1"/>
            </p:cNvSpPr>
            <p:nvPr/>
          </p:nvSpPr>
          <p:spPr bwMode="auto">
            <a:xfrm>
              <a:off x="4434736" y="2614442"/>
              <a:ext cx="54306" cy="63358"/>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1" name="Text Box 32"/>
            <p:cNvSpPr txBox="1">
              <a:spLocks noChangeArrowheads="1"/>
            </p:cNvSpPr>
            <p:nvPr/>
          </p:nvSpPr>
          <p:spPr bwMode="auto">
            <a:xfrm>
              <a:off x="4206447" y="2270500"/>
              <a:ext cx="542060" cy="328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eaLnBrk="1" hangingPunct="1"/>
              <a:r>
                <a:rPr kumimoji="1" lang="en-US" altLang="ja-JP" i="1">
                  <a:solidFill>
                    <a:schemeClr val="bg1"/>
                  </a:solidFill>
                </a:rPr>
                <a:t>L</a:t>
              </a:r>
              <a:r>
                <a:rPr kumimoji="1" lang="en-US" altLang="ja-JP">
                  <a:solidFill>
                    <a:schemeClr val="bg1"/>
                  </a:solidFill>
                </a:rPr>
                <a:t>=53</a:t>
              </a:r>
            </a:p>
          </p:txBody>
        </p:sp>
        <p:cxnSp>
          <p:nvCxnSpPr>
            <p:cNvPr id="30" name="直線コネクタ 29"/>
            <p:cNvCxnSpPr>
              <a:stCxn id="18" idx="2"/>
              <a:endCxn id="5" idx="3"/>
            </p:cNvCxnSpPr>
            <p:nvPr/>
          </p:nvCxnSpPr>
          <p:spPr>
            <a:xfrm flipH="1">
              <a:off x="1505199" y="2749203"/>
              <a:ext cx="1159546" cy="18605"/>
            </a:xfrm>
            <a:prstGeom prst="line">
              <a:avLst/>
            </a:prstGeom>
            <a:ln w="25400">
              <a:solidFill>
                <a:schemeClr val="tx1"/>
              </a:solidFill>
            </a:ln>
            <a:effectLst>
              <a:glow rad="12700">
                <a:schemeClr val="bg1"/>
              </a:glow>
              <a:outerShdw blurRad="40000" dist="20000" dir="5400000" rotWithShape="0">
                <a:srgbClr val="000000">
                  <a:alpha val="38000"/>
                </a:srgbClr>
              </a:outerShdw>
              <a:softEdge rad="0"/>
            </a:effectLst>
          </p:spPr>
          <p:style>
            <a:lnRef idx="2">
              <a:schemeClr val="accent1"/>
            </a:lnRef>
            <a:fillRef idx="0">
              <a:schemeClr val="accent1"/>
            </a:fillRef>
            <a:effectRef idx="1">
              <a:schemeClr val="accent1"/>
            </a:effectRef>
            <a:fontRef idx="minor">
              <a:schemeClr val="tx1"/>
            </a:fontRef>
          </p:style>
        </p:cxnSp>
        <p:cxnSp>
          <p:nvCxnSpPr>
            <p:cNvPr id="31" name="直線コネクタ 30"/>
            <p:cNvCxnSpPr>
              <a:stCxn id="16" idx="3"/>
              <a:endCxn id="6" idx="0"/>
            </p:cNvCxnSpPr>
            <p:nvPr/>
          </p:nvCxnSpPr>
          <p:spPr>
            <a:xfrm flipH="1">
              <a:off x="1667113" y="2754005"/>
              <a:ext cx="1382419" cy="1015961"/>
            </a:xfrm>
            <a:prstGeom prst="line">
              <a:avLst/>
            </a:prstGeom>
            <a:ln w="25400">
              <a:solidFill>
                <a:schemeClr val="tx1"/>
              </a:solidFill>
            </a:ln>
            <a:effectLst>
              <a:glow rad="12700">
                <a:schemeClr val="bg1"/>
              </a:glow>
              <a:outerShdw blurRad="40000" dist="20000" dir="5400000" rotWithShape="0">
                <a:srgbClr val="000000">
                  <a:alpha val="38000"/>
                </a:srgbClr>
              </a:outerShdw>
              <a:softEdge rad="0"/>
            </a:effectLst>
          </p:spPr>
          <p:style>
            <a:lnRef idx="2">
              <a:schemeClr val="accent1"/>
            </a:lnRef>
            <a:fillRef idx="0">
              <a:schemeClr val="accent1"/>
            </a:fillRef>
            <a:effectRef idx="1">
              <a:schemeClr val="accent1"/>
            </a:effectRef>
            <a:fontRef idx="minor">
              <a:schemeClr val="tx1"/>
            </a:fontRef>
          </p:style>
        </p:cxnSp>
        <p:cxnSp>
          <p:nvCxnSpPr>
            <p:cNvPr id="35" name="直線コネクタ 34"/>
            <p:cNvCxnSpPr>
              <a:stCxn id="10" idx="4"/>
              <a:endCxn id="8" idx="0"/>
            </p:cNvCxnSpPr>
            <p:nvPr/>
          </p:nvCxnSpPr>
          <p:spPr>
            <a:xfrm flipH="1">
              <a:off x="3323463" y="2864856"/>
              <a:ext cx="26147" cy="900081"/>
            </a:xfrm>
            <a:prstGeom prst="line">
              <a:avLst/>
            </a:prstGeom>
            <a:ln w="25400">
              <a:solidFill>
                <a:schemeClr val="tx1"/>
              </a:solidFill>
            </a:ln>
            <a:effectLst>
              <a:glow rad="12700">
                <a:schemeClr val="bg1"/>
              </a:glow>
              <a:outerShdw blurRad="40000" dist="20000" dir="5400000" rotWithShape="0">
                <a:srgbClr val="000000">
                  <a:alpha val="38000"/>
                </a:srgbClr>
              </a:outerShdw>
              <a:softEdge rad="0"/>
            </a:effectLst>
          </p:spPr>
          <p:style>
            <a:lnRef idx="2">
              <a:schemeClr val="accent1"/>
            </a:lnRef>
            <a:fillRef idx="0">
              <a:schemeClr val="accent1"/>
            </a:fillRef>
            <a:effectRef idx="1">
              <a:schemeClr val="accent1"/>
            </a:effectRef>
            <a:fontRef idx="minor">
              <a:schemeClr val="tx1"/>
            </a:fontRef>
          </p:style>
        </p:cxnSp>
        <p:cxnSp>
          <p:nvCxnSpPr>
            <p:cNvPr id="38" name="直線コネクタ 37"/>
            <p:cNvCxnSpPr>
              <a:stCxn id="13" idx="5"/>
              <a:endCxn id="7" idx="0"/>
            </p:cNvCxnSpPr>
            <p:nvPr/>
          </p:nvCxnSpPr>
          <p:spPr>
            <a:xfrm>
              <a:off x="3546963" y="2859601"/>
              <a:ext cx="1341334" cy="899301"/>
            </a:xfrm>
            <a:prstGeom prst="line">
              <a:avLst/>
            </a:prstGeom>
            <a:ln w="25400">
              <a:solidFill>
                <a:schemeClr val="tx1"/>
              </a:solidFill>
            </a:ln>
            <a:effectLst>
              <a:glow rad="12700">
                <a:schemeClr val="bg1"/>
              </a:glow>
              <a:outerShdw blurRad="40000" dist="20000" dir="5400000" rotWithShape="0">
                <a:srgbClr val="000000">
                  <a:alpha val="38000"/>
                </a:srgbClr>
              </a:outerShdw>
              <a:softEdge rad="0"/>
            </a:effectLst>
          </p:spPr>
          <p:style>
            <a:lnRef idx="2">
              <a:schemeClr val="accent1"/>
            </a:lnRef>
            <a:fillRef idx="0">
              <a:schemeClr val="accent1"/>
            </a:fillRef>
            <a:effectRef idx="1">
              <a:schemeClr val="accent1"/>
            </a:effectRef>
            <a:fontRef idx="minor">
              <a:schemeClr val="tx1"/>
            </a:fontRef>
          </p:style>
        </p:cxnSp>
        <p:cxnSp>
          <p:nvCxnSpPr>
            <p:cNvPr id="41" name="直線コネクタ 40"/>
            <p:cNvCxnSpPr>
              <a:stCxn id="20" idx="6"/>
              <a:endCxn id="4" idx="1"/>
            </p:cNvCxnSpPr>
            <p:nvPr/>
          </p:nvCxnSpPr>
          <p:spPr>
            <a:xfrm>
              <a:off x="4489043" y="2646121"/>
              <a:ext cx="730122" cy="85986"/>
            </a:xfrm>
            <a:prstGeom prst="line">
              <a:avLst/>
            </a:prstGeom>
            <a:ln w="25400">
              <a:solidFill>
                <a:schemeClr val="tx1"/>
              </a:solidFill>
            </a:ln>
            <a:effectLst>
              <a:glow rad="12700">
                <a:schemeClr val="bg1"/>
              </a:glow>
              <a:outerShdw blurRad="40000" dist="20000" dir="5400000" rotWithShape="0">
                <a:srgbClr val="000000">
                  <a:alpha val="38000"/>
                </a:srgbClr>
              </a:outerShdw>
              <a:softEdge rad="0"/>
            </a:effectLst>
          </p:spPr>
          <p:style>
            <a:lnRef idx="2">
              <a:schemeClr val="accent1"/>
            </a:lnRef>
            <a:fillRef idx="0">
              <a:schemeClr val="accent1"/>
            </a:fillRef>
            <a:effectRef idx="1">
              <a:schemeClr val="accent1"/>
            </a:effectRef>
            <a:fontRef idx="minor">
              <a:schemeClr val="tx1"/>
            </a:fontRef>
          </p:style>
        </p:cxnSp>
        <p:cxnSp>
          <p:nvCxnSpPr>
            <p:cNvPr id="49" name="直線コネクタ 48"/>
            <p:cNvCxnSpPr>
              <a:endCxn id="47" idx="1"/>
            </p:cNvCxnSpPr>
            <p:nvPr/>
          </p:nvCxnSpPr>
          <p:spPr>
            <a:xfrm>
              <a:off x="4834945" y="3125327"/>
              <a:ext cx="2038969" cy="141327"/>
            </a:xfrm>
            <a:prstGeom prst="line">
              <a:avLst/>
            </a:prstGeom>
            <a:ln w="25400">
              <a:solidFill>
                <a:schemeClr val="tx1"/>
              </a:solidFill>
            </a:ln>
            <a:effectLst>
              <a:glow rad="12700">
                <a:schemeClr val="bg1"/>
              </a:glow>
              <a:outerShdw blurRad="40000" dist="20000" dir="5400000" rotWithShape="0">
                <a:srgbClr val="000000">
                  <a:alpha val="38000"/>
                </a:srgbClr>
              </a:outerShdw>
              <a:softEdge rad="0"/>
            </a:effectLst>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29" name="Text Box 38"/>
              <p:cNvSpPr txBox="1">
                <a:spLocks noChangeArrowheads="1"/>
              </p:cNvSpPr>
              <p:nvPr/>
            </p:nvSpPr>
            <p:spPr bwMode="auto">
              <a:xfrm>
                <a:off x="5502241" y="3974832"/>
                <a:ext cx="3534255" cy="58477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eaLnBrk="1" hangingPunct="1"/>
                <a:r>
                  <a:rPr kumimoji="1" lang="en-US" altLang="ja-JP" sz="1600" dirty="0" smtClean="0"/>
                  <a:t>The </a:t>
                </a:r>
                <a:r>
                  <a:rPr kumimoji="1" lang="en-US" altLang="ja-JP" sz="1600" i="1" dirty="0" smtClean="0"/>
                  <a:t>L</a:t>
                </a:r>
                <a:r>
                  <a:rPr kumimoji="1" lang="en-US" altLang="ja-JP" sz="1600" dirty="0" smtClean="0"/>
                  <a:t> is equivalent to </a:t>
                </a:r>
                <a14:m>
                  <m:oMath xmlns:m="http://schemas.openxmlformats.org/officeDocument/2006/math">
                    <m:sSup>
                      <m:sSupPr>
                        <m:ctrlPr>
                          <a:rPr kumimoji="1" lang="en-US" altLang="ja-JP" sz="1600" i="1" smtClean="0">
                            <a:latin typeface="Cambria Math" panose="02040503050406030204" pitchFamily="18" charset="0"/>
                          </a:rPr>
                        </m:ctrlPr>
                      </m:sSupPr>
                      <m:e>
                        <m:r>
                          <a:rPr kumimoji="1" lang="en-US" altLang="ja-JP" sz="1600" i="1" smtClean="0">
                            <a:latin typeface="Cambria Math" panose="02040503050406030204" pitchFamily="18" charset="0"/>
                          </a:rPr>
                          <m:t>𝐴</m:t>
                        </m:r>
                      </m:e>
                      <m:sup>
                        <m:r>
                          <a:rPr kumimoji="1" lang="en-US" altLang="ja-JP" sz="1600" b="0" i="1" smtClean="0">
                            <a:latin typeface="Cambria Math" panose="02040503050406030204" pitchFamily="18" charset="0"/>
                          </a:rPr>
                          <m:t>2</m:t>
                        </m:r>
                      </m:sup>
                    </m:sSup>
                  </m:oMath>
                </a14:m>
                <a:r>
                  <a:rPr kumimoji="1" lang="en-US" altLang="ja-JP" sz="1600" dirty="0" smtClean="0"/>
                  <a:t>, a squared amplitude of the incident light</a:t>
                </a:r>
                <a:endParaRPr kumimoji="1" lang="en-US" altLang="ja-JP" sz="1600" dirty="0"/>
              </a:p>
            </p:txBody>
          </p:sp>
        </mc:Choice>
        <mc:Fallback xmlns="">
          <p:sp>
            <p:nvSpPr>
              <p:cNvPr id="29" name="Text Box 38"/>
              <p:cNvSpPr txBox="1">
                <a:spLocks noRot="1" noChangeAspect="1" noMove="1" noResize="1" noEditPoints="1" noAdjustHandles="1" noChangeArrowheads="1" noChangeShapeType="1" noTextEdit="1"/>
              </p:cNvSpPr>
              <p:nvPr/>
            </p:nvSpPr>
            <p:spPr bwMode="auto">
              <a:xfrm>
                <a:off x="5502241" y="3974832"/>
                <a:ext cx="3534255" cy="584775"/>
              </a:xfrm>
              <a:prstGeom prst="rect">
                <a:avLst/>
              </a:prstGeom>
              <a:blipFill rotWithShape="0">
                <a:blip r:embed="rId9"/>
                <a:stretch>
                  <a:fillRect l="-1036" t="-3125" b="-1250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ja-JP" altLang="en-US">
                    <a:noFill/>
                  </a:rPr>
                  <a:t> </a:t>
                </a:r>
              </a:p>
            </p:txBody>
          </p:sp>
        </mc:Fallback>
      </mc:AlternateContent>
    </p:spTree>
    <p:extLst>
      <p:ext uri="{BB962C8B-B14F-4D97-AF65-F5344CB8AC3E}">
        <p14:creationId xmlns:p14="http://schemas.microsoft.com/office/powerpoint/2010/main" val="293971551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7504" y="206375"/>
            <a:ext cx="8928992" cy="857250"/>
          </a:xfrm>
        </p:spPr>
        <p:txBody>
          <a:bodyPr/>
          <a:lstStyle/>
          <a:p>
            <a:r>
              <a:rPr kumimoji="1" lang="en-US" altLang="ja-JP" sz="2800" dirty="0" smtClean="0"/>
              <a:t>Rendering G</a:t>
            </a:r>
            <a:r>
              <a:rPr lang="en-US" altLang="ja-JP" sz="2800" dirty="0"/>
              <a:t>lare from </a:t>
            </a:r>
            <a:r>
              <a:rPr lang="en-US" altLang="ja-JP" sz="2800" dirty="0" smtClean="0"/>
              <a:t>Light Sources Directly Viewed</a:t>
            </a:r>
            <a:endParaRPr kumimoji="1" lang="ja-JP" altLang="en-US" sz="2800" dirty="0"/>
          </a:p>
        </p:txBody>
      </p:sp>
      <p:sp>
        <p:nvSpPr>
          <p:cNvPr id="3" name="コンテンツ プレースホルダー 2"/>
          <p:cNvSpPr>
            <a:spLocks noGrp="1"/>
          </p:cNvSpPr>
          <p:nvPr>
            <p:ph idx="1"/>
          </p:nvPr>
        </p:nvSpPr>
        <p:spPr>
          <a:xfrm>
            <a:off x="539552" y="1200150"/>
            <a:ext cx="8280920" cy="3394075"/>
          </a:xfrm>
        </p:spPr>
        <p:txBody>
          <a:bodyPr/>
          <a:lstStyle/>
          <a:p>
            <a:pPr marL="514350" indent="-457200">
              <a:buFont typeface="+mj-lt"/>
              <a:buAutoNum type="arabicPeriod"/>
            </a:pPr>
            <a:r>
              <a:rPr kumimoji="1" lang="en-US" altLang="ja-JP" sz="2400" dirty="0" smtClean="0"/>
              <a:t>Find the light source in screen space</a:t>
            </a:r>
          </a:p>
          <a:p>
            <a:pPr marL="514350" indent="-457200">
              <a:buFont typeface="+mj-lt"/>
              <a:buAutoNum type="arabicPeriod"/>
            </a:pPr>
            <a:r>
              <a:rPr lang="en-US" altLang="ja-JP" sz="2400" dirty="0" smtClean="0"/>
              <a:t>Multiply the brightness according to the directional light distribution</a:t>
            </a:r>
          </a:p>
          <a:p>
            <a:pPr marL="514350" indent="-457200">
              <a:buFont typeface="+mj-lt"/>
              <a:buAutoNum type="arabicPeriod"/>
            </a:pPr>
            <a:r>
              <a:rPr lang="en-US" altLang="ja-JP" sz="2400" dirty="0" smtClean="0"/>
              <a:t>Scatter or overlay </a:t>
            </a:r>
            <a:br>
              <a:rPr lang="en-US" altLang="ja-JP" sz="2400" dirty="0" smtClean="0"/>
            </a:br>
            <a:r>
              <a:rPr lang="en-US" altLang="ja-JP" sz="2400" dirty="0" smtClean="0"/>
              <a:t>glare image</a:t>
            </a:r>
            <a:endParaRPr kumimoji="1" lang="ja-JP" altLang="en-US" sz="2400" dirty="0"/>
          </a:p>
        </p:txBody>
      </p:sp>
      <p:pic>
        <p:nvPicPr>
          <p:cNvPr id="27" name="Picture 21" descr="lowbeamIncandescent">
            <a:hlinkClick r:id="rId3" action="ppaction://hlinkfile"/>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55976" y="2392534"/>
            <a:ext cx="2520280" cy="1718430"/>
          </a:xfrm>
          <a:prstGeom prst="rect">
            <a:avLst/>
          </a:prstGeom>
          <a:noFill/>
          <a:extLst>
            <a:ext uri="{909E8E84-426E-40DD-AFC4-6F175D3DCCD1}">
              <a14:hiddenFill xmlns:a14="http://schemas.microsoft.com/office/drawing/2010/main">
                <a:solidFill>
                  <a:srgbClr val="FFFFFF"/>
                </a:solidFill>
              </a14:hiddenFill>
            </a:ext>
          </a:extLst>
        </p:spPr>
      </p:pic>
      <p:sp>
        <p:nvSpPr>
          <p:cNvPr id="28" name="テキスト ボックス 27"/>
          <p:cNvSpPr txBox="1"/>
          <p:nvPr/>
        </p:nvSpPr>
        <p:spPr>
          <a:xfrm>
            <a:off x="3491880" y="4155355"/>
            <a:ext cx="4450022" cy="369332"/>
          </a:xfrm>
          <a:prstGeom prst="rect">
            <a:avLst/>
          </a:prstGeom>
          <a:noFill/>
        </p:spPr>
        <p:txBody>
          <a:bodyPr wrap="square" rtlCol="0">
            <a:spAutoFit/>
          </a:bodyPr>
          <a:lstStyle/>
          <a:p>
            <a:r>
              <a:rPr kumimoji="1" lang="en-US" altLang="ja-JP" dirty="0" smtClean="0"/>
              <a:t>Glare from directly viewed light sources</a:t>
            </a:r>
            <a:endParaRPr kumimoji="1" lang="ja-JP" altLang="en-US" dirty="0"/>
          </a:p>
        </p:txBody>
      </p:sp>
    </p:spTree>
    <p:extLst>
      <p:ext uri="{BB962C8B-B14F-4D97-AF65-F5344CB8AC3E}">
        <p14:creationId xmlns:p14="http://schemas.microsoft.com/office/powerpoint/2010/main" val="113604106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7504" y="206375"/>
            <a:ext cx="8928992" cy="857250"/>
          </a:xfrm>
        </p:spPr>
        <p:txBody>
          <a:bodyPr/>
          <a:lstStyle/>
          <a:p>
            <a:r>
              <a:rPr kumimoji="1" lang="en-US" altLang="ja-JP" sz="3200" dirty="0" smtClean="0"/>
              <a:t>Rendering G</a:t>
            </a:r>
            <a:r>
              <a:rPr lang="en-US" altLang="ja-JP" sz="3200" dirty="0" smtClean="0"/>
              <a:t>lare on Highly Reflective Surfaces</a:t>
            </a:r>
            <a:endParaRPr kumimoji="1" lang="ja-JP" altLang="en-US" sz="3200" dirty="0"/>
          </a:p>
        </p:txBody>
      </p:sp>
      <p:sp>
        <p:nvSpPr>
          <p:cNvPr id="3" name="コンテンツ プレースホルダー 2"/>
          <p:cNvSpPr>
            <a:spLocks noGrp="1"/>
          </p:cNvSpPr>
          <p:nvPr>
            <p:ph idx="1"/>
          </p:nvPr>
        </p:nvSpPr>
        <p:spPr/>
        <p:txBody>
          <a:bodyPr/>
          <a:lstStyle/>
          <a:p>
            <a:pPr marL="514350" indent="-457200">
              <a:lnSpc>
                <a:spcPct val="90000"/>
              </a:lnSpc>
              <a:buFont typeface="+mj-lt"/>
              <a:buAutoNum type="arabicPeriod"/>
            </a:pPr>
            <a:r>
              <a:rPr lang="en-US" altLang="ja-JP" sz="2400" dirty="0" smtClean="0"/>
              <a:t>Prepare a light map of bright light sources</a:t>
            </a:r>
          </a:p>
          <a:p>
            <a:pPr marL="514350" indent="-457200">
              <a:lnSpc>
                <a:spcPct val="90000"/>
              </a:lnSpc>
              <a:buFont typeface="+mj-lt"/>
              <a:buAutoNum type="arabicPeriod"/>
            </a:pPr>
            <a:r>
              <a:rPr kumimoji="1" lang="en-US" altLang="ja-JP" sz="2400" dirty="0" smtClean="0"/>
              <a:t>Detect the reflecting points in </a:t>
            </a:r>
            <a:r>
              <a:rPr lang="en-US" altLang="ja-JP" sz="2400" dirty="0" smtClean="0"/>
              <a:t>screen space</a:t>
            </a:r>
          </a:p>
          <a:p>
            <a:pPr marL="514350" indent="-457200">
              <a:lnSpc>
                <a:spcPct val="90000"/>
              </a:lnSpc>
              <a:buFont typeface="+mj-lt"/>
              <a:buAutoNum type="arabicPeriod"/>
            </a:pPr>
            <a:r>
              <a:rPr lang="en-US" altLang="ja-JP" sz="2400" dirty="0" smtClean="0"/>
              <a:t>Multiply the mapped </a:t>
            </a:r>
            <a:r>
              <a:rPr lang="en-US" altLang="ja-JP" sz="2400" dirty="0" err="1" smtClean="0"/>
              <a:t>texel</a:t>
            </a:r>
            <a:r>
              <a:rPr lang="en-US" altLang="ja-JP" sz="2400" dirty="0" smtClean="0"/>
              <a:t> brightness</a:t>
            </a:r>
          </a:p>
          <a:p>
            <a:pPr marL="514350" indent="-457200">
              <a:lnSpc>
                <a:spcPct val="90000"/>
              </a:lnSpc>
              <a:buFont typeface="+mj-lt"/>
              <a:buAutoNum type="arabicPeriod"/>
            </a:pPr>
            <a:r>
              <a:rPr lang="en-US" altLang="ja-JP" sz="2400" dirty="0" smtClean="0"/>
              <a:t>Scatter or overlay glare image</a:t>
            </a:r>
            <a:endParaRPr kumimoji="1" lang="en-US" altLang="ja-JP" sz="2400" dirty="0" smtClean="0"/>
          </a:p>
        </p:txBody>
      </p:sp>
      <p:pic>
        <p:nvPicPr>
          <p:cNvPr id="5" name="図 4"/>
          <p:cNvPicPr>
            <a:picLocks noChangeAspect="1"/>
          </p:cNvPicPr>
          <p:nvPr/>
        </p:nvPicPr>
        <p:blipFill>
          <a:blip r:embed="rId3"/>
          <a:stretch>
            <a:fillRect/>
          </a:stretch>
        </p:blipFill>
        <p:spPr>
          <a:xfrm>
            <a:off x="1448474" y="2915803"/>
            <a:ext cx="2232248" cy="1603230"/>
          </a:xfrm>
          <a:prstGeom prst="rect">
            <a:avLst/>
          </a:prstGeom>
        </p:spPr>
      </p:pic>
      <p:pic>
        <p:nvPicPr>
          <p:cNvPr id="6" name="図 5"/>
          <p:cNvPicPr>
            <a:picLocks noChangeAspect="1"/>
          </p:cNvPicPr>
          <p:nvPr/>
        </p:nvPicPr>
        <p:blipFill>
          <a:blip r:embed="rId4"/>
          <a:stretch>
            <a:fillRect/>
          </a:stretch>
        </p:blipFill>
        <p:spPr>
          <a:xfrm>
            <a:off x="4020382" y="2915803"/>
            <a:ext cx="2232248" cy="1603230"/>
          </a:xfrm>
          <a:prstGeom prst="rect">
            <a:avLst/>
          </a:prstGeom>
        </p:spPr>
      </p:pic>
      <p:pic>
        <p:nvPicPr>
          <p:cNvPr id="7" name="図 6"/>
          <p:cNvPicPr>
            <a:picLocks noChangeAspect="1"/>
          </p:cNvPicPr>
          <p:nvPr/>
        </p:nvPicPr>
        <p:blipFill>
          <a:blip r:embed="rId5"/>
          <a:stretch>
            <a:fillRect/>
          </a:stretch>
        </p:blipFill>
        <p:spPr>
          <a:xfrm>
            <a:off x="6732240" y="2112722"/>
            <a:ext cx="1918482" cy="1912615"/>
          </a:xfrm>
          <a:prstGeom prst="rect">
            <a:avLst/>
          </a:prstGeom>
        </p:spPr>
      </p:pic>
      <p:sp>
        <p:nvSpPr>
          <p:cNvPr id="8" name="テキスト ボックス 7"/>
          <p:cNvSpPr txBox="1"/>
          <p:nvPr/>
        </p:nvSpPr>
        <p:spPr>
          <a:xfrm>
            <a:off x="2471414" y="4510523"/>
            <a:ext cx="2941831" cy="369332"/>
          </a:xfrm>
          <a:prstGeom prst="rect">
            <a:avLst/>
          </a:prstGeom>
          <a:noFill/>
        </p:spPr>
        <p:txBody>
          <a:bodyPr wrap="none" rtlCol="0">
            <a:spAutoFit/>
          </a:bodyPr>
          <a:lstStyle/>
          <a:p>
            <a:r>
              <a:rPr kumimoji="1" lang="en-US" altLang="ja-JP" dirty="0" smtClean="0"/>
              <a:t>Glare on a reflective </a:t>
            </a:r>
            <a:r>
              <a:rPr lang="en-US" altLang="ja-JP" dirty="0"/>
              <a:t>m</a:t>
            </a:r>
            <a:r>
              <a:rPr kumimoji="1" lang="en-US" altLang="ja-JP" dirty="0" smtClean="0"/>
              <a:t>odel</a:t>
            </a:r>
            <a:endParaRPr kumimoji="1" lang="ja-JP" altLang="en-US" dirty="0"/>
          </a:p>
        </p:txBody>
      </p:sp>
      <p:sp>
        <p:nvSpPr>
          <p:cNvPr id="10" name="テキスト ボックス 9"/>
          <p:cNvSpPr txBox="1"/>
          <p:nvPr/>
        </p:nvSpPr>
        <p:spPr>
          <a:xfrm>
            <a:off x="6618110" y="4059665"/>
            <a:ext cx="2146742" cy="369332"/>
          </a:xfrm>
          <a:prstGeom prst="rect">
            <a:avLst/>
          </a:prstGeom>
          <a:noFill/>
        </p:spPr>
        <p:txBody>
          <a:bodyPr wrap="none" rtlCol="0">
            <a:spAutoFit/>
          </a:bodyPr>
          <a:lstStyle/>
          <a:p>
            <a:r>
              <a:rPr kumimoji="1" lang="en-US" altLang="ja-JP" dirty="0" smtClean="0"/>
              <a:t>The used light map</a:t>
            </a:r>
            <a:endParaRPr kumimoji="1" lang="ja-JP" altLang="en-US" dirty="0"/>
          </a:p>
        </p:txBody>
      </p:sp>
    </p:spTree>
    <p:extLst>
      <p:ext uri="{BB962C8B-B14F-4D97-AF65-F5344CB8AC3E}">
        <p14:creationId xmlns:p14="http://schemas.microsoft.com/office/powerpoint/2010/main" val="278040380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25"/>
          <p:cNvSpPr/>
          <p:nvPr/>
        </p:nvSpPr>
        <p:spPr>
          <a:xfrm>
            <a:off x="3196975" y="1968198"/>
            <a:ext cx="5189059" cy="294400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0" y="206375"/>
            <a:ext cx="9144000" cy="857250"/>
          </a:xfrm>
        </p:spPr>
        <p:txBody>
          <a:bodyPr/>
          <a:lstStyle/>
          <a:p>
            <a:r>
              <a:rPr kumimoji="1" lang="en-US" altLang="ja-JP" sz="3600" dirty="0" smtClean="0"/>
              <a:t>An Application to Headlamp Evaluation</a:t>
            </a:r>
            <a:endParaRPr kumimoji="1" lang="ja-JP" altLang="en-US" sz="3600" dirty="0"/>
          </a:p>
        </p:txBody>
      </p:sp>
      <p:sp>
        <p:nvSpPr>
          <p:cNvPr id="5" name="Text Box 13"/>
          <p:cNvSpPr txBox="1">
            <a:spLocks noChangeArrowheads="1"/>
          </p:cNvSpPr>
          <p:nvPr/>
        </p:nvSpPr>
        <p:spPr bwMode="auto">
          <a:xfrm>
            <a:off x="3351106" y="1605090"/>
            <a:ext cx="225887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912813">
              <a:defRPr sz="2400">
                <a:solidFill>
                  <a:schemeClr val="tx1"/>
                </a:solidFill>
                <a:latin typeface="Times New Roman" panose="02020603050405020304" pitchFamily="18" charset="0"/>
                <a:ea typeface="ＭＳ Ｐゴシック" panose="020B0600070205080204" pitchFamily="50" charset="-128"/>
              </a:defRPr>
            </a:lvl1pPr>
            <a:lvl2pPr defTabSz="912813">
              <a:defRPr sz="2400">
                <a:solidFill>
                  <a:schemeClr val="tx1"/>
                </a:solidFill>
                <a:latin typeface="Times New Roman" panose="02020603050405020304" pitchFamily="18" charset="0"/>
                <a:ea typeface="ＭＳ Ｐゴシック" panose="020B0600070205080204" pitchFamily="50" charset="-128"/>
              </a:defRPr>
            </a:lvl2pPr>
            <a:lvl3pPr defTabSz="912813">
              <a:defRPr sz="2400">
                <a:solidFill>
                  <a:schemeClr val="tx1"/>
                </a:solidFill>
                <a:latin typeface="Times New Roman" panose="02020603050405020304" pitchFamily="18" charset="0"/>
                <a:ea typeface="ＭＳ Ｐゴシック" panose="020B0600070205080204" pitchFamily="50" charset="-128"/>
              </a:defRPr>
            </a:lvl3pPr>
            <a:lvl4pPr defTabSz="912813">
              <a:defRPr sz="2400">
                <a:solidFill>
                  <a:schemeClr val="tx1"/>
                </a:solidFill>
                <a:latin typeface="Times New Roman" panose="02020603050405020304" pitchFamily="18" charset="0"/>
                <a:ea typeface="ＭＳ Ｐゴシック" panose="020B0600070205080204" pitchFamily="50" charset="-128"/>
              </a:defRPr>
            </a:lvl4pPr>
            <a:lvl5pPr defTabSz="912813">
              <a:defRPr sz="2400">
                <a:solidFill>
                  <a:schemeClr val="tx1"/>
                </a:solidFill>
                <a:latin typeface="Times New Roman" panose="02020603050405020304" pitchFamily="18" charset="0"/>
                <a:ea typeface="ＭＳ Ｐゴシック" panose="020B0600070205080204" pitchFamily="50" charset="-128"/>
              </a:defRPr>
            </a:lvl5pPr>
            <a:lvl6pPr defTabSz="91281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50" charset="-128"/>
              </a:defRPr>
            </a:lvl6pPr>
            <a:lvl7pPr defTabSz="91281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50" charset="-128"/>
              </a:defRPr>
            </a:lvl7pPr>
            <a:lvl8pPr defTabSz="91281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50" charset="-128"/>
              </a:defRPr>
            </a:lvl8pPr>
            <a:lvl9pPr defTabSz="91281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50" charset="-128"/>
              </a:defRPr>
            </a:lvl9pPr>
          </a:lstStyle>
          <a:p>
            <a:r>
              <a:rPr lang="en-US" altLang="ja-JP" sz="1800">
                <a:latin typeface="+mn-lt"/>
              </a:rPr>
              <a:t>Incandescent lamps</a:t>
            </a:r>
          </a:p>
        </p:txBody>
      </p:sp>
      <p:sp>
        <p:nvSpPr>
          <p:cNvPr id="6" name="Text Box 14"/>
          <p:cNvSpPr txBox="1">
            <a:spLocks noChangeArrowheads="1"/>
          </p:cNvSpPr>
          <p:nvPr/>
        </p:nvSpPr>
        <p:spPr bwMode="auto">
          <a:xfrm>
            <a:off x="6451638" y="1600135"/>
            <a:ext cx="127450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912813">
              <a:defRPr sz="2400">
                <a:solidFill>
                  <a:schemeClr val="tx1"/>
                </a:solidFill>
                <a:latin typeface="Times New Roman" panose="02020603050405020304" pitchFamily="18" charset="0"/>
                <a:ea typeface="ＭＳ Ｐゴシック" panose="020B0600070205080204" pitchFamily="50" charset="-128"/>
              </a:defRPr>
            </a:lvl1pPr>
            <a:lvl2pPr defTabSz="912813">
              <a:defRPr sz="2400">
                <a:solidFill>
                  <a:schemeClr val="tx1"/>
                </a:solidFill>
                <a:latin typeface="Times New Roman" panose="02020603050405020304" pitchFamily="18" charset="0"/>
                <a:ea typeface="ＭＳ Ｐゴシック" panose="020B0600070205080204" pitchFamily="50" charset="-128"/>
              </a:defRPr>
            </a:lvl2pPr>
            <a:lvl3pPr defTabSz="912813">
              <a:defRPr sz="2400">
                <a:solidFill>
                  <a:schemeClr val="tx1"/>
                </a:solidFill>
                <a:latin typeface="Times New Roman" panose="02020603050405020304" pitchFamily="18" charset="0"/>
                <a:ea typeface="ＭＳ Ｐゴシック" panose="020B0600070205080204" pitchFamily="50" charset="-128"/>
              </a:defRPr>
            </a:lvl3pPr>
            <a:lvl4pPr defTabSz="912813">
              <a:defRPr sz="2400">
                <a:solidFill>
                  <a:schemeClr val="tx1"/>
                </a:solidFill>
                <a:latin typeface="Times New Roman" panose="02020603050405020304" pitchFamily="18" charset="0"/>
                <a:ea typeface="ＭＳ Ｐゴシック" panose="020B0600070205080204" pitchFamily="50" charset="-128"/>
              </a:defRPr>
            </a:lvl4pPr>
            <a:lvl5pPr defTabSz="912813">
              <a:defRPr sz="2400">
                <a:solidFill>
                  <a:schemeClr val="tx1"/>
                </a:solidFill>
                <a:latin typeface="Times New Roman" panose="02020603050405020304" pitchFamily="18" charset="0"/>
                <a:ea typeface="ＭＳ Ｐゴシック" panose="020B0600070205080204" pitchFamily="50" charset="-128"/>
              </a:defRPr>
            </a:lvl5pPr>
            <a:lvl6pPr defTabSz="91281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50" charset="-128"/>
              </a:defRPr>
            </a:lvl6pPr>
            <a:lvl7pPr defTabSz="91281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50" charset="-128"/>
              </a:defRPr>
            </a:lvl7pPr>
            <a:lvl8pPr defTabSz="91281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50" charset="-128"/>
              </a:defRPr>
            </a:lvl8pPr>
            <a:lvl9pPr defTabSz="91281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50" charset="-128"/>
              </a:defRPr>
            </a:lvl9pPr>
          </a:lstStyle>
          <a:p>
            <a:r>
              <a:rPr lang="en-US" altLang="ja-JP" sz="1800">
                <a:latin typeface="+mn-lt"/>
              </a:rPr>
              <a:t>HID</a:t>
            </a:r>
            <a:r>
              <a:rPr lang="ja-JP" altLang="en-US" sz="1800">
                <a:latin typeface="+mn-lt"/>
              </a:rPr>
              <a:t> </a:t>
            </a:r>
            <a:r>
              <a:rPr lang="en-US" altLang="ja-JP" sz="1800">
                <a:latin typeface="+mn-lt"/>
              </a:rPr>
              <a:t>lamps</a:t>
            </a:r>
          </a:p>
        </p:txBody>
      </p:sp>
      <p:sp>
        <p:nvSpPr>
          <p:cNvPr id="7" name="Text Box 15"/>
          <p:cNvSpPr txBox="1">
            <a:spLocks noChangeArrowheads="1"/>
          </p:cNvSpPr>
          <p:nvPr/>
        </p:nvSpPr>
        <p:spPr bwMode="auto">
          <a:xfrm>
            <a:off x="2404816" y="2405104"/>
            <a:ext cx="78379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912813">
              <a:defRPr sz="2400">
                <a:solidFill>
                  <a:schemeClr val="tx1"/>
                </a:solidFill>
                <a:latin typeface="Times New Roman" panose="02020603050405020304" pitchFamily="18" charset="0"/>
                <a:ea typeface="ＭＳ Ｐゴシック" panose="020B0600070205080204" pitchFamily="50" charset="-128"/>
              </a:defRPr>
            </a:lvl1pPr>
            <a:lvl2pPr defTabSz="912813">
              <a:defRPr sz="2400">
                <a:solidFill>
                  <a:schemeClr val="tx1"/>
                </a:solidFill>
                <a:latin typeface="Times New Roman" panose="02020603050405020304" pitchFamily="18" charset="0"/>
                <a:ea typeface="ＭＳ Ｐゴシック" panose="020B0600070205080204" pitchFamily="50" charset="-128"/>
              </a:defRPr>
            </a:lvl2pPr>
            <a:lvl3pPr defTabSz="912813">
              <a:defRPr sz="2400">
                <a:solidFill>
                  <a:schemeClr val="tx1"/>
                </a:solidFill>
                <a:latin typeface="Times New Roman" panose="02020603050405020304" pitchFamily="18" charset="0"/>
                <a:ea typeface="ＭＳ Ｐゴシック" panose="020B0600070205080204" pitchFamily="50" charset="-128"/>
              </a:defRPr>
            </a:lvl3pPr>
            <a:lvl4pPr defTabSz="912813">
              <a:defRPr sz="2400">
                <a:solidFill>
                  <a:schemeClr val="tx1"/>
                </a:solidFill>
                <a:latin typeface="Times New Roman" panose="02020603050405020304" pitchFamily="18" charset="0"/>
                <a:ea typeface="ＭＳ Ｐゴシック" panose="020B0600070205080204" pitchFamily="50" charset="-128"/>
              </a:defRPr>
            </a:lvl4pPr>
            <a:lvl5pPr defTabSz="912813">
              <a:defRPr sz="2400">
                <a:solidFill>
                  <a:schemeClr val="tx1"/>
                </a:solidFill>
                <a:latin typeface="Times New Roman" panose="02020603050405020304" pitchFamily="18" charset="0"/>
                <a:ea typeface="ＭＳ Ｐゴシック" panose="020B0600070205080204" pitchFamily="50" charset="-128"/>
              </a:defRPr>
            </a:lvl5pPr>
            <a:lvl6pPr defTabSz="91281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50" charset="-128"/>
              </a:defRPr>
            </a:lvl6pPr>
            <a:lvl7pPr defTabSz="91281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50" charset="-128"/>
              </a:defRPr>
            </a:lvl7pPr>
            <a:lvl8pPr defTabSz="91281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50" charset="-128"/>
              </a:defRPr>
            </a:lvl8pPr>
            <a:lvl9pPr defTabSz="91281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50" charset="-128"/>
              </a:defRPr>
            </a:lvl9pPr>
          </a:lstStyle>
          <a:p>
            <a:pPr algn="r"/>
            <a:r>
              <a:rPr lang="en-US" altLang="ja-JP" sz="1800" dirty="0">
                <a:latin typeface="+mn-lt"/>
              </a:rPr>
              <a:t>High beam</a:t>
            </a:r>
          </a:p>
        </p:txBody>
      </p:sp>
      <p:sp>
        <p:nvSpPr>
          <p:cNvPr id="8" name="Text Box 16"/>
          <p:cNvSpPr txBox="1">
            <a:spLocks noChangeArrowheads="1"/>
          </p:cNvSpPr>
          <p:nvPr/>
        </p:nvSpPr>
        <p:spPr bwMode="auto">
          <a:xfrm>
            <a:off x="2277032" y="3882201"/>
            <a:ext cx="92233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912813">
              <a:defRPr sz="2400">
                <a:solidFill>
                  <a:schemeClr val="tx1"/>
                </a:solidFill>
                <a:latin typeface="Times New Roman" panose="02020603050405020304" pitchFamily="18" charset="0"/>
                <a:ea typeface="ＭＳ Ｐゴシック" panose="020B0600070205080204" pitchFamily="50" charset="-128"/>
              </a:defRPr>
            </a:lvl1pPr>
            <a:lvl2pPr defTabSz="912813">
              <a:defRPr sz="2400">
                <a:solidFill>
                  <a:schemeClr val="tx1"/>
                </a:solidFill>
                <a:latin typeface="Times New Roman" panose="02020603050405020304" pitchFamily="18" charset="0"/>
                <a:ea typeface="ＭＳ Ｐゴシック" panose="020B0600070205080204" pitchFamily="50" charset="-128"/>
              </a:defRPr>
            </a:lvl2pPr>
            <a:lvl3pPr defTabSz="912813">
              <a:defRPr sz="2400">
                <a:solidFill>
                  <a:schemeClr val="tx1"/>
                </a:solidFill>
                <a:latin typeface="Times New Roman" panose="02020603050405020304" pitchFamily="18" charset="0"/>
                <a:ea typeface="ＭＳ Ｐゴシック" panose="020B0600070205080204" pitchFamily="50" charset="-128"/>
              </a:defRPr>
            </a:lvl3pPr>
            <a:lvl4pPr defTabSz="912813">
              <a:defRPr sz="2400">
                <a:solidFill>
                  <a:schemeClr val="tx1"/>
                </a:solidFill>
                <a:latin typeface="Times New Roman" panose="02020603050405020304" pitchFamily="18" charset="0"/>
                <a:ea typeface="ＭＳ Ｐゴシック" panose="020B0600070205080204" pitchFamily="50" charset="-128"/>
              </a:defRPr>
            </a:lvl4pPr>
            <a:lvl5pPr defTabSz="912813">
              <a:defRPr sz="2400">
                <a:solidFill>
                  <a:schemeClr val="tx1"/>
                </a:solidFill>
                <a:latin typeface="Times New Roman" panose="02020603050405020304" pitchFamily="18" charset="0"/>
                <a:ea typeface="ＭＳ Ｐゴシック" panose="020B0600070205080204" pitchFamily="50" charset="-128"/>
              </a:defRPr>
            </a:lvl5pPr>
            <a:lvl6pPr defTabSz="91281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50" charset="-128"/>
              </a:defRPr>
            </a:lvl6pPr>
            <a:lvl7pPr defTabSz="91281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50" charset="-128"/>
              </a:defRPr>
            </a:lvl7pPr>
            <a:lvl8pPr defTabSz="91281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50" charset="-128"/>
              </a:defRPr>
            </a:lvl8pPr>
            <a:lvl9pPr defTabSz="91281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50" charset="-128"/>
              </a:defRPr>
            </a:lvl9pPr>
          </a:lstStyle>
          <a:p>
            <a:pPr algn="r"/>
            <a:r>
              <a:rPr lang="en-US" altLang="ja-JP" sz="1800" dirty="0">
                <a:latin typeface="+mn-lt"/>
              </a:rPr>
              <a:t>Low beam</a:t>
            </a:r>
          </a:p>
        </p:txBody>
      </p:sp>
      <p:pic>
        <p:nvPicPr>
          <p:cNvPr id="9" name="Picture 18" descr="highbeamHID">
            <a:hlinkClick r:id="rId3" action="ppaction://hlinkfile"/>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8203" y="2021454"/>
            <a:ext cx="2000536" cy="135813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9" descr="highbeamIncandescent">
            <a:hlinkClick r:id="rId5" action="ppaction://hlinkfil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0687" y="2021454"/>
            <a:ext cx="2000536" cy="135813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0" descr="lowbeamHID">
            <a:hlinkClick r:id="rId7" action="ppaction://hlinkfile"/>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89398" y="3490622"/>
            <a:ext cx="2000536" cy="135813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1" descr="lowbeamIncandescent">
            <a:hlinkClick r:id="rId9" action="ppaction://hlinkfile"/>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91881" y="3489631"/>
            <a:ext cx="2000536" cy="1358137"/>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24"/>
          <p:cNvSpPr txBox="1">
            <a:spLocks noChangeArrowheads="1"/>
          </p:cNvSpPr>
          <p:nvPr/>
        </p:nvSpPr>
        <p:spPr bwMode="auto">
          <a:xfrm>
            <a:off x="4090693" y="1229373"/>
            <a:ext cx="336791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912813">
              <a:defRPr sz="2400">
                <a:solidFill>
                  <a:schemeClr val="tx1"/>
                </a:solidFill>
                <a:latin typeface="Times New Roman" panose="02020603050405020304" pitchFamily="18" charset="0"/>
                <a:ea typeface="ＭＳ Ｐゴシック" panose="020B0600070205080204" pitchFamily="50" charset="-128"/>
              </a:defRPr>
            </a:lvl1pPr>
            <a:lvl2pPr defTabSz="912813">
              <a:defRPr sz="2400">
                <a:solidFill>
                  <a:schemeClr val="tx1"/>
                </a:solidFill>
                <a:latin typeface="Times New Roman" panose="02020603050405020304" pitchFamily="18" charset="0"/>
                <a:ea typeface="ＭＳ Ｐゴシック" panose="020B0600070205080204" pitchFamily="50" charset="-128"/>
              </a:defRPr>
            </a:lvl2pPr>
            <a:lvl3pPr defTabSz="912813">
              <a:defRPr sz="2400">
                <a:solidFill>
                  <a:schemeClr val="tx1"/>
                </a:solidFill>
                <a:latin typeface="Times New Roman" panose="02020603050405020304" pitchFamily="18" charset="0"/>
                <a:ea typeface="ＭＳ Ｐゴシック" panose="020B0600070205080204" pitchFamily="50" charset="-128"/>
              </a:defRPr>
            </a:lvl3pPr>
            <a:lvl4pPr defTabSz="912813">
              <a:defRPr sz="2400">
                <a:solidFill>
                  <a:schemeClr val="tx1"/>
                </a:solidFill>
                <a:latin typeface="Times New Roman" panose="02020603050405020304" pitchFamily="18" charset="0"/>
                <a:ea typeface="ＭＳ Ｐゴシック" panose="020B0600070205080204" pitchFamily="50" charset="-128"/>
              </a:defRPr>
            </a:lvl4pPr>
            <a:lvl5pPr defTabSz="912813">
              <a:defRPr sz="2400">
                <a:solidFill>
                  <a:schemeClr val="tx1"/>
                </a:solidFill>
                <a:latin typeface="Times New Roman" panose="02020603050405020304" pitchFamily="18" charset="0"/>
                <a:ea typeface="ＭＳ Ｐゴシック" panose="020B0600070205080204" pitchFamily="50" charset="-128"/>
              </a:defRPr>
            </a:lvl5pPr>
            <a:lvl6pPr defTabSz="91281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50" charset="-128"/>
              </a:defRPr>
            </a:lvl6pPr>
            <a:lvl7pPr defTabSz="91281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50" charset="-128"/>
              </a:defRPr>
            </a:lvl7pPr>
            <a:lvl8pPr defTabSz="91281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50" charset="-128"/>
              </a:defRPr>
            </a:lvl8pPr>
            <a:lvl9pPr defTabSz="91281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50" charset="-128"/>
              </a:defRPr>
            </a:lvl9pPr>
          </a:lstStyle>
          <a:p>
            <a:r>
              <a:rPr lang="en-US" altLang="ja-JP" sz="2000" dirty="0">
                <a:latin typeface="+mn-lt"/>
              </a:rPr>
              <a:t>Spectral power distributions</a:t>
            </a:r>
          </a:p>
        </p:txBody>
      </p:sp>
      <p:sp>
        <p:nvSpPr>
          <p:cNvPr id="14" name="Line 26"/>
          <p:cNvSpPr>
            <a:spLocks noChangeShapeType="1"/>
          </p:cNvSpPr>
          <p:nvPr/>
        </p:nvSpPr>
        <p:spPr bwMode="auto">
          <a:xfrm>
            <a:off x="2404816" y="1976405"/>
            <a:ext cx="0" cy="294428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p>
        </p:txBody>
      </p:sp>
      <p:sp>
        <p:nvSpPr>
          <p:cNvPr id="15" name="Line 29"/>
          <p:cNvSpPr>
            <a:spLocks noChangeShapeType="1"/>
          </p:cNvSpPr>
          <p:nvPr/>
        </p:nvSpPr>
        <p:spPr bwMode="auto">
          <a:xfrm flipV="1">
            <a:off x="611560" y="1208554"/>
            <a:ext cx="7774474" cy="1586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p>
        </p:txBody>
      </p:sp>
      <p:sp>
        <p:nvSpPr>
          <p:cNvPr id="16" name="Line 30"/>
          <p:cNvSpPr>
            <a:spLocks noChangeShapeType="1"/>
          </p:cNvSpPr>
          <p:nvPr/>
        </p:nvSpPr>
        <p:spPr bwMode="auto">
          <a:xfrm flipH="1">
            <a:off x="3191001" y="1212520"/>
            <a:ext cx="0" cy="370662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p>
        </p:txBody>
      </p:sp>
      <p:sp>
        <p:nvSpPr>
          <p:cNvPr id="17" name="Line 31"/>
          <p:cNvSpPr>
            <a:spLocks noChangeShapeType="1"/>
          </p:cNvSpPr>
          <p:nvPr/>
        </p:nvSpPr>
        <p:spPr bwMode="auto">
          <a:xfrm>
            <a:off x="5793297" y="1599143"/>
            <a:ext cx="0" cy="331901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p>
        </p:txBody>
      </p:sp>
      <p:sp>
        <p:nvSpPr>
          <p:cNvPr id="18" name="Line 32"/>
          <p:cNvSpPr>
            <a:spLocks noChangeShapeType="1"/>
          </p:cNvSpPr>
          <p:nvPr/>
        </p:nvSpPr>
        <p:spPr bwMode="auto">
          <a:xfrm flipV="1">
            <a:off x="2404815" y="3442046"/>
            <a:ext cx="5974049" cy="9911"/>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p>
        </p:txBody>
      </p:sp>
      <p:sp>
        <p:nvSpPr>
          <p:cNvPr id="19" name="Line 33"/>
          <p:cNvSpPr>
            <a:spLocks noChangeShapeType="1"/>
          </p:cNvSpPr>
          <p:nvPr/>
        </p:nvSpPr>
        <p:spPr bwMode="auto">
          <a:xfrm>
            <a:off x="611560" y="1210537"/>
            <a:ext cx="0" cy="370761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p>
        </p:txBody>
      </p:sp>
      <p:sp>
        <p:nvSpPr>
          <p:cNvPr id="20" name="Line 34"/>
          <p:cNvSpPr>
            <a:spLocks noChangeShapeType="1"/>
          </p:cNvSpPr>
          <p:nvPr/>
        </p:nvSpPr>
        <p:spPr bwMode="auto">
          <a:xfrm>
            <a:off x="8382450" y="1203598"/>
            <a:ext cx="0" cy="370860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p>
        </p:txBody>
      </p:sp>
      <p:sp>
        <p:nvSpPr>
          <p:cNvPr id="21" name="Line 35"/>
          <p:cNvSpPr>
            <a:spLocks noChangeShapeType="1"/>
          </p:cNvSpPr>
          <p:nvPr/>
        </p:nvSpPr>
        <p:spPr bwMode="auto">
          <a:xfrm>
            <a:off x="611560" y="4921125"/>
            <a:ext cx="7769695" cy="198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p>
        </p:txBody>
      </p:sp>
      <p:sp>
        <p:nvSpPr>
          <p:cNvPr id="22" name="Line 36"/>
          <p:cNvSpPr>
            <a:spLocks noChangeShapeType="1"/>
          </p:cNvSpPr>
          <p:nvPr/>
        </p:nvSpPr>
        <p:spPr bwMode="auto">
          <a:xfrm>
            <a:off x="3196975" y="1602117"/>
            <a:ext cx="518428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p>
        </p:txBody>
      </p:sp>
      <p:sp>
        <p:nvSpPr>
          <p:cNvPr id="23" name="Line 37"/>
          <p:cNvSpPr>
            <a:spLocks noChangeShapeType="1"/>
          </p:cNvSpPr>
          <p:nvPr/>
        </p:nvSpPr>
        <p:spPr bwMode="auto">
          <a:xfrm flipV="1">
            <a:off x="611560" y="1959991"/>
            <a:ext cx="7776864" cy="1641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p>
        </p:txBody>
      </p:sp>
      <p:sp>
        <p:nvSpPr>
          <p:cNvPr id="25" name="Text Box 15"/>
          <p:cNvSpPr txBox="1">
            <a:spLocks noChangeArrowheads="1"/>
          </p:cNvSpPr>
          <p:nvPr/>
        </p:nvSpPr>
        <p:spPr bwMode="auto">
          <a:xfrm>
            <a:off x="761581" y="2986881"/>
            <a:ext cx="149948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912813">
              <a:defRPr sz="2400">
                <a:solidFill>
                  <a:schemeClr val="tx1"/>
                </a:solidFill>
                <a:latin typeface="Times New Roman" panose="02020603050405020304" pitchFamily="18" charset="0"/>
                <a:ea typeface="ＭＳ Ｐゴシック" panose="020B0600070205080204" pitchFamily="50" charset="-128"/>
              </a:defRPr>
            </a:lvl1pPr>
            <a:lvl2pPr defTabSz="912813">
              <a:defRPr sz="2400">
                <a:solidFill>
                  <a:schemeClr val="tx1"/>
                </a:solidFill>
                <a:latin typeface="Times New Roman" panose="02020603050405020304" pitchFamily="18" charset="0"/>
                <a:ea typeface="ＭＳ Ｐゴシック" panose="020B0600070205080204" pitchFamily="50" charset="-128"/>
              </a:defRPr>
            </a:lvl2pPr>
            <a:lvl3pPr defTabSz="912813">
              <a:defRPr sz="2400">
                <a:solidFill>
                  <a:schemeClr val="tx1"/>
                </a:solidFill>
                <a:latin typeface="Times New Roman" panose="02020603050405020304" pitchFamily="18" charset="0"/>
                <a:ea typeface="ＭＳ Ｐゴシック" panose="020B0600070205080204" pitchFamily="50" charset="-128"/>
              </a:defRPr>
            </a:lvl3pPr>
            <a:lvl4pPr defTabSz="912813">
              <a:defRPr sz="2400">
                <a:solidFill>
                  <a:schemeClr val="tx1"/>
                </a:solidFill>
                <a:latin typeface="Times New Roman" panose="02020603050405020304" pitchFamily="18" charset="0"/>
                <a:ea typeface="ＭＳ Ｐゴシック" panose="020B0600070205080204" pitchFamily="50" charset="-128"/>
              </a:defRPr>
            </a:lvl4pPr>
            <a:lvl5pPr defTabSz="912813">
              <a:defRPr sz="2400">
                <a:solidFill>
                  <a:schemeClr val="tx1"/>
                </a:solidFill>
                <a:latin typeface="Times New Roman" panose="02020603050405020304" pitchFamily="18" charset="0"/>
                <a:ea typeface="ＭＳ Ｐゴシック" panose="020B0600070205080204" pitchFamily="50" charset="-128"/>
              </a:defRPr>
            </a:lvl5pPr>
            <a:lvl6pPr defTabSz="91281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50" charset="-128"/>
              </a:defRPr>
            </a:lvl6pPr>
            <a:lvl7pPr defTabSz="91281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50" charset="-128"/>
              </a:defRPr>
            </a:lvl7pPr>
            <a:lvl8pPr defTabSz="91281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50" charset="-128"/>
              </a:defRPr>
            </a:lvl8pPr>
            <a:lvl9pPr defTabSz="91281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50" charset="-128"/>
              </a:defRPr>
            </a:lvl9pPr>
          </a:lstStyle>
          <a:p>
            <a:pPr algn="r"/>
            <a:r>
              <a:rPr lang="en-US" altLang="ja-JP" sz="1800" dirty="0">
                <a:latin typeface="+mn-lt"/>
              </a:rPr>
              <a:t>Directional intensity distributions</a:t>
            </a:r>
          </a:p>
        </p:txBody>
      </p:sp>
      <p:sp>
        <p:nvSpPr>
          <p:cNvPr id="3" name="テキスト ボックス 2"/>
          <p:cNvSpPr txBox="1"/>
          <p:nvPr/>
        </p:nvSpPr>
        <p:spPr>
          <a:xfrm>
            <a:off x="6660232" y="54195"/>
            <a:ext cx="2416046" cy="369332"/>
          </a:xfrm>
          <a:prstGeom prst="rect">
            <a:avLst/>
          </a:prstGeom>
          <a:noFill/>
        </p:spPr>
        <p:txBody>
          <a:bodyPr wrap="none" rtlCol="0">
            <a:spAutoFit/>
          </a:bodyPr>
          <a:lstStyle/>
          <a:p>
            <a:r>
              <a:rPr kumimoji="1" lang="en-US" altLang="ja-JP" dirty="0" smtClean="0">
                <a:solidFill>
                  <a:schemeClr val="bg1"/>
                </a:solidFill>
              </a:rPr>
              <a:t>[Kakimoto et al. 2010]</a:t>
            </a:r>
            <a:endParaRPr kumimoji="1" lang="ja-JP" altLang="en-US" dirty="0">
              <a:solidFill>
                <a:schemeClr val="bg1"/>
              </a:solidFill>
            </a:endParaRPr>
          </a:p>
        </p:txBody>
      </p:sp>
    </p:spTree>
    <p:extLst>
      <p:ext uri="{BB962C8B-B14F-4D97-AF65-F5344CB8AC3E}">
        <p14:creationId xmlns:p14="http://schemas.microsoft.com/office/powerpoint/2010/main" val="318972070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solidFill>
                  <a:schemeClr val="accent6"/>
                </a:solidFill>
              </a:rPr>
              <a:t>Conclusions</a:t>
            </a:r>
            <a:endParaRPr kumimoji="1" lang="ja-JP" altLang="en-US" dirty="0">
              <a:solidFill>
                <a:schemeClr val="accent6"/>
              </a:solidFill>
            </a:endParaRPr>
          </a:p>
        </p:txBody>
      </p:sp>
      <p:sp>
        <p:nvSpPr>
          <p:cNvPr id="3" name="テキスト プレースホルダー 2"/>
          <p:cNvSpPr>
            <a:spLocks noGrp="1"/>
          </p:cNvSpPr>
          <p:nvPr>
            <p:ph type="body" idx="1"/>
          </p:nvPr>
        </p:nvSpPr>
        <p:spPr>
          <a:xfrm>
            <a:off x="722312" y="2180035"/>
            <a:ext cx="8098159" cy="1125140"/>
          </a:xfrm>
        </p:spPr>
        <p:txBody>
          <a:bodyPr/>
          <a:lstStyle/>
          <a:p>
            <a:r>
              <a:rPr lang="en-US" altLang="ja-JP" sz="1600" dirty="0">
                <a:solidFill>
                  <a:schemeClr val="accent6"/>
                </a:solidFill>
                <a:ea typeface="ＭＳ Ｐゴシック" charset="-128"/>
              </a:rPr>
              <a:t>Real-time Rendering of Physically Based Optical Effects in Theory and </a:t>
            </a:r>
            <a:r>
              <a:rPr lang="en-US" altLang="ja-JP" sz="1600" dirty="0" smtClean="0">
                <a:solidFill>
                  <a:schemeClr val="accent6"/>
                </a:solidFill>
                <a:ea typeface="ＭＳ Ｐゴシック" charset="-128"/>
              </a:rPr>
              <a:t>Practice</a:t>
            </a:r>
          </a:p>
          <a:p>
            <a:r>
              <a:rPr lang="en-US" altLang="ja-JP" sz="2700" b="1" dirty="0">
                <a:solidFill>
                  <a:schemeClr val="accent6"/>
                </a:solidFill>
                <a:ea typeface="ＭＳ Ｐゴシック" charset="-128"/>
              </a:rPr>
              <a:t>Wave optics </a:t>
            </a:r>
            <a:r>
              <a:rPr lang="en-US" altLang="ja-JP" sz="2700" b="1" dirty="0" smtClean="0">
                <a:solidFill>
                  <a:schemeClr val="accent6"/>
                </a:solidFill>
                <a:ea typeface="ＭＳ Ｐゴシック" charset="-128"/>
              </a:rPr>
              <a:t>based glare </a:t>
            </a:r>
            <a:r>
              <a:rPr lang="en-US" altLang="ja-JP" sz="2700" b="1" dirty="0">
                <a:solidFill>
                  <a:schemeClr val="accent6"/>
                </a:solidFill>
                <a:ea typeface="ＭＳ Ｐゴシック" charset="-128"/>
              </a:rPr>
              <a:t>generation techniques</a:t>
            </a:r>
            <a:endParaRPr kumimoji="1" lang="ja-JP" altLang="en-US" sz="2700" b="1" dirty="0">
              <a:solidFill>
                <a:schemeClr val="accent6"/>
              </a:solidFill>
            </a:endParaRPr>
          </a:p>
        </p:txBody>
      </p:sp>
    </p:spTree>
    <p:extLst>
      <p:ext uri="{BB962C8B-B14F-4D97-AF65-F5344CB8AC3E}">
        <p14:creationId xmlns:p14="http://schemas.microsoft.com/office/powerpoint/2010/main" val="116743851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01444"/>
            <a:ext cx="8229600" cy="857250"/>
          </a:xfrm>
        </p:spPr>
        <p:txBody>
          <a:bodyPr/>
          <a:lstStyle/>
          <a:p>
            <a:r>
              <a:rPr kumimoji="1" lang="en-US" altLang="ja-JP" sz="4000" dirty="0" smtClean="0"/>
              <a:t>Conclusions</a:t>
            </a:r>
            <a:endParaRPr kumimoji="1" lang="ja-JP" altLang="en-US" sz="4000"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a:xfrm>
                <a:off x="251520" y="1275607"/>
                <a:ext cx="8712968" cy="3384376"/>
              </a:xfrm>
            </p:spPr>
            <p:txBody>
              <a:bodyPr/>
              <a:lstStyle/>
              <a:p>
                <a:r>
                  <a:rPr lang="en-US" altLang="ja-JP" sz="2400" dirty="0"/>
                  <a:t>Glare </a:t>
                </a:r>
                <a:r>
                  <a:rPr lang="en-US" altLang="ja-JP" sz="2400" dirty="0" smtClean="0"/>
                  <a:t>image </a:t>
                </a:r>
                <a:r>
                  <a:rPr lang="en-US" altLang="ja-JP" sz="2400" dirty="0"/>
                  <a:t>is a 2D </a:t>
                </a:r>
                <a:r>
                  <a:rPr lang="en-US" altLang="ja-JP" sz="2400" dirty="0" smtClean="0"/>
                  <a:t>Fourier Transform </a:t>
                </a:r>
                <a:r>
                  <a:rPr lang="en-US" altLang="ja-JP" sz="2400" dirty="0"/>
                  <a:t>of the </a:t>
                </a:r>
                <a:r>
                  <a:rPr lang="en-US" altLang="ja-JP" sz="2400" dirty="0" smtClean="0"/>
                  <a:t>obstacle image</a:t>
                </a:r>
              </a:p>
              <a:p>
                <a:pPr lvl="1"/>
                <a:r>
                  <a:rPr lang="en-US" altLang="ja-JP" sz="2400" dirty="0" smtClean="0"/>
                  <a:t>Make a seed glare image by FFT</a:t>
                </a:r>
              </a:p>
              <a:p>
                <a:pPr lvl="1"/>
                <a:r>
                  <a:rPr lang="en-US" altLang="ja-JP" sz="2400" dirty="0" smtClean="0"/>
                  <a:t>Compute an intermediate HDR glare image by resizing, amplifying, and accumulating the seed glare along </a:t>
                </a:r>
                <a14:m>
                  <m:oMath xmlns:m="http://schemas.openxmlformats.org/officeDocument/2006/math">
                    <m:r>
                      <a:rPr lang="ja-JP" altLang="en-US" sz="2400" i="1" smtClean="0">
                        <a:latin typeface="Cambria Math" panose="02040503050406030204" pitchFamily="18" charset="0"/>
                      </a:rPr>
                      <m:t>𝜆</m:t>
                    </m:r>
                  </m:oMath>
                </a14:m>
                <a:endParaRPr lang="en-US" altLang="ja-JP" sz="2400" dirty="0" smtClean="0"/>
              </a:p>
              <a:p>
                <a:pPr lvl="1"/>
                <a:r>
                  <a:rPr lang="en-US" altLang="ja-JP" sz="2400" dirty="0"/>
                  <a:t>Use spectral distributions of light source and sensitivity</a:t>
                </a:r>
              </a:p>
              <a:p>
                <a:r>
                  <a:rPr lang="en-US" altLang="ja-JP" sz="2400" dirty="0" smtClean="0"/>
                  <a:t>Scatter </a:t>
                </a:r>
                <a:r>
                  <a:rPr lang="en-US" altLang="ja-JP" sz="2400" dirty="0"/>
                  <a:t>or </a:t>
                </a:r>
                <a:r>
                  <a:rPr lang="en-US" altLang="ja-JP" sz="2400" dirty="0" smtClean="0"/>
                  <a:t>use billboard </a:t>
                </a:r>
                <a:r>
                  <a:rPr lang="en-US" altLang="ja-JP" sz="2400" dirty="0"/>
                  <a:t>for </a:t>
                </a:r>
                <a:r>
                  <a:rPr lang="en-US" altLang="ja-JP" sz="2400" dirty="0" smtClean="0"/>
                  <a:t>each pixel detected as ‘bright’</a:t>
                </a:r>
              </a:p>
              <a:p>
                <a:pPr lvl="1"/>
                <a:r>
                  <a:rPr lang="en-US" altLang="ja-JP" sz="2400" dirty="0" smtClean="0"/>
                  <a:t>Multiply the intermediate glare by the pixel brightness</a:t>
                </a:r>
                <a:endParaRPr lang="en-US" altLang="ja-JP" sz="2400" dirty="0"/>
              </a:p>
              <a:p>
                <a:endParaRPr kumimoji="1" lang="ja-JP" altLang="en-US" sz="2800"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xfrm>
                <a:off x="251520" y="1275607"/>
                <a:ext cx="8712968" cy="3384376"/>
              </a:xfrm>
              <a:blipFill rotWithShape="0">
                <a:blip r:embed="rId3"/>
                <a:stretch>
                  <a:fillRect l="-909" t="-1261" r="-979"/>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148216826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References</a:t>
            </a:r>
            <a:endParaRPr kumimoji="1" lang="ja-JP" altLang="en-US" dirty="0"/>
          </a:p>
        </p:txBody>
      </p:sp>
      <p:sp>
        <p:nvSpPr>
          <p:cNvPr id="3" name="コンテンツ プレースホルダー 2"/>
          <p:cNvSpPr>
            <a:spLocks noGrp="1"/>
          </p:cNvSpPr>
          <p:nvPr>
            <p:ph idx="1"/>
          </p:nvPr>
        </p:nvSpPr>
        <p:spPr/>
        <p:txBody>
          <a:bodyPr/>
          <a:lstStyle/>
          <a:p>
            <a:r>
              <a:rPr lang="en-US" altLang="ja-JP" sz="1200" dirty="0">
                <a:latin typeface="Century" panose="02040604050505020304" pitchFamily="18" charset="0"/>
                <a:cs typeface="Times New Roman" panose="02020603050405020304" pitchFamily="18" charset="0"/>
              </a:rPr>
              <a:t>Goodman, J. W</a:t>
            </a:r>
            <a:r>
              <a:rPr lang="en-US" altLang="ja-JP" sz="1200" dirty="0" smtClean="0">
                <a:latin typeface="Century" panose="02040604050505020304" pitchFamily="18" charset="0"/>
                <a:cs typeface="Times New Roman" panose="02020603050405020304" pitchFamily="18" charset="0"/>
              </a:rPr>
              <a:t>. 1968. </a:t>
            </a:r>
            <a:r>
              <a:rPr lang="en-US" altLang="ja-JP" sz="1200" dirty="0">
                <a:latin typeface="Century" panose="02040604050505020304" pitchFamily="18" charset="0"/>
                <a:cs typeface="Times New Roman" panose="02020603050405020304" pitchFamily="18" charset="0"/>
              </a:rPr>
              <a:t>Introduction to Fourier </a:t>
            </a:r>
            <a:r>
              <a:rPr lang="en-US" altLang="ja-JP" sz="1200" dirty="0" smtClean="0">
                <a:latin typeface="Century" panose="02040604050505020304" pitchFamily="18" charset="0"/>
                <a:cs typeface="Times New Roman" panose="02020603050405020304" pitchFamily="18" charset="0"/>
              </a:rPr>
              <a:t>Optics. McGraw-Hill.</a:t>
            </a:r>
            <a:endParaRPr lang="en-US" altLang="ja-JP" sz="1200" dirty="0">
              <a:latin typeface="Century" panose="02040604050505020304" pitchFamily="18" charset="0"/>
              <a:cs typeface="Times New Roman" panose="02020603050405020304" pitchFamily="18" charset="0"/>
            </a:endParaRPr>
          </a:p>
          <a:p>
            <a:r>
              <a:rPr lang="en-US" altLang="ja-JP" sz="1200" dirty="0" smtClean="0">
                <a:latin typeface="Century" panose="02040604050505020304" pitchFamily="18" charset="0"/>
                <a:cs typeface="Times New Roman" panose="02020603050405020304" pitchFamily="18" charset="0"/>
              </a:rPr>
              <a:t>Shinya</a:t>
            </a:r>
            <a:r>
              <a:rPr lang="en-US" altLang="ja-JP" sz="1200" dirty="0">
                <a:latin typeface="Century" panose="02040604050505020304" pitchFamily="18" charset="0"/>
                <a:cs typeface="Times New Roman" panose="02020603050405020304" pitchFamily="18" charset="0"/>
              </a:rPr>
              <a:t>, M., </a:t>
            </a:r>
            <a:r>
              <a:rPr lang="en-US" altLang="ja-JP" sz="1200" dirty="0" smtClean="0">
                <a:latin typeface="Century" panose="02040604050505020304" pitchFamily="18" charset="0"/>
                <a:cs typeface="Times New Roman" panose="02020603050405020304" pitchFamily="18" charset="0"/>
              </a:rPr>
              <a:t>Saito</a:t>
            </a:r>
            <a:r>
              <a:rPr lang="en-US" altLang="ja-JP" sz="1200" dirty="0">
                <a:latin typeface="Century" panose="02040604050505020304" pitchFamily="18" charset="0"/>
                <a:cs typeface="Times New Roman" panose="02020603050405020304" pitchFamily="18" charset="0"/>
              </a:rPr>
              <a:t>, </a:t>
            </a:r>
            <a:r>
              <a:rPr lang="en-US" altLang="ja-JP" sz="1200" dirty="0" smtClean="0">
                <a:latin typeface="Century" panose="02040604050505020304" pitchFamily="18" charset="0"/>
                <a:cs typeface="Times New Roman" panose="02020603050405020304" pitchFamily="18" charset="0"/>
              </a:rPr>
              <a:t>T., and Takahashi, T. 1989. Rendering </a:t>
            </a:r>
            <a:r>
              <a:rPr lang="en-US" altLang="ja-JP" sz="1200" dirty="0">
                <a:latin typeface="Century" panose="02040604050505020304" pitchFamily="18" charset="0"/>
                <a:cs typeface="Times New Roman" panose="02020603050405020304" pitchFamily="18" charset="0"/>
              </a:rPr>
              <a:t>Techniques for Transparent </a:t>
            </a:r>
            <a:r>
              <a:rPr lang="en-US" altLang="ja-JP" sz="1200" dirty="0" smtClean="0">
                <a:latin typeface="Century" panose="02040604050505020304" pitchFamily="18" charset="0"/>
                <a:cs typeface="Times New Roman" panose="02020603050405020304" pitchFamily="18" charset="0"/>
              </a:rPr>
              <a:t>Objects. </a:t>
            </a:r>
            <a:r>
              <a:rPr lang="en-US" altLang="ja-JP" sz="1200" dirty="0">
                <a:latin typeface="Century" panose="02040604050505020304" pitchFamily="18" charset="0"/>
                <a:cs typeface="Times New Roman" panose="02020603050405020304" pitchFamily="18" charset="0"/>
              </a:rPr>
              <a:t>Proc. Graphics Interface ’89, pp. </a:t>
            </a:r>
            <a:r>
              <a:rPr lang="en-US" altLang="ja-JP" sz="1200" dirty="0" smtClean="0">
                <a:latin typeface="Century" panose="02040604050505020304" pitchFamily="18" charset="0"/>
                <a:cs typeface="Times New Roman" panose="02020603050405020304" pitchFamily="18" charset="0"/>
              </a:rPr>
              <a:t>173–182.</a:t>
            </a:r>
          </a:p>
          <a:p>
            <a:r>
              <a:rPr lang="en-US" altLang="ja-JP" sz="1200" dirty="0" err="1" smtClean="0">
                <a:latin typeface="Century" panose="02040604050505020304" pitchFamily="18" charset="0"/>
                <a:cs typeface="Times New Roman" panose="02020603050405020304" pitchFamily="18" charset="0"/>
              </a:rPr>
              <a:t>Nakamae</a:t>
            </a:r>
            <a:r>
              <a:rPr lang="en-US" altLang="ja-JP" sz="1200" dirty="0">
                <a:latin typeface="Century" panose="02040604050505020304" pitchFamily="18" charset="0"/>
                <a:cs typeface="Times New Roman" panose="02020603050405020304" pitchFamily="18" charset="0"/>
              </a:rPr>
              <a:t>, E., </a:t>
            </a:r>
            <a:r>
              <a:rPr lang="en-US" altLang="ja-JP" sz="1200" dirty="0" smtClean="0">
                <a:latin typeface="Century" panose="02040604050505020304" pitchFamily="18" charset="0"/>
                <a:cs typeface="Times New Roman" panose="02020603050405020304" pitchFamily="18" charset="0"/>
              </a:rPr>
              <a:t>Kaneda</a:t>
            </a:r>
            <a:r>
              <a:rPr lang="en-US" altLang="ja-JP" sz="1200" dirty="0">
                <a:latin typeface="Century" panose="02040604050505020304" pitchFamily="18" charset="0"/>
                <a:cs typeface="Times New Roman" panose="02020603050405020304" pitchFamily="18" charset="0"/>
              </a:rPr>
              <a:t>, </a:t>
            </a:r>
            <a:r>
              <a:rPr lang="en-US" altLang="ja-JP" sz="1200" dirty="0" smtClean="0">
                <a:latin typeface="Century" panose="02040604050505020304" pitchFamily="18" charset="0"/>
                <a:cs typeface="Times New Roman" panose="02020603050405020304" pitchFamily="18" charset="0"/>
              </a:rPr>
              <a:t>K., Okamoto</a:t>
            </a:r>
            <a:r>
              <a:rPr lang="en-US" altLang="ja-JP" sz="1200" dirty="0">
                <a:latin typeface="Century" panose="02040604050505020304" pitchFamily="18" charset="0"/>
                <a:cs typeface="Times New Roman" panose="02020603050405020304" pitchFamily="18" charset="0"/>
              </a:rPr>
              <a:t>, </a:t>
            </a:r>
            <a:r>
              <a:rPr lang="en-US" altLang="ja-JP" sz="1200" dirty="0" smtClean="0">
                <a:latin typeface="Century" panose="02040604050505020304" pitchFamily="18" charset="0"/>
                <a:cs typeface="Times New Roman" panose="02020603050405020304" pitchFamily="18" charset="0"/>
              </a:rPr>
              <a:t>T., and </a:t>
            </a:r>
            <a:r>
              <a:rPr lang="en-US" altLang="ja-JP" sz="1200" dirty="0" err="1" smtClean="0">
                <a:latin typeface="Century" panose="02040604050505020304" pitchFamily="18" charset="0"/>
                <a:cs typeface="Times New Roman" panose="02020603050405020304" pitchFamily="18" charset="0"/>
              </a:rPr>
              <a:t>Nishita</a:t>
            </a:r>
            <a:r>
              <a:rPr lang="en-US" altLang="ja-JP" sz="1200" dirty="0" smtClean="0">
                <a:latin typeface="Century" panose="02040604050505020304" pitchFamily="18" charset="0"/>
                <a:cs typeface="Times New Roman" panose="02020603050405020304" pitchFamily="18" charset="0"/>
              </a:rPr>
              <a:t>, T. 1995. </a:t>
            </a:r>
            <a:r>
              <a:rPr lang="en-US" altLang="ja-JP" sz="1200" dirty="0">
                <a:latin typeface="Century" panose="02040604050505020304" pitchFamily="18" charset="0"/>
                <a:cs typeface="Times New Roman" panose="02020603050405020304" pitchFamily="18" charset="0"/>
              </a:rPr>
              <a:t>A Lighting Model Aiming </a:t>
            </a:r>
            <a:r>
              <a:rPr lang="en-US" altLang="ja-JP" sz="1200" dirty="0" smtClean="0">
                <a:latin typeface="Century" panose="02040604050505020304" pitchFamily="18" charset="0"/>
                <a:cs typeface="Times New Roman" panose="02020603050405020304" pitchFamily="18" charset="0"/>
              </a:rPr>
              <a:t>at Drive Simulators. Proc</a:t>
            </a:r>
            <a:r>
              <a:rPr lang="en-US" altLang="ja-JP" sz="1200" dirty="0">
                <a:latin typeface="Century" panose="02040604050505020304" pitchFamily="18" charset="0"/>
                <a:cs typeface="Times New Roman" panose="02020603050405020304" pitchFamily="18" charset="0"/>
              </a:rPr>
              <a:t>. </a:t>
            </a:r>
            <a:r>
              <a:rPr lang="en-US" altLang="ja-JP" sz="1200" dirty="0" smtClean="0">
                <a:latin typeface="Century" panose="02040604050505020304" pitchFamily="18" charset="0"/>
                <a:cs typeface="Times New Roman" panose="02020603050405020304" pitchFamily="18" charset="0"/>
              </a:rPr>
              <a:t>SIGGRAPH </a:t>
            </a:r>
            <a:r>
              <a:rPr lang="en-US" altLang="ja-JP" sz="1200" dirty="0">
                <a:latin typeface="Century" panose="02040604050505020304" pitchFamily="18" charset="0"/>
                <a:cs typeface="Times New Roman" panose="02020603050405020304" pitchFamily="18" charset="0"/>
              </a:rPr>
              <a:t>’90, </a:t>
            </a:r>
            <a:r>
              <a:rPr lang="en-US" altLang="ja-JP" sz="1200" dirty="0" smtClean="0">
                <a:latin typeface="Century" panose="02040604050505020304" pitchFamily="18" charset="0"/>
                <a:cs typeface="Times New Roman" panose="02020603050405020304" pitchFamily="18" charset="0"/>
              </a:rPr>
              <a:t>pp</a:t>
            </a:r>
            <a:r>
              <a:rPr lang="en-US" altLang="ja-JP" sz="1200" dirty="0">
                <a:latin typeface="Century" panose="02040604050505020304" pitchFamily="18" charset="0"/>
                <a:cs typeface="Times New Roman" panose="02020603050405020304" pitchFamily="18" charset="0"/>
              </a:rPr>
              <a:t>. 395–404, 1990.</a:t>
            </a:r>
            <a:endParaRPr lang="en-US" altLang="ja-JP" sz="1200" dirty="0" smtClean="0">
              <a:latin typeface="Century" panose="02040604050505020304" pitchFamily="18" charset="0"/>
              <a:cs typeface="Times New Roman" panose="02020603050405020304" pitchFamily="18" charset="0"/>
            </a:endParaRPr>
          </a:p>
          <a:p>
            <a:r>
              <a:rPr lang="en-US" altLang="ja-JP" sz="1200" dirty="0" err="1" smtClean="0">
                <a:latin typeface="Century" panose="02040604050505020304" pitchFamily="18" charset="0"/>
                <a:cs typeface="Times New Roman" panose="02020603050405020304" pitchFamily="18" charset="0"/>
              </a:rPr>
              <a:t>Rokita</a:t>
            </a:r>
            <a:r>
              <a:rPr lang="en-US" altLang="ja-JP" sz="1200" dirty="0" smtClean="0">
                <a:latin typeface="Century" panose="02040604050505020304" pitchFamily="18" charset="0"/>
                <a:cs typeface="Times New Roman" panose="02020603050405020304" pitchFamily="18" charset="0"/>
              </a:rPr>
              <a:t>, </a:t>
            </a:r>
            <a:r>
              <a:rPr lang="en-US" altLang="ja-JP" sz="1200" dirty="0">
                <a:latin typeface="Century" panose="02040604050505020304" pitchFamily="18" charset="0"/>
                <a:cs typeface="Times New Roman" panose="02020603050405020304" pitchFamily="18" charset="0"/>
              </a:rPr>
              <a:t>P., 1993. A model for rendering high intensity </a:t>
            </a:r>
            <a:r>
              <a:rPr lang="en-US" altLang="ja-JP" sz="1200" dirty="0" smtClean="0">
                <a:latin typeface="Century" panose="02040604050505020304" pitchFamily="18" charset="0"/>
                <a:cs typeface="Times New Roman" panose="02020603050405020304" pitchFamily="18" charset="0"/>
              </a:rPr>
              <a:t>lights. Computers &amp; Graphics, 17, 4, pp. 431–437.</a:t>
            </a:r>
            <a:endParaRPr lang="en-US" altLang="ja-JP" sz="1200" dirty="0">
              <a:latin typeface="Century" panose="02040604050505020304" pitchFamily="18" charset="0"/>
              <a:cs typeface="Times New Roman" panose="02020603050405020304" pitchFamily="18" charset="0"/>
            </a:endParaRPr>
          </a:p>
          <a:p>
            <a:r>
              <a:rPr lang="en-US" altLang="ja-JP" sz="1200" dirty="0" smtClean="0">
                <a:latin typeface="Century" panose="02040604050505020304" pitchFamily="18" charset="0"/>
                <a:cs typeface="Times New Roman" panose="02020603050405020304" pitchFamily="18" charset="0"/>
              </a:rPr>
              <a:t>Spencer</a:t>
            </a:r>
            <a:r>
              <a:rPr lang="en-US" altLang="ja-JP" sz="1200" dirty="0">
                <a:latin typeface="Century" panose="02040604050505020304" pitchFamily="18" charset="0"/>
                <a:cs typeface="Times New Roman" panose="02020603050405020304" pitchFamily="18" charset="0"/>
              </a:rPr>
              <a:t>, G., </a:t>
            </a:r>
            <a:r>
              <a:rPr lang="en-US" altLang="ja-JP" sz="1200" dirty="0" smtClean="0">
                <a:latin typeface="Century" panose="02040604050505020304" pitchFamily="18" charset="0"/>
                <a:cs typeface="Times New Roman" panose="02020603050405020304" pitchFamily="18" charset="0"/>
              </a:rPr>
              <a:t>Shirley</a:t>
            </a:r>
            <a:r>
              <a:rPr lang="en-US" altLang="ja-JP" sz="1200" dirty="0">
                <a:latin typeface="Century" panose="02040604050505020304" pitchFamily="18" charset="0"/>
                <a:cs typeface="Times New Roman" panose="02020603050405020304" pitchFamily="18" charset="0"/>
              </a:rPr>
              <a:t>, </a:t>
            </a:r>
            <a:r>
              <a:rPr lang="en-US" altLang="ja-JP" sz="1200" dirty="0" smtClean="0">
                <a:latin typeface="Century" panose="02040604050505020304" pitchFamily="18" charset="0"/>
                <a:cs typeface="Times New Roman" panose="02020603050405020304" pitchFamily="18" charset="0"/>
              </a:rPr>
              <a:t>P., Zimmerman</a:t>
            </a:r>
            <a:r>
              <a:rPr lang="en-US" altLang="ja-JP" sz="1200" dirty="0">
                <a:latin typeface="Century" panose="02040604050505020304" pitchFamily="18" charset="0"/>
                <a:cs typeface="Times New Roman" panose="02020603050405020304" pitchFamily="18" charset="0"/>
              </a:rPr>
              <a:t>, </a:t>
            </a:r>
            <a:r>
              <a:rPr lang="en-US" altLang="ja-JP" sz="1200" dirty="0" smtClean="0">
                <a:latin typeface="Century" panose="02040604050505020304" pitchFamily="18" charset="0"/>
                <a:cs typeface="Times New Roman" panose="02020603050405020304" pitchFamily="18" charset="0"/>
              </a:rPr>
              <a:t>K., and Greenberg, D. P. 1995. Physically-Based Glare Effects </a:t>
            </a:r>
            <a:r>
              <a:rPr lang="en-US" altLang="ja-JP" sz="1200" dirty="0">
                <a:latin typeface="Century" panose="02040604050505020304" pitchFamily="18" charset="0"/>
                <a:cs typeface="Times New Roman" panose="02020603050405020304" pitchFamily="18" charset="0"/>
              </a:rPr>
              <a:t>for Digital </a:t>
            </a:r>
            <a:r>
              <a:rPr lang="en-US" altLang="ja-JP" sz="1200" dirty="0" smtClean="0">
                <a:latin typeface="Century" panose="02040604050505020304" pitchFamily="18" charset="0"/>
                <a:cs typeface="Times New Roman" panose="02020603050405020304" pitchFamily="18" charset="0"/>
              </a:rPr>
              <a:t>Images. Proc</a:t>
            </a:r>
            <a:r>
              <a:rPr lang="en-US" altLang="ja-JP" sz="1200" dirty="0">
                <a:latin typeface="Century" panose="02040604050505020304" pitchFamily="18" charset="0"/>
                <a:cs typeface="Times New Roman" panose="02020603050405020304" pitchFamily="18" charset="0"/>
              </a:rPr>
              <a:t>. </a:t>
            </a:r>
            <a:r>
              <a:rPr lang="en-US" altLang="ja-JP" sz="1200" dirty="0" smtClean="0">
                <a:latin typeface="Century" panose="02040604050505020304" pitchFamily="18" charset="0"/>
                <a:cs typeface="Times New Roman" panose="02020603050405020304" pitchFamily="18" charset="0"/>
              </a:rPr>
              <a:t>SIGGRAPH </a:t>
            </a:r>
            <a:r>
              <a:rPr lang="en-US" altLang="ja-JP" sz="1200" dirty="0">
                <a:latin typeface="Century" panose="02040604050505020304" pitchFamily="18" charset="0"/>
                <a:cs typeface="Times New Roman" panose="02020603050405020304" pitchFamily="18" charset="0"/>
              </a:rPr>
              <a:t>’95, pp. </a:t>
            </a:r>
            <a:r>
              <a:rPr lang="en-US" altLang="ja-JP" sz="1200" dirty="0" smtClean="0">
                <a:latin typeface="Century" panose="02040604050505020304" pitchFamily="18" charset="0"/>
                <a:cs typeface="Times New Roman" panose="02020603050405020304" pitchFamily="18" charset="0"/>
              </a:rPr>
              <a:t>325–334.</a:t>
            </a:r>
          </a:p>
          <a:p>
            <a:r>
              <a:rPr lang="en-US" altLang="ja-JP" sz="1200" dirty="0" err="1" smtClean="0">
                <a:latin typeface="Century" panose="02040604050505020304" pitchFamily="18" charset="0"/>
                <a:cs typeface="Times New Roman" panose="02020603050405020304" pitchFamily="18" charset="0"/>
              </a:rPr>
              <a:t>Stam</a:t>
            </a:r>
            <a:r>
              <a:rPr lang="en-US" altLang="ja-JP" sz="1200" dirty="0">
                <a:latin typeface="Century" panose="02040604050505020304" pitchFamily="18" charset="0"/>
                <a:cs typeface="Times New Roman" panose="02020603050405020304" pitchFamily="18" charset="0"/>
              </a:rPr>
              <a:t>, J</a:t>
            </a:r>
            <a:r>
              <a:rPr lang="en-US" altLang="ja-JP" sz="1200" dirty="0" smtClean="0">
                <a:latin typeface="Century" panose="02040604050505020304" pitchFamily="18" charset="0"/>
                <a:cs typeface="Times New Roman" panose="02020603050405020304" pitchFamily="18" charset="0"/>
              </a:rPr>
              <a:t>. 1999. Diffraction </a:t>
            </a:r>
            <a:r>
              <a:rPr lang="en-US" altLang="ja-JP" sz="1200" dirty="0" err="1" smtClean="0">
                <a:latin typeface="Century" panose="02040604050505020304" pitchFamily="18" charset="0"/>
                <a:cs typeface="Times New Roman" panose="02020603050405020304" pitchFamily="18" charset="0"/>
              </a:rPr>
              <a:t>shaders</a:t>
            </a:r>
            <a:r>
              <a:rPr lang="en-US" altLang="ja-JP" sz="1200" dirty="0" smtClean="0">
                <a:latin typeface="Century" panose="02040604050505020304" pitchFamily="18" charset="0"/>
                <a:cs typeface="Times New Roman" panose="02020603050405020304" pitchFamily="18" charset="0"/>
              </a:rPr>
              <a:t>. Proc</a:t>
            </a:r>
            <a:r>
              <a:rPr lang="en-US" altLang="ja-JP" sz="1200" dirty="0">
                <a:latin typeface="Century" panose="02040604050505020304" pitchFamily="18" charset="0"/>
                <a:cs typeface="Times New Roman" panose="02020603050405020304" pitchFamily="18" charset="0"/>
              </a:rPr>
              <a:t>. </a:t>
            </a:r>
            <a:r>
              <a:rPr lang="en-US" altLang="ja-JP" sz="1200" dirty="0" smtClean="0">
                <a:latin typeface="Century" panose="02040604050505020304" pitchFamily="18" charset="0"/>
                <a:cs typeface="Times New Roman" panose="02020603050405020304" pitchFamily="18" charset="0"/>
              </a:rPr>
              <a:t>SIGGRAPH </a:t>
            </a:r>
            <a:r>
              <a:rPr lang="en-US" altLang="ja-JP" sz="1200" dirty="0">
                <a:latin typeface="Century" panose="02040604050505020304" pitchFamily="18" charset="0"/>
                <a:cs typeface="Times New Roman" panose="02020603050405020304" pitchFamily="18" charset="0"/>
              </a:rPr>
              <a:t>’99, pp. </a:t>
            </a:r>
            <a:r>
              <a:rPr lang="en-US" altLang="ja-JP" sz="1200" dirty="0" smtClean="0">
                <a:latin typeface="Century" panose="02040604050505020304" pitchFamily="18" charset="0"/>
                <a:cs typeface="Times New Roman" panose="02020603050405020304" pitchFamily="18" charset="0"/>
              </a:rPr>
              <a:t>101–110.</a:t>
            </a:r>
          </a:p>
          <a:p>
            <a:r>
              <a:rPr lang="en-US" altLang="ja-JP" sz="1200" dirty="0" smtClean="0">
                <a:latin typeface="Century" panose="02040604050505020304" pitchFamily="18" charset="0"/>
                <a:cs typeface="Times New Roman" panose="02020603050405020304" pitchFamily="18" charset="0"/>
              </a:rPr>
              <a:t>Mitchell, J. L. 2002. </a:t>
            </a:r>
            <a:r>
              <a:rPr lang="en-US" altLang="ja-JP" sz="1200" dirty="0">
                <a:latin typeface="Century" panose="02040604050505020304" pitchFamily="18" charset="0"/>
                <a:cs typeface="Times New Roman" panose="02020603050405020304" pitchFamily="18" charset="0"/>
              </a:rPr>
              <a:t>RADEON 9700 Shading. State of the Art </a:t>
            </a:r>
            <a:r>
              <a:rPr lang="en-US" altLang="ja-JP" sz="1200" dirty="0" smtClean="0">
                <a:latin typeface="Century" panose="02040604050505020304" pitchFamily="18" charset="0"/>
                <a:cs typeface="Times New Roman" panose="02020603050405020304" pitchFamily="18" charset="0"/>
              </a:rPr>
              <a:t>in Hardware </a:t>
            </a:r>
            <a:r>
              <a:rPr lang="en-US" altLang="ja-JP" sz="1200" dirty="0">
                <a:latin typeface="Century" panose="02040604050505020304" pitchFamily="18" charset="0"/>
                <a:cs typeface="Times New Roman" panose="02020603050405020304" pitchFamily="18" charset="0"/>
              </a:rPr>
              <a:t>Shading, Course Note #17, SIGGRAPH </a:t>
            </a:r>
            <a:r>
              <a:rPr lang="en-US" altLang="ja-JP" sz="1200" dirty="0" smtClean="0">
                <a:latin typeface="Century" panose="02040604050505020304" pitchFamily="18" charset="0"/>
                <a:cs typeface="Times New Roman" panose="02020603050405020304" pitchFamily="18" charset="0"/>
              </a:rPr>
              <a:t>2002.</a:t>
            </a:r>
          </a:p>
          <a:p>
            <a:r>
              <a:rPr lang="en-US" altLang="ja-JP" sz="1200" dirty="0" err="1" smtClean="0">
                <a:latin typeface="Century" panose="02040604050505020304" pitchFamily="18" charset="0"/>
                <a:cs typeface="Times New Roman" panose="02020603050405020304" pitchFamily="18" charset="0"/>
              </a:rPr>
              <a:t>Kawase</a:t>
            </a:r>
            <a:r>
              <a:rPr lang="en-US" altLang="ja-JP" sz="1200" dirty="0" smtClean="0">
                <a:latin typeface="Century" panose="02040604050505020304" pitchFamily="18" charset="0"/>
                <a:cs typeface="Times New Roman" panose="02020603050405020304" pitchFamily="18" charset="0"/>
              </a:rPr>
              <a:t>, M., and Nagaya, M. 2002. Real-time CG rendering techniques in DOUBLE-S.T.E.A.L. CEDEC 2002</a:t>
            </a:r>
            <a:r>
              <a:rPr lang="en-US" altLang="ja-JP" sz="1200" dirty="0">
                <a:latin typeface="Century" panose="02040604050505020304" pitchFamily="18" charset="0"/>
                <a:cs typeface="Times New Roman" panose="02020603050405020304" pitchFamily="18" charset="0"/>
              </a:rPr>
              <a:t>, </a:t>
            </a:r>
            <a:r>
              <a:rPr lang="en-US" altLang="ja-JP" sz="1200" dirty="0" smtClean="0">
                <a:latin typeface="Century" panose="02040604050505020304" pitchFamily="18" charset="0"/>
                <a:cs typeface="Times New Roman" panose="02020603050405020304" pitchFamily="18" charset="0"/>
              </a:rPr>
              <a:t>Tokyo, No</a:t>
            </a:r>
            <a:r>
              <a:rPr lang="en-US" altLang="ja-JP" sz="1200" dirty="0">
                <a:latin typeface="Century" panose="02040604050505020304" pitchFamily="18" charset="0"/>
                <a:cs typeface="Times New Roman" panose="02020603050405020304" pitchFamily="18" charset="0"/>
              </a:rPr>
              <a:t>. </a:t>
            </a:r>
            <a:r>
              <a:rPr lang="en-US" altLang="ja-JP" sz="1200" dirty="0" smtClean="0">
                <a:latin typeface="Century" panose="02040604050505020304" pitchFamily="18" charset="0"/>
                <a:cs typeface="Times New Roman" panose="02020603050405020304" pitchFamily="18" charset="0"/>
              </a:rPr>
              <a:t>1-3-A. (In Japanese)</a:t>
            </a:r>
          </a:p>
          <a:p>
            <a:r>
              <a:rPr lang="en-US" altLang="ja-JP" sz="1200" dirty="0" err="1" smtClean="0">
                <a:latin typeface="Century" panose="02040604050505020304" pitchFamily="18" charset="0"/>
                <a:cs typeface="Times New Roman" panose="02020603050405020304" pitchFamily="18" charset="0"/>
              </a:rPr>
              <a:t>Kawase</a:t>
            </a:r>
            <a:r>
              <a:rPr lang="en-US" altLang="ja-JP" sz="1200" dirty="0" smtClean="0">
                <a:latin typeface="Century" panose="02040604050505020304" pitchFamily="18" charset="0"/>
                <a:cs typeface="Times New Roman" panose="02020603050405020304" pitchFamily="18" charset="0"/>
              </a:rPr>
              <a:t>, M. 2003. Frame </a:t>
            </a:r>
            <a:r>
              <a:rPr lang="en-US" altLang="ja-JP" sz="1200" dirty="0">
                <a:latin typeface="Century" panose="02040604050505020304" pitchFamily="18" charset="0"/>
                <a:cs typeface="Times New Roman" panose="02020603050405020304" pitchFamily="18" charset="0"/>
              </a:rPr>
              <a:t>Buffer </a:t>
            </a:r>
            <a:r>
              <a:rPr lang="en-US" altLang="ja-JP" sz="1200" dirty="0" err="1">
                <a:latin typeface="Century" panose="02040604050505020304" pitchFamily="18" charset="0"/>
                <a:cs typeface="Times New Roman" panose="02020603050405020304" pitchFamily="18" charset="0"/>
              </a:rPr>
              <a:t>Postprocessing</a:t>
            </a:r>
            <a:r>
              <a:rPr lang="en-US" altLang="ja-JP" sz="1200" dirty="0">
                <a:latin typeface="Century" panose="02040604050505020304" pitchFamily="18" charset="0"/>
                <a:cs typeface="Times New Roman" panose="02020603050405020304" pitchFamily="18" charset="0"/>
              </a:rPr>
              <a:t> Effects in DOUBLE-S.T.E.A.L (</a:t>
            </a:r>
            <a:r>
              <a:rPr lang="en-US" altLang="ja-JP" sz="1200" dirty="0" err="1" smtClean="0">
                <a:latin typeface="Century" panose="02040604050505020304" pitchFamily="18" charset="0"/>
                <a:cs typeface="Times New Roman" panose="02020603050405020304" pitchFamily="18" charset="0"/>
              </a:rPr>
              <a:t>Wreckless</a:t>
            </a:r>
            <a:r>
              <a:rPr lang="en-US" altLang="ja-JP" sz="1200" dirty="0" smtClean="0">
                <a:latin typeface="Century" panose="02040604050505020304" pitchFamily="18" charset="0"/>
                <a:cs typeface="Times New Roman" panose="02020603050405020304" pitchFamily="18" charset="0"/>
              </a:rPr>
              <a:t>). GDC 2003.</a:t>
            </a:r>
            <a:endParaRPr kumimoji="1" lang="ja-JP" altLang="en-US" sz="1200" dirty="0">
              <a:latin typeface="Century" panose="02040604050505020304" pitchFamily="18" charset="0"/>
              <a:cs typeface="Times New Roman" panose="02020603050405020304" pitchFamily="18" charset="0"/>
            </a:endParaRPr>
          </a:p>
        </p:txBody>
      </p:sp>
    </p:spTree>
    <p:extLst>
      <p:ext uri="{BB962C8B-B14F-4D97-AF65-F5344CB8AC3E}">
        <p14:creationId xmlns:p14="http://schemas.microsoft.com/office/powerpoint/2010/main" val="357443369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References</a:t>
            </a:r>
            <a:endParaRPr kumimoji="1" lang="ja-JP" altLang="en-US" dirty="0"/>
          </a:p>
        </p:txBody>
      </p:sp>
      <p:sp>
        <p:nvSpPr>
          <p:cNvPr id="3" name="コンテンツ プレースホルダー 2"/>
          <p:cNvSpPr>
            <a:spLocks noGrp="1"/>
          </p:cNvSpPr>
          <p:nvPr>
            <p:ph idx="1"/>
          </p:nvPr>
        </p:nvSpPr>
        <p:spPr/>
        <p:txBody>
          <a:bodyPr/>
          <a:lstStyle/>
          <a:p>
            <a:r>
              <a:rPr lang="en-US" altLang="ja-JP" sz="1200" dirty="0" err="1">
                <a:latin typeface="Century" panose="02040604050505020304" pitchFamily="18" charset="0"/>
                <a:cs typeface="Times New Roman" panose="02020603050405020304" pitchFamily="18" charset="0"/>
              </a:rPr>
              <a:t>Kakimoto</a:t>
            </a:r>
            <a:r>
              <a:rPr lang="en-US" altLang="ja-JP" sz="1200" dirty="0">
                <a:latin typeface="Century" panose="02040604050505020304" pitchFamily="18" charset="0"/>
                <a:cs typeface="Times New Roman" panose="02020603050405020304" pitchFamily="18" charset="0"/>
              </a:rPr>
              <a:t>, M., Matsuoka, K., </a:t>
            </a:r>
            <a:r>
              <a:rPr lang="en-US" altLang="ja-JP" sz="1200" dirty="0" err="1">
                <a:latin typeface="Century" panose="02040604050505020304" pitchFamily="18" charset="0"/>
                <a:cs typeface="Times New Roman" panose="02020603050405020304" pitchFamily="18" charset="0"/>
              </a:rPr>
              <a:t>Naemura</a:t>
            </a:r>
            <a:r>
              <a:rPr lang="en-US" altLang="ja-JP" sz="1200" dirty="0">
                <a:latin typeface="Century" panose="02040604050505020304" pitchFamily="18" charset="0"/>
                <a:cs typeface="Times New Roman" panose="02020603050405020304" pitchFamily="18" charset="0"/>
              </a:rPr>
              <a:t>, T., </a:t>
            </a:r>
            <a:r>
              <a:rPr lang="en-US" altLang="ja-JP" sz="1200" dirty="0" err="1">
                <a:latin typeface="Century" panose="02040604050505020304" pitchFamily="18" charset="0"/>
                <a:cs typeface="Times New Roman" panose="02020603050405020304" pitchFamily="18" charset="0"/>
              </a:rPr>
              <a:t>Nishita</a:t>
            </a:r>
            <a:r>
              <a:rPr lang="en-US" altLang="ja-JP" sz="1200" dirty="0">
                <a:latin typeface="Century" panose="02040604050505020304" pitchFamily="18" charset="0"/>
                <a:cs typeface="Times New Roman" panose="02020603050405020304" pitchFamily="18" charset="0"/>
              </a:rPr>
              <a:t>, T., and </a:t>
            </a:r>
            <a:r>
              <a:rPr lang="en-US" altLang="ja-JP" sz="1200" dirty="0" err="1">
                <a:latin typeface="Century" panose="02040604050505020304" pitchFamily="18" charset="0"/>
                <a:cs typeface="Times New Roman" panose="02020603050405020304" pitchFamily="18" charset="0"/>
              </a:rPr>
              <a:t>Harashima</a:t>
            </a:r>
            <a:r>
              <a:rPr lang="en-US" altLang="ja-JP" sz="1200" dirty="0">
                <a:latin typeface="Century" panose="02040604050505020304" pitchFamily="18" charset="0"/>
                <a:cs typeface="Times New Roman" panose="02020603050405020304" pitchFamily="18" charset="0"/>
              </a:rPr>
              <a:t>, H. </a:t>
            </a:r>
            <a:r>
              <a:rPr lang="en-US" altLang="ja-JP" sz="1200" dirty="0" smtClean="0">
                <a:latin typeface="Century" panose="02040604050505020304" pitchFamily="18" charset="0"/>
                <a:cs typeface="Times New Roman" panose="02020603050405020304" pitchFamily="18" charset="0"/>
              </a:rPr>
              <a:t>2004. </a:t>
            </a:r>
            <a:r>
              <a:rPr lang="en-US" altLang="ja-JP" sz="1200" dirty="0">
                <a:latin typeface="Century" panose="02040604050505020304" pitchFamily="18" charset="0"/>
                <a:cs typeface="Times New Roman" panose="02020603050405020304" pitchFamily="18" charset="0"/>
              </a:rPr>
              <a:t>Glare generation based on wave optics. </a:t>
            </a:r>
            <a:r>
              <a:rPr lang="en-US" altLang="ja-JP" sz="1200" dirty="0" smtClean="0">
                <a:latin typeface="Century" panose="02040604050505020304" pitchFamily="18" charset="0"/>
                <a:cs typeface="Times New Roman" panose="02020603050405020304" pitchFamily="18" charset="0"/>
              </a:rPr>
              <a:t>Proc. Pacific Graphics 2004, </a:t>
            </a:r>
            <a:r>
              <a:rPr lang="en-US" altLang="ja-JP" sz="1200" dirty="0">
                <a:latin typeface="Century" panose="02040604050505020304" pitchFamily="18" charset="0"/>
                <a:cs typeface="Times New Roman" panose="02020603050405020304" pitchFamily="18" charset="0"/>
              </a:rPr>
              <a:t>pp. </a:t>
            </a:r>
            <a:r>
              <a:rPr lang="en-US" altLang="ja-JP" sz="1200" dirty="0" smtClean="0">
                <a:latin typeface="Century" panose="02040604050505020304" pitchFamily="18" charset="0"/>
                <a:cs typeface="Times New Roman" panose="02020603050405020304" pitchFamily="18" charset="0"/>
              </a:rPr>
              <a:t>133–142. (reprinted as CGF 24, 2, pp. 185–193)</a:t>
            </a:r>
            <a:endParaRPr lang="en-US" altLang="ja-JP" sz="1200" dirty="0">
              <a:latin typeface="Century" panose="02040604050505020304" pitchFamily="18" charset="0"/>
              <a:cs typeface="Times New Roman" panose="02020603050405020304" pitchFamily="18" charset="0"/>
            </a:endParaRPr>
          </a:p>
          <a:p>
            <a:r>
              <a:rPr lang="en-US" altLang="ja-JP" sz="1200" dirty="0" err="1">
                <a:latin typeface="Century" panose="02040604050505020304" pitchFamily="18" charset="0"/>
                <a:cs typeface="Times New Roman" panose="02020603050405020304" pitchFamily="18" charset="0"/>
              </a:rPr>
              <a:t>Kakimoto</a:t>
            </a:r>
            <a:r>
              <a:rPr lang="en-US" altLang="ja-JP" sz="1200" dirty="0">
                <a:latin typeface="Century" panose="02040604050505020304" pitchFamily="18" charset="0"/>
                <a:cs typeface="Times New Roman" panose="02020603050405020304" pitchFamily="18" charset="0"/>
              </a:rPr>
              <a:t>, M., Matsuoka, K., </a:t>
            </a:r>
            <a:r>
              <a:rPr lang="en-US" altLang="ja-JP" sz="1200" dirty="0" err="1">
                <a:latin typeface="Century" panose="02040604050505020304" pitchFamily="18" charset="0"/>
                <a:cs typeface="Times New Roman" panose="02020603050405020304" pitchFamily="18" charset="0"/>
              </a:rPr>
              <a:t>Naemura</a:t>
            </a:r>
            <a:r>
              <a:rPr lang="en-US" altLang="ja-JP" sz="1200" dirty="0">
                <a:latin typeface="Century" panose="02040604050505020304" pitchFamily="18" charset="0"/>
                <a:cs typeface="Times New Roman" panose="02020603050405020304" pitchFamily="18" charset="0"/>
              </a:rPr>
              <a:t>, T., </a:t>
            </a:r>
            <a:r>
              <a:rPr lang="en-US" altLang="ja-JP" sz="1200" dirty="0" err="1">
                <a:latin typeface="Century" panose="02040604050505020304" pitchFamily="18" charset="0"/>
                <a:cs typeface="Times New Roman" panose="02020603050405020304" pitchFamily="18" charset="0"/>
              </a:rPr>
              <a:t>Nishita</a:t>
            </a:r>
            <a:r>
              <a:rPr lang="en-US" altLang="ja-JP" sz="1200" dirty="0">
                <a:latin typeface="Century" panose="02040604050505020304" pitchFamily="18" charset="0"/>
                <a:cs typeface="Times New Roman" panose="02020603050405020304" pitchFamily="18" charset="0"/>
              </a:rPr>
              <a:t>, T., and </a:t>
            </a:r>
            <a:r>
              <a:rPr lang="en-US" altLang="ja-JP" sz="1200" dirty="0" err="1">
                <a:latin typeface="Century" panose="02040604050505020304" pitchFamily="18" charset="0"/>
                <a:cs typeface="Times New Roman" panose="02020603050405020304" pitchFamily="18" charset="0"/>
              </a:rPr>
              <a:t>Harashima</a:t>
            </a:r>
            <a:r>
              <a:rPr lang="en-US" altLang="ja-JP" sz="1200" dirty="0">
                <a:latin typeface="Century" panose="02040604050505020304" pitchFamily="18" charset="0"/>
                <a:cs typeface="Times New Roman" panose="02020603050405020304" pitchFamily="18" charset="0"/>
              </a:rPr>
              <a:t>, H. 2005. Glare Simulation and Its Application to Evaluation of Bright Lights </a:t>
            </a:r>
            <a:r>
              <a:rPr lang="en-US" altLang="ja-JP" sz="1200" dirty="0" smtClean="0">
                <a:latin typeface="Century" panose="02040604050505020304" pitchFamily="18" charset="0"/>
                <a:cs typeface="Times New Roman" panose="02020603050405020304" pitchFamily="18" charset="0"/>
              </a:rPr>
              <a:t>with Spectral </a:t>
            </a:r>
            <a:r>
              <a:rPr lang="en-US" altLang="ja-JP" sz="1200" dirty="0">
                <a:latin typeface="Century" panose="02040604050505020304" pitchFamily="18" charset="0"/>
                <a:cs typeface="Times New Roman" panose="02020603050405020304" pitchFamily="18" charset="0"/>
              </a:rPr>
              <a:t>Power Distribution, Posters, SIGGRAPH 2005.</a:t>
            </a:r>
          </a:p>
          <a:p>
            <a:r>
              <a:rPr lang="en-US" altLang="ja-JP" sz="1200" dirty="0" err="1" smtClean="0">
                <a:latin typeface="Century" panose="02040604050505020304" pitchFamily="18" charset="0"/>
                <a:cs typeface="Times New Roman" panose="02020603050405020304" pitchFamily="18" charset="0"/>
              </a:rPr>
              <a:t>Ritschel</a:t>
            </a:r>
            <a:r>
              <a:rPr lang="en-US" altLang="ja-JP" sz="1200" dirty="0">
                <a:latin typeface="Century" panose="02040604050505020304" pitchFamily="18" charset="0"/>
                <a:cs typeface="Times New Roman" panose="02020603050405020304" pitchFamily="18" charset="0"/>
              </a:rPr>
              <a:t>, T., </a:t>
            </a:r>
            <a:r>
              <a:rPr lang="en-US" altLang="ja-JP" sz="1200" dirty="0" err="1">
                <a:latin typeface="Century" panose="02040604050505020304" pitchFamily="18" charset="0"/>
                <a:cs typeface="Times New Roman" panose="02020603050405020304" pitchFamily="18" charset="0"/>
              </a:rPr>
              <a:t>Ihrke</a:t>
            </a:r>
            <a:r>
              <a:rPr lang="en-US" altLang="ja-JP" sz="1200" dirty="0">
                <a:latin typeface="Century" panose="02040604050505020304" pitchFamily="18" charset="0"/>
                <a:cs typeface="Times New Roman" panose="02020603050405020304" pitchFamily="18" charset="0"/>
              </a:rPr>
              <a:t>, M., </a:t>
            </a:r>
            <a:r>
              <a:rPr lang="en-US" altLang="ja-JP" sz="1200" dirty="0" err="1">
                <a:latin typeface="Century" panose="02040604050505020304" pitchFamily="18" charset="0"/>
                <a:cs typeface="Times New Roman" panose="02020603050405020304" pitchFamily="18" charset="0"/>
              </a:rPr>
              <a:t>Frisvad</a:t>
            </a:r>
            <a:r>
              <a:rPr lang="en-US" altLang="ja-JP" sz="1200" dirty="0">
                <a:latin typeface="Century" panose="02040604050505020304" pitchFamily="18" charset="0"/>
                <a:cs typeface="Times New Roman" panose="02020603050405020304" pitchFamily="18" charset="0"/>
              </a:rPr>
              <a:t>, J. R., Coppens, J., </a:t>
            </a:r>
            <a:r>
              <a:rPr lang="en-US" altLang="ja-JP" sz="1200" dirty="0" err="1">
                <a:latin typeface="Century" panose="02040604050505020304" pitchFamily="18" charset="0"/>
                <a:cs typeface="Times New Roman" panose="02020603050405020304" pitchFamily="18" charset="0"/>
              </a:rPr>
              <a:t>Myszkowski</a:t>
            </a:r>
            <a:r>
              <a:rPr lang="en-US" altLang="ja-JP" sz="1200" dirty="0">
                <a:latin typeface="Century" panose="02040604050505020304" pitchFamily="18" charset="0"/>
                <a:cs typeface="Times New Roman" panose="02020603050405020304" pitchFamily="18" charset="0"/>
              </a:rPr>
              <a:t>, K., and Seidel, H.-P. 2009. Temporal Glare: Real-Time Dynamic Simulation of the Scattering in the Human Eye. Computer Graphics Forum (Proc. </a:t>
            </a:r>
            <a:r>
              <a:rPr lang="en-US" altLang="ja-JP" sz="1200" dirty="0" err="1">
                <a:latin typeface="Century" panose="02040604050505020304" pitchFamily="18" charset="0"/>
                <a:cs typeface="Times New Roman" panose="02020603050405020304" pitchFamily="18" charset="0"/>
              </a:rPr>
              <a:t>Eurographics</a:t>
            </a:r>
            <a:r>
              <a:rPr lang="en-US" altLang="ja-JP" sz="1200" dirty="0" smtClean="0">
                <a:latin typeface="Century" panose="02040604050505020304" pitchFamily="18" charset="0"/>
                <a:cs typeface="Times New Roman" panose="02020603050405020304" pitchFamily="18" charset="0"/>
              </a:rPr>
              <a:t>).</a:t>
            </a:r>
          </a:p>
          <a:p>
            <a:r>
              <a:rPr lang="en-US" altLang="ja-JP" sz="1200" dirty="0" smtClean="0">
                <a:latin typeface="Century" panose="02040604050505020304" pitchFamily="18" charset="0"/>
                <a:cs typeface="Times New Roman" panose="02020603050405020304" pitchFamily="18" charset="0"/>
              </a:rPr>
              <a:t>Kakimoto, M., </a:t>
            </a:r>
            <a:r>
              <a:rPr lang="en-US" altLang="ja-JP" sz="1200" dirty="0" err="1" smtClean="0">
                <a:latin typeface="Century" panose="02040604050505020304" pitchFamily="18" charset="0"/>
                <a:cs typeface="Times New Roman" panose="02020603050405020304" pitchFamily="18" charset="0"/>
              </a:rPr>
              <a:t>Nishita</a:t>
            </a:r>
            <a:r>
              <a:rPr lang="en-US" altLang="ja-JP" sz="1200" dirty="0" smtClean="0">
                <a:latin typeface="Century" panose="02040604050505020304" pitchFamily="18" charset="0"/>
                <a:cs typeface="Times New Roman" panose="02020603050405020304" pitchFamily="18" charset="0"/>
              </a:rPr>
              <a:t>, T., </a:t>
            </a:r>
            <a:r>
              <a:rPr lang="en-US" altLang="ja-JP" sz="1200" dirty="0" err="1" smtClean="0">
                <a:latin typeface="Century" panose="02040604050505020304" pitchFamily="18" charset="0"/>
                <a:cs typeface="Times New Roman" panose="02020603050405020304" pitchFamily="18" charset="0"/>
              </a:rPr>
              <a:t>Naemura</a:t>
            </a:r>
            <a:r>
              <a:rPr lang="en-US" altLang="ja-JP" sz="1200" dirty="0" smtClean="0">
                <a:latin typeface="Century" panose="02040604050505020304" pitchFamily="18" charset="0"/>
                <a:cs typeface="Times New Roman" panose="02020603050405020304" pitchFamily="18" charset="0"/>
              </a:rPr>
              <a:t>, T., </a:t>
            </a:r>
            <a:r>
              <a:rPr lang="en-US" altLang="ja-JP" sz="1200" dirty="0" err="1" smtClean="0">
                <a:latin typeface="Century" panose="02040604050505020304" pitchFamily="18" charset="0"/>
                <a:cs typeface="Times New Roman" panose="02020603050405020304" pitchFamily="18" charset="0"/>
              </a:rPr>
              <a:t>Harashima</a:t>
            </a:r>
            <a:r>
              <a:rPr lang="en-US" altLang="ja-JP" sz="1200" dirty="0" smtClean="0">
                <a:latin typeface="Century" panose="02040604050505020304" pitchFamily="18" charset="0"/>
                <a:cs typeface="Times New Roman" panose="02020603050405020304" pitchFamily="18" charset="0"/>
              </a:rPr>
              <a:t>, H. 2010. A Glare Effect Application to Headlamp Design Verification. Journal of IIEEJ (Institute of Image Electronics Engineers of Japan), 39, 4, 369–375. (In Japanese) </a:t>
            </a:r>
            <a:endParaRPr lang="en-US" altLang="ja-JP" sz="1200" dirty="0">
              <a:latin typeface="Century" panose="02040604050505020304" pitchFamily="18" charset="0"/>
              <a:cs typeface="Times New Roman" panose="02020603050405020304" pitchFamily="18" charset="0"/>
            </a:endParaRPr>
          </a:p>
          <a:p>
            <a:r>
              <a:rPr lang="fi-FI" altLang="ja-JP" sz="1200" dirty="0" smtClean="0">
                <a:latin typeface="Century" panose="02040604050505020304" pitchFamily="18" charset="0"/>
                <a:cs typeface="Times New Roman" panose="02020603050405020304" pitchFamily="18" charset="0"/>
              </a:rPr>
              <a:t>Hullin</a:t>
            </a:r>
            <a:r>
              <a:rPr lang="fi-FI" altLang="ja-JP" sz="1200" dirty="0">
                <a:latin typeface="Century" panose="02040604050505020304" pitchFamily="18" charset="0"/>
                <a:cs typeface="Times New Roman" panose="02020603050405020304" pitchFamily="18" charset="0"/>
              </a:rPr>
              <a:t>, M., Eisemann, E., Seidel, H., Lee, S. 2011. </a:t>
            </a:r>
            <a:r>
              <a:rPr lang="en-US" altLang="ja-JP" sz="1200" dirty="0">
                <a:latin typeface="Century" panose="02040604050505020304" pitchFamily="18" charset="0"/>
                <a:cs typeface="Times New Roman" panose="02020603050405020304" pitchFamily="18" charset="0"/>
              </a:rPr>
              <a:t>Physically-Based Real-Time Lens Flare Rendering. ACM </a:t>
            </a:r>
            <a:r>
              <a:rPr lang="en-US" altLang="ja-JP" sz="1200" dirty="0" smtClean="0">
                <a:latin typeface="Century" panose="02040604050505020304" pitchFamily="18" charset="0"/>
                <a:cs typeface="Times New Roman" panose="02020603050405020304" pitchFamily="18" charset="0"/>
              </a:rPr>
              <a:t>Trans. Graph. </a:t>
            </a:r>
            <a:r>
              <a:rPr lang="en-US" altLang="ja-JP" sz="1200" dirty="0">
                <a:latin typeface="Century" panose="02040604050505020304" pitchFamily="18" charset="0"/>
                <a:cs typeface="Times New Roman" panose="02020603050405020304" pitchFamily="18" charset="0"/>
              </a:rPr>
              <a:t>30, 4, Article 108 (July 2011), 9 pages.</a:t>
            </a:r>
          </a:p>
          <a:p>
            <a:r>
              <a:rPr lang="en-US" altLang="ja-JP" sz="1200" dirty="0" err="1">
                <a:latin typeface="Century" panose="02040604050505020304" pitchFamily="18" charset="0"/>
                <a:cs typeface="Times New Roman" panose="02020603050405020304" pitchFamily="18" charset="0"/>
              </a:rPr>
              <a:t>Cuypers</a:t>
            </a:r>
            <a:r>
              <a:rPr lang="en-US" altLang="ja-JP" sz="1200" dirty="0">
                <a:latin typeface="Century" panose="02040604050505020304" pitchFamily="18" charset="0"/>
                <a:cs typeface="Times New Roman" panose="02020603050405020304" pitchFamily="18" charset="0"/>
              </a:rPr>
              <a:t>, T., Haber, T., </a:t>
            </a:r>
            <a:r>
              <a:rPr lang="en-US" altLang="ja-JP" sz="1200" dirty="0" err="1">
                <a:latin typeface="Century" panose="02040604050505020304" pitchFamily="18" charset="0"/>
                <a:cs typeface="Times New Roman" panose="02020603050405020304" pitchFamily="18" charset="0"/>
              </a:rPr>
              <a:t>Bekaert</a:t>
            </a:r>
            <a:r>
              <a:rPr lang="en-US" altLang="ja-JP" sz="1200" dirty="0">
                <a:latin typeface="Century" panose="02040604050505020304" pitchFamily="18" charset="0"/>
                <a:cs typeface="Times New Roman" panose="02020603050405020304" pitchFamily="18" charset="0"/>
              </a:rPr>
              <a:t>, P., Oh, S. B., and </a:t>
            </a:r>
            <a:r>
              <a:rPr lang="en-US" altLang="ja-JP" sz="1200" dirty="0" err="1">
                <a:latin typeface="Century" panose="02040604050505020304" pitchFamily="18" charset="0"/>
                <a:cs typeface="Times New Roman" panose="02020603050405020304" pitchFamily="18" charset="0"/>
              </a:rPr>
              <a:t>Raskar</a:t>
            </a:r>
            <a:r>
              <a:rPr lang="en-US" altLang="ja-JP" sz="1200" dirty="0">
                <a:latin typeface="Century" panose="02040604050505020304" pitchFamily="18" charset="0"/>
                <a:cs typeface="Times New Roman" panose="02020603050405020304" pitchFamily="18" charset="0"/>
              </a:rPr>
              <a:t>, R. 2012. Reflectance model for diffraction. ACM Trans. Graph. </a:t>
            </a:r>
            <a:r>
              <a:rPr lang="en-US" altLang="ja-JP" sz="1200" dirty="0" smtClean="0">
                <a:latin typeface="Century" panose="02040604050505020304" pitchFamily="18" charset="0"/>
                <a:cs typeface="Times New Roman" panose="02020603050405020304" pitchFamily="18" charset="0"/>
              </a:rPr>
              <a:t>31</a:t>
            </a:r>
            <a:r>
              <a:rPr lang="en-US" altLang="ja-JP" sz="1200" dirty="0">
                <a:latin typeface="Century" panose="02040604050505020304" pitchFamily="18" charset="0"/>
                <a:cs typeface="Times New Roman" panose="02020603050405020304" pitchFamily="18" charset="0"/>
              </a:rPr>
              <a:t>, 5, Article 122 (August 2012), 11 pages.</a:t>
            </a:r>
          </a:p>
          <a:p>
            <a:endParaRPr kumimoji="1" lang="ja-JP" altLang="en-US" sz="1200" dirty="0">
              <a:latin typeface="Century" panose="02040604050505020304" pitchFamily="18" charset="0"/>
              <a:cs typeface="Times New Roman" panose="02020603050405020304" pitchFamily="18" charset="0"/>
            </a:endParaRPr>
          </a:p>
        </p:txBody>
      </p:sp>
    </p:spTree>
    <p:extLst>
      <p:ext uri="{BB962C8B-B14F-4D97-AF65-F5344CB8AC3E}">
        <p14:creationId xmlns:p14="http://schemas.microsoft.com/office/powerpoint/2010/main" val="34663728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Introduction</a:t>
            </a:r>
            <a:endParaRPr kumimoji="1" lang="ja-JP" altLang="en-US" dirty="0"/>
          </a:p>
        </p:txBody>
      </p:sp>
      <p:sp>
        <p:nvSpPr>
          <p:cNvPr id="3" name="コンテンツ プレースホルダ 2"/>
          <p:cNvSpPr>
            <a:spLocks noGrp="1"/>
          </p:cNvSpPr>
          <p:nvPr>
            <p:ph idx="1"/>
          </p:nvPr>
        </p:nvSpPr>
        <p:spPr>
          <a:xfrm>
            <a:off x="457200" y="1200152"/>
            <a:ext cx="8363272" cy="3603846"/>
          </a:xfrm>
        </p:spPr>
        <p:txBody>
          <a:bodyPr>
            <a:normAutofit fontScale="92500" lnSpcReduction="10000"/>
          </a:bodyPr>
          <a:lstStyle/>
          <a:p>
            <a:pPr>
              <a:lnSpc>
                <a:spcPct val="120000"/>
              </a:lnSpc>
            </a:pPr>
            <a:r>
              <a:rPr lang="en-US" altLang="ja-JP" dirty="0"/>
              <a:t>Vast majority of </a:t>
            </a:r>
            <a:r>
              <a:rPr lang="en-US" altLang="ja-JP" dirty="0" smtClean="0"/>
              <a:t>computer graphics theories are based </a:t>
            </a:r>
            <a:r>
              <a:rPr lang="en-US" altLang="ja-JP" dirty="0"/>
              <a:t>upon geometrical optics</a:t>
            </a:r>
          </a:p>
          <a:p>
            <a:pPr>
              <a:lnSpc>
                <a:spcPct val="120000"/>
              </a:lnSpc>
            </a:pPr>
            <a:r>
              <a:rPr lang="en-US" altLang="ja-JP" dirty="0"/>
              <a:t>~1% taking wave optics into </a:t>
            </a:r>
            <a:r>
              <a:rPr lang="en-US" altLang="ja-JP" dirty="0" smtClean="0"/>
              <a:t>account</a:t>
            </a:r>
          </a:p>
          <a:p>
            <a:pPr>
              <a:lnSpc>
                <a:spcPct val="120000"/>
              </a:lnSpc>
            </a:pPr>
            <a:r>
              <a:rPr lang="en-US" altLang="ja-JP" dirty="0" smtClean="0"/>
              <a:t>If you need reality for glare effects,</a:t>
            </a:r>
          </a:p>
          <a:p>
            <a:pPr lvl="1">
              <a:lnSpc>
                <a:spcPct val="120000"/>
              </a:lnSpc>
            </a:pPr>
            <a:r>
              <a:rPr lang="en-US" altLang="ja-JP" dirty="0" smtClean="0"/>
              <a:t>Then wave optics may help</a:t>
            </a:r>
          </a:p>
          <a:p>
            <a:pPr>
              <a:lnSpc>
                <a:spcPct val="120000"/>
              </a:lnSpc>
            </a:pPr>
            <a:r>
              <a:rPr lang="en-US" altLang="ja-JP" dirty="0" smtClean="0"/>
              <a:t>Computation power today is advantageous</a:t>
            </a:r>
            <a:endParaRPr lang="en-US" altLang="ja-JP" dirty="0"/>
          </a:p>
        </p:txBody>
      </p:sp>
    </p:spTree>
    <p:extLst>
      <p:ext uri="{BB962C8B-B14F-4D97-AF65-F5344CB8AC3E}">
        <p14:creationId xmlns:p14="http://schemas.microsoft.com/office/powerpoint/2010/main" val="11031002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p:cNvSpPr/>
          <p:nvPr/>
        </p:nvSpPr>
        <p:spPr>
          <a:xfrm>
            <a:off x="6228184" y="1186884"/>
            <a:ext cx="1800200" cy="425510"/>
          </a:xfrm>
          <a:prstGeom prst="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1115616" y="1563638"/>
            <a:ext cx="1152128" cy="432048"/>
          </a:xfrm>
          <a:prstGeom prst="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107504" y="206375"/>
            <a:ext cx="8928992" cy="857250"/>
          </a:xfrm>
        </p:spPr>
        <p:txBody>
          <a:bodyPr>
            <a:normAutofit/>
          </a:bodyPr>
          <a:lstStyle/>
          <a:p>
            <a:r>
              <a:rPr kumimoji="1" lang="en-US" altLang="ja-JP" sz="3600" dirty="0" smtClean="0"/>
              <a:t>Wave-Related Phenomena and Effects</a:t>
            </a:r>
            <a:endParaRPr kumimoji="1" lang="ja-JP" altLang="en-US" sz="3600" dirty="0"/>
          </a:p>
        </p:txBody>
      </p:sp>
      <p:sp>
        <p:nvSpPr>
          <p:cNvPr id="3" name="コンテンツ プレースホルダ 2"/>
          <p:cNvSpPr>
            <a:spLocks noGrp="1"/>
          </p:cNvSpPr>
          <p:nvPr>
            <p:ph sz="half" idx="1"/>
          </p:nvPr>
        </p:nvSpPr>
        <p:spPr>
          <a:xfrm>
            <a:off x="457200" y="1200151"/>
            <a:ext cx="7859216" cy="3603847"/>
          </a:xfrm>
        </p:spPr>
        <p:txBody>
          <a:bodyPr>
            <a:normAutofit fontScale="92500" lnSpcReduction="20000"/>
          </a:bodyPr>
          <a:lstStyle/>
          <a:p>
            <a:r>
              <a:rPr lang="en-US" altLang="ja-JP" sz="3200" dirty="0" smtClean="0"/>
              <a:t>Diffraction</a:t>
            </a:r>
          </a:p>
          <a:p>
            <a:pPr lvl="1"/>
            <a:r>
              <a:rPr lang="en-US" altLang="ja-JP" dirty="0" smtClean="0"/>
              <a:t>Glare</a:t>
            </a:r>
          </a:p>
          <a:p>
            <a:pPr lvl="1"/>
            <a:r>
              <a:rPr lang="en-US" altLang="ja-JP" dirty="0" smtClean="0"/>
              <a:t>Airy disc</a:t>
            </a:r>
          </a:p>
          <a:p>
            <a:r>
              <a:rPr lang="en-US" altLang="ja-JP" sz="3200" dirty="0" smtClean="0"/>
              <a:t>Interference</a:t>
            </a:r>
          </a:p>
          <a:p>
            <a:pPr lvl="1"/>
            <a:r>
              <a:rPr lang="en-US" altLang="ja-JP" dirty="0" smtClean="0"/>
              <a:t>Surface coating</a:t>
            </a:r>
          </a:p>
          <a:p>
            <a:pPr lvl="1"/>
            <a:r>
              <a:rPr lang="en-US" altLang="ja-JP" dirty="0" smtClean="0"/>
              <a:t>Thin film color effects</a:t>
            </a:r>
          </a:p>
          <a:p>
            <a:r>
              <a:rPr lang="en-US" altLang="ja-JP" sz="3200" dirty="0" smtClean="0"/>
              <a:t>Polarization</a:t>
            </a:r>
          </a:p>
          <a:p>
            <a:pPr lvl="1"/>
            <a:r>
              <a:rPr lang="en-US" altLang="ja-JP" dirty="0" smtClean="0"/>
              <a:t>Complex reflection</a:t>
            </a:r>
          </a:p>
          <a:p>
            <a:pPr lvl="1"/>
            <a:r>
              <a:rPr lang="en-US" altLang="ja-JP" dirty="0" smtClean="0"/>
              <a:t>Image </a:t>
            </a:r>
            <a:r>
              <a:rPr lang="en-US" altLang="ja-JP" dirty="0" err="1" smtClean="0"/>
              <a:t>dehazing</a:t>
            </a:r>
            <a:endParaRPr lang="en-US" altLang="ja-JP" dirty="0" smtClean="0"/>
          </a:p>
        </p:txBody>
      </p:sp>
      <p:sp>
        <p:nvSpPr>
          <p:cNvPr id="10" name="テキスト ボックス 9"/>
          <p:cNvSpPr txBox="1"/>
          <p:nvPr/>
        </p:nvSpPr>
        <p:spPr>
          <a:xfrm>
            <a:off x="4860032" y="2931790"/>
            <a:ext cx="3168352" cy="1569660"/>
          </a:xfrm>
          <a:prstGeom prst="rect">
            <a:avLst/>
          </a:prstGeom>
          <a:noFill/>
        </p:spPr>
        <p:txBody>
          <a:bodyPr wrap="square" rtlCol="0">
            <a:spAutoFit/>
          </a:bodyPr>
          <a:lstStyle/>
          <a:p>
            <a:r>
              <a:rPr lang="en-US" altLang="ja-JP" sz="2400" dirty="0" smtClean="0">
                <a:solidFill>
                  <a:schemeClr val="accent6"/>
                </a:solidFill>
              </a:rPr>
              <a:t>Can be simulated w/ e</a:t>
            </a:r>
            <a:r>
              <a:rPr kumimoji="1" lang="en-US" altLang="ja-JP" sz="2400" dirty="0" smtClean="0">
                <a:solidFill>
                  <a:schemeClr val="accent6"/>
                </a:solidFill>
              </a:rPr>
              <a:t>xtended ray theories</a:t>
            </a:r>
          </a:p>
          <a:p>
            <a:r>
              <a:rPr lang="en-US" altLang="ja-JP" sz="1600" dirty="0" smtClean="0">
                <a:solidFill>
                  <a:schemeClr val="accent6"/>
                </a:solidFill>
              </a:rPr>
              <a:t>[CookTorrance1981], [Gondek1994], [Wolff1999], [</a:t>
            </a:r>
            <a:r>
              <a:rPr lang="en-US" altLang="ja-JP" sz="1600" dirty="0" err="1" smtClean="0">
                <a:solidFill>
                  <a:schemeClr val="accent6"/>
                </a:solidFill>
              </a:rPr>
              <a:t>Schechner</a:t>
            </a:r>
            <a:r>
              <a:rPr lang="en-US" altLang="ja-JP" sz="1600" dirty="0" smtClean="0">
                <a:solidFill>
                  <a:schemeClr val="accent6"/>
                </a:solidFill>
              </a:rPr>
              <a:t> 2001]</a:t>
            </a:r>
            <a:endParaRPr kumimoji="1" lang="ja-JP" altLang="en-US" sz="1600" dirty="0">
              <a:solidFill>
                <a:schemeClr val="accent6"/>
              </a:solidFill>
            </a:endParaRPr>
          </a:p>
        </p:txBody>
      </p:sp>
      <p:sp>
        <p:nvSpPr>
          <p:cNvPr id="11" name="テキスト ボックス 10"/>
          <p:cNvSpPr txBox="1"/>
          <p:nvPr/>
        </p:nvSpPr>
        <p:spPr>
          <a:xfrm>
            <a:off x="4872515" y="1182692"/>
            <a:ext cx="3168352" cy="1200329"/>
          </a:xfrm>
          <a:prstGeom prst="rect">
            <a:avLst/>
          </a:prstGeom>
          <a:noFill/>
        </p:spPr>
        <p:txBody>
          <a:bodyPr wrap="square" rtlCol="0">
            <a:spAutoFit/>
          </a:bodyPr>
          <a:lstStyle/>
          <a:p>
            <a:r>
              <a:rPr lang="en-US" altLang="ja-JP" sz="2400" dirty="0">
                <a:solidFill>
                  <a:schemeClr val="accent6"/>
                </a:solidFill>
              </a:rPr>
              <a:t>Requires wave optics</a:t>
            </a:r>
          </a:p>
          <a:p>
            <a:r>
              <a:rPr kumimoji="1" lang="en-US" altLang="ja-JP" sz="2400" dirty="0" smtClean="0">
                <a:solidFill>
                  <a:schemeClr val="accent6"/>
                </a:solidFill>
              </a:rPr>
              <a:t>Cannot simulate with extended rays</a:t>
            </a:r>
            <a:endParaRPr kumimoji="1" lang="ja-JP" altLang="en-US" sz="1600" dirty="0">
              <a:solidFill>
                <a:schemeClr val="accent6"/>
              </a:solidFill>
            </a:endParaRPr>
          </a:p>
        </p:txBody>
      </p:sp>
      <p:sp>
        <p:nvSpPr>
          <p:cNvPr id="12" name="右中かっこ 11"/>
          <p:cNvSpPr/>
          <p:nvPr/>
        </p:nvSpPr>
        <p:spPr>
          <a:xfrm>
            <a:off x="4211960" y="2460094"/>
            <a:ext cx="288032" cy="2055871"/>
          </a:xfrm>
          <a:prstGeom prst="rightBrace">
            <a:avLst>
              <a:gd name="adj1" fmla="val 50905"/>
              <a:gd name="adj2" fmla="val 50000"/>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3" name="右中かっこ 12"/>
          <p:cNvSpPr/>
          <p:nvPr/>
        </p:nvSpPr>
        <p:spPr>
          <a:xfrm>
            <a:off x="4202536" y="1295632"/>
            <a:ext cx="297455" cy="876429"/>
          </a:xfrm>
          <a:prstGeom prst="rightBrace">
            <a:avLst>
              <a:gd name="adj1" fmla="val 50905"/>
              <a:gd name="adj2" fmla="val 50000"/>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4" name="テキスト ボックス 13"/>
          <p:cNvSpPr txBox="1"/>
          <p:nvPr/>
        </p:nvSpPr>
        <p:spPr>
          <a:xfrm>
            <a:off x="336126" y="4621402"/>
            <a:ext cx="6108082" cy="400110"/>
          </a:xfrm>
          <a:prstGeom prst="rect">
            <a:avLst/>
          </a:prstGeom>
          <a:noFill/>
        </p:spPr>
        <p:txBody>
          <a:bodyPr wrap="none" rtlCol="0">
            <a:spAutoFit/>
          </a:bodyPr>
          <a:lstStyle/>
          <a:p>
            <a:r>
              <a:rPr lang="en-US" altLang="ja-JP" sz="2000" dirty="0" smtClean="0">
                <a:solidFill>
                  <a:schemeClr val="accent6"/>
                </a:solidFill>
              </a:rPr>
              <a:t>Wave optics topics in t</a:t>
            </a:r>
            <a:r>
              <a:rPr kumimoji="1" lang="en-US" altLang="ja-JP" sz="2000" dirty="0" smtClean="0">
                <a:solidFill>
                  <a:schemeClr val="accent6"/>
                </a:solidFill>
              </a:rPr>
              <a:t>his course focus on diffraction</a:t>
            </a:r>
            <a:endParaRPr kumimoji="1" lang="ja-JP" altLang="en-US" sz="2000" dirty="0">
              <a:solidFill>
                <a:schemeClr val="accent6"/>
              </a:solidFill>
            </a:endParaRPr>
          </a:p>
        </p:txBody>
      </p:sp>
    </p:spTree>
    <p:extLst>
      <p:ext uri="{BB962C8B-B14F-4D97-AF65-F5344CB8AC3E}">
        <p14:creationId xmlns:p14="http://schemas.microsoft.com/office/powerpoint/2010/main" val="41260167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An </a:t>
            </a:r>
            <a:r>
              <a:rPr lang="en-US" altLang="ja-JP" dirty="0" smtClean="0"/>
              <a:t>Example of </a:t>
            </a:r>
            <a:r>
              <a:rPr kumimoji="1" lang="en-US" altLang="ja-JP" dirty="0" smtClean="0"/>
              <a:t>Glare</a:t>
            </a:r>
            <a:endParaRPr kumimoji="1" lang="ja-JP" altLang="en-US" dirty="0"/>
          </a:p>
        </p:txBody>
      </p:sp>
      <p:pic>
        <p:nvPicPr>
          <p:cNvPr id="3" name="Picture 5" descr="ShinjukuSouthernLights2007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3648" y="1779662"/>
            <a:ext cx="3578319" cy="2376264"/>
          </a:xfrm>
          <a:prstGeom prst="rect">
            <a:avLst/>
          </a:prstGeom>
          <a:noFill/>
          <a:extLst>
            <a:ext uri="{909E8E84-426E-40DD-AFC4-6F175D3DCCD1}">
              <a14:hiddenFill xmlns:a14="http://schemas.microsoft.com/office/drawing/2010/main">
                <a:solidFill>
                  <a:srgbClr val="FFFFFF"/>
                </a:solidFill>
              </a14:hiddenFill>
            </a:ext>
          </a:extLst>
        </p:spPr>
      </p:pic>
      <p:pic>
        <p:nvPicPr>
          <p:cNvPr id="4" name="図 3"/>
          <p:cNvPicPr>
            <a:picLocks noChangeAspect="1"/>
          </p:cNvPicPr>
          <p:nvPr/>
        </p:nvPicPr>
        <p:blipFill>
          <a:blip r:embed="rId4"/>
          <a:stretch>
            <a:fillRect/>
          </a:stretch>
        </p:blipFill>
        <p:spPr>
          <a:xfrm>
            <a:off x="6372200" y="2643758"/>
            <a:ext cx="1624022" cy="1166551"/>
          </a:xfrm>
          <a:prstGeom prst="rect">
            <a:avLst/>
          </a:prstGeom>
        </p:spPr>
      </p:pic>
      <p:sp>
        <p:nvSpPr>
          <p:cNvPr id="5" name="正方形/長方形 4"/>
          <p:cNvSpPr/>
          <p:nvPr/>
        </p:nvSpPr>
        <p:spPr>
          <a:xfrm>
            <a:off x="3707904" y="3325616"/>
            <a:ext cx="720080" cy="523526"/>
          </a:xfrm>
          <a:prstGeom prst="rect">
            <a:avLst/>
          </a:prstGeom>
          <a:noFill/>
          <a:ln>
            <a:solidFill>
              <a:srgbClr val="000000"/>
            </a:solidFill>
          </a:ln>
          <a:effectLst>
            <a:glow rad="38100">
              <a:schemeClr val="bg1"/>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7" name="直線コネクタ 6"/>
          <p:cNvCxnSpPr/>
          <p:nvPr/>
        </p:nvCxnSpPr>
        <p:spPr>
          <a:xfrm flipV="1">
            <a:off x="3707904" y="2643758"/>
            <a:ext cx="2664296" cy="681858"/>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直線コネクタ 7"/>
          <p:cNvCxnSpPr/>
          <p:nvPr/>
        </p:nvCxnSpPr>
        <p:spPr>
          <a:xfrm flipV="1">
            <a:off x="3707904" y="3810309"/>
            <a:ext cx="2664296" cy="38833"/>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441905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06375"/>
            <a:ext cx="9144000" cy="857250"/>
          </a:xfrm>
        </p:spPr>
        <p:txBody>
          <a:bodyPr/>
          <a:lstStyle/>
          <a:p>
            <a:r>
              <a:rPr kumimoji="1" lang="en-US" altLang="ja-JP" dirty="0" smtClean="0"/>
              <a:t>A Simple Experiment of Glare (1)</a:t>
            </a:r>
            <a:endParaRPr kumimoji="1" lang="ja-JP" altLang="en-US" dirty="0"/>
          </a:p>
        </p:txBody>
      </p:sp>
      <p:pic>
        <p:nvPicPr>
          <p:cNvPr id="4" name="Picture 4" descr="P1030688P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600" y="1630191"/>
            <a:ext cx="3104252" cy="2309711"/>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9"/>
          <p:cNvSpPr txBox="1">
            <a:spLocks noChangeArrowheads="1"/>
          </p:cNvSpPr>
          <p:nvPr/>
        </p:nvSpPr>
        <p:spPr bwMode="auto">
          <a:xfrm>
            <a:off x="1331640" y="4038069"/>
            <a:ext cx="259228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ja-JP" sz="2000" dirty="0">
                <a:solidFill>
                  <a:srgbClr val="000000"/>
                </a:solidFill>
              </a:rPr>
              <a:t>A pen-light used for </a:t>
            </a:r>
            <a:r>
              <a:rPr lang="en-US" altLang="ja-JP" sz="2000" dirty="0" smtClean="0">
                <a:solidFill>
                  <a:srgbClr val="000000"/>
                </a:solidFill>
              </a:rPr>
              <a:t>the </a:t>
            </a:r>
            <a:r>
              <a:rPr lang="en-US" altLang="ja-JP" sz="2000" dirty="0">
                <a:solidFill>
                  <a:srgbClr val="000000"/>
                </a:solidFill>
              </a:rPr>
              <a:t>experiment</a:t>
            </a:r>
          </a:p>
        </p:txBody>
      </p:sp>
      <p:sp>
        <p:nvSpPr>
          <p:cNvPr id="12" name="Text Box 10"/>
          <p:cNvSpPr txBox="1">
            <a:spLocks noChangeArrowheads="1"/>
          </p:cNvSpPr>
          <p:nvPr/>
        </p:nvSpPr>
        <p:spPr bwMode="auto">
          <a:xfrm>
            <a:off x="4922540" y="4038069"/>
            <a:ext cx="262907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ja-JP" sz="2000" dirty="0">
                <a:solidFill>
                  <a:srgbClr val="000000"/>
                </a:solidFill>
              </a:rPr>
              <a:t>A direct snapshot </a:t>
            </a:r>
            <a:r>
              <a:rPr lang="en-US" altLang="ja-JP" sz="2000" dirty="0" smtClean="0">
                <a:solidFill>
                  <a:srgbClr val="000000"/>
                </a:solidFill>
              </a:rPr>
              <a:t>of the light</a:t>
            </a:r>
            <a:endParaRPr lang="en-US" altLang="ja-JP" sz="2000" dirty="0">
              <a:solidFill>
                <a:srgbClr val="000000"/>
              </a:solidFill>
            </a:endParaRPr>
          </a:p>
        </p:txBody>
      </p:sp>
      <p:pic>
        <p:nvPicPr>
          <p:cNvPr id="3" name="図 2"/>
          <p:cNvPicPr>
            <a:picLocks noChangeAspect="1"/>
          </p:cNvPicPr>
          <p:nvPr/>
        </p:nvPicPr>
        <p:blipFill>
          <a:blip r:embed="rId4"/>
          <a:stretch>
            <a:fillRect/>
          </a:stretch>
        </p:blipFill>
        <p:spPr>
          <a:xfrm>
            <a:off x="4786959" y="1630190"/>
            <a:ext cx="2900235" cy="2309711"/>
          </a:xfrm>
          <a:prstGeom prst="rect">
            <a:avLst/>
          </a:prstGeom>
        </p:spPr>
      </p:pic>
    </p:spTree>
    <p:extLst>
      <p:ext uri="{BB962C8B-B14F-4D97-AF65-F5344CB8AC3E}">
        <p14:creationId xmlns:p14="http://schemas.microsoft.com/office/powerpoint/2010/main" val="33136684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512" y="206375"/>
            <a:ext cx="8784976" cy="857250"/>
          </a:xfrm>
        </p:spPr>
        <p:txBody>
          <a:bodyPr/>
          <a:lstStyle/>
          <a:p>
            <a:r>
              <a:rPr kumimoji="1" lang="en-US" altLang="ja-JP" dirty="0" smtClean="0"/>
              <a:t>A Simple Experiment of Glare (2)</a:t>
            </a:r>
            <a:endParaRPr kumimoji="1" lang="ja-JP" altLang="en-US" dirty="0"/>
          </a:p>
        </p:txBody>
      </p:sp>
      <p:sp>
        <p:nvSpPr>
          <p:cNvPr id="11" name="Text Box 9"/>
          <p:cNvSpPr txBox="1">
            <a:spLocks noChangeArrowheads="1"/>
          </p:cNvSpPr>
          <p:nvPr/>
        </p:nvSpPr>
        <p:spPr bwMode="auto">
          <a:xfrm>
            <a:off x="1475656" y="4033348"/>
            <a:ext cx="259228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ja-JP" sz="2000" dirty="0" smtClean="0">
                <a:solidFill>
                  <a:srgbClr val="000000"/>
                </a:solidFill>
              </a:rPr>
              <a:t>False eyelashes attached</a:t>
            </a:r>
            <a:endParaRPr lang="en-US" altLang="ja-JP" sz="2000" dirty="0">
              <a:solidFill>
                <a:srgbClr val="000000"/>
              </a:solidFill>
            </a:endParaRPr>
          </a:p>
        </p:txBody>
      </p:sp>
      <p:sp>
        <p:nvSpPr>
          <p:cNvPr id="12" name="Text Box 10"/>
          <p:cNvSpPr txBox="1">
            <a:spLocks noChangeArrowheads="1"/>
          </p:cNvSpPr>
          <p:nvPr/>
        </p:nvSpPr>
        <p:spPr bwMode="auto">
          <a:xfrm>
            <a:off x="4922540" y="4038069"/>
            <a:ext cx="262907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ja-JP" sz="2000" dirty="0">
                <a:solidFill>
                  <a:srgbClr val="000000"/>
                </a:solidFill>
              </a:rPr>
              <a:t>A direct snapshot </a:t>
            </a:r>
            <a:r>
              <a:rPr lang="en-US" altLang="ja-JP" sz="2000" dirty="0" smtClean="0">
                <a:solidFill>
                  <a:srgbClr val="000000"/>
                </a:solidFill>
              </a:rPr>
              <a:t>of the light</a:t>
            </a:r>
            <a:endParaRPr lang="en-US" altLang="ja-JP" sz="2000" dirty="0">
              <a:solidFill>
                <a:srgbClr val="000000"/>
              </a:solidFill>
            </a:endParaRPr>
          </a:p>
        </p:txBody>
      </p:sp>
      <p:pic>
        <p:nvPicPr>
          <p:cNvPr id="7" name="Picture 8" descr="P1030660PE"/>
          <p:cNvPicPr>
            <a:picLocks noChangeAspect="1" noChangeArrowheads="1"/>
          </p:cNvPicPr>
          <p:nvPr/>
        </p:nvPicPr>
        <p:blipFill>
          <a:blip r:embed="rId3" cstate="print">
            <a:lum bright="44000" contrast="44000"/>
            <a:extLst>
              <a:ext uri="{28A0092B-C50C-407E-A947-70E740481C1C}">
                <a14:useLocalDpi xmlns:a14="http://schemas.microsoft.com/office/drawing/2010/main" val="0"/>
              </a:ext>
            </a:extLst>
          </a:blip>
          <a:srcRect/>
          <a:stretch>
            <a:fillRect/>
          </a:stretch>
        </p:blipFill>
        <p:spPr bwMode="auto">
          <a:xfrm>
            <a:off x="963216" y="1635646"/>
            <a:ext cx="2960712" cy="2204012"/>
          </a:xfrm>
          <a:prstGeom prst="rect">
            <a:avLst/>
          </a:prstGeom>
          <a:noFill/>
          <a:extLst>
            <a:ext uri="{909E8E84-426E-40DD-AFC4-6F175D3DCCD1}">
              <a14:hiddenFill xmlns:a14="http://schemas.microsoft.com/office/drawing/2010/main">
                <a:solidFill>
                  <a:srgbClr val="FFFFFF"/>
                </a:solidFill>
              </a14:hiddenFill>
            </a:ext>
          </a:extLst>
        </p:spPr>
      </p:pic>
      <p:pic>
        <p:nvPicPr>
          <p:cNvPr id="5" name="図 4"/>
          <p:cNvPicPr>
            <a:picLocks noChangeAspect="1"/>
          </p:cNvPicPr>
          <p:nvPr/>
        </p:nvPicPr>
        <p:blipFill>
          <a:blip r:embed="rId4"/>
          <a:stretch>
            <a:fillRect/>
          </a:stretch>
        </p:blipFill>
        <p:spPr>
          <a:xfrm>
            <a:off x="4638888" y="1635646"/>
            <a:ext cx="2938683" cy="2204012"/>
          </a:xfrm>
          <a:prstGeom prst="rect">
            <a:avLst/>
          </a:prstGeom>
        </p:spPr>
      </p:pic>
    </p:spTree>
    <p:extLst>
      <p:ext uri="{BB962C8B-B14F-4D97-AF65-F5344CB8AC3E}">
        <p14:creationId xmlns:p14="http://schemas.microsoft.com/office/powerpoint/2010/main" val="3735970832"/>
      </p:ext>
    </p:extLst>
  </p:cSld>
  <p:clrMapOvr>
    <a:masterClrMapping/>
  </p:clrMapOvr>
  <p:timing>
    <p:tnLst>
      <p:par>
        <p:cTn id="1" dur="indefinite" restart="never" nodeType="tmRoot"/>
      </p:par>
    </p:tnLst>
  </p:timing>
</p:sld>
</file>

<file path=ppt/theme/theme1.xml><?xml version="1.0" encoding="utf-8"?>
<a:theme xmlns:a="http://schemas.openxmlformats.org/drawingml/2006/main" name="S15">
  <a:themeElements>
    <a:clrScheme name="SIGGRAPH 2015">
      <a:dk1>
        <a:srgbClr val="4C75A5"/>
      </a:dk1>
      <a:lt1>
        <a:srgbClr val="FFFFFF"/>
      </a:lt1>
      <a:dk2>
        <a:srgbClr val="4C75A5"/>
      </a:dk2>
      <a:lt2>
        <a:srgbClr val="FFFFFF"/>
      </a:lt2>
      <a:accent1>
        <a:srgbClr val="A0B3D8"/>
      </a:accent1>
      <a:accent2>
        <a:srgbClr val="CDDB1C"/>
      </a:accent2>
      <a:accent3>
        <a:srgbClr val="950026"/>
      </a:accent3>
      <a:accent4>
        <a:srgbClr val="F6A168"/>
      </a:accent4>
      <a:accent5>
        <a:srgbClr val="E30078"/>
      </a:accent5>
      <a:accent6>
        <a:srgbClr val="380E2C"/>
      </a:accent6>
      <a:hlink>
        <a:srgbClr val="380E2C"/>
      </a:hlink>
      <a:folHlink>
        <a:srgbClr val="A0B3CE"/>
      </a:folHlink>
    </a:clrScheme>
    <a:fontScheme name="Office クラシック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RealCamera-S2015</Template>
  <TotalTime>6474</TotalTime>
  <Words>4323</Words>
  <Application>Microsoft Office PowerPoint</Application>
  <PresentationFormat>画面に合わせる (16:9)</PresentationFormat>
  <Paragraphs>565</Paragraphs>
  <Slides>49</Slides>
  <Notes>47</Notes>
  <HiddenSlides>0</HiddenSlides>
  <MMClips>0</MMClips>
  <ScaleCrop>false</ScaleCrop>
  <HeadingPairs>
    <vt:vector size="8" baseType="variant">
      <vt:variant>
        <vt:lpstr>使用されているフォント</vt:lpstr>
      </vt:variant>
      <vt:variant>
        <vt:i4>8</vt:i4>
      </vt:variant>
      <vt:variant>
        <vt:lpstr>テーマ</vt:lpstr>
      </vt:variant>
      <vt:variant>
        <vt:i4>1</vt:i4>
      </vt:variant>
      <vt:variant>
        <vt:lpstr>埋め込まれた OLE サーバー</vt:lpstr>
      </vt:variant>
      <vt:variant>
        <vt:i4>3</vt:i4>
      </vt:variant>
      <vt:variant>
        <vt:lpstr>スライド タイトル</vt:lpstr>
      </vt:variant>
      <vt:variant>
        <vt:i4>49</vt:i4>
      </vt:variant>
    </vt:vector>
  </HeadingPairs>
  <TitlesOfParts>
    <vt:vector size="61" baseType="lpstr">
      <vt:lpstr>BRG隷書麗流</vt:lpstr>
      <vt:lpstr>ＭＳ Ｐゴシック</vt:lpstr>
      <vt:lpstr>Arial</vt:lpstr>
      <vt:lpstr>Arial Narrow</vt:lpstr>
      <vt:lpstr>Calibri</vt:lpstr>
      <vt:lpstr>Cambria Math</vt:lpstr>
      <vt:lpstr>Century</vt:lpstr>
      <vt:lpstr>Times New Roman</vt:lpstr>
      <vt:lpstr>S15</vt:lpstr>
      <vt:lpstr>ビットマップ イメージ</vt:lpstr>
      <vt:lpstr>グラフ</vt:lpstr>
      <vt:lpstr>数式</vt:lpstr>
      <vt:lpstr>PowerPoint プレゼンテーション</vt:lpstr>
      <vt:lpstr>PowerPoint プレゼンテーション</vt:lpstr>
      <vt:lpstr>Wave optics based glare generation techniques Table of Contents</vt:lpstr>
      <vt:lpstr>Introduction</vt:lpstr>
      <vt:lpstr>Introduction</vt:lpstr>
      <vt:lpstr>Wave-Related Phenomena and Effects</vt:lpstr>
      <vt:lpstr>An Example of Glare</vt:lpstr>
      <vt:lpstr>A Simple Experiment of Glare (1)</vt:lpstr>
      <vt:lpstr>A Simple Experiment of Glare (2)</vt:lpstr>
      <vt:lpstr>A Simple Experiment of Glare (3)</vt:lpstr>
      <vt:lpstr>Related work</vt:lpstr>
      <vt:lpstr>Early Work for Glare Effect</vt:lpstr>
      <vt:lpstr>Early Work for Glare (cont’d)</vt:lpstr>
      <vt:lpstr>Real-Time Techniques for Glare</vt:lpstr>
      <vt:lpstr>Physically-Based Aproaches</vt:lpstr>
      <vt:lpstr>Fundamental theory</vt:lpstr>
      <vt:lpstr>Diffraction – A Major Cause of Glare</vt:lpstr>
      <vt:lpstr>Diffraction – A Major Cause of Glare</vt:lpstr>
      <vt:lpstr>Huygens-Fresnel Principle Accounts for Diffraction</vt:lpstr>
      <vt:lpstr>An Analysis of Diffraction</vt:lpstr>
      <vt:lpstr>A Model for Diffraction</vt:lpstr>
      <vt:lpstr>See Appendix for the Analysis</vt:lpstr>
      <vt:lpstr>Fraunhofer Diffraction</vt:lpstr>
      <vt:lpstr>Fraunhofer Approximation in a Lens System</vt:lpstr>
      <vt:lpstr>Glare pattern image generation</vt:lpstr>
      <vt:lpstr>Diffraction w.r.t. Wave Length</vt:lpstr>
      <vt:lpstr>Glare Pattern Image and Wave Lengths</vt:lpstr>
      <vt:lpstr>Glare by a Hexagonal Diaphragm</vt:lpstr>
      <vt:lpstr>A Cross Filter Pattern</vt:lpstr>
      <vt:lpstr>Eyelashes and Iris Diaphragm</vt:lpstr>
      <vt:lpstr>Dynamic Glare</vt:lpstr>
      <vt:lpstr>Dynamic Glare</vt:lpstr>
      <vt:lpstr>Dynamic Glare</vt:lpstr>
      <vt:lpstr>Special Case: Circular Aperture</vt:lpstr>
      <vt:lpstr>An Implementation and examples</vt:lpstr>
      <vt:lpstr>Multi-Spectra Integration</vt:lpstr>
      <vt:lpstr>Processing Flow</vt:lpstr>
      <vt:lpstr>Sampling and Accumulation along Wave Lengths</vt:lpstr>
      <vt:lpstr>Scale and Accumulate a Seed Glare Image</vt:lpstr>
      <vt:lpstr>A Result and a Reference</vt:lpstr>
      <vt:lpstr>Results for Different Light Sources</vt:lpstr>
      <vt:lpstr>Results for Different Brightness </vt:lpstr>
      <vt:lpstr>Rendering Glare from Light Sources Directly Viewed</vt:lpstr>
      <vt:lpstr>Rendering Glare on Highly Reflective Surfaces</vt:lpstr>
      <vt:lpstr>An Application to Headlamp Evaluation</vt:lpstr>
      <vt:lpstr>Conclusions</vt:lpstr>
      <vt:lpstr>Conclusions</vt:lpstr>
      <vt:lpstr>References</vt:lpstr>
      <vt:lpstr>References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straight</dc:creator>
  <cp:lastModifiedBy>柿本正憲</cp:lastModifiedBy>
  <cp:revision>606</cp:revision>
  <dcterms:created xsi:type="dcterms:W3CDTF">2014-06-25T06:56:40Z</dcterms:created>
  <dcterms:modified xsi:type="dcterms:W3CDTF">2015-08-09T18:08:06Z</dcterms:modified>
</cp:coreProperties>
</file>