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  <p:sldMasterId id="2147483807" r:id="rId2"/>
  </p:sldMasterIdLst>
  <p:notesMasterIdLst>
    <p:notesMasterId r:id="rId76"/>
  </p:notesMasterIdLst>
  <p:sldIdLst>
    <p:sldId id="256" r:id="rId3"/>
    <p:sldId id="257" r:id="rId4"/>
    <p:sldId id="258" r:id="rId5"/>
    <p:sldId id="320" r:id="rId6"/>
    <p:sldId id="259" r:id="rId7"/>
    <p:sldId id="260" r:id="rId8"/>
    <p:sldId id="261" r:id="rId9"/>
    <p:sldId id="304" r:id="rId10"/>
    <p:sldId id="310" r:id="rId11"/>
    <p:sldId id="262" r:id="rId12"/>
    <p:sldId id="373" r:id="rId13"/>
    <p:sldId id="311" r:id="rId14"/>
    <p:sldId id="312" r:id="rId15"/>
    <p:sldId id="313" r:id="rId16"/>
    <p:sldId id="314" r:id="rId17"/>
    <p:sldId id="264" r:id="rId18"/>
    <p:sldId id="266" r:id="rId19"/>
    <p:sldId id="267" r:id="rId20"/>
    <p:sldId id="268" r:id="rId21"/>
    <p:sldId id="269" r:id="rId22"/>
    <p:sldId id="271" r:id="rId23"/>
    <p:sldId id="272" r:id="rId24"/>
    <p:sldId id="273" r:id="rId25"/>
    <p:sldId id="302" r:id="rId26"/>
    <p:sldId id="303" r:id="rId27"/>
    <p:sldId id="274" r:id="rId28"/>
    <p:sldId id="275" r:id="rId29"/>
    <p:sldId id="276" r:id="rId30"/>
    <p:sldId id="278" r:id="rId31"/>
    <p:sldId id="296" r:id="rId32"/>
    <p:sldId id="295" r:id="rId33"/>
    <p:sldId id="294" r:id="rId34"/>
    <p:sldId id="308" r:id="rId35"/>
    <p:sldId id="317" r:id="rId36"/>
    <p:sldId id="319" r:id="rId37"/>
    <p:sldId id="374" r:id="rId38"/>
    <p:sldId id="375" r:id="rId39"/>
    <p:sldId id="326" r:id="rId40"/>
    <p:sldId id="327" r:id="rId41"/>
    <p:sldId id="376" r:id="rId42"/>
    <p:sldId id="377" r:id="rId43"/>
    <p:sldId id="340" r:id="rId44"/>
    <p:sldId id="342" r:id="rId45"/>
    <p:sldId id="341" r:id="rId46"/>
    <p:sldId id="280" r:id="rId47"/>
    <p:sldId id="282" r:id="rId48"/>
    <p:sldId id="283" r:id="rId49"/>
    <p:sldId id="378" r:id="rId50"/>
    <p:sldId id="336" r:id="rId51"/>
    <p:sldId id="379" r:id="rId52"/>
    <p:sldId id="380" r:id="rId53"/>
    <p:sldId id="381" r:id="rId54"/>
    <p:sldId id="382" r:id="rId55"/>
    <p:sldId id="383" r:id="rId56"/>
    <p:sldId id="384" r:id="rId57"/>
    <p:sldId id="385" r:id="rId58"/>
    <p:sldId id="386" r:id="rId59"/>
    <p:sldId id="387" r:id="rId60"/>
    <p:sldId id="388" r:id="rId61"/>
    <p:sldId id="305" r:id="rId62"/>
    <p:sldId id="350" r:id="rId63"/>
    <p:sldId id="351" r:id="rId64"/>
    <p:sldId id="352" r:id="rId65"/>
    <p:sldId id="353" r:id="rId66"/>
    <p:sldId id="354" r:id="rId67"/>
    <p:sldId id="355" r:id="rId68"/>
    <p:sldId id="369" r:id="rId69"/>
    <p:sldId id="370" r:id="rId70"/>
    <p:sldId id="371" r:id="rId71"/>
    <p:sldId id="372" r:id="rId72"/>
    <p:sldId id="365" r:id="rId73"/>
    <p:sldId id="366" r:id="rId74"/>
    <p:sldId id="367" r:id="rId75"/>
  </p:sldIdLst>
  <p:sldSz cx="9144000" cy="6858000" type="screen4x3"/>
  <p:notesSz cx="6400800" cy="86868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" initials="" lastIdx="40" clrIdx="0"/>
  <p:cmAuthor id="1" name="straight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0FFFF"/>
    <a:srgbClr val="EED9FF"/>
    <a:srgbClr val="FFD5D5"/>
    <a:srgbClr val="EFF9A5"/>
    <a:srgbClr val="FFB869"/>
    <a:srgbClr val="CCECFF"/>
    <a:srgbClr val="FFBDB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75364" autoAdjust="0"/>
  </p:normalViewPr>
  <p:slideViewPr>
    <p:cSldViewPr>
      <p:cViewPr varScale="1">
        <p:scale>
          <a:sx n="104" d="100"/>
          <a:sy n="104" d="100"/>
        </p:scale>
        <p:origin x="-96" y="-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971" y="-82"/>
      </p:cViewPr>
      <p:guideLst>
        <p:guide orient="horz" pos="2736"/>
        <p:guide pos="201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commentAuthors" Target="commentAuthor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3.wmf"/><Relationship Id="rId5" Type="http://schemas.openxmlformats.org/officeDocument/2006/relationships/image" Target="../media/image64.wmf"/><Relationship Id="rId4" Type="http://schemas.openxmlformats.org/officeDocument/2006/relationships/image" Target="../media/image68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6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8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4" Type="http://schemas.openxmlformats.org/officeDocument/2006/relationships/image" Target="../media/image93.wmf"/></Relationships>
</file>

<file path=ppt/drawings/_rels/vmlDrawing4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Relationship Id="rId4" Type="http://schemas.openxmlformats.org/officeDocument/2006/relationships/image" Target="../media/image96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1.wmf"/><Relationship Id="rId1" Type="http://schemas.openxmlformats.org/officeDocument/2006/relationships/image" Target="../media/image103.wmf"/></Relationships>
</file>

<file path=ppt/drawings/_rels/vmlDrawing4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wmf"/><Relationship Id="rId1" Type="http://schemas.openxmlformats.org/officeDocument/2006/relationships/image" Target="../media/image92.wmf"/><Relationship Id="rId4" Type="http://schemas.openxmlformats.org/officeDocument/2006/relationships/image" Target="../media/image106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wmf"/><Relationship Id="rId1" Type="http://schemas.openxmlformats.org/officeDocument/2006/relationships/image" Target="../media/image107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wmf"/><Relationship Id="rId1" Type="http://schemas.openxmlformats.org/officeDocument/2006/relationships/image" Target="../media/image108.wmf"/></Relationships>
</file>

<file path=ppt/drawings/_rels/vmlDrawing4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wmf"/><Relationship Id="rId1" Type="http://schemas.openxmlformats.org/officeDocument/2006/relationships/image" Target="../media/image1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image" Target="../media/image113.wmf"/><Relationship Id="rId1" Type="http://schemas.openxmlformats.org/officeDocument/2006/relationships/image" Target="../media/image112.wmf"/><Relationship Id="rId4" Type="http://schemas.openxmlformats.org/officeDocument/2006/relationships/image" Target="../media/image115.wmf"/></Relationships>
</file>

<file path=ppt/drawings/_rels/vmlDrawing5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wmf"/></Relationships>
</file>

<file path=ppt/drawings/_rels/vmlDrawing5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wmf"/><Relationship Id="rId1" Type="http://schemas.openxmlformats.org/officeDocument/2006/relationships/image" Target="../media/image119.wmf"/></Relationships>
</file>

<file path=ppt/drawings/_rels/vmlDrawing5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wmf"/><Relationship Id="rId1" Type="http://schemas.openxmlformats.org/officeDocument/2006/relationships/image" Target="../media/image121.wmf"/></Relationships>
</file>

<file path=ppt/drawings/_rels/vmlDrawing5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4" Type="http://schemas.openxmlformats.org/officeDocument/2006/relationships/image" Target="../media/image126.wmf"/></Relationships>
</file>

<file path=ppt/drawings/_rels/vmlDrawing5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2" Type="http://schemas.openxmlformats.org/officeDocument/2006/relationships/image" Target="../media/image128.wmf"/><Relationship Id="rId1" Type="http://schemas.openxmlformats.org/officeDocument/2006/relationships/image" Target="../media/image127.wmf"/><Relationship Id="rId4" Type="http://schemas.openxmlformats.org/officeDocument/2006/relationships/image" Target="../media/image130.wmf"/></Relationships>
</file>

<file path=ppt/drawings/_rels/vmlDrawing5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wmf"/><Relationship Id="rId1" Type="http://schemas.openxmlformats.org/officeDocument/2006/relationships/image" Target="../media/image13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>
            <a:lvl1pPr defTabSz="862013" eaLnBrk="0" hangingPunct="0">
              <a:defRPr sz="1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>
            <a:lvl1pPr algn="r" defTabSz="862013" eaLnBrk="0" hangingPunct="0">
              <a:defRPr sz="1100"/>
            </a:lvl1pPr>
          </a:lstStyle>
          <a:p>
            <a:pPr>
              <a:defRPr/>
            </a:pPr>
            <a:fld id="{18F40D3B-5A77-4D2C-90B5-EDA86285C211}" type="datetimeFigureOut">
              <a:rPr lang="ja-JP" altLang="en-US"/>
              <a:pPr>
                <a:defRPr/>
              </a:pPr>
              <a:t>2012/3/13</a:t>
            </a:fld>
            <a:endParaRPr lang="en-US" altLang="ja-JP"/>
          </a:p>
        </p:txBody>
      </p:sp>
      <p:sp>
        <p:nvSpPr>
          <p:cNvPr id="139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8700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238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10" tIns="43105" rIns="86210" bIns="43105" numCol="1" anchor="b" anchorCtr="0" compatLnSpc="1">
            <a:prstTxWarp prst="textNoShape">
              <a:avLst/>
            </a:prstTxWarp>
          </a:bodyPr>
          <a:lstStyle>
            <a:lvl1pPr defTabSz="862013" eaLnBrk="0" hangingPunct="0">
              <a:defRPr sz="1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0238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10" tIns="43105" rIns="86210" bIns="43105" numCol="1" anchor="b" anchorCtr="0" compatLnSpc="1">
            <a:prstTxWarp prst="textNoShape">
              <a:avLst/>
            </a:prstTxWarp>
          </a:bodyPr>
          <a:lstStyle>
            <a:lvl1pPr algn="r" defTabSz="862013" eaLnBrk="0" hangingPunct="0">
              <a:defRPr sz="1100"/>
            </a:lvl1pPr>
          </a:lstStyle>
          <a:p>
            <a:pPr>
              <a:defRPr/>
            </a:pPr>
            <a:fld id="{91C11EE4-4E60-4377-86AB-0BAB6DF8A10C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latin typeface="Arial" pitchFamily="34" charset="0"/>
                <a:ea typeface="HGPｺﾞｼｯｸM" pitchFamily="50" charset="-128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D374C-B802-4A43-92DF-0F0C1DE89D2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59D29-A9A4-4747-B920-B22DAF27B58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257300"/>
            <a:ext cx="403860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257300"/>
            <a:ext cx="403860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75396-7A3D-46CB-9741-8FC44A3C13C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13628-8A6B-48D6-8C01-F51DC0E96A7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B8373-0A25-4A05-A018-0574007D3C6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01C55-C253-4344-ACB4-A42E2BAE71A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CA554-5B92-435C-BF23-AAED013F201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E6CB6-90AD-4C58-8FB5-FB843AAB878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1DB8F-2851-4ACC-8FE9-B05811697D5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46038"/>
            <a:ext cx="2057400" cy="60039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46038"/>
            <a:ext cx="6019800" cy="60039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817D8-0A41-40EB-B957-BD766122B9D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" pitchFamily="34" charset="0"/>
                <a:ea typeface="HGPｺﾞｼｯｸM" pitchFamily="50" charset="-128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Arial" pitchFamily="34" charset="0"/>
                <a:ea typeface="HGPｺﾞｼｯｸM" pitchFamily="50" charset="-128"/>
              </a:defRPr>
            </a:lvl1pPr>
            <a:lvl2pPr>
              <a:defRPr baseline="0">
                <a:latin typeface="Arial" pitchFamily="34" charset="0"/>
                <a:ea typeface="HGPｺﾞｼｯｸM" pitchFamily="50" charset="-128"/>
              </a:defRPr>
            </a:lvl2pPr>
            <a:lvl3pPr>
              <a:defRPr baseline="0">
                <a:latin typeface="Arial" pitchFamily="34" charset="0"/>
                <a:ea typeface="HGPｺﾞｼｯｸM" pitchFamily="50" charset="-128"/>
              </a:defRPr>
            </a:lvl3pPr>
            <a:lvl4pPr>
              <a:defRPr baseline="0">
                <a:latin typeface="Arial" pitchFamily="34" charset="0"/>
                <a:ea typeface="HGPｺﾞｼｯｸM" pitchFamily="50" charset="-128"/>
              </a:defRPr>
            </a:lvl4pPr>
            <a:lvl5pPr>
              <a:defRPr baseline="0">
                <a:latin typeface="Arial" pitchFamily="34" charset="0"/>
                <a:ea typeface="HGPｺﾞｼｯｸM" pitchFamily="50" charset="-128"/>
              </a:defRPr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257300"/>
            <a:ext cx="403860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257300"/>
            <a:ext cx="403860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801687"/>
          </a:xfrm>
        </p:spPr>
        <p:txBody>
          <a:bodyPr/>
          <a:lstStyle>
            <a:lvl1pPr>
              <a:defRPr baseline="0">
                <a:latin typeface="Arial" pitchFamily="34" charset="0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257300"/>
            <a:ext cx="8229600" cy="2319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3729038"/>
            <a:ext cx="8229600" cy="23209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80168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257300"/>
            <a:ext cx="4038600" cy="47926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257300"/>
            <a:ext cx="4038600" cy="2319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3729038"/>
            <a:ext cx="4038600" cy="23209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4175F-D051-455F-B0B7-44D0BE488CE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46038"/>
            <a:ext cx="8229600" cy="80168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457200" y="1257300"/>
            <a:ext cx="4038600" cy="2319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257300"/>
            <a:ext cx="4038600" cy="2319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57200" y="3729038"/>
            <a:ext cx="4038600" cy="23209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8200" y="3729038"/>
            <a:ext cx="4038600" cy="23209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3B9E0-17EE-411F-9401-14F7E5B9774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78C3F-64DB-4D9C-8DF4-EC592EEBE53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48BD9-187D-4DA9-8BD6-536E53452A9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 descr="PPT-2-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296025"/>
            <a:ext cx="9144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2" descr="PPT-2-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46038"/>
            <a:ext cx="8229600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257300"/>
            <a:ext cx="8229600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fld id="{678C1E62-F7F4-4E9F-9D83-51EBA0A8348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  <p:pic>
        <p:nvPicPr>
          <p:cNvPr id="1033" name="Picture 16" descr="title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53200" y="6021388"/>
            <a:ext cx="2555875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13" r:id="rId6"/>
    <p:sldLayoutId id="2147483814" r:id="rId7"/>
    <p:sldLayoutId id="2147483815" r:id="rId8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HGPｺﾞｼｯｸM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HGPｺﾞｼｯｸM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HGPｺﾞｼｯｸM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HGPｺﾞｼｯｸM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Calibri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Calibri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Calibri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2" descr="PPT-2-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96025"/>
            <a:ext cx="9144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2" descr="PPT-2-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5" descr="PPT-2TOP-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46038"/>
            <a:ext cx="8229600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46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257300"/>
            <a:ext cx="8229600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2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962025" y="62706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altLang="ja-JP"/>
              <a:t>2011/6/30</a:t>
            </a:r>
            <a:endParaRPr lang="ja-JP" altLang="en-US"/>
          </a:p>
        </p:txBody>
      </p:sp>
      <p:sp>
        <p:nvSpPr>
          <p:cNvPr id="13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2706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altLang="ja-JP"/>
              <a:t>(C) 2011 CESA</a:t>
            </a:r>
            <a:endParaRPr lang="ja-JP" altLang="en-US"/>
          </a:p>
        </p:txBody>
      </p:sp>
      <p:sp>
        <p:nvSpPr>
          <p:cNvPr id="14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2706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fld id="{16F1608C-3EA6-486A-A6F5-23FB7F6B32C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rebuchet MS" pitchFamily="34" charset="0"/>
          <a:ea typeface="HGPｺﾞｼｯｸM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rebuchet MS" pitchFamily="34" charset="0"/>
          <a:ea typeface="HGPｺﾞｼｯｸM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rebuchet MS" pitchFamily="34" charset="0"/>
          <a:ea typeface="HGPｺﾞｼｯｸM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rebuchet MS" pitchFamily="34" charset="0"/>
          <a:ea typeface="HGPｺﾞｼｯｸM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Calibri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Calibri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Calibri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2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oleObject" Target="../embeddings/oleObject49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oleObject" Target="../embeddings/oleObject50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oleObject51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4" Type="http://schemas.openxmlformats.org/officeDocument/2006/relationships/oleObject" Target="../embeddings/oleObject53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oleObject" Target="../embeddings/oleObject59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oleObject" Target="../embeddings/oleObject60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5" Type="http://schemas.openxmlformats.org/officeDocument/2006/relationships/oleObject" Target="../embeddings/oleObject63.bin"/><Relationship Id="rId4" Type="http://schemas.openxmlformats.org/officeDocument/2006/relationships/oleObject" Target="../embeddings/oleObject62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5" Type="http://schemas.openxmlformats.org/officeDocument/2006/relationships/oleObject" Target="../embeddings/oleObject66.bin"/><Relationship Id="rId4" Type="http://schemas.openxmlformats.org/officeDocument/2006/relationships/oleObject" Target="../embeddings/oleObject65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7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8.vml"/><Relationship Id="rId4" Type="http://schemas.openxmlformats.org/officeDocument/2006/relationships/oleObject" Target="../embeddings/oleObject70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9.vml"/><Relationship Id="rId4" Type="http://schemas.openxmlformats.org/officeDocument/2006/relationships/oleObject" Target="../embeddings/oleObject7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0.vml"/><Relationship Id="rId4" Type="http://schemas.openxmlformats.org/officeDocument/2006/relationships/oleObject" Target="../embeddings/oleObject74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77.bin"/><Relationship Id="rId5" Type="http://schemas.openxmlformats.org/officeDocument/2006/relationships/oleObject" Target="../embeddings/oleObject76.bin"/><Relationship Id="rId4" Type="http://schemas.openxmlformats.org/officeDocument/2006/relationships/oleObject" Target="../embeddings/oleObject75.bin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81.bin"/><Relationship Id="rId5" Type="http://schemas.openxmlformats.org/officeDocument/2006/relationships/oleObject" Target="../embeddings/oleObject80.bin"/><Relationship Id="rId4" Type="http://schemas.openxmlformats.org/officeDocument/2006/relationships/oleObject" Target="../embeddings/oleObject79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85.bin"/><Relationship Id="rId5" Type="http://schemas.openxmlformats.org/officeDocument/2006/relationships/oleObject" Target="../embeddings/oleObject84.bin"/><Relationship Id="rId4" Type="http://schemas.openxmlformats.org/officeDocument/2006/relationships/oleObject" Target="../embeddings/oleObject83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4.vml"/><Relationship Id="rId5" Type="http://schemas.openxmlformats.org/officeDocument/2006/relationships/oleObject" Target="../embeddings/oleObject88.bin"/><Relationship Id="rId4" Type="http://schemas.openxmlformats.org/officeDocument/2006/relationships/oleObject" Target="../embeddings/oleObject87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92.bin"/><Relationship Id="rId5" Type="http://schemas.openxmlformats.org/officeDocument/2006/relationships/oleObject" Target="../embeddings/oleObject91.bin"/><Relationship Id="rId4" Type="http://schemas.openxmlformats.org/officeDocument/2006/relationships/oleObject" Target="../embeddings/oleObject90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6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7.vml"/><Relationship Id="rId4" Type="http://schemas.openxmlformats.org/officeDocument/2006/relationships/oleObject" Target="../embeddings/oleObject95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6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8.vml"/><Relationship Id="rId4" Type="http://schemas.openxmlformats.org/officeDocument/2006/relationships/oleObject" Target="../embeddings/oleObject9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4" Type="http://schemas.openxmlformats.org/officeDocument/2006/relationships/oleObject" Target="../embeddings/oleObject99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103.bin"/><Relationship Id="rId5" Type="http://schemas.openxmlformats.org/officeDocument/2006/relationships/oleObject" Target="../embeddings/oleObject102.bin"/><Relationship Id="rId4" Type="http://schemas.openxmlformats.org/officeDocument/2006/relationships/oleObject" Target="../embeddings/oleObject101.bin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5" Type="http://schemas.openxmlformats.org/officeDocument/2006/relationships/oleObject" Target="../embeddings/oleObject106.bin"/><Relationship Id="rId4" Type="http://schemas.openxmlformats.org/officeDocument/2006/relationships/oleObject" Target="../embeddings/oleObject105.bin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Relationship Id="rId4" Type="http://schemas.openxmlformats.org/officeDocument/2006/relationships/oleObject" Target="../embeddings/oleObject109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4.vml"/><Relationship Id="rId4" Type="http://schemas.openxmlformats.org/officeDocument/2006/relationships/oleObject" Target="../embeddings/oleObject111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5.vml"/><Relationship Id="rId6" Type="http://schemas.openxmlformats.org/officeDocument/2006/relationships/oleObject" Target="../embeddings/oleObject115.bin"/><Relationship Id="rId5" Type="http://schemas.openxmlformats.org/officeDocument/2006/relationships/oleObject" Target="../embeddings/oleObject114.bin"/><Relationship Id="rId4" Type="http://schemas.openxmlformats.org/officeDocument/2006/relationships/oleObject" Target="../embeddings/oleObject113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6.vml"/><Relationship Id="rId6" Type="http://schemas.openxmlformats.org/officeDocument/2006/relationships/oleObject" Target="../embeddings/oleObject119.bin"/><Relationship Id="rId5" Type="http://schemas.openxmlformats.org/officeDocument/2006/relationships/oleObject" Target="../embeddings/oleObject118.bin"/><Relationship Id="rId4" Type="http://schemas.openxmlformats.org/officeDocument/2006/relationships/oleObject" Target="../embeddings/oleObject11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7.vml"/><Relationship Id="rId4" Type="http://schemas.openxmlformats.org/officeDocument/2006/relationships/oleObject" Target="../embeddings/oleObject121.bin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3" name="Picture 3" descr="title1_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1" name="Picture 2" descr="C:\Users\straight\Desktop\CEDEC2011\Second\Figure_Graph_images\Figure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911475"/>
            <a:ext cx="4295775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Rendering</a:t>
            </a:r>
          </a:p>
        </p:txBody>
      </p:sp>
      <p:sp>
        <p:nvSpPr>
          <p:cNvPr id="163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To calculate the incoming light energy received by a pixel of a screen (or sensor) </a:t>
            </a:r>
          </a:p>
          <a:p>
            <a:pPr lvl="1" eaLnBrk="1" hangingPunct="1"/>
            <a:r>
              <a:rPr lang="ja-JP" altLang="en-US" smtClean="0">
                <a:latin typeface="Arial" charset="0"/>
              </a:rPr>
              <a:t>or received by </a:t>
            </a:r>
            <a:r>
              <a:rPr lang="en-US" altLang="ja-JP" smtClean="0">
                <a:latin typeface="Arial" charset="0"/>
              </a:rPr>
              <a:t>a retina cell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89" name="Picture 2" descr="C:\Users\straight\Desktop\CEDEC2011\Second\Figure_Graph_images\Figure_4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208213"/>
            <a:ext cx="4189412" cy="417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5890" name="Rectangle 3"/>
          <p:cNvSpPr>
            <a:spLocks noGrp="1"/>
          </p:cNvSpPr>
          <p:nvPr>
            <p:ph type="body" idx="1"/>
          </p:nvPr>
        </p:nvSpPr>
        <p:spPr>
          <a:xfrm>
            <a:off x="611188" y="1257300"/>
            <a:ext cx="8280400" cy="1308100"/>
          </a:xfrm>
        </p:spPr>
        <p:txBody>
          <a:bodyPr/>
          <a:lstStyle/>
          <a:p>
            <a:pPr eaLnBrk="1" hangingPunct="1"/>
            <a:r>
              <a:rPr lang="en-US" altLang="ja-JP" sz="2800" smtClean="0">
                <a:latin typeface="Arial" charset="0"/>
              </a:rPr>
              <a:t>Assume that radiance </a:t>
            </a:r>
            <a:r>
              <a:rPr lang="en-US" altLang="ja-JP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ja-JP" sz="2800" smtClean="0">
                <a:latin typeface="Arial" charset="0"/>
              </a:rPr>
              <a:t>(</a:t>
            </a:r>
            <a:r>
              <a:rPr lang="en-US" altLang="ja-JP" sz="2800" b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ja-JP" sz="2800" smtClean="0">
                <a:latin typeface="Arial" charset="0"/>
              </a:rPr>
              <a:t>,</a:t>
            </a:r>
            <a:r>
              <a:rPr lang="en-US" altLang="ja-JP" sz="2800" i="1" smtClean="0">
                <a:latin typeface="Symbol" pitchFamily="18" charset="2"/>
              </a:rPr>
              <a:t>w</a:t>
            </a:r>
            <a:r>
              <a:rPr lang="en-US" altLang="ja-JP" sz="2800" smtClean="0">
                <a:latin typeface="Arial" charset="0"/>
              </a:rPr>
              <a:t>) on a pixel is given</a:t>
            </a:r>
            <a:endParaRPr lang="en-US" altLang="ja-JP" smtClean="0">
              <a:latin typeface="Arial" charset="0"/>
            </a:endParaRPr>
          </a:p>
          <a:p>
            <a:pPr lvl="1" eaLnBrk="1" hangingPunct="1"/>
            <a:r>
              <a:rPr lang="en-US" altLang="ja-JP" sz="2400" smtClean="0">
                <a:latin typeface="Arial" charset="0"/>
              </a:rPr>
              <a:t>Rendering at frame </a:t>
            </a:r>
            <a:r>
              <a:rPr lang="en-US" altLang="ja-JP" sz="2400" i="1" smtClean="0">
                <a:latin typeface="Times New Roman" pitchFamily="18" charset="0"/>
              </a:rPr>
              <a:t>t</a:t>
            </a:r>
            <a:r>
              <a:rPr lang="en-US" altLang="ja-JP" sz="2400" smtClean="0">
                <a:latin typeface="Arial" charset="0"/>
              </a:rPr>
              <a:t> (time) at 60Hz becomes…</a:t>
            </a:r>
            <a:endParaRPr lang="ja-JP" altLang="en-US" sz="2400" smtClean="0">
              <a:latin typeface="Arial" charset="0"/>
            </a:endParaRPr>
          </a:p>
        </p:txBody>
      </p:sp>
      <p:sp>
        <p:nvSpPr>
          <p:cNvPr id="16589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Try to calculate</a:t>
            </a:r>
          </a:p>
        </p:txBody>
      </p:sp>
      <p:sp>
        <p:nvSpPr>
          <p:cNvPr id="165892" name="テキスト ボックス 1"/>
          <p:cNvSpPr txBox="1">
            <a:spLocks noChangeArrowheads="1"/>
          </p:cNvSpPr>
          <p:nvPr/>
        </p:nvSpPr>
        <p:spPr bwMode="auto">
          <a:xfrm>
            <a:off x="5321300" y="3535363"/>
            <a:ext cx="18605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4800" i="1">
                <a:solidFill>
                  <a:srgbClr val="FF8A09"/>
                </a:solidFill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L</a:t>
            </a:r>
            <a:r>
              <a:rPr lang="en-US" altLang="ja-JP" sz="4800">
                <a:solidFill>
                  <a:srgbClr val="FF8A09"/>
                </a:solidFill>
                <a:ea typeface="HGPｺﾞｼｯｸM" pitchFamily="50" charset="-128"/>
                <a:cs typeface="Times New Roman" pitchFamily="18" charset="0"/>
              </a:rPr>
              <a:t>(</a:t>
            </a:r>
            <a:r>
              <a:rPr lang="en-US" altLang="ja-JP" sz="4800" b="1">
                <a:solidFill>
                  <a:srgbClr val="FF8A09"/>
                </a:solidFill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</a:t>
            </a:r>
            <a:r>
              <a:rPr lang="en-US" altLang="ja-JP" sz="4800">
                <a:solidFill>
                  <a:srgbClr val="FF8A09"/>
                </a:solidFill>
                <a:ea typeface="HGPｺﾞｼｯｸM" pitchFamily="50" charset="-128"/>
                <a:cs typeface="Times New Roman" pitchFamily="18" charset="0"/>
              </a:rPr>
              <a:t>,</a:t>
            </a:r>
            <a:r>
              <a:rPr lang="en-US" altLang="ja-JP" sz="4800" i="1">
                <a:solidFill>
                  <a:srgbClr val="FF8A09"/>
                </a:solidFill>
                <a:latin typeface="Symbol" pitchFamily="18" charset="2"/>
                <a:ea typeface="HGPｺﾞｼｯｸM" pitchFamily="50" charset="-128"/>
                <a:cs typeface="Times New Roman" pitchFamily="18" charset="0"/>
              </a:rPr>
              <a:t>w</a:t>
            </a:r>
            <a:r>
              <a:rPr lang="en-US" altLang="ja-JP" sz="4800">
                <a:solidFill>
                  <a:srgbClr val="FF8A09"/>
                </a:solidFill>
                <a:ea typeface="HGPｺﾞｼｯｸM" pitchFamily="50" charset="-128"/>
                <a:cs typeface="Times New Roman" pitchFamily="18" charset="0"/>
              </a:rPr>
              <a:t>)</a:t>
            </a:r>
            <a:endParaRPr lang="ja-JP" altLang="en-US" sz="4800">
              <a:solidFill>
                <a:srgbClr val="FF8A09"/>
              </a:solidFill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65893" name="正方形/長方形 2"/>
          <p:cNvSpPr>
            <a:spLocks noChangeArrowheads="1"/>
          </p:cNvSpPr>
          <p:nvPr/>
        </p:nvSpPr>
        <p:spPr bwMode="auto">
          <a:xfrm>
            <a:off x="3419475" y="2279650"/>
            <a:ext cx="1598613" cy="644525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13" name="正方形/長方形 16"/>
          <p:cNvSpPr>
            <a:spLocks noChangeArrowheads="1"/>
          </p:cNvSpPr>
          <p:nvPr/>
        </p:nvSpPr>
        <p:spPr bwMode="auto">
          <a:xfrm>
            <a:off x="323850" y="5203825"/>
            <a:ext cx="8064500" cy="1177925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8014" name="正方形/長方形 15"/>
          <p:cNvSpPr>
            <a:spLocks noChangeArrowheads="1"/>
          </p:cNvSpPr>
          <p:nvPr/>
        </p:nvSpPr>
        <p:spPr bwMode="auto">
          <a:xfrm>
            <a:off x="323850" y="3227388"/>
            <a:ext cx="6192838" cy="1106487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8015" name="正方形/長方形 7"/>
          <p:cNvSpPr>
            <a:spLocks noChangeArrowheads="1"/>
          </p:cNvSpPr>
          <p:nvPr/>
        </p:nvSpPr>
        <p:spPr bwMode="auto">
          <a:xfrm>
            <a:off x="322263" y="1293813"/>
            <a:ext cx="5329237" cy="1106487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8016" name="テキスト ボックス 13"/>
          <p:cNvSpPr txBox="1">
            <a:spLocks noChangeArrowheads="1"/>
          </p:cNvSpPr>
          <p:nvPr/>
        </p:nvSpPr>
        <p:spPr bwMode="auto">
          <a:xfrm>
            <a:off x="612775" y="5033963"/>
            <a:ext cx="4103688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Solution for radiant energy from radiant flux</a:t>
            </a:r>
            <a:endParaRPr lang="ja-JP" altLang="en-US">
              <a:ea typeface="HGPｺﾞｼｯｸM" pitchFamily="50" charset="-128"/>
            </a:endParaRPr>
          </a:p>
        </p:txBody>
      </p:sp>
      <p:sp>
        <p:nvSpPr>
          <p:cNvPr id="128017" name="テキスト ボックス 6"/>
          <p:cNvSpPr txBox="1">
            <a:spLocks noChangeArrowheads="1"/>
          </p:cNvSpPr>
          <p:nvPr/>
        </p:nvSpPr>
        <p:spPr bwMode="auto">
          <a:xfrm>
            <a:off x="538163" y="1052513"/>
            <a:ext cx="3746500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Solution for irradiance from radiance</a:t>
            </a:r>
            <a:endParaRPr lang="ja-JP" altLang="en-US">
              <a:ea typeface="HGPｺﾞｼｯｸM" pitchFamily="50" charset="-128"/>
            </a:endParaRPr>
          </a:p>
        </p:txBody>
      </p:sp>
      <p:sp>
        <p:nvSpPr>
          <p:cNvPr id="1280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Try to calculate</a:t>
            </a:r>
          </a:p>
        </p:txBody>
      </p:sp>
      <p:graphicFrame>
        <p:nvGraphicFramePr>
          <p:cNvPr id="128010" name="Object 1034"/>
          <p:cNvGraphicFramePr>
            <a:graphicFrameLocks noChangeAspect="1"/>
          </p:cNvGraphicFramePr>
          <p:nvPr/>
        </p:nvGraphicFramePr>
        <p:xfrm>
          <a:off x="782638" y="1392238"/>
          <a:ext cx="4694237" cy="1008062"/>
        </p:xfrm>
        <a:graphic>
          <a:graphicData uri="http://schemas.openxmlformats.org/presentationml/2006/ole">
            <p:oleObj spid="_x0000_s128010" name="数式" r:id="rId3" imgW="1892300" imgH="406400" progId="Equation.3">
              <p:embed/>
            </p:oleObj>
          </a:graphicData>
        </a:graphic>
      </p:graphicFrame>
      <p:graphicFrame>
        <p:nvGraphicFramePr>
          <p:cNvPr id="128011" name="Object 1035"/>
          <p:cNvGraphicFramePr>
            <a:graphicFrameLocks noChangeAspect="1"/>
          </p:cNvGraphicFramePr>
          <p:nvPr/>
        </p:nvGraphicFramePr>
        <p:xfrm>
          <a:off x="869950" y="5227638"/>
          <a:ext cx="7446963" cy="1154112"/>
        </p:xfrm>
        <a:graphic>
          <a:graphicData uri="http://schemas.openxmlformats.org/presentationml/2006/ole">
            <p:oleObj spid="_x0000_s128011" name="数式" r:id="rId4" imgW="2628900" imgH="406400" progId="Equation.3">
              <p:embed/>
            </p:oleObj>
          </a:graphicData>
        </a:graphic>
      </p:graphicFrame>
      <p:graphicFrame>
        <p:nvGraphicFramePr>
          <p:cNvPr id="128012" name="Object 1036"/>
          <p:cNvGraphicFramePr>
            <a:graphicFrameLocks noChangeAspect="1"/>
          </p:cNvGraphicFramePr>
          <p:nvPr/>
        </p:nvGraphicFramePr>
        <p:xfrm>
          <a:off x="798513" y="3309938"/>
          <a:ext cx="5659437" cy="1008062"/>
        </p:xfrm>
        <a:graphic>
          <a:graphicData uri="http://schemas.openxmlformats.org/presentationml/2006/ole">
            <p:oleObj spid="_x0000_s128012" name="数式" r:id="rId5" imgW="2286000" imgH="406400" progId="Equation.3">
              <p:embed/>
            </p:oleObj>
          </a:graphicData>
        </a:graphic>
      </p:graphicFrame>
      <p:sp>
        <p:nvSpPr>
          <p:cNvPr id="128019" name="テキスト ボックス 12"/>
          <p:cNvSpPr txBox="1">
            <a:spLocks noChangeArrowheads="1"/>
          </p:cNvSpPr>
          <p:nvPr/>
        </p:nvSpPr>
        <p:spPr bwMode="auto">
          <a:xfrm>
            <a:off x="557213" y="2997200"/>
            <a:ext cx="3870325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Solution for radiant flux from irradiance</a:t>
            </a:r>
            <a:endParaRPr lang="ja-JP" altLang="en-US">
              <a:ea typeface="HGPｺﾞｼｯｸM" pitchFamily="50" charset="-128"/>
            </a:endParaRPr>
          </a:p>
        </p:txBody>
      </p:sp>
      <p:sp>
        <p:nvSpPr>
          <p:cNvPr id="128020" name="下矢印 4"/>
          <p:cNvSpPr>
            <a:spLocks noChangeArrowheads="1"/>
          </p:cNvSpPr>
          <p:nvPr/>
        </p:nvSpPr>
        <p:spPr bwMode="auto">
          <a:xfrm>
            <a:off x="755650" y="2400300"/>
            <a:ext cx="2016125" cy="596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8021" name="テキスト ボックス 1"/>
          <p:cNvSpPr txBox="1">
            <a:spLocks noChangeArrowheads="1"/>
          </p:cNvSpPr>
          <p:nvPr/>
        </p:nvSpPr>
        <p:spPr bwMode="auto">
          <a:xfrm>
            <a:off x="2843213" y="4508500"/>
            <a:ext cx="6175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1800">
                <a:ea typeface="HGPｺﾞｼｯｸM" pitchFamily="50" charset="-128"/>
              </a:rPr>
              <a:t>Integrate the incident light (irradiance) over the </a:t>
            </a:r>
            <a:r>
              <a:rPr lang="en-US" altLang="ja-JP" i="1">
                <a:latin typeface="Times New Roman" pitchFamily="18" charset="0"/>
              </a:rPr>
              <a:t>pixel</a:t>
            </a:r>
            <a:r>
              <a:rPr lang="en-US" altLang="ja-JP"/>
              <a:t> </a:t>
            </a:r>
            <a:r>
              <a:rPr lang="en-US" altLang="ja-JP" sz="1800">
                <a:ea typeface="HGPｺﾞｼｯｸM" pitchFamily="50" charset="-128"/>
              </a:rPr>
              <a:t>domain</a:t>
            </a:r>
          </a:p>
        </p:txBody>
      </p:sp>
      <p:sp>
        <p:nvSpPr>
          <p:cNvPr id="128022" name="下矢印 4"/>
          <p:cNvSpPr>
            <a:spLocks noChangeArrowheads="1"/>
          </p:cNvSpPr>
          <p:nvPr/>
        </p:nvSpPr>
        <p:spPr bwMode="auto">
          <a:xfrm>
            <a:off x="728663" y="4344988"/>
            <a:ext cx="2043112" cy="66833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8023" name="テキスト ボックス 15"/>
          <p:cNvSpPr txBox="1">
            <a:spLocks noChangeArrowheads="1"/>
          </p:cNvSpPr>
          <p:nvPr/>
        </p:nvSpPr>
        <p:spPr bwMode="auto">
          <a:xfrm>
            <a:off x="2916238" y="2565400"/>
            <a:ext cx="5392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/>
              <a:t>Integrate the incident light (radiance) over the hemisphere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29" name="Picture 132" descr="C:\Users\straight\Desktop\CEDEC2011\Second\Figure_Graph_images\Figure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981075"/>
            <a:ext cx="4278312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130" name="正方形/長方形 16"/>
          <p:cNvSpPr>
            <a:spLocks noChangeArrowheads="1"/>
          </p:cNvSpPr>
          <p:nvPr/>
        </p:nvSpPr>
        <p:spPr bwMode="auto">
          <a:xfrm>
            <a:off x="506413" y="3770313"/>
            <a:ext cx="8202612" cy="1098550"/>
          </a:xfrm>
          <a:prstGeom prst="rect">
            <a:avLst/>
          </a:prstGeom>
          <a:solidFill>
            <a:srgbClr val="EED9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9131" name="正方形/長方形 15"/>
          <p:cNvSpPr>
            <a:spLocks noChangeArrowheads="1"/>
          </p:cNvSpPr>
          <p:nvPr/>
        </p:nvSpPr>
        <p:spPr bwMode="auto">
          <a:xfrm>
            <a:off x="468313" y="5353050"/>
            <a:ext cx="8240712" cy="10287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913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Aperture</a:t>
            </a:r>
          </a:p>
        </p:txBody>
      </p:sp>
      <p:sp>
        <p:nvSpPr>
          <p:cNvPr id="19133" name="Rectangle 3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5267325" cy="1666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400" smtClean="0">
                <a:latin typeface="Arial" charset="0"/>
              </a:rPr>
              <a:t>Since the result is the sum of incident light from entire hemisphere, the image gets blurred</a:t>
            </a:r>
            <a:endParaRPr lang="en-US" altLang="ja-JP" sz="200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ja-JP" sz="2000" smtClean="0">
                <a:latin typeface="Arial" charset="0"/>
              </a:rPr>
              <a:t>Introduce “aperture” as a solution</a:t>
            </a:r>
          </a:p>
        </p:txBody>
      </p:sp>
      <p:graphicFrame>
        <p:nvGraphicFramePr>
          <p:cNvPr id="19127" name="Object 695"/>
          <p:cNvGraphicFramePr>
            <a:graphicFrameLocks noChangeAspect="1"/>
          </p:cNvGraphicFramePr>
          <p:nvPr/>
        </p:nvGraphicFramePr>
        <p:xfrm>
          <a:off x="684213" y="3968750"/>
          <a:ext cx="2590800" cy="684213"/>
        </p:xfrm>
        <a:graphic>
          <a:graphicData uri="http://schemas.openxmlformats.org/presentationml/2006/ole">
            <p:oleObj spid="_x0000_s19127" name="数式" r:id="rId4" imgW="914400" imgH="241300" progId="Equation.3">
              <p:embed/>
            </p:oleObj>
          </a:graphicData>
        </a:graphic>
      </p:graphicFrame>
      <p:sp>
        <p:nvSpPr>
          <p:cNvPr id="19134" name="左中かっこ 6"/>
          <p:cNvSpPr>
            <a:spLocks/>
          </p:cNvSpPr>
          <p:nvPr/>
        </p:nvSpPr>
        <p:spPr bwMode="auto">
          <a:xfrm>
            <a:off x="3276600" y="3959225"/>
            <a:ext cx="261938" cy="622300"/>
          </a:xfrm>
          <a:prstGeom prst="leftBrace">
            <a:avLst>
              <a:gd name="adj1" fmla="val 8337"/>
              <a:gd name="adj2" fmla="val 50000"/>
            </a:avLst>
          </a:prstGeom>
          <a:noFill/>
          <a:ln w="19050" cap="rnd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9135" name="テキスト ボックス 7"/>
          <p:cNvSpPr txBox="1">
            <a:spLocks noChangeArrowheads="1"/>
          </p:cNvSpPr>
          <p:nvPr/>
        </p:nvSpPr>
        <p:spPr bwMode="auto">
          <a:xfrm>
            <a:off x="3538538" y="3770313"/>
            <a:ext cx="5013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>
                <a:ea typeface="HGPｺﾞｼｯｸM" pitchFamily="50" charset="-128"/>
              </a:rPr>
              <a:t>1 </a:t>
            </a:r>
            <a:r>
              <a:rPr lang="en-US" altLang="ja-JP" sz="1800">
                <a:ea typeface="HGPｺﾞｼｯｸM" pitchFamily="50" charset="-128"/>
              </a:rPr>
              <a:t>(where direction </a:t>
            </a:r>
            <a:r>
              <a:rPr lang="en-US" altLang="ja-JP" sz="1800" i="1">
                <a:latin typeface="Symbol" pitchFamily="18" charset="2"/>
                <a:ea typeface="HGPｺﾞｼｯｸM" pitchFamily="50" charset="-128"/>
              </a:rPr>
              <a:t>w </a:t>
            </a:r>
            <a:r>
              <a:rPr lang="en-US" altLang="ja-JP" sz="1800">
                <a:ea typeface="HGPｺﾞｼｯｸM" pitchFamily="50" charset="-128"/>
              </a:rPr>
              <a:t>is inside the aperture at </a:t>
            </a:r>
            <a:r>
              <a:rPr lang="en-US" altLang="ja-JP" sz="1800" b="1">
                <a:latin typeface="Times New Roman" pitchFamily="18" charset="0"/>
                <a:ea typeface="HGPｺﾞｼｯｸM" pitchFamily="50" charset="-128"/>
              </a:rPr>
              <a:t>x</a:t>
            </a:r>
            <a:r>
              <a:rPr lang="en-US" altLang="ja-JP" sz="1800">
                <a:ea typeface="HGPｺﾞｼｯｸM" pitchFamily="50" charset="-128"/>
              </a:rPr>
              <a:t>)</a:t>
            </a:r>
            <a:endParaRPr lang="ja-JP" altLang="en-US" sz="1800">
              <a:ea typeface="HGPｺﾞｼｯｸM" pitchFamily="50" charset="-128"/>
            </a:endParaRPr>
          </a:p>
        </p:txBody>
      </p:sp>
      <p:sp>
        <p:nvSpPr>
          <p:cNvPr id="19136" name="テキスト ボックス 11"/>
          <p:cNvSpPr txBox="1">
            <a:spLocks noChangeArrowheads="1"/>
          </p:cNvSpPr>
          <p:nvPr/>
        </p:nvSpPr>
        <p:spPr bwMode="auto">
          <a:xfrm>
            <a:off x="3538538" y="4278313"/>
            <a:ext cx="5159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/>
              <a:t>0 </a:t>
            </a:r>
            <a:r>
              <a:rPr lang="en-US" altLang="ja-JP" sz="1800"/>
              <a:t>(where direction </a:t>
            </a:r>
            <a:r>
              <a:rPr lang="en-US" altLang="ja-JP" sz="1800" i="1">
                <a:latin typeface="Symbol" pitchFamily="18" charset="2"/>
              </a:rPr>
              <a:t>w</a:t>
            </a:r>
            <a:r>
              <a:rPr lang="en-US" altLang="ja-JP" sz="1800" i="1"/>
              <a:t> </a:t>
            </a:r>
            <a:r>
              <a:rPr lang="en-US" altLang="ja-JP" sz="1800"/>
              <a:t>is outside the aperture at </a:t>
            </a:r>
            <a:r>
              <a:rPr lang="en-US" altLang="ja-JP" sz="1800" b="1">
                <a:latin typeface="Times New Roman" pitchFamily="18" charset="0"/>
              </a:rPr>
              <a:t>x</a:t>
            </a:r>
            <a:r>
              <a:rPr lang="en-US" altLang="ja-JP" sz="1800"/>
              <a:t>)</a:t>
            </a:r>
            <a:endParaRPr lang="ja-JP" altLang="en-US" sz="1800"/>
          </a:p>
        </p:txBody>
      </p:sp>
      <p:graphicFrame>
        <p:nvGraphicFramePr>
          <p:cNvPr id="19128" name="Object 696"/>
          <p:cNvGraphicFramePr>
            <a:graphicFrameLocks noChangeAspect="1"/>
          </p:cNvGraphicFramePr>
          <p:nvPr/>
        </p:nvGraphicFramePr>
        <p:xfrm>
          <a:off x="539750" y="5484813"/>
          <a:ext cx="8085138" cy="804862"/>
        </p:xfrm>
        <a:graphic>
          <a:graphicData uri="http://schemas.openxmlformats.org/presentationml/2006/ole">
            <p:oleObj spid="_x0000_s19128" name="数式" r:id="rId5" imgW="3327400" imgH="330200" progId="Equation.3">
              <p:embed/>
            </p:oleObj>
          </a:graphicData>
        </a:graphic>
      </p:graphicFrame>
      <p:sp>
        <p:nvSpPr>
          <p:cNvPr id="19137" name="下矢印 4"/>
          <p:cNvSpPr>
            <a:spLocks noChangeArrowheads="1"/>
          </p:cNvSpPr>
          <p:nvPr/>
        </p:nvSpPr>
        <p:spPr bwMode="auto">
          <a:xfrm>
            <a:off x="3563938" y="4875213"/>
            <a:ext cx="1944687" cy="4587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9138" name="テキスト ボックス 5"/>
          <p:cNvSpPr txBox="1">
            <a:spLocks noChangeArrowheads="1"/>
          </p:cNvSpPr>
          <p:nvPr/>
        </p:nvSpPr>
        <p:spPr bwMode="auto">
          <a:xfrm>
            <a:off x="5508625" y="4868863"/>
            <a:ext cx="1539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ea typeface="HGPｺﾞｼｯｸM" pitchFamily="50" charset="-128"/>
              </a:rPr>
              <a:t>Substitute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49" name="正方形/長方形 14"/>
          <p:cNvSpPr>
            <a:spLocks noChangeArrowheads="1"/>
          </p:cNvSpPr>
          <p:nvPr/>
        </p:nvSpPr>
        <p:spPr bwMode="auto">
          <a:xfrm>
            <a:off x="2052638" y="2420938"/>
            <a:ext cx="4751387" cy="792162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0150" name="正方形/長方形 11"/>
          <p:cNvSpPr>
            <a:spLocks noChangeArrowheads="1"/>
          </p:cNvSpPr>
          <p:nvPr/>
        </p:nvSpPr>
        <p:spPr bwMode="auto">
          <a:xfrm>
            <a:off x="323850" y="4437063"/>
            <a:ext cx="8532813" cy="1296987"/>
          </a:xfrm>
          <a:prstGeom prst="rect">
            <a:avLst/>
          </a:prstGeom>
          <a:solidFill>
            <a:srgbClr val="EED9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015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smtClean="0">
                <a:latin typeface="Arial" charset="0"/>
              </a:rPr>
              <a:t>Without considering the aperture</a:t>
            </a:r>
          </a:p>
        </p:txBody>
      </p:sp>
      <p:sp>
        <p:nvSpPr>
          <p:cNvPr id="2015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57300"/>
            <a:ext cx="8147050" cy="1092200"/>
          </a:xfrm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Generally, real-time rendering doesn’t take into account the aperture</a:t>
            </a:r>
            <a:endParaRPr lang="ja-JP" altLang="en-US" smtClean="0">
              <a:latin typeface="Arial" charset="0"/>
            </a:endParaRPr>
          </a:p>
        </p:txBody>
      </p:sp>
      <p:graphicFrame>
        <p:nvGraphicFramePr>
          <p:cNvPr id="20147" name="Object 691"/>
          <p:cNvGraphicFramePr>
            <a:graphicFrameLocks noChangeAspect="1"/>
          </p:cNvGraphicFramePr>
          <p:nvPr/>
        </p:nvGraphicFramePr>
        <p:xfrm>
          <a:off x="2268538" y="2493963"/>
          <a:ext cx="4391025" cy="765175"/>
        </p:xfrm>
        <a:graphic>
          <a:graphicData uri="http://schemas.openxmlformats.org/presentationml/2006/ole">
            <p:oleObj spid="_x0000_s20147" name="数式" r:id="rId3" imgW="1384300" imgH="241300" progId="Equation.3">
              <p:embed/>
            </p:oleObj>
          </a:graphicData>
        </a:graphic>
      </p:graphicFrame>
      <p:graphicFrame>
        <p:nvGraphicFramePr>
          <p:cNvPr id="20148" name="Object 692"/>
          <p:cNvGraphicFramePr>
            <a:graphicFrameLocks noChangeAspect="1"/>
          </p:cNvGraphicFramePr>
          <p:nvPr/>
        </p:nvGraphicFramePr>
        <p:xfrm>
          <a:off x="395288" y="3313113"/>
          <a:ext cx="1368425" cy="576262"/>
        </p:xfrm>
        <a:graphic>
          <a:graphicData uri="http://schemas.openxmlformats.org/presentationml/2006/ole">
            <p:oleObj spid="_x0000_s20148" name="数式" r:id="rId4" imgW="482391" imgH="203112" progId="Equation.3">
              <p:embed/>
            </p:oleObj>
          </a:graphicData>
        </a:graphic>
      </p:graphicFrame>
      <p:sp>
        <p:nvSpPr>
          <p:cNvPr id="20153" name="テキスト ボックス 6"/>
          <p:cNvSpPr txBox="1">
            <a:spLocks noChangeArrowheads="1"/>
          </p:cNvSpPr>
          <p:nvPr/>
        </p:nvSpPr>
        <p:spPr bwMode="auto">
          <a:xfrm>
            <a:off x="1692275" y="3435350"/>
            <a:ext cx="7200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/>
              <a:t>is a Dirac’s delta function where the value becomes 1 when direction </a:t>
            </a:r>
            <a:r>
              <a:rPr lang="en-US" altLang="ja-JP" sz="1800" i="1">
                <a:latin typeface="Symbol" pitchFamily="18" charset="2"/>
              </a:rPr>
              <a:t>w</a:t>
            </a:r>
            <a:r>
              <a:rPr lang="en-US" altLang="ja-JP" sz="1800"/>
              <a:t> equals to direction from </a:t>
            </a:r>
            <a:r>
              <a:rPr lang="en-US" altLang="ja-JP" sz="1800" b="1">
                <a:latin typeface="Times New Roman" pitchFamily="18" charset="0"/>
              </a:rPr>
              <a:t>x </a:t>
            </a:r>
            <a:r>
              <a:rPr lang="en-US" altLang="ja-JP" sz="1800"/>
              <a:t>to the center of the virtual aperture</a:t>
            </a:r>
            <a:endParaRPr lang="ja-JP" altLang="en-US" sz="1800"/>
          </a:p>
        </p:txBody>
      </p:sp>
      <p:sp>
        <p:nvSpPr>
          <p:cNvPr id="20154" name="テキスト ボックス 8"/>
          <p:cNvSpPr txBox="1">
            <a:spLocks noChangeArrowheads="1"/>
          </p:cNvSpPr>
          <p:nvPr/>
        </p:nvSpPr>
        <p:spPr bwMode="auto">
          <a:xfrm>
            <a:off x="388938" y="4484688"/>
            <a:ext cx="6550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ea typeface="HGPｺﾞｼｯｸM" pitchFamily="50" charset="-128"/>
              </a:rPr>
              <a:t>Effects of aperture…</a:t>
            </a:r>
            <a:r>
              <a:rPr lang="en-US" altLang="ja-JP">
                <a:ea typeface="HGPｺﾞｼｯｸM" pitchFamily="50" charset="-128"/>
              </a:rPr>
              <a:t> (with the same intensity of light source)</a:t>
            </a:r>
            <a:endParaRPr lang="ja-JP" altLang="en-US" sz="2000">
              <a:ea typeface="HGPｺﾞｼｯｸM" pitchFamily="50" charset="-128"/>
            </a:endParaRPr>
          </a:p>
        </p:txBody>
      </p:sp>
      <p:sp>
        <p:nvSpPr>
          <p:cNvPr id="20155" name="テキスト ボックス 9"/>
          <p:cNvSpPr txBox="1">
            <a:spLocks noChangeArrowheads="1"/>
          </p:cNvSpPr>
          <p:nvPr/>
        </p:nvSpPr>
        <p:spPr bwMode="auto">
          <a:xfrm>
            <a:off x="684213" y="4941888"/>
            <a:ext cx="8039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altLang="ja-JP" sz="2000">
                <a:ea typeface="HGPｺﾞｼｯｸM" pitchFamily="50" charset="-128"/>
              </a:rPr>
              <a:t>Smaller aperture size for shaper image (but the image gets darker)</a:t>
            </a:r>
          </a:p>
          <a:p>
            <a:pPr marL="342900" indent="-342900">
              <a:buFont typeface="Arial" charset="0"/>
              <a:buChar char="•"/>
            </a:pPr>
            <a:r>
              <a:rPr lang="en-US" altLang="ja-JP" sz="2000">
                <a:ea typeface="HGPｺﾞｼｯｸM" pitchFamily="50" charset="-128"/>
              </a:rPr>
              <a:t>Larger aperture size for brighter image (but the image gets blurrier)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76" name="Picture 671" descr="C:\Users\straight\Desktop\CEDEC2011\Second\Figure_Graph_images\Figure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5900" y="2060575"/>
            <a:ext cx="5083175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177" name="正方形/長方形 16"/>
          <p:cNvSpPr>
            <a:spLocks noChangeArrowheads="1"/>
          </p:cNvSpPr>
          <p:nvPr/>
        </p:nvSpPr>
        <p:spPr bwMode="auto">
          <a:xfrm>
            <a:off x="250825" y="1916113"/>
            <a:ext cx="5256213" cy="792162"/>
          </a:xfrm>
          <a:prstGeom prst="rect">
            <a:avLst/>
          </a:prstGeom>
          <a:solidFill>
            <a:srgbClr val="EED9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1178" name="正方形/長方形 14"/>
          <p:cNvSpPr>
            <a:spLocks noChangeArrowheads="1"/>
          </p:cNvSpPr>
          <p:nvPr/>
        </p:nvSpPr>
        <p:spPr bwMode="auto">
          <a:xfrm>
            <a:off x="107950" y="5013325"/>
            <a:ext cx="8640763" cy="10287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117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Introduction of a Lens</a:t>
            </a:r>
          </a:p>
        </p:txBody>
      </p:sp>
      <p:graphicFrame>
        <p:nvGraphicFramePr>
          <p:cNvPr id="21174" name="Object 694"/>
          <p:cNvGraphicFramePr>
            <a:graphicFrameLocks noChangeAspect="1"/>
          </p:cNvGraphicFramePr>
          <p:nvPr/>
        </p:nvGraphicFramePr>
        <p:xfrm>
          <a:off x="334963" y="1943100"/>
          <a:ext cx="5076825" cy="765175"/>
        </p:xfrm>
        <a:graphic>
          <a:graphicData uri="http://schemas.openxmlformats.org/presentationml/2006/ole">
            <p:oleObj spid="_x0000_s21174" name="数式" r:id="rId4" imgW="1600200" imgH="241300" progId="Equation.3">
              <p:embed/>
            </p:oleObj>
          </a:graphicData>
        </a:graphic>
      </p:graphicFrame>
      <p:sp>
        <p:nvSpPr>
          <p:cNvPr id="21180" name="テキスト ボックス 6"/>
          <p:cNvSpPr txBox="1">
            <a:spLocks noChangeArrowheads="1"/>
          </p:cNvSpPr>
          <p:nvPr/>
        </p:nvSpPr>
        <p:spPr bwMode="auto">
          <a:xfrm>
            <a:off x="323850" y="2924175"/>
            <a:ext cx="43195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i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f</a:t>
            </a:r>
            <a:r>
              <a:rPr lang="en-US" altLang="ja-JP" sz="2000" i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refraction 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is a function that represents a thin lens bending light from direction </a:t>
            </a:r>
            <a:r>
              <a:rPr lang="en-US" altLang="ja-JP" sz="2000" i="1">
                <a:latin typeface="Symbol" pitchFamily="18" charset="2"/>
                <a:ea typeface="HGPｺﾞｼｯｸM" pitchFamily="50" charset="-128"/>
                <a:cs typeface="Times New Roman" pitchFamily="18" charset="0"/>
              </a:rPr>
              <a:t>w 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to direction </a:t>
            </a:r>
            <a:r>
              <a:rPr lang="en-US" altLang="ja-JP" sz="2000" i="1">
                <a:latin typeface="Symbol" pitchFamily="18" charset="2"/>
                <a:ea typeface="HGPｺﾞｼｯｸM" pitchFamily="50" charset="-128"/>
                <a:cs typeface="Times New Roman" pitchFamily="18" charset="0"/>
              </a:rPr>
              <a:t>w</a:t>
            </a:r>
            <a:r>
              <a:rPr lang="en-US" altLang="ja-JP" sz="2000" i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lens</a:t>
            </a:r>
            <a:endParaRPr lang="ja-JP" altLang="en-US" sz="1800">
              <a:ea typeface="HGPｺﾞｼｯｸM" pitchFamily="50" charset="-128"/>
              <a:cs typeface="Times New Roman" pitchFamily="18" charset="0"/>
            </a:endParaRPr>
          </a:p>
        </p:txBody>
      </p:sp>
      <p:graphicFrame>
        <p:nvGraphicFramePr>
          <p:cNvPr id="21175" name="Object 695"/>
          <p:cNvGraphicFramePr>
            <a:graphicFrameLocks noChangeAspect="1"/>
          </p:cNvGraphicFramePr>
          <p:nvPr/>
        </p:nvGraphicFramePr>
        <p:xfrm>
          <a:off x="220663" y="5170488"/>
          <a:ext cx="8485187" cy="738187"/>
        </p:xfrm>
        <a:graphic>
          <a:graphicData uri="http://schemas.openxmlformats.org/presentationml/2006/ole">
            <p:oleObj spid="_x0000_s21175" name="数式" r:id="rId5" imgW="3810000" imgH="330200" progId="Equation.3">
              <p:embed/>
            </p:oleObj>
          </a:graphicData>
        </a:graphic>
      </p:graphicFrame>
      <p:sp>
        <p:nvSpPr>
          <p:cNvPr id="21181" name="下矢印 4"/>
          <p:cNvSpPr>
            <a:spLocks noChangeArrowheads="1"/>
          </p:cNvSpPr>
          <p:nvPr/>
        </p:nvSpPr>
        <p:spPr bwMode="auto">
          <a:xfrm>
            <a:off x="1474788" y="4092575"/>
            <a:ext cx="2160587" cy="91598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56" name="Picture 348" descr="C:\Users\straight\Desktop\CEDEC2011\Second\Figure_Graph_images\Figure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2997200"/>
            <a:ext cx="3478213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Solution for outgoing radiance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21858" name="AutoShape 4"/>
          <p:cNvSpPr>
            <a:spLocks noChangeArrowheads="1"/>
          </p:cNvSpPr>
          <p:nvPr/>
        </p:nvSpPr>
        <p:spPr bwMode="auto">
          <a:xfrm rot="5400000">
            <a:off x="3816351" y="1017587"/>
            <a:ext cx="1223962" cy="1871663"/>
          </a:xfrm>
          <a:prstGeom prst="rightArrowCallout">
            <a:avLst>
              <a:gd name="adj1" fmla="val 37791"/>
              <a:gd name="adj2" fmla="val 32630"/>
              <a:gd name="adj3" fmla="val 18343"/>
              <a:gd name="adj4" fmla="val 65458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1859" name="Text Box 5"/>
          <p:cNvSpPr txBox="1">
            <a:spLocks noChangeArrowheads="1"/>
          </p:cNvSpPr>
          <p:nvPr/>
        </p:nvSpPr>
        <p:spPr bwMode="auto">
          <a:xfrm>
            <a:off x="827088" y="2611438"/>
            <a:ext cx="7489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>
                <a:ea typeface="HGPｺﾞｼｯｸM" pitchFamily="50" charset="-128"/>
              </a:rPr>
              <a:t>Emitted radiance in direction </a:t>
            </a:r>
            <a:r>
              <a:rPr lang="en-US" altLang="ja-JP" sz="2400" i="1">
                <a:latin typeface="Symbol" pitchFamily="18" charset="2"/>
                <a:ea typeface="HGPｺﾞｼｯｸM" pitchFamily="50" charset="-128"/>
              </a:rPr>
              <a:t>w</a:t>
            </a:r>
            <a:r>
              <a:rPr lang="en-US" altLang="ja-JP" sz="2400">
                <a:ea typeface="HGPｺﾞｼｯｸM" pitchFamily="50" charset="-128"/>
              </a:rPr>
              <a:t> from given position </a:t>
            </a:r>
            <a:r>
              <a:rPr lang="en-US" altLang="ja-JP" sz="2400" b="1">
                <a:latin typeface="Times New Roman" pitchFamily="18" charset="0"/>
                <a:ea typeface="HGPｺﾞｼｯｸM" pitchFamily="50" charset="-128"/>
              </a:rPr>
              <a:t>x</a:t>
            </a:r>
          </a:p>
        </p:txBody>
      </p:sp>
      <p:graphicFrame>
        <p:nvGraphicFramePr>
          <p:cNvPr id="21855" name="Object 351"/>
          <p:cNvGraphicFramePr>
            <a:graphicFrameLocks noChangeAspect="1"/>
          </p:cNvGraphicFramePr>
          <p:nvPr/>
        </p:nvGraphicFramePr>
        <p:xfrm>
          <a:off x="1174750" y="1341438"/>
          <a:ext cx="6492875" cy="822325"/>
        </p:xfrm>
        <a:graphic>
          <a:graphicData uri="http://schemas.openxmlformats.org/presentationml/2006/ole">
            <p:oleObj spid="_x0000_s21855" name="数式" r:id="rId4" imgW="1803400" imgH="228600" progId="Equation.3">
              <p:embed/>
            </p:oleObj>
          </a:graphicData>
        </a:graphic>
      </p:graphicFrame>
      <p:sp>
        <p:nvSpPr>
          <p:cNvPr id="21860" name="Text Box 9"/>
          <p:cNvSpPr txBox="1">
            <a:spLocks noChangeArrowheads="1"/>
          </p:cNvSpPr>
          <p:nvPr/>
        </p:nvSpPr>
        <p:spPr bwMode="auto">
          <a:xfrm>
            <a:off x="2771775" y="4076700"/>
            <a:ext cx="6084888" cy="1196975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>
                <a:ea typeface="HGPｺﾞｼｯｸM" pitchFamily="50" charset="-128"/>
              </a:rPr>
              <a:t>Emitted light amount in direction </a:t>
            </a:r>
            <a:r>
              <a:rPr lang="en-US" altLang="ja-JP" sz="2400" i="1">
                <a:latin typeface="Symbol" pitchFamily="18" charset="2"/>
                <a:ea typeface="HGPｺﾞｼｯｸM" pitchFamily="50" charset="-128"/>
              </a:rPr>
              <a:t>w</a:t>
            </a:r>
            <a:r>
              <a:rPr lang="en-US" altLang="ja-JP" sz="2400">
                <a:ea typeface="HGPｺﾞｼｯｸM" pitchFamily="50" charset="-128"/>
              </a:rPr>
              <a:t> which is just one part of the total self emitted light from position </a:t>
            </a:r>
            <a:r>
              <a:rPr lang="en-US" altLang="ja-JP" sz="2400" b="1">
                <a:latin typeface="Times New Roman" pitchFamily="18" charset="0"/>
                <a:ea typeface="HGPｺﾞｼｯｸM" pitchFamily="50" charset="-128"/>
              </a:rPr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7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Solution for outgoing radiance</a:t>
            </a:r>
          </a:p>
        </p:txBody>
      </p:sp>
      <p:sp>
        <p:nvSpPr>
          <p:cNvPr id="22880" name="AutoShape 3"/>
          <p:cNvSpPr>
            <a:spLocks noChangeArrowheads="1"/>
          </p:cNvSpPr>
          <p:nvPr/>
        </p:nvSpPr>
        <p:spPr bwMode="auto">
          <a:xfrm rot="5400000">
            <a:off x="6119813" y="1017588"/>
            <a:ext cx="1223962" cy="1871662"/>
          </a:xfrm>
          <a:prstGeom prst="rightArrowCallout">
            <a:avLst>
              <a:gd name="adj1" fmla="val 37791"/>
              <a:gd name="adj2" fmla="val 32630"/>
              <a:gd name="adj3" fmla="val 17639"/>
              <a:gd name="adj4" fmla="val 64755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881" name="Text Box 4"/>
          <p:cNvSpPr txBox="1">
            <a:spLocks noChangeArrowheads="1"/>
          </p:cNvSpPr>
          <p:nvPr/>
        </p:nvSpPr>
        <p:spPr bwMode="auto">
          <a:xfrm>
            <a:off x="684213" y="2565400"/>
            <a:ext cx="763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/>
              <a:t>Reflected radiance in direction </a:t>
            </a:r>
            <a:r>
              <a:rPr lang="en-US" altLang="ja-JP" sz="2400" i="1">
                <a:latin typeface="Symbol" pitchFamily="18" charset="2"/>
              </a:rPr>
              <a:t>w</a:t>
            </a:r>
            <a:r>
              <a:rPr lang="en-US" altLang="ja-JP" sz="2400"/>
              <a:t> from given position </a:t>
            </a:r>
            <a:r>
              <a:rPr lang="en-US" altLang="ja-JP" sz="2400" b="1">
                <a:latin typeface="Times New Roman" pitchFamily="18" charset="0"/>
              </a:rPr>
              <a:t>x</a:t>
            </a:r>
            <a:endParaRPr lang="ja-JP" altLang="en-US" sz="2400" b="1">
              <a:latin typeface="Times New Roman" pitchFamily="18" charset="0"/>
            </a:endParaRPr>
          </a:p>
        </p:txBody>
      </p:sp>
      <p:graphicFrame>
        <p:nvGraphicFramePr>
          <p:cNvPr id="22878" name="Object 350"/>
          <p:cNvGraphicFramePr>
            <a:graphicFrameLocks noChangeAspect="1"/>
          </p:cNvGraphicFramePr>
          <p:nvPr/>
        </p:nvGraphicFramePr>
        <p:xfrm>
          <a:off x="1174750" y="1341438"/>
          <a:ext cx="6492875" cy="822325"/>
        </p:xfrm>
        <a:graphic>
          <a:graphicData uri="http://schemas.openxmlformats.org/presentationml/2006/ole">
            <p:oleObj spid="_x0000_s22878" name="数式" r:id="rId3" imgW="1803400" imgH="228600" progId="Equation.3">
              <p:embed/>
            </p:oleObj>
          </a:graphicData>
        </a:graphic>
      </p:graphicFrame>
      <p:pic>
        <p:nvPicPr>
          <p:cNvPr id="22882" name="Picture 100" descr="C:\Users\straight\Desktop\CEDEC2011\Second\Figure_Graph_images\Figure_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3335338"/>
            <a:ext cx="4229101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83" name="Text Box 9"/>
          <p:cNvSpPr txBox="1">
            <a:spLocks noChangeArrowheads="1"/>
          </p:cNvSpPr>
          <p:nvPr/>
        </p:nvSpPr>
        <p:spPr bwMode="auto">
          <a:xfrm>
            <a:off x="4140200" y="4005263"/>
            <a:ext cx="4897438" cy="1196975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>
                <a:ea typeface="HGPｺﾞｼｯｸM" pitchFamily="50" charset="-128"/>
              </a:rPr>
              <a:t>Reflected light amount in direction </a:t>
            </a:r>
            <a:r>
              <a:rPr lang="en-US" altLang="ja-JP" sz="2400" i="1">
                <a:latin typeface="Symbol" pitchFamily="18" charset="2"/>
                <a:ea typeface="HGPｺﾞｼｯｸM" pitchFamily="50" charset="-128"/>
              </a:rPr>
              <a:t>w</a:t>
            </a:r>
            <a:r>
              <a:rPr lang="en-US" altLang="ja-JP" sz="2400">
                <a:ea typeface="HGPｺﾞｼｯｸM" pitchFamily="50" charset="-128"/>
              </a:rPr>
              <a:t> from the total incident light amount at position </a:t>
            </a:r>
            <a:r>
              <a:rPr lang="en-US" altLang="ja-JP" sz="2400" b="1">
                <a:latin typeface="Times New Roman" pitchFamily="18" charset="0"/>
                <a:ea typeface="HGPｺﾞｼｯｸM" pitchFamily="50" charset="-128"/>
              </a:rPr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05" name="Rectangle 16"/>
          <p:cNvSpPr>
            <a:spLocks noChangeArrowheads="1"/>
          </p:cNvSpPr>
          <p:nvPr/>
        </p:nvSpPr>
        <p:spPr bwMode="auto">
          <a:xfrm>
            <a:off x="6084888" y="1123950"/>
            <a:ext cx="2232025" cy="863600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3906" name="Rectangle 15"/>
          <p:cNvSpPr>
            <a:spLocks noChangeArrowheads="1"/>
          </p:cNvSpPr>
          <p:nvPr/>
        </p:nvSpPr>
        <p:spPr bwMode="auto">
          <a:xfrm>
            <a:off x="3492500" y="1123950"/>
            <a:ext cx="2159000" cy="8636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3907" name="Rectangle 14"/>
          <p:cNvSpPr>
            <a:spLocks noChangeArrowheads="1"/>
          </p:cNvSpPr>
          <p:nvPr/>
        </p:nvSpPr>
        <p:spPr bwMode="auto">
          <a:xfrm>
            <a:off x="755650" y="1123950"/>
            <a:ext cx="2232025" cy="8636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390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Then…</a:t>
            </a:r>
          </a:p>
        </p:txBody>
      </p:sp>
      <p:graphicFrame>
        <p:nvGraphicFramePr>
          <p:cNvPr id="23904" name="Object 352"/>
          <p:cNvGraphicFramePr>
            <a:graphicFrameLocks noGrp="1" noChangeAspect="1"/>
          </p:cNvGraphicFramePr>
          <p:nvPr>
            <p:ph idx="1"/>
          </p:nvPr>
        </p:nvGraphicFramePr>
        <p:xfrm>
          <a:off x="755650" y="1052513"/>
          <a:ext cx="7561263" cy="958850"/>
        </p:xfrm>
        <a:graphic>
          <a:graphicData uri="http://schemas.openxmlformats.org/presentationml/2006/ole">
            <p:oleObj spid="_x0000_s23904" name="数式" r:id="rId3" imgW="1803400" imgH="228600" progId="Equation.3">
              <p:embed/>
            </p:oleObj>
          </a:graphicData>
        </a:graphic>
      </p:graphicFrame>
      <p:sp>
        <p:nvSpPr>
          <p:cNvPr id="23909" name="Text Box 7"/>
          <p:cNvSpPr txBox="1">
            <a:spLocks noChangeArrowheads="1"/>
          </p:cNvSpPr>
          <p:nvPr/>
        </p:nvSpPr>
        <p:spPr bwMode="auto">
          <a:xfrm>
            <a:off x="250825" y="2205038"/>
            <a:ext cx="5545138" cy="955675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>
                <a:ea typeface="HGPｺﾞｼｯｸM" pitchFamily="50" charset="-128"/>
              </a:rPr>
              <a:t>Outgoing light (radiance) in direction </a:t>
            </a:r>
            <a:r>
              <a:rPr lang="en-US" altLang="ja-JP" sz="2800" i="1">
                <a:latin typeface="Symbol" pitchFamily="18" charset="2"/>
                <a:ea typeface="HGPｺﾞｼｯｸM" pitchFamily="50" charset="-128"/>
              </a:rPr>
              <a:t>w</a:t>
            </a:r>
            <a:r>
              <a:rPr lang="en-US" altLang="ja-JP" sz="2800">
                <a:ea typeface="HGPｺﾞｼｯｸM" pitchFamily="50" charset="-128"/>
              </a:rPr>
              <a:t> at given position </a:t>
            </a:r>
            <a:r>
              <a:rPr lang="en-US" altLang="ja-JP" sz="2800" b="1">
                <a:latin typeface="Times New Roman" pitchFamily="18" charset="0"/>
                <a:ea typeface="HGPｺﾞｼｯｸM" pitchFamily="50" charset="-128"/>
              </a:rPr>
              <a:t>x</a:t>
            </a:r>
          </a:p>
        </p:txBody>
      </p:sp>
      <p:sp>
        <p:nvSpPr>
          <p:cNvPr id="23910" name="Text Box 8"/>
          <p:cNvSpPr txBox="1">
            <a:spLocks noChangeArrowheads="1"/>
          </p:cNvSpPr>
          <p:nvPr/>
        </p:nvSpPr>
        <p:spPr bwMode="auto">
          <a:xfrm>
            <a:off x="1403350" y="3697288"/>
            <a:ext cx="5905500" cy="83185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/>
              <a:t>Light amount in direction </a:t>
            </a:r>
            <a:r>
              <a:rPr lang="en-US" altLang="ja-JP" sz="2400" i="1">
                <a:latin typeface="Symbol" pitchFamily="18" charset="2"/>
              </a:rPr>
              <a:t>w</a:t>
            </a:r>
            <a:r>
              <a:rPr lang="en-US" altLang="ja-JP" sz="2400"/>
              <a:t> for a total light amount of self emission from position </a:t>
            </a:r>
            <a:r>
              <a:rPr lang="en-US" altLang="ja-JP" sz="2400" b="1">
                <a:latin typeface="Times New Roman" pitchFamily="18" charset="0"/>
              </a:rPr>
              <a:t>x</a:t>
            </a:r>
            <a:endParaRPr lang="ja-JP" altLang="en-US" sz="2400" b="1">
              <a:latin typeface="Times New Roman" pitchFamily="18" charset="0"/>
            </a:endParaRPr>
          </a:p>
        </p:txBody>
      </p:sp>
      <p:sp>
        <p:nvSpPr>
          <p:cNvPr id="23911" name="Text Box 9"/>
          <p:cNvSpPr txBox="1">
            <a:spLocks noChangeArrowheads="1"/>
          </p:cNvSpPr>
          <p:nvPr/>
        </p:nvSpPr>
        <p:spPr bwMode="auto">
          <a:xfrm>
            <a:off x="2700338" y="5189538"/>
            <a:ext cx="6264275" cy="831850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/>
              <a:t>Reflected light amount in direction </a:t>
            </a:r>
            <a:r>
              <a:rPr lang="en-US" altLang="ja-JP" sz="2400" i="1">
                <a:latin typeface="Symbol" pitchFamily="18" charset="2"/>
              </a:rPr>
              <a:t>w</a:t>
            </a:r>
            <a:r>
              <a:rPr lang="en-US" altLang="ja-JP" sz="2400"/>
              <a:t> for a total incident light amount at position </a:t>
            </a:r>
            <a:r>
              <a:rPr lang="en-US" altLang="ja-JP" sz="2400" b="1">
                <a:latin typeface="Times New Roman" pitchFamily="18" charset="0"/>
              </a:rPr>
              <a:t>x</a:t>
            </a:r>
          </a:p>
        </p:txBody>
      </p:sp>
      <p:sp>
        <p:nvSpPr>
          <p:cNvPr id="23912" name="Text Box 10"/>
          <p:cNvSpPr txBox="1">
            <a:spLocks noChangeArrowheads="1"/>
          </p:cNvSpPr>
          <p:nvPr/>
        </p:nvSpPr>
        <p:spPr bwMode="auto">
          <a:xfrm rot="5400000">
            <a:off x="2626519" y="2926556"/>
            <a:ext cx="12969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6000">
                <a:solidFill>
                  <a:schemeClr val="hlink"/>
                </a:solidFill>
                <a:ea typeface="HGPｺﾞｼｯｸM" pitchFamily="50" charset="-128"/>
              </a:rPr>
              <a:t>=</a:t>
            </a:r>
          </a:p>
        </p:txBody>
      </p:sp>
      <p:sp>
        <p:nvSpPr>
          <p:cNvPr id="23913" name="Text Box 12"/>
          <p:cNvSpPr txBox="1">
            <a:spLocks noChangeArrowheads="1"/>
          </p:cNvSpPr>
          <p:nvPr/>
        </p:nvSpPr>
        <p:spPr bwMode="auto">
          <a:xfrm rot="5400000">
            <a:off x="5290344" y="4366419"/>
            <a:ext cx="12969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6000">
                <a:solidFill>
                  <a:schemeClr val="hlink"/>
                </a:solidFill>
                <a:ea typeface="HGPｺﾞｼｯｸM" pitchFamily="50" charset="-128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Calculate</a:t>
            </a:r>
            <a:r>
              <a:rPr lang="en-US" altLang="ja-JP" i="1" smtClean="0">
                <a:latin typeface="Times New Roman" pitchFamily="18" charset="0"/>
              </a:rPr>
              <a:t> L</a:t>
            </a:r>
            <a:r>
              <a:rPr lang="en-US" altLang="ja-JP" i="1" baseline="-25000" smtClean="0">
                <a:latin typeface="Times New Roman" pitchFamily="18" charset="0"/>
              </a:rPr>
              <a:t>e </a:t>
            </a:r>
            <a:r>
              <a:rPr lang="en-US" altLang="ja-JP" smtClean="0">
                <a:latin typeface="Arial" charset="0"/>
              </a:rPr>
              <a:t>(Self emission)</a:t>
            </a:r>
          </a:p>
        </p:txBody>
      </p:sp>
      <p:sp>
        <p:nvSpPr>
          <p:cNvPr id="142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As you like</a:t>
            </a:r>
            <a:endParaRPr lang="ja-JP" altLang="en-US" smtClean="0">
              <a:latin typeface="Arial" charset="0"/>
            </a:endParaRPr>
          </a:p>
          <a:p>
            <a:pPr lvl="1" eaLnBrk="1" hangingPunct="1"/>
            <a:r>
              <a:rPr lang="en-US" altLang="ja-JP" smtClean="0">
                <a:latin typeface="Arial" charset="0"/>
              </a:rPr>
              <a:t>Use an arbitrary function</a:t>
            </a:r>
          </a:p>
          <a:p>
            <a:pPr lvl="2" eaLnBrk="1" hangingPunct="1"/>
            <a:r>
              <a:rPr lang="en-US" altLang="ja-JP" smtClean="0">
                <a:latin typeface="Arial" charset="0"/>
              </a:rPr>
              <a:t>Texture?</a:t>
            </a:r>
          </a:p>
          <a:p>
            <a:pPr lvl="2" eaLnBrk="1" hangingPunct="1"/>
            <a:r>
              <a:rPr lang="en-US" altLang="ja-JP" smtClean="0">
                <a:latin typeface="Arial" charset="0"/>
              </a:rPr>
              <a:t>Animation curve?</a:t>
            </a:r>
          </a:p>
          <a:p>
            <a:pPr lvl="2" eaLnBrk="1" hangingPunct="1"/>
            <a:r>
              <a:rPr lang="en-US" altLang="ja-JP" smtClean="0">
                <a:latin typeface="Arial" charset="0"/>
              </a:rPr>
              <a:t>Illumination model?</a:t>
            </a:r>
          </a:p>
          <a:p>
            <a:pPr lvl="1" eaLnBrk="1" hangingPunct="1"/>
            <a:r>
              <a:rPr lang="en-US" altLang="ja-JP" smtClean="0">
                <a:latin typeface="Arial" charset="0"/>
              </a:rPr>
              <a:t>It represents a light source</a:t>
            </a:r>
          </a:p>
          <a:p>
            <a:pPr lvl="2" eaLnBrk="1" hangingPunct="1"/>
            <a:endParaRPr lang="en-US" altLang="ja-JP" smtClean="0">
              <a:latin typeface="Arial" charset="0"/>
            </a:endParaRPr>
          </a:p>
          <a:p>
            <a:pPr lvl="2" eaLnBrk="1" hangingPunct="1"/>
            <a:endParaRPr lang="en-US" altLang="ja-JP" smtClean="0">
              <a:latin typeface="Arial" charset="0"/>
            </a:endParaRPr>
          </a:p>
          <a:p>
            <a:pPr lvl="2" eaLnBrk="1" hangingPunct="1"/>
            <a:endParaRPr lang="ja-JP" altLang="en-US" smtClean="0">
              <a:latin typeface="Arial" charset="0"/>
            </a:endParaRPr>
          </a:p>
        </p:txBody>
      </p:sp>
      <p:sp>
        <p:nvSpPr>
          <p:cNvPr id="142339" name="Text Box 4"/>
          <p:cNvSpPr txBox="1">
            <a:spLocks noChangeArrowheads="1"/>
          </p:cNvSpPr>
          <p:nvPr/>
        </p:nvSpPr>
        <p:spPr bwMode="auto">
          <a:xfrm>
            <a:off x="1527175" y="4757738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Physically Based Rendering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800" smtClean="0">
                <a:latin typeface="Arial" charset="0"/>
              </a:rPr>
              <a:t>Rendering that accurately reproduces the physical behavior of light</a:t>
            </a:r>
            <a:endParaRPr lang="ja-JP" altLang="en-US" sz="2800" smtClean="0"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smtClean="0">
                <a:latin typeface="Arial" charset="0"/>
              </a:rPr>
              <a:t>Laws of physics that represent the behavior of light (electromagnetic waves)</a:t>
            </a:r>
            <a:endParaRPr lang="ja-JP" altLang="en-US" sz="2400" smtClean="0">
              <a:latin typeface="Arial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ja-JP" sz="2000" smtClean="0">
                <a:latin typeface="Arial" charset="0"/>
              </a:rPr>
              <a:t>Geometrical Optics</a:t>
            </a:r>
            <a:endParaRPr lang="ja-JP" altLang="en-US" sz="2000" smtClean="0">
              <a:latin typeface="Arial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ja-JP" sz="2000" smtClean="0">
                <a:latin typeface="Arial" charset="0"/>
              </a:rPr>
              <a:t>Wave Optics</a:t>
            </a:r>
            <a:endParaRPr lang="ja-JP" altLang="en-US" sz="2000" smtClean="0">
              <a:latin typeface="Arial" charset="0"/>
            </a:endParaRPr>
          </a:p>
          <a:p>
            <a:pPr lvl="3" eaLnBrk="1" hangingPunct="1">
              <a:lnSpc>
                <a:spcPct val="90000"/>
              </a:lnSpc>
            </a:pPr>
            <a:r>
              <a:rPr lang="en-US" altLang="ja-JP" sz="1800" smtClean="0">
                <a:latin typeface="Arial" charset="0"/>
              </a:rPr>
              <a:t>Wave Equation</a:t>
            </a:r>
          </a:p>
          <a:p>
            <a:pPr lvl="4" eaLnBrk="1" hangingPunct="1">
              <a:lnSpc>
                <a:spcPct val="90000"/>
              </a:lnSpc>
            </a:pPr>
            <a:r>
              <a:rPr lang="en-US" altLang="ja-JP" sz="1800" smtClean="0">
                <a:latin typeface="Arial" charset="0"/>
              </a:rPr>
              <a:t>Maxwell’s equations</a:t>
            </a:r>
            <a:endParaRPr lang="ja-JP" altLang="en-US" sz="1800" smtClean="0">
              <a:latin typeface="Arial" charset="0"/>
            </a:endParaRPr>
          </a:p>
          <a:p>
            <a:pPr lvl="3"/>
            <a:r>
              <a:rPr lang="ja-JP" altLang="en-US" sz="1800" smtClean="0">
                <a:latin typeface="Arial" charset="0"/>
              </a:rPr>
              <a:t>Scattering Equation</a:t>
            </a:r>
          </a:p>
          <a:p>
            <a:pPr lvl="4"/>
            <a:r>
              <a:rPr lang="ja-JP" altLang="en-US" sz="1800" smtClean="0">
                <a:latin typeface="Arial" charset="0"/>
              </a:rPr>
              <a:t>Compton scattering</a:t>
            </a:r>
          </a:p>
          <a:p>
            <a:pPr lvl="4"/>
            <a:r>
              <a:rPr lang="ja-JP" altLang="en-US" sz="1800" smtClean="0">
                <a:latin typeface="Arial" charset="0"/>
              </a:rPr>
              <a:t>Rayleigh scattering</a:t>
            </a:r>
          </a:p>
          <a:p>
            <a:pPr lvl="4"/>
            <a:r>
              <a:rPr lang="en-US" altLang="ja-JP" sz="1800" smtClean="0">
                <a:latin typeface="Arial" charset="0"/>
              </a:rPr>
              <a:t>Mie scattering</a:t>
            </a:r>
          </a:p>
          <a:p>
            <a:pPr lvl="4"/>
            <a:r>
              <a:rPr lang="ja-JP" altLang="en-US" sz="1800" smtClean="0">
                <a:latin typeface="Arial" charset="0"/>
              </a:rPr>
              <a:t>Raman scattering</a:t>
            </a:r>
          </a:p>
          <a:p>
            <a:pPr lvl="4"/>
            <a:r>
              <a:rPr lang="en-US" altLang="ja-JP" sz="1800" smtClean="0">
                <a:latin typeface="Arial" charset="0"/>
              </a:rPr>
              <a:t>Etc…</a:t>
            </a:r>
            <a:endParaRPr lang="ja-JP" altLang="en-US" sz="18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92" name="Picture 199" descr="C:\Users\straight\Desktop\CEDEC2011\Second\Figure_Graph_images\Figure_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3917950"/>
            <a:ext cx="3467100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2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Solution for</a:t>
            </a:r>
            <a:r>
              <a:rPr lang="en-US" altLang="ja-JP" i="1" smtClean="0">
                <a:latin typeface="Times New Roman" pitchFamily="18" charset="0"/>
              </a:rPr>
              <a:t> L</a:t>
            </a:r>
            <a:r>
              <a:rPr lang="en-US" altLang="ja-JP" i="1" baseline="-25000" smtClean="0">
                <a:latin typeface="Times New Roman" pitchFamily="18" charset="0"/>
              </a:rPr>
              <a:t>r</a:t>
            </a:r>
            <a:r>
              <a:rPr lang="en-US" altLang="ja-JP" smtClean="0">
                <a:latin typeface="Arial" charset="0"/>
              </a:rPr>
              <a:t>(reflection)</a:t>
            </a:r>
          </a:p>
        </p:txBody>
      </p:sp>
      <p:sp>
        <p:nvSpPr>
          <p:cNvPr id="26294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ja-JP" sz="2800" smtClean="0"/>
              <a:t>The sum of reflected light for direction </a:t>
            </a:r>
            <a:r>
              <a:rPr lang="en-US" altLang="ja-JP" sz="2800" i="1" smtClean="0">
                <a:latin typeface="Symbol" pitchFamily="18" charset="2"/>
              </a:rPr>
              <a:t>w</a:t>
            </a:r>
            <a:r>
              <a:rPr lang="en-US" altLang="ja-JP" sz="2800" smtClean="0"/>
              <a:t> from incident light at position </a:t>
            </a:r>
            <a:r>
              <a:rPr lang="en-US" altLang="ja-JP" sz="2800" b="1" smtClean="0">
                <a:latin typeface="Times New Roman" pitchFamily="18" charset="0"/>
              </a:rPr>
              <a:t>x </a:t>
            </a:r>
          </a:p>
          <a:p>
            <a:pPr lvl="1" eaLnBrk="1" hangingPunct="1"/>
            <a:r>
              <a:rPr lang="en-US" altLang="ja-JP" sz="2400" smtClean="0"/>
              <a:t>Incident light?</a:t>
            </a:r>
          </a:p>
          <a:p>
            <a:pPr lvl="1" eaLnBrk="1" hangingPunct="1"/>
            <a:r>
              <a:rPr lang="en-US" altLang="ja-JP" sz="2400" smtClean="0"/>
              <a:t>Behavior of reflection?</a:t>
            </a:r>
          </a:p>
          <a:p>
            <a:pPr lvl="1" eaLnBrk="1" hangingPunct="1"/>
            <a:endParaRPr lang="en-US" altLang="ja-JP" sz="2400" smtClean="0">
              <a:latin typeface="Trebuchet MS" pitchFamily="34" charset="0"/>
            </a:endParaRPr>
          </a:p>
          <a:p>
            <a:pPr eaLnBrk="1" hangingPunct="1"/>
            <a:endParaRPr lang="en-US" altLang="ja-JP" sz="2800" smtClean="0">
              <a:latin typeface="Trebuchet MS" pitchFamily="34" charset="0"/>
            </a:endParaRPr>
          </a:p>
          <a:p>
            <a:pPr lvl="2" eaLnBrk="1" hangingPunct="1"/>
            <a:endParaRPr lang="ja-JP" altLang="en-US" sz="2000" smtClean="0">
              <a:latin typeface="Trebuchet MS" pitchFamily="34" charset="0"/>
            </a:endParaRPr>
          </a:p>
        </p:txBody>
      </p:sp>
      <p:graphicFrame>
        <p:nvGraphicFramePr>
          <p:cNvPr id="26290" name="Object 690"/>
          <p:cNvGraphicFramePr>
            <a:graphicFrameLocks noGrp="1" noChangeAspect="1"/>
          </p:cNvGraphicFramePr>
          <p:nvPr>
            <p:ph sz="half" idx="2"/>
          </p:nvPr>
        </p:nvGraphicFramePr>
        <p:xfrm>
          <a:off x="539750" y="2997200"/>
          <a:ext cx="3024188" cy="989013"/>
        </p:xfrm>
        <a:graphic>
          <a:graphicData uri="http://schemas.openxmlformats.org/presentationml/2006/ole">
            <p:oleObj spid="_x0000_s26290" name="数式" r:id="rId4" imgW="660113" imgH="215806" progId="Equation.3">
              <p:embed/>
            </p:oleObj>
          </a:graphicData>
        </a:graphic>
      </p:graphicFrame>
      <p:sp>
        <p:nvSpPr>
          <p:cNvPr id="26295" name="Text Box 4"/>
          <p:cNvSpPr txBox="1">
            <a:spLocks noChangeArrowheads="1"/>
          </p:cNvSpPr>
          <p:nvPr/>
        </p:nvSpPr>
        <p:spPr bwMode="auto">
          <a:xfrm>
            <a:off x="2895600" y="5260975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33128" name="Object 691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3635375" y="3141663"/>
          <a:ext cx="4991100" cy="777875"/>
        </p:xfrm>
        <a:graphic>
          <a:graphicData uri="http://schemas.openxmlformats.org/presentationml/2006/ole">
            <p:oleObj spid="_x0000_s26291" name="数式" r:id="rId5" imgW="1954951" imgH="304668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75" name="Picture 108" descr="C:\Users\straight\Desktop\CEDEC2011\Second\Figure_Graph_images\Figure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3500438"/>
            <a:ext cx="4113212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976" name="AutoShape 19"/>
          <p:cNvSpPr>
            <a:spLocks noChangeArrowheads="1"/>
          </p:cNvSpPr>
          <p:nvPr/>
        </p:nvSpPr>
        <p:spPr bwMode="auto">
          <a:xfrm rot="5400000">
            <a:off x="7308057" y="1485106"/>
            <a:ext cx="1512888" cy="936625"/>
          </a:xfrm>
          <a:prstGeom prst="rightArrowCallout">
            <a:avLst>
              <a:gd name="adj1" fmla="val 29083"/>
              <a:gd name="adj2" fmla="val 25111"/>
              <a:gd name="adj3" fmla="val 28491"/>
              <a:gd name="adj4" fmla="val 71667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6977" name="AutoShape 15"/>
          <p:cNvSpPr>
            <a:spLocks noChangeArrowheads="1"/>
          </p:cNvSpPr>
          <p:nvPr/>
        </p:nvSpPr>
        <p:spPr bwMode="auto">
          <a:xfrm rot="5400000">
            <a:off x="178594" y="1556544"/>
            <a:ext cx="1512887" cy="936625"/>
          </a:xfrm>
          <a:prstGeom prst="rightArrowCallout">
            <a:avLst>
              <a:gd name="adj1" fmla="val 29083"/>
              <a:gd name="adj2" fmla="val 25111"/>
              <a:gd name="adj3" fmla="val 28491"/>
              <a:gd name="adj4" fmla="val 71667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69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i="1" smtClean="0">
                <a:latin typeface="Times New Roman" pitchFamily="18" charset="0"/>
              </a:rPr>
              <a:t>L</a:t>
            </a:r>
            <a:r>
              <a:rPr lang="en-US" altLang="ja-JP" i="1" baseline="-25000" smtClean="0">
                <a:latin typeface="Times New Roman" pitchFamily="18" charset="0"/>
              </a:rPr>
              <a:t>r</a:t>
            </a:r>
            <a:r>
              <a:rPr lang="en-US" altLang="ja-JP" smtClean="0">
                <a:latin typeface="Arial" charset="0"/>
              </a:rPr>
              <a:t>=…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26979" name="Text Box 5"/>
          <p:cNvSpPr txBox="1">
            <a:spLocks noChangeArrowheads="1"/>
          </p:cNvSpPr>
          <p:nvPr/>
        </p:nvSpPr>
        <p:spPr bwMode="auto">
          <a:xfrm>
            <a:off x="2895600" y="5260975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6974" name="Object 350"/>
          <p:cNvGraphicFramePr>
            <a:graphicFrameLocks noGrp="1" noChangeAspect="1"/>
          </p:cNvGraphicFramePr>
          <p:nvPr>
            <p:ph idx="1"/>
          </p:nvPr>
        </p:nvGraphicFramePr>
        <p:xfrm>
          <a:off x="684213" y="1268413"/>
          <a:ext cx="7920037" cy="1144587"/>
        </p:xfrm>
        <a:graphic>
          <a:graphicData uri="http://schemas.openxmlformats.org/presentationml/2006/ole">
            <p:oleObj spid="_x0000_s26974" name="数式" r:id="rId4" imgW="1954951" imgH="304668" progId="Equation.3">
              <p:embed/>
            </p:oleObj>
          </a:graphicData>
        </a:graphic>
      </p:graphicFrame>
      <p:sp>
        <p:nvSpPr>
          <p:cNvPr id="26980" name="Text Box 16"/>
          <p:cNvSpPr txBox="1">
            <a:spLocks noChangeArrowheads="1"/>
          </p:cNvSpPr>
          <p:nvPr/>
        </p:nvSpPr>
        <p:spPr bwMode="auto">
          <a:xfrm>
            <a:off x="179388" y="2852738"/>
            <a:ext cx="8569325" cy="466725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>
                <a:ea typeface="HGPｺﾞｼｯｸM" pitchFamily="50" charset="-128"/>
              </a:rPr>
              <a:t>Integrate the formula over hemisphere around the normal </a:t>
            </a:r>
            <a:r>
              <a:rPr lang="en-US" altLang="ja-JP" sz="2400" i="1">
                <a:latin typeface="Symbol" pitchFamily="18" charset="2"/>
                <a:ea typeface="HGPｺﾞｼｯｸM" pitchFamily="50" charset="-128"/>
              </a:rPr>
              <a:t>w</a:t>
            </a:r>
            <a:r>
              <a:rPr lang="en-US" altLang="ja-JP" sz="2400" i="1">
                <a:latin typeface="Times New Roman" pitchFamily="18" charset="0"/>
                <a:ea typeface="HGPｺﾞｼｯｸM" pitchFamily="50" charset="-128"/>
              </a:rPr>
              <a:t>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01" name="Picture 118" descr="C:\Users\straight\Desktop\CEDEC2011\Second\Figure_Graph_images\Figure_9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50" y="3716338"/>
            <a:ext cx="3527425" cy="305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002" name="Picture 110" descr="C:\Users\straight\Desktop\CEDEC2011\Second\Figure_Graph_images\Figure_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57775" y="4652963"/>
            <a:ext cx="3259138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003" name="AutoShape 10"/>
          <p:cNvSpPr>
            <a:spLocks noChangeArrowheads="1"/>
          </p:cNvSpPr>
          <p:nvPr/>
        </p:nvSpPr>
        <p:spPr bwMode="auto">
          <a:xfrm rot="5400000">
            <a:off x="5256213" y="1809750"/>
            <a:ext cx="2592387" cy="1655763"/>
          </a:xfrm>
          <a:prstGeom prst="rightArrowCallout">
            <a:avLst>
              <a:gd name="adj1" fmla="val 29083"/>
              <a:gd name="adj2" fmla="val 25759"/>
              <a:gd name="adj3" fmla="val 27153"/>
              <a:gd name="adj4" fmla="val 40102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8004" name="AutoShape 2"/>
          <p:cNvSpPr>
            <a:spLocks noChangeArrowheads="1"/>
          </p:cNvSpPr>
          <p:nvPr/>
        </p:nvSpPr>
        <p:spPr bwMode="auto">
          <a:xfrm rot="5400000">
            <a:off x="3996532" y="1053306"/>
            <a:ext cx="1439862" cy="2016125"/>
          </a:xfrm>
          <a:prstGeom prst="rightArrowCallout">
            <a:avLst>
              <a:gd name="adj1" fmla="val 40723"/>
              <a:gd name="adj2" fmla="val 35161"/>
              <a:gd name="adj3" fmla="val 17639"/>
              <a:gd name="adj4" fmla="val 71667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800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i="1" smtClean="0">
                <a:latin typeface="Times New Roman" pitchFamily="18" charset="0"/>
              </a:rPr>
              <a:t>L</a:t>
            </a:r>
            <a:r>
              <a:rPr lang="en-US" altLang="ja-JP" i="1" baseline="-25000" smtClean="0">
                <a:latin typeface="Times New Roman" pitchFamily="18" charset="0"/>
              </a:rPr>
              <a:t>r</a:t>
            </a:r>
            <a:r>
              <a:rPr lang="en-US" altLang="ja-JP" smtClean="0">
                <a:latin typeface="Arial" charset="0"/>
              </a:rPr>
              <a:t>=…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28006" name="Text Box 5"/>
          <p:cNvSpPr txBox="1">
            <a:spLocks noChangeArrowheads="1"/>
          </p:cNvSpPr>
          <p:nvPr/>
        </p:nvSpPr>
        <p:spPr bwMode="auto">
          <a:xfrm>
            <a:off x="2895600" y="5260975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8000" name="Object 352"/>
          <p:cNvGraphicFramePr>
            <a:graphicFrameLocks noGrp="1" noChangeAspect="1"/>
          </p:cNvGraphicFramePr>
          <p:nvPr>
            <p:ph idx="1"/>
          </p:nvPr>
        </p:nvGraphicFramePr>
        <p:xfrm>
          <a:off x="539750" y="1268413"/>
          <a:ext cx="7848600" cy="1144587"/>
        </p:xfrm>
        <a:graphic>
          <a:graphicData uri="http://schemas.openxmlformats.org/presentationml/2006/ole">
            <p:oleObj spid="_x0000_s28000" name="数式" r:id="rId5" imgW="1954951" imgH="304668" progId="Equation.3">
              <p:embed/>
            </p:oleObj>
          </a:graphicData>
        </a:graphic>
      </p:graphicFrame>
      <p:sp>
        <p:nvSpPr>
          <p:cNvPr id="28007" name="Text Box 9"/>
          <p:cNvSpPr txBox="1">
            <a:spLocks noChangeArrowheads="1"/>
          </p:cNvSpPr>
          <p:nvPr/>
        </p:nvSpPr>
        <p:spPr bwMode="auto">
          <a:xfrm>
            <a:off x="1692275" y="2781300"/>
            <a:ext cx="4176713" cy="7112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>
                <a:ea typeface="HGPｺﾞｼｯｸM" pitchFamily="50" charset="-128"/>
              </a:rPr>
              <a:t>Incident light amount (radiance) from direction </a:t>
            </a:r>
            <a:r>
              <a:rPr lang="en-US" altLang="ja-JP" sz="2000" i="1">
                <a:latin typeface="Symbol" pitchFamily="18" charset="2"/>
                <a:ea typeface="HGPｺﾞｼｯｸM" pitchFamily="50" charset="-128"/>
              </a:rPr>
              <a:t>w</a:t>
            </a:r>
            <a:r>
              <a:rPr lang="en-US" altLang="ja-JP" sz="2000" i="1">
                <a:latin typeface="Times New Roman" pitchFamily="18" charset="0"/>
                <a:ea typeface="HGPｺﾞｼｯｸM" pitchFamily="50" charset="-128"/>
              </a:rPr>
              <a:t>’</a:t>
            </a:r>
            <a:r>
              <a:rPr lang="en-US" altLang="ja-JP" sz="2000">
                <a:ea typeface="HGPｺﾞｼｯｸM" pitchFamily="50" charset="-128"/>
              </a:rPr>
              <a:t> at position 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</a:rPr>
              <a:t>x</a:t>
            </a:r>
          </a:p>
        </p:txBody>
      </p:sp>
      <p:sp>
        <p:nvSpPr>
          <p:cNvPr id="28008" name="Text Box 11"/>
          <p:cNvSpPr txBox="1">
            <a:spLocks noChangeArrowheads="1"/>
          </p:cNvSpPr>
          <p:nvPr/>
        </p:nvSpPr>
        <p:spPr bwMode="auto">
          <a:xfrm>
            <a:off x="4211638" y="3933825"/>
            <a:ext cx="4464050" cy="7112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>
                <a:ea typeface="HGPｺﾞｼｯｸM" pitchFamily="50" charset="-128"/>
              </a:rPr>
              <a:t>Geometric effect for incident light at position 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</a:rPr>
              <a:t>x</a:t>
            </a:r>
            <a:r>
              <a:rPr lang="en-US" altLang="ja-JP" sz="2000">
                <a:ea typeface="HGPｺﾞｼｯｸM" pitchFamily="50" charset="-128"/>
              </a:rPr>
              <a:t> (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</a:rPr>
              <a:t>n</a:t>
            </a:r>
            <a:r>
              <a:rPr lang="en-US" altLang="ja-JP" sz="2000">
                <a:ea typeface="HGPｺﾞｼｯｸM" pitchFamily="50" charset="-128"/>
              </a:rPr>
              <a:t> is a normal at 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</a:rPr>
              <a:t>x</a:t>
            </a:r>
            <a:r>
              <a:rPr lang="en-US" altLang="ja-JP" sz="2000">
                <a:ea typeface="HGPｺﾞｼｯｸM" pitchFamily="50" charset="-128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22" name="AutoShape 3"/>
          <p:cNvSpPr>
            <a:spLocks noChangeArrowheads="1"/>
          </p:cNvSpPr>
          <p:nvPr/>
        </p:nvSpPr>
        <p:spPr bwMode="auto">
          <a:xfrm rot="5400000">
            <a:off x="2052638" y="836612"/>
            <a:ext cx="1295400" cy="2447925"/>
          </a:xfrm>
          <a:prstGeom prst="rightArrowCallout">
            <a:avLst>
              <a:gd name="adj1" fmla="val 55151"/>
              <a:gd name="adj2" fmla="val 47619"/>
              <a:gd name="adj3" fmla="val 17639"/>
              <a:gd name="adj4" fmla="val 71667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9023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i="1" smtClean="0">
                <a:latin typeface="Times New Roman" pitchFamily="18" charset="0"/>
              </a:rPr>
              <a:t>L</a:t>
            </a:r>
            <a:r>
              <a:rPr lang="en-US" altLang="ja-JP" i="1" baseline="-25000" smtClean="0">
                <a:latin typeface="Times New Roman" pitchFamily="18" charset="0"/>
              </a:rPr>
              <a:t>r</a:t>
            </a:r>
            <a:r>
              <a:rPr lang="en-US" altLang="ja-JP" smtClean="0">
                <a:latin typeface="Arial" charset="0"/>
              </a:rPr>
              <a:t>=…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29024" name="Text Box 5"/>
          <p:cNvSpPr txBox="1">
            <a:spLocks noChangeArrowheads="1"/>
          </p:cNvSpPr>
          <p:nvPr/>
        </p:nvSpPr>
        <p:spPr bwMode="auto">
          <a:xfrm>
            <a:off x="2895600" y="5684838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9021" name="Object 349"/>
          <p:cNvGraphicFramePr>
            <a:graphicFrameLocks noGrp="1" noChangeAspect="1"/>
          </p:cNvGraphicFramePr>
          <p:nvPr>
            <p:ph idx="1"/>
          </p:nvPr>
        </p:nvGraphicFramePr>
        <p:xfrm>
          <a:off x="900113" y="1268413"/>
          <a:ext cx="7343775" cy="1144587"/>
        </p:xfrm>
        <a:graphic>
          <a:graphicData uri="http://schemas.openxmlformats.org/presentationml/2006/ole">
            <p:oleObj spid="_x0000_s29021" name="数式" r:id="rId3" imgW="1954951" imgH="304668" progId="Equation.3">
              <p:embed/>
            </p:oleObj>
          </a:graphicData>
        </a:graphic>
      </p:graphicFrame>
      <p:sp>
        <p:nvSpPr>
          <p:cNvPr id="29025" name="Text Box 7"/>
          <p:cNvSpPr txBox="1">
            <a:spLocks noChangeArrowheads="1"/>
          </p:cNvSpPr>
          <p:nvPr/>
        </p:nvSpPr>
        <p:spPr bwMode="auto">
          <a:xfrm>
            <a:off x="468313" y="2781300"/>
            <a:ext cx="8280400" cy="1196975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>
                <a:ea typeface="HGPｺﾞｼｯｸM" pitchFamily="50" charset="-128"/>
              </a:rPr>
              <a:t>A function that represents the ratio between the amount of reflected light for direction </a:t>
            </a:r>
            <a:r>
              <a:rPr lang="en-US" altLang="ja-JP" sz="2400" i="1">
                <a:latin typeface="Symbol" pitchFamily="18" charset="2"/>
                <a:ea typeface="HGPｺﾞｼｯｸM" pitchFamily="50" charset="-128"/>
              </a:rPr>
              <a:t>w</a:t>
            </a:r>
            <a:r>
              <a:rPr lang="en-US" altLang="ja-JP" sz="2400">
                <a:ea typeface="HGPｺﾞｼｯｸM" pitchFamily="50" charset="-128"/>
              </a:rPr>
              <a:t> and the amount of incident light from direction </a:t>
            </a:r>
            <a:r>
              <a:rPr lang="en-US" altLang="ja-JP" sz="2400" i="1">
                <a:latin typeface="Symbol" pitchFamily="18" charset="2"/>
                <a:ea typeface="HGPｺﾞｼｯｸM" pitchFamily="50" charset="-128"/>
              </a:rPr>
              <a:t>w</a:t>
            </a:r>
            <a:r>
              <a:rPr lang="en-US" altLang="ja-JP" sz="2400" i="1">
                <a:latin typeface="Times New Roman" pitchFamily="18" charset="0"/>
                <a:ea typeface="HGPｺﾞｼｯｸM" pitchFamily="50" charset="-128"/>
              </a:rPr>
              <a:t>’</a:t>
            </a:r>
            <a:r>
              <a:rPr lang="en-US" altLang="ja-JP" sz="2400">
                <a:ea typeface="HGPｺﾞｼｯｸM" pitchFamily="50" charset="-128"/>
              </a:rPr>
              <a:t> at position </a:t>
            </a:r>
            <a:r>
              <a:rPr lang="en-US" altLang="ja-JP" sz="2400" b="1">
                <a:latin typeface="Times New Roman" pitchFamily="18" charset="0"/>
                <a:ea typeface="HGPｺﾞｼｯｸM" pitchFamily="50" charset="-128"/>
              </a:rPr>
              <a:t>x</a:t>
            </a:r>
          </a:p>
        </p:txBody>
      </p:sp>
      <p:sp>
        <p:nvSpPr>
          <p:cNvPr id="29026" name="Text Box 10"/>
          <p:cNvSpPr txBox="1">
            <a:spLocks noChangeArrowheads="1"/>
          </p:cNvSpPr>
          <p:nvPr/>
        </p:nvSpPr>
        <p:spPr bwMode="auto">
          <a:xfrm rot="5400000">
            <a:off x="3850482" y="3861594"/>
            <a:ext cx="12969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6000">
                <a:solidFill>
                  <a:schemeClr val="hlink"/>
                </a:solidFill>
                <a:ea typeface="HGPｺﾞｼｯｸM" pitchFamily="50" charset="-128"/>
              </a:rPr>
              <a:t>=</a:t>
            </a:r>
          </a:p>
        </p:txBody>
      </p:sp>
      <p:sp>
        <p:nvSpPr>
          <p:cNvPr id="29027" name="Text Box 11"/>
          <p:cNvSpPr txBox="1">
            <a:spLocks noChangeArrowheads="1"/>
          </p:cNvSpPr>
          <p:nvPr/>
        </p:nvSpPr>
        <p:spPr bwMode="auto">
          <a:xfrm>
            <a:off x="1547813" y="4789488"/>
            <a:ext cx="5976937" cy="955675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>
                <a:ea typeface="HGPｺﾞｼｯｸM" pitchFamily="50" charset="-128"/>
              </a:rPr>
              <a:t>Bi-directional Reflectance Distribution Function (BRDF)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60" name="正方形/長方形 12"/>
          <p:cNvSpPr>
            <a:spLocks noChangeArrowheads="1"/>
          </p:cNvSpPr>
          <p:nvPr/>
        </p:nvSpPr>
        <p:spPr bwMode="auto">
          <a:xfrm>
            <a:off x="179388" y="4849813"/>
            <a:ext cx="6530975" cy="1316037"/>
          </a:xfrm>
          <a:prstGeom prst="rect">
            <a:avLst/>
          </a:prstGeom>
          <a:solidFill>
            <a:srgbClr val="EED9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0061" name="正方形/長方形 10"/>
          <p:cNvSpPr>
            <a:spLocks noChangeArrowheads="1"/>
          </p:cNvSpPr>
          <p:nvPr/>
        </p:nvSpPr>
        <p:spPr bwMode="auto">
          <a:xfrm>
            <a:off x="250825" y="2781300"/>
            <a:ext cx="8399463" cy="1171575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0062" name="正方形/長方形 1"/>
          <p:cNvSpPr>
            <a:spLocks noChangeArrowheads="1"/>
          </p:cNvSpPr>
          <p:nvPr/>
        </p:nvSpPr>
        <p:spPr bwMode="auto">
          <a:xfrm>
            <a:off x="250825" y="1125538"/>
            <a:ext cx="8713788" cy="935037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006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Derive BRDF(1)</a:t>
            </a:r>
            <a:endParaRPr lang="ja-JP" altLang="en-US" smtClean="0">
              <a:latin typeface="Arial" charset="0"/>
            </a:endParaRPr>
          </a:p>
        </p:txBody>
      </p:sp>
      <p:graphicFrame>
        <p:nvGraphicFramePr>
          <p:cNvPr id="130057" name="Object 1033"/>
          <p:cNvGraphicFramePr>
            <a:graphicFrameLocks noChangeAspect="1"/>
          </p:cNvGraphicFramePr>
          <p:nvPr/>
        </p:nvGraphicFramePr>
        <p:xfrm>
          <a:off x="787400" y="1125538"/>
          <a:ext cx="8032750" cy="936625"/>
        </p:xfrm>
        <a:graphic>
          <a:graphicData uri="http://schemas.openxmlformats.org/presentationml/2006/ole">
            <p:oleObj spid="_x0000_s130057" name="数式" r:id="rId3" imgW="2616200" imgH="304800" progId="Equation.3">
              <p:embed/>
            </p:oleObj>
          </a:graphicData>
        </a:graphic>
      </p:graphicFrame>
      <p:graphicFrame>
        <p:nvGraphicFramePr>
          <p:cNvPr id="130058" name="Object 1034"/>
          <p:cNvGraphicFramePr>
            <a:graphicFrameLocks noChangeAspect="1"/>
          </p:cNvGraphicFramePr>
          <p:nvPr/>
        </p:nvGraphicFramePr>
        <p:xfrm>
          <a:off x="487363" y="2781300"/>
          <a:ext cx="7253287" cy="1209675"/>
        </p:xfrm>
        <a:graphic>
          <a:graphicData uri="http://schemas.openxmlformats.org/presentationml/2006/ole">
            <p:oleObj spid="_x0000_s130058" name="数式" r:id="rId4" imgW="2362200" imgH="393700" progId="Equation.3">
              <p:embed/>
            </p:oleObj>
          </a:graphicData>
        </a:graphic>
      </p:graphicFrame>
      <p:graphicFrame>
        <p:nvGraphicFramePr>
          <p:cNvPr id="130059" name="Object 1035"/>
          <p:cNvGraphicFramePr>
            <a:graphicFrameLocks noChangeAspect="1"/>
          </p:cNvGraphicFramePr>
          <p:nvPr/>
        </p:nvGraphicFramePr>
        <p:xfrm>
          <a:off x="250825" y="4838700"/>
          <a:ext cx="6200775" cy="1327150"/>
        </p:xfrm>
        <a:graphic>
          <a:graphicData uri="http://schemas.openxmlformats.org/presentationml/2006/ole">
            <p:oleObj spid="_x0000_s130059" name="数式" r:id="rId5" imgW="2019300" imgH="431800" progId="Equation.3">
              <p:embed/>
            </p:oleObj>
          </a:graphicData>
        </a:graphic>
      </p:graphicFrame>
      <p:sp>
        <p:nvSpPr>
          <p:cNvPr id="130064" name="下矢印 4"/>
          <p:cNvSpPr>
            <a:spLocks noChangeArrowheads="1"/>
          </p:cNvSpPr>
          <p:nvPr/>
        </p:nvSpPr>
        <p:spPr bwMode="auto">
          <a:xfrm>
            <a:off x="2943225" y="2116138"/>
            <a:ext cx="2039938" cy="6381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0065" name="テキスト ボックス 5"/>
          <p:cNvSpPr txBox="1">
            <a:spLocks noChangeArrowheads="1"/>
          </p:cNvSpPr>
          <p:nvPr/>
        </p:nvSpPr>
        <p:spPr bwMode="auto">
          <a:xfrm>
            <a:off x="4973638" y="2174875"/>
            <a:ext cx="3919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</a:rPr>
              <a:t>Differentiate both side by </a:t>
            </a:r>
            <a:r>
              <a:rPr lang="en-US" altLang="ja-JP" sz="2400" i="1">
                <a:latin typeface="Symbol" pitchFamily="18" charset="2"/>
                <a:ea typeface="HGS平成明朝体W3"/>
                <a:cs typeface="HGS平成明朝体W3"/>
              </a:rPr>
              <a:t>w</a:t>
            </a:r>
            <a:r>
              <a:rPr lang="en-US" altLang="ja-JP" sz="2400">
                <a:ea typeface="HGPｺﾞｼｯｸM" pitchFamily="50" charset="-128"/>
              </a:rPr>
              <a:t>’</a:t>
            </a:r>
            <a:endParaRPr lang="ja-JP" altLang="en-US" sz="2400">
              <a:ea typeface="HGPｺﾞｼｯｸM" pitchFamily="50" charset="-128"/>
            </a:endParaRPr>
          </a:p>
        </p:txBody>
      </p:sp>
      <p:sp>
        <p:nvSpPr>
          <p:cNvPr id="130066" name="下矢印 4"/>
          <p:cNvSpPr>
            <a:spLocks noChangeArrowheads="1"/>
          </p:cNvSpPr>
          <p:nvPr/>
        </p:nvSpPr>
        <p:spPr bwMode="auto">
          <a:xfrm>
            <a:off x="2987675" y="4005263"/>
            <a:ext cx="2089150" cy="79216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0067" name="テキスト ボックス 5"/>
          <p:cNvSpPr txBox="1">
            <a:spLocks noChangeArrowheads="1"/>
          </p:cNvSpPr>
          <p:nvPr/>
        </p:nvSpPr>
        <p:spPr bwMode="auto">
          <a:xfrm>
            <a:off x="5033963" y="4191000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</a:rPr>
              <a:t>Transpose</a:t>
            </a:r>
            <a:endParaRPr lang="ja-JP" altLang="en-US" sz="2400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59" name="正方形/長方形 16"/>
          <p:cNvSpPr>
            <a:spLocks noChangeArrowheads="1"/>
          </p:cNvSpPr>
          <p:nvPr/>
        </p:nvSpPr>
        <p:spPr bwMode="auto">
          <a:xfrm>
            <a:off x="1987550" y="5400675"/>
            <a:ext cx="4154488" cy="1196975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8460" name="正方形/長方形 15"/>
          <p:cNvSpPr>
            <a:spLocks noChangeArrowheads="1"/>
          </p:cNvSpPr>
          <p:nvPr/>
        </p:nvSpPr>
        <p:spPr bwMode="auto">
          <a:xfrm>
            <a:off x="1979613" y="3730625"/>
            <a:ext cx="4162425" cy="15875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8461" name="正方形/長方形 14"/>
          <p:cNvSpPr>
            <a:spLocks noChangeArrowheads="1"/>
          </p:cNvSpPr>
          <p:nvPr/>
        </p:nvSpPr>
        <p:spPr bwMode="auto">
          <a:xfrm>
            <a:off x="1979613" y="2103438"/>
            <a:ext cx="4162425" cy="15875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8462" name="正方形/長方形 1"/>
          <p:cNvSpPr>
            <a:spLocks noChangeArrowheads="1"/>
          </p:cNvSpPr>
          <p:nvPr/>
        </p:nvSpPr>
        <p:spPr bwMode="auto">
          <a:xfrm>
            <a:off x="179388" y="1052513"/>
            <a:ext cx="5962650" cy="1009650"/>
          </a:xfrm>
          <a:prstGeom prst="rect">
            <a:avLst/>
          </a:prstGeom>
          <a:solidFill>
            <a:srgbClr val="EED9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846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Derive BRDF(2)</a:t>
            </a:r>
            <a:endParaRPr lang="ja-JP" altLang="en-US" smtClean="0">
              <a:latin typeface="Arial" charset="0"/>
            </a:endParaRPr>
          </a:p>
        </p:txBody>
      </p:sp>
      <p:graphicFrame>
        <p:nvGraphicFramePr>
          <p:cNvPr id="118454" name="Object 1718"/>
          <p:cNvGraphicFramePr>
            <a:graphicFrameLocks noChangeAspect="1"/>
          </p:cNvGraphicFramePr>
          <p:nvPr/>
        </p:nvGraphicFramePr>
        <p:xfrm>
          <a:off x="323850" y="981075"/>
          <a:ext cx="5111750" cy="1093788"/>
        </p:xfrm>
        <a:graphic>
          <a:graphicData uri="http://schemas.openxmlformats.org/presentationml/2006/ole">
            <p:oleObj spid="_x0000_s118454" name="数式" r:id="rId3" imgW="2019300" imgH="431800" progId="Equation.3">
              <p:embed/>
            </p:oleObj>
          </a:graphicData>
        </a:graphic>
      </p:graphicFrame>
      <p:graphicFrame>
        <p:nvGraphicFramePr>
          <p:cNvPr id="118455" name="Object 1719"/>
          <p:cNvGraphicFramePr>
            <a:graphicFrameLocks noChangeAspect="1"/>
          </p:cNvGraphicFramePr>
          <p:nvPr/>
        </p:nvGraphicFramePr>
        <p:xfrm>
          <a:off x="2124075" y="2133600"/>
          <a:ext cx="4032250" cy="1509713"/>
        </p:xfrm>
        <a:graphic>
          <a:graphicData uri="http://schemas.openxmlformats.org/presentationml/2006/ole">
            <p:oleObj spid="_x0000_s118455" name="数式" r:id="rId4" imgW="1663700" imgH="622300" progId="Equation.3">
              <p:embed/>
            </p:oleObj>
          </a:graphicData>
        </a:graphic>
      </p:graphicFrame>
      <p:graphicFrame>
        <p:nvGraphicFramePr>
          <p:cNvPr id="118456" name="Object 1720"/>
          <p:cNvGraphicFramePr>
            <a:graphicFrameLocks noChangeAspect="1"/>
          </p:cNvGraphicFramePr>
          <p:nvPr/>
        </p:nvGraphicFramePr>
        <p:xfrm>
          <a:off x="2124075" y="5368925"/>
          <a:ext cx="2238375" cy="1228725"/>
        </p:xfrm>
        <a:graphic>
          <a:graphicData uri="http://schemas.openxmlformats.org/presentationml/2006/ole">
            <p:oleObj spid="_x0000_s118456" name="数式" r:id="rId5" imgW="787400" imgH="431800" progId="Equation.3">
              <p:embed/>
            </p:oleObj>
          </a:graphicData>
        </a:graphic>
      </p:graphicFrame>
      <p:graphicFrame>
        <p:nvGraphicFramePr>
          <p:cNvPr id="118457" name="Object 1721"/>
          <p:cNvGraphicFramePr>
            <a:graphicFrameLocks noChangeAspect="1"/>
          </p:cNvGraphicFramePr>
          <p:nvPr/>
        </p:nvGraphicFramePr>
        <p:xfrm>
          <a:off x="2124075" y="3849688"/>
          <a:ext cx="1800225" cy="1406525"/>
        </p:xfrm>
        <a:graphic>
          <a:graphicData uri="http://schemas.openxmlformats.org/presentationml/2006/ole">
            <p:oleObj spid="_x0000_s118457" name="数式" r:id="rId6" imgW="748975" imgH="583947" progId="Equation.3">
              <p:embed/>
            </p:oleObj>
          </a:graphicData>
        </a:graphic>
      </p:graphicFrame>
      <p:sp>
        <p:nvSpPr>
          <p:cNvPr id="118464" name="左カーブ矢印 10"/>
          <p:cNvSpPr>
            <a:spLocks noChangeArrowheads="1"/>
          </p:cNvSpPr>
          <p:nvPr/>
        </p:nvSpPr>
        <p:spPr bwMode="auto">
          <a:xfrm>
            <a:off x="6227763" y="1341438"/>
            <a:ext cx="647700" cy="1439862"/>
          </a:xfrm>
          <a:prstGeom prst="curvedLeftArrow">
            <a:avLst>
              <a:gd name="adj1" fmla="val 25009"/>
              <a:gd name="adj2" fmla="val 50018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8465" name="テキスト ボックス 5"/>
          <p:cNvSpPr txBox="1">
            <a:spLocks noChangeArrowheads="1"/>
          </p:cNvSpPr>
          <p:nvPr/>
        </p:nvSpPr>
        <p:spPr bwMode="auto">
          <a:xfrm>
            <a:off x="6804025" y="1738313"/>
            <a:ext cx="230505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>
                <a:ea typeface="HGPｺﾞｼｯｸM" pitchFamily="50" charset="-128"/>
                <a:cs typeface="Times New Roman" pitchFamily="18" charset="0"/>
              </a:rPr>
              <a:t>Substitute the definition of radiance for</a:t>
            </a:r>
            <a:r>
              <a:rPr lang="en-US" altLang="ja-JP" i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 </a:t>
            </a:r>
            <a:r>
              <a:rPr lang="en-US" altLang="ja-JP" sz="1800" i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L</a:t>
            </a:r>
            <a:r>
              <a:rPr lang="en-US" altLang="ja-JP" sz="1800" i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i</a:t>
            </a:r>
            <a:endParaRPr lang="ja-JP" altLang="en-US" sz="18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18466" name="左カーブ矢印 12"/>
          <p:cNvSpPr>
            <a:spLocks noChangeArrowheads="1"/>
          </p:cNvSpPr>
          <p:nvPr/>
        </p:nvSpPr>
        <p:spPr bwMode="auto">
          <a:xfrm>
            <a:off x="6227763" y="2924175"/>
            <a:ext cx="647700" cy="1441450"/>
          </a:xfrm>
          <a:prstGeom prst="curvedLeftArrow">
            <a:avLst>
              <a:gd name="adj1" fmla="val 25037"/>
              <a:gd name="adj2" fmla="val 50074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8467" name="テキスト ボックス 5"/>
          <p:cNvSpPr txBox="1">
            <a:spLocks noChangeArrowheads="1"/>
          </p:cNvSpPr>
          <p:nvPr/>
        </p:nvSpPr>
        <p:spPr bwMode="auto">
          <a:xfrm>
            <a:off x="6948488" y="3429000"/>
            <a:ext cx="1074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>
                <a:ea typeface="HGPｺﾞｼｯｸM" pitchFamily="50" charset="-128"/>
              </a:rPr>
              <a:t>Simplify</a:t>
            </a:r>
          </a:p>
        </p:txBody>
      </p:sp>
      <p:sp>
        <p:nvSpPr>
          <p:cNvPr id="118468" name="左カーブ矢印 14"/>
          <p:cNvSpPr>
            <a:spLocks noChangeArrowheads="1"/>
          </p:cNvSpPr>
          <p:nvPr/>
        </p:nvSpPr>
        <p:spPr bwMode="auto">
          <a:xfrm>
            <a:off x="6203950" y="4645025"/>
            <a:ext cx="668338" cy="1592263"/>
          </a:xfrm>
          <a:prstGeom prst="curvedLeftArrow">
            <a:avLst>
              <a:gd name="adj1" fmla="val 25060"/>
              <a:gd name="adj2" fmla="val 50097"/>
              <a:gd name="adj3" fmla="val 25000"/>
            </a:avLst>
          </a:prstGeom>
          <a:solidFill>
            <a:srgbClr val="94FF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18458" name="Object 1722"/>
          <p:cNvGraphicFramePr>
            <a:graphicFrameLocks noChangeAspect="1"/>
          </p:cNvGraphicFramePr>
          <p:nvPr/>
        </p:nvGraphicFramePr>
        <p:xfrm>
          <a:off x="7019925" y="5300663"/>
          <a:ext cx="1763713" cy="758825"/>
        </p:xfrm>
        <a:graphic>
          <a:graphicData uri="http://schemas.openxmlformats.org/presentationml/2006/ole">
            <p:oleObj spid="_x0000_s118458" name="数式" r:id="rId7" imgW="914400" imgH="393700" progId="Equation.3">
              <p:embed/>
            </p:oleObj>
          </a:graphicData>
        </a:graphic>
      </p:graphicFrame>
      <p:sp>
        <p:nvSpPr>
          <p:cNvPr id="118469" name="テキスト ボックス 5"/>
          <p:cNvSpPr txBox="1">
            <a:spLocks noChangeArrowheads="1"/>
          </p:cNvSpPr>
          <p:nvPr/>
        </p:nvSpPr>
        <p:spPr bwMode="auto">
          <a:xfrm>
            <a:off x="6880225" y="5084763"/>
            <a:ext cx="931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>
                <a:ea typeface="HGPｺﾞｼｯｸM" pitchFamily="50" charset="-128"/>
              </a:rPr>
              <a:t>Where</a:t>
            </a:r>
            <a:endParaRPr lang="ja-JP" altLang="en-US" sz="2000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96" name="Picture 118" descr="C:\Users\straight\Desktop\CEDEC2011\Second\Figure_Graph_images\Figure_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" y="4351338"/>
            <a:ext cx="37877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097" name="AutoShape 8"/>
          <p:cNvSpPr>
            <a:spLocks noChangeArrowheads="1"/>
          </p:cNvSpPr>
          <p:nvPr/>
        </p:nvSpPr>
        <p:spPr bwMode="auto">
          <a:xfrm rot="5400000">
            <a:off x="6768306" y="3393282"/>
            <a:ext cx="1152525" cy="2376488"/>
          </a:xfrm>
          <a:prstGeom prst="rightArrowCallout">
            <a:avLst>
              <a:gd name="adj1" fmla="val 52466"/>
              <a:gd name="adj2" fmla="val 45306"/>
              <a:gd name="adj3" fmla="val 17639"/>
              <a:gd name="adj4" fmla="val 71667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32098" name="AutoShape 6"/>
          <p:cNvSpPr>
            <a:spLocks noChangeArrowheads="1"/>
          </p:cNvSpPr>
          <p:nvPr/>
        </p:nvSpPr>
        <p:spPr bwMode="auto">
          <a:xfrm rot="16200000" flipV="1">
            <a:off x="6696869" y="2096294"/>
            <a:ext cx="1223962" cy="2305050"/>
          </a:xfrm>
          <a:prstGeom prst="rightArrowCallout">
            <a:avLst>
              <a:gd name="adj1" fmla="val 61311"/>
              <a:gd name="adj2" fmla="val 52932"/>
              <a:gd name="adj3" fmla="val 17639"/>
              <a:gd name="adj4" fmla="val 57713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3209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As a result…</a:t>
            </a:r>
          </a:p>
        </p:txBody>
      </p:sp>
      <p:sp>
        <p:nvSpPr>
          <p:cNvPr id="32100" name="Text Box 7"/>
          <p:cNvSpPr txBox="1">
            <a:spLocks noChangeArrowheads="1"/>
          </p:cNvSpPr>
          <p:nvPr/>
        </p:nvSpPr>
        <p:spPr bwMode="auto">
          <a:xfrm>
            <a:off x="395288" y="973138"/>
            <a:ext cx="8542337" cy="10160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>
                <a:ea typeface="HGPｺﾞｼｯｸM" pitchFamily="50" charset="-128"/>
              </a:rPr>
              <a:t>The function that represents the ratio between the reflected light amount (radiance) for direction </a:t>
            </a:r>
            <a:r>
              <a:rPr lang="en-US" altLang="ja-JP" sz="2000" i="1">
                <a:latin typeface="Symbol" pitchFamily="18" charset="2"/>
                <a:ea typeface="HGPｺﾞｼｯｸM" pitchFamily="50" charset="-128"/>
              </a:rPr>
              <a:t>w</a:t>
            </a:r>
            <a:r>
              <a:rPr lang="en-US" altLang="ja-JP" sz="2000">
                <a:ea typeface="HGPｺﾞｼｯｸM" pitchFamily="50" charset="-128"/>
              </a:rPr>
              <a:t> and the incident light amount (irradiance) from direction </a:t>
            </a:r>
            <a:r>
              <a:rPr lang="en-US" altLang="ja-JP" sz="2000" i="1">
                <a:latin typeface="Symbol" pitchFamily="18" charset="2"/>
                <a:ea typeface="HGPｺﾞｼｯｸM" pitchFamily="50" charset="-128"/>
              </a:rPr>
              <a:t>w</a:t>
            </a:r>
            <a:r>
              <a:rPr lang="en-US" altLang="ja-JP" sz="2000" i="1">
                <a:latin typeface="Times New Roman" pitchFamily="18" charset="0"/>
                <a:ea typeface="HGPｺﾞｼｯｸM" pitchFamily="50" charset="-128"/>
              </a:rPr>
              <a:t>’</a:t>
            </a:r>
            <a:r>
              <a:rPr lang="en-US" altLang="ja-JP" sz="2000">
                <a:ea typeface="HGPｺﾞｼｯｸM" pitchFamily="50" charset="-128"/>
              </a:rPr>
              <a:t> at a given position 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</a:rPr>
              <a:t>x</a:t>
            </a:r>
          </a:p>
        </p:txBody>
      </p:sp>
      <p:sp>
        <p:nvSpPr>
          <p:cNvPr id="32101" name="Text Box 7"/>
          <p:cNvSpPr txBox="1">
            <a:spLocks noChangeArrowheads="1"/>
          </p:cNvSpPr>
          <p:nvPr/>
        </p:nvSpPr>
        <p:spPr bwMode="auto">
          <a:xfrm>
            <a:off x="4427538" y="2062163"/>
            <a:ext cx="4537075" cy="528637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>
                <a:ea typeface="HGPｺﾞｼｯｸM" pitchFamily="50" charset="-128"/>
              </a:rPr>
              <a:t>Reflected radiance for </a:t>
            </a:r>
            <a:r>
              <a:rPr lang="en-US" altLang="ja-JP" sz="2800" i="1">
                <a:latin typeface="Symbol" pitchFamily="18" charset="2"/>
                <a:ea typeface="HGPｺﾞｼｯｸM" pitchFamily="50" charset="-128"/>
              </a:rPr>
              <a:t>w</a:t>
            </a:r>
          </a:p>
        </p:txBody>
      </p:sp>
      <p:sp>
        <p:nvSpPr>
          <p:cNvPr id="32102" name="Text Box 9"/>
          <p:cNvSpPr txBox="1">
            <a:spLocks noChangeArrowheads="1"/>
          </p:cNvSpPr>
          <p:nvPr/>
        </p:nvSpPr>
        <p:spPr bwMode="auto">
          <a:xfrm>
            <a:off x="4211638" y="5205413"/>
            <a:ext cx="4752975" cy="528637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/>
              <a:t>Incident  irradiance from</a:t>
            </a:r>
            <a:r>
              <a:rPr lang="en-US" altLang="ja-JP"/>
              <a:t> </a:t>
            </a:r>
            <a:r>
              <a:rPr lang="en-US" altLang="ja-JP" sz="2800" i="1">
                <a:latin typeface="Symbol" pitchFamily="18" charset="2"/>
                <a:ea typeface="HGP明朝B" pitchFamily="18" charset="-128"/>
              </a:rPr>
              <a:t>w</a:t>
            </a:r>
            <a:r>
              <a:rPr lang="en-US" altLang="ja-JP" sz="2800">
                <a:ea typeface="HGPｺﾞｼｯｸM" pitchFamily="50" charset="-128"/>
              </a:rPr>
              <a:t>’</a:t>
            </a:r>
          </a:p>
        </p:txBody>
      </p:sp>
      <p:graphicFrame>
        <p:nvGraphicFramePr>
          <p:cNvPr id="32095" name="Object 351"/>
          <p:cNvGraphicFramePr>
            <a:graphicFrameLocks noGrp="1" noChangeAspect="1"/>
          </p:cNvGraphicFramePr>
          <p:nvPr>
            <p:ph idx="1"/>
          </p:nvPr>
        </p:nvGraphicFramePr>
        <p:xfrm>
          <a:off x="2884488" y="3116263"/>
          <a:ext cx="5791200" cy="1682750"/>
        </p:xfrm>
        <a:graphic>
          <a:graphicData uri="http://schemas.openxmlformats.org/presentationml/2006/ole">
            <p:oleObj spid="_x0000_s32095" name="数式" r:id="rId4" imgW="14859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Utilize BRDF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54626" name="Rectangle 3"/>
          <p:cNvSpPr>
            <a:spLocks noGrp="1"/>
          </p:cNvSpPr>
          <p:nvPr>
            <p:ph type="body" idx="1"/>
          </p:nvPr>
        </p:nvSpPr>
        <p:spPr>
          <a:xfrm>
            <a:off x="2105025" y="1985963"/>
            <a:ext cx="4751388" cy="1801812"/>
          </a:xfrm>
          <a:solidFill>
            <a:srgbClr val="FFFF99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altLang="ja-JP" sz="2800" smtClean="0">
                <a:latin typeface="Arial" charset="0"/>
              </a:rPr>
              <a:t>at a given position </a:t>
            </a:r>
            <a:r>
              <a:rPr lang="en-US" altLang="ja-JP" sz="2800" b="1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ja-JP" altLang="en-US" sz="2800" smtClean="0">
              <a:latin typeface="Arial" charset="0"/>
            </a:endParaRPr>
          </a:p>
          <a:p>
            <a:pPr lvl="1" eaLnBrk="1" hangingPunct="1"/>
            <a:r>
              <a:rPr lang="en-US" altLang="ja-JP" sz="2400" smtClean="0">
                <a:latin typeface="Arial" charset="0"/>
              </a:rPr>
              <a:t>(at a given wavelength </a:t>
            </a:r>
            <a:r>
              <a:rPr lang="en-US" altLang="ja-JP" i="1" smtClean="0">
                <a:latin typeface="Symbol" pitchFamily="18" charset="2"/>
                <a:ea typeface="HGP明朝B" pitchFamily="18" charset="-128"/>
              </a:rPr>
              <a:t>l</a:t>
            </a:r>
            <a:r>
              <a:rPr lang="en-US" altLang="ja-JP" sz="2000" smtClean="0">
                <a:latin typeface="Arial" charset="0"/>
              </a:rPr>
              <a:t>)</a:t>
            </a:r>
          </a:p>
          <a:p>
            <a:pPr eaLnBrk="1" hangingPunct="1"/>
            <a:r>
              <a:rPr lang="en-US" altLang="ja-JP" sz="2800" smtClean="0">
                <a:latin typeface="Arial" charset="0"/>
              </a:rPr>
              <a:t>from a given direction </a:t>
            </a:r>
            <a:r>
              <a:rPr lang="en-US" altLang="ja-JP" sz="2800" i="1" smtClean="0">
                <a:latin typeface="Symbol" pitchFamily="18" charset="2"/>
                <a:ea typeface="HGP明朝B" pitchFamily="18" charset="-128"/>
              </a:rPr>
              <a:t>w</a:t>
            </a:r>
            <a:r>
              <a:rPr lang="en-US" altLang="ja-JP" sz="2800" i="1" smtClean="0">
                <a:latin typeface="Times New Roman" pitchFamily="18" charset="0"/>
              </a:rPr>
              <a:t>’</a:t>
            </a:r>
            <a:endParaRPr lang="ja-JP" altLang="en-US" sz="2800" i="1" smtClean="0">
              <a:latin typeface="Times New Roman" pitchFamily="18" charset="0"/>
            </a:endParaRPr>
          </a:p>
        </p:txBody>
      </p:sp>
      <p:sp>
        <p:nvSpPr>
          <p:cNvPr id="154627" name="Text Box 5"/>
          <p:cNvSpPr txBox="1">
            <a:spLocks noChangeArrowheads="1"/>
          </p:cNvSpPr>
          <p:nvPr/>
        </p:nvSpPr>
        <p:spPr bwMode="auto">
          <a:xfrm>
            <a:off x="2465388" y="1195388"/>
            <a:ext cx="381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600">
                <a:solidFill>
                  <a:srgbClr val="660033"/>
                </a:solidFill>
                <a:ea typeface="HGPｺﾞｼｯｸM" pitchFamily="50" charset="-128"/>
              </a:rPr>
              <a:t>When light comes</a:t>
            </a:r>
            <a:endParaRPr lang="ja-JP" altLang="en-US" sz="3600">
              <a:solidFill>
                <a:srgbClr val="660033"/>
              </a:solidFill>
              <a:ea typeface="HGPｺﾞｼｯｸM" pitchFamily="50" charset="-128"/>
            </a:endParaRPr>
          </a:p>
        </p:txBody>
      </p:sp>
      <p:sp>
        <p:nvSpPr>
          <p:cNvPr id="154628" name="Rectangle 6"/>
          <p:cNvSpPr>
            <a:spLocks/>
          </p:cNvSpPr>
          <p:nvPr/>
        </p:nvSpPr>
        <p:spPr bwMode="auto">
          <a:xfrm>
            <a:off x="2176463" y="4868863"/>
            <a:ext cx="4751387" cy="57626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altLang="ja-JP" sz="3200"/>
              <a:t>for a given direction</a:t>
            </a:r>
            <a:r>
              <a:rPr lang="en-US" altLang="ja-JP" sz="3200">
                <a:latin typeface="Calibri" pitchFamily="34" charset="0"/>
              </a:rPr>
              <a:t> </a:t>
            </a:r>
            <a:r>
              <a:rPr lang="en-US" altLang="ja-JP" sz="3200" i="1">
                <a:latin typeface="Symbol" pitchFamily="18" charset="2"/>
                <a:ea typeface="HGP明朝B" pitchFamily="18" charset="-128"/>
              </a:rPr>
              <a:t>w</a:t>
            </a:r>
            <a:endParaRPr lang="ja-JP" altLang="en-US" sz="3200">
              <a:latin typeface="Calibri" pitchFamily="34" charset="0"/>
            </a:endParaRPr>
          </a:p>
        </p:txBody>
      </p:sp>
      <p:sp>
        <p:nvSpPr>
          <p:cNvPr id="154629" name="Text Box 7"/>
          <p:cNvSpPr txBox="1">
            <a:spLocks noChangeArrowheads="1"/>
          </p:cNvSpPr>
          <p:nvPr/>
        </p:nvSpPr>
        <p:spPr bwMode="auto">
          <a:xfrm>
            <a:off x="736600" y="4148138"/>
            <a:ext cx="72199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200">
                <a:solidFill>
                  <a:srgbClr val="660033"/>
                </a:solidFill>
                <a:ea typeface="HGPｺﾞｼｯｸM" pitchFamily="50" charset="-128"/>
              </a:rPr>
              <a:t>Reflected light amount can be obtained</a:t>
            </a:r>
            <a:endParaRPr lang="ja-JP" altLang="en-US" sz="3200">
              <a:solidFill>
                <a:srgbClr val="660033"/>
              </a:solidFill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4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Physical property of BRDF (1)</a:t>
            </a:r>
          </a:p>
        </p:txBody>
      </p:sp>
      <p:graphicFrame>
        <p:nvGraphicFramePr>
          <p:cNvPr id="34142" name="Object 350"/>
          <p:cNvGraphicFramePr>
            <a:graphicFrameLocks noGrp="1" noChangeAspect="1"/>
          </p:cNvGraphicFramePr>
          <p:nvPr>
            <p:ph idx="1"/>
          </p:nvPr>
        </p:nvGraphicFramePr>
        <p:xfrm>
          <a:off x="1268413" y="1844675"/>
          <a:ext cx="6316662" cy="1184275"/>
        </p:xfrm>
        <a:graphic>
          <a:graphicData uri="http://schemas.openxmlformats.org/presentationml/2006/ole">
            <p:oleObj spid="_x0000_s34142" name="数式" r:id="rId3" imgW="1624895" imgH="304668" progId="Equation.3">
              <p:embed/>
            </p:oleObj>
          </a:graphicData>
        </a:graphic>
      </p:graphicFrame>
      <p:sp>
        <p:nvSpPr>
          <p:cNvPr id="34144" name="Text Box 6"/>
          <p:cNvSpPr txBox="1">
            <a:spLocks noChangeArrowheads="1"/>
          </p:cNvSpPr>
          <p:nvPr/>
        </p:nvSpPr>
        <p:spPr bwMode="auto">
          <a:xfrm>
            <a:off x="1533525" y="1341438"/>
            <a:ext cx="1427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</a:rPr>
              <a:t>For all </a:t>
            </a:r>
            <a:r>
              <a:rPr lang="en-US" altLang="ja-JP" sz="2400" i="1">
                <a:latin typeface="Symbol" pitchFamily="18" charset="2"/>
                <a:ea typeface="HGP明朝B" pitchFamily="18" charset="-128"/>
              </a:rPr>
              <a:t>w</a:t>
            </a:r>
            <a:r>
              <a:rPr lang="en-US" altLang="ja-JP" sz="2400" i="1">
                <a:latin typeface="Times New Roman" pitchFamily="18" charset="0"/>
                <a:ea typeface="HGPｺﾞｼｯｸM" pitchFamily="50" charset="-128"/>
              </a:rPr>
              <a:t>’</a:t>
            </a:r>
            <a:endParaRPr lang="ja-JP" altLang="en-US" sz="2400" i="1">
              <a:latin typeface="Times New Roman" pitchFamily="18" charset="0"/>
              <a:ea typeface="HGPｺﾞｼｯｸM" pitchFamily="50" charset="-128"/>
            </a:endParaRPr>
          </a:p>
        </p:txBody>
      </p:sp>
      <p:sp>
        <p:nvSpPr>
          <p:cNvPr id="34145" name="Text Box 8"/>
          <p:cNvSpPr txBox="1">
            <a:spLocks noChangeArrowheads="1"/>
          </p:cNvSpPr>
          <p:nvPr/>
        </p:nvSpPr>
        <p:spPr bwMode="auto">
          <a:xfrm>
            <a:off x="920750" y="3141663"/>
            <a:ext cx="7051675" cy="650875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600">
                <a:ea typeface="HGPｺﾞｼｯｸM" pitchFamily="50" charset="-128"/>
              </a:rPr>
              <a:t>The law of conservation of energy</a:t>
            </a:r>
            <a:endParaRPr lang="ja-JP" altLang="en-US" sz="3600">
              <a:ea typeface="HGPｺﾞｼｯｸM" pitchFamily="50" charset="-128"/>
            </a:endParaRPr>
          </a:p>
        </p:txBody>
      </p:sp>
      <p:sp>
        <p:nvSpPr>
          <p:cNvPr id="34146" name="Text Box 10"/>
          <p:cNvSpPr txBox="1">
            <a:spLocks noChangeArrowheads="1"/>
          </p:cNvSpPr>
          <p:nvPr/>
        </p:nvSpPr>
        <p:spPr bwMode="auto">
          <a:xfrm>
            <a:off x="827088" y="4149725"/>
            <a:ext cx="7175500" cy="95567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800"/>
              <a:t>The sum of reflected light must not exceed the amount of incoming light</a:t>
            </a:r>
            <a:endParaRPr lang="ja-JP" altLang="en-US" sz="2800"/>
          </a:p>
        </p:txBody>
      </p:sp>
      <p:sp>
        <p:nvSpPr>
          <p:cNvPr id="34147" name="テキスト ボックス 1"/>
          <p:cNvSpPr txBox="1">
            <a:spLocks noChangeArrowheads="1"/>
          </p:cNvSpPr>
          <p:nvPr/>
        </p:nvSpPr>
        <p:spPr bwMode="auto">
          <a:xfrm>
            <a:off x="1173163" y="5784850"/>
            <a:ext cx="78628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b="1">
                <a:ea typeface="HGPｺﾞｼｯｸM" pitchFamily="50" charset="-128"/>
              </a:rPr>
              <a:t>"Practical Implementation of physically based shading models at tri-Ace" SIGGRAPH 2010</a:t>
            </a:r>
            <a:endParaRPr lang="ja-JP" altLang="en-US" sz="1400">
              <a:ea typeface="HGPｺﾞｼｯｸM" pitchFamily="50" charset="-128"/>
            </a:endParaRPr>
          </a:p>
        </p:txBody>
      </p:sp>
      <p:sp>
        <p:nvSpPr>
          <p:cNvPr id="34148" name="右矢印 2"/>
          <p:cNvSpPr>
            <a:spLocks noChangeArrowheads="1"/>
          </p:cNvSpPr>
          <p:nvPr/>
        </p:nvSpPr>
        <p:spPr bwMode="auto">
          <a:xfrm>
            <a:off x="755650" y="5732463"/>
            <a:ext cx="431800" cy="371475"/>
          </a:xfrm>
          <a:prstGeom prst="rightArrow">
            <a:avLst>
              <a:gd name="adj1" fmla="val 50000"/>
              <a:gd name="adj2" fmla="val 49811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6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Physical property of BRDF (2)</a:t>
            </a:r>
          </a:p>
        </p:txBody>
      </p:sp>
      <p:sp>
        <p:nvSpPr>
          <p:cNvPr id="35164" name="Text Box 5"/>
          <p:cNvSpPr txBox="1">
            <a:spLocks noChangeArrowheads="1"/>
          </p:cNvSpPr>
          <p:nvPr/>
        </p:nvSpPr>
        <p:spPr bwMode="auto">
          <a:xfrm>
            <a:off x="2200275" y="3068638"/>
            <a:ext cx="4910138" cy="7112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4000">
                <a:ea typeface="HGPｺﾞｼｯｸM" pitchFamily="50" charset="-128"/>
              </a:rPr>
              <a:t>Helmholtz reciprocity</a:t>
            </a:r>
          </a:p>
        </p:txBody>
      </p:sp>
      <p:sp>
        <p:nvSpPr>
          <p:cNvPr id="35165" name="Text Box 6"/>
          <p:cNvSpPr txBox="1">
            <a:spLocks noChangeArrowheads="1"/>
          </p:cNvSpPr>
          <p:nvPr/>
        </p:nvSpPr>
        <p:spPr bwMode="auto">
          <a:xfrm>
            <a:off x="971550" y="4365625"/>
            <a:ext cx="7550150" cy="95567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800"/>
              <a:t>The reflectance stays same when incident direction and reflected direction are swapped</a:t>
            </a:r>
          </a:p>
        </p:txBody>
      </p:sp>
      <p:graphicFrame>
        <p:nvGraphicFramePr>
          <p:cNvPr id="35162" name="Object 346"/>
          <p:cNvGraphicFramePr>
            <a:graphicFrameLocks noGrp="1" noChangeAspect="1"/>
          </p:cNvGraphicFramePr>
          <p:nvPr>
            <p:ph idx="1"/>
          </p:nvPr>
        </p:nvGraphicFramePr>
        <p:xfrm>
          <a:off x="684213" y="1630363"/>
          <a:ext cx="7920037" cy="1103312"/>
        </p:xfrm>
        <a:graphic>
          <a:graphicData uri="http://schemas.openxmlformats.org/presentationml/2006/ole">
            <p:oleObj spid="_x0000_s35162" name="数式" r:id="rId3" imgW="1548728" imgH="21580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Equation covered in this talk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44386" name="Rectangle 3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8362950" cy="4792663"/>
          </a:xfrm>
        </p:spPr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The Rendering Equation</a:t>
            </a:r>
            <a:endParaRPr lang="ja-JP" altLang="en-US" smtClean="0">
              <a:latin typeface="Arial" charset="0"/>
            </a:endParaRPr>
          </a:p>
          <a:p>
            <a:pPr lvl="1" eaLnBrk="1" hangingPunct="1"/>
            <a:r>
              <a:rPr lang="en-US" altLang="en-US" smtClean="0">
                <a:latin typeface="Arial" charset="0"/>
              </a:rPr>
              <a:t>Equation that represents the light behavior in CG Rendering</a:t>
            </a:r>
            <a:endParaRPr lang="ja-JP" altLang="en-US" smtClean="0">
              <a:latin typeface="Arial" charset="0"/>
            </a:endParaRPr>
          </a:p>
          <a:p>
            <a:pPr lvl="2" eaLnBrk="1" hangingPunct="1"/>
            <a:r>
              <a:rPr lang="en-US" altLang="en-US" smtClean="0">
                <a:latin typeface="Arial" charset="0"/>
              </a:rPr>
              <a:t>was </a:t>
            </a:r>
            <a:r>
              <a:rPr lang="en-US" altLang="ja-JP" smtClean="0">
                <a:latin typeface="Arial" charset="0"/>
              </a:rPr>
              <a:t>introduced</a:t>
            </a:r>
            <a:r>
              <a:rPr lang="en-US" altLang="en-US" smtClean="0">
                <a:latin typeface="Arial" charset="0"/>
              </a:rPr>
              <a:t> by </a:t>
            </a:r>
            <a:r>
              <a:rPr lang="en-US" altLang="ja-JP" smtClean="0">
                <a:latin typeface="Arial" charset="0"/>
              </a:rPr>
              <a:t>[</a:t>
            </a:r>
            <a:r>
              <a:rPr lang="en-US" altLang="en-US" smtClean="0">
                <a:latin typeface="Arial" charset="0"/>
              </a:rPr>
              <a:t>Kajiya 86</a:t>
            </a:r>
            <a:r>
              <a:rPr lang="en-US" altLang="ja-JP" smtClean="0">
                <a:latin typeface="Arial" charset="0"/>
              </a:rPr>
              <a:t>]</a:t>
            </a:r>
            <a:endParaRPr lang="ja-JP" altLang="en-US" smtClean="0">
              <a:latin typeface="Arial" charset="0"/>
            </a:endParaRPr>
          </a:p>
          <a:p>
            <a:pPr lvl="2" eaLnBrk="1" hangingPunct="1"/>
            <a:r>
              <a:rPr lang="en-US" altLang="ja-JP" smtClean="0">
                <a:latin typeface="Arial" charset="0"/>
              </a:rPr>
              <a:t>takes into account elements of geometrical optics</a:t>
            </a:r>
          </a:p>
          <a:p>
            <a:pPr lvl="2" eaLnBrk="1" hangingPunct="1"/>
            <a:r>
              <a:rPr lang="en-US" altLang="ja-JP" smtClean="0">
                <a:latin typeface="Arial" charset="0"/>
              </a:rPr>
              <a:t>Ignores elements of wave optics </a:t>
            </a:r>
          </a:p>
          <a:p>
            <a:pPr lvl="3" eaLnBrk="1" hangingPunct="1"/>
            <a:r>
              <a:rPr lang="en-US" altLang="ja-JP" smtClean="0">
                <a:latin typeface="Arial" charset="0"/>
              </a:rPr>
              <a:t>Volumetric rendering</a:t>
            </a:r>
          </a:p>
          <a:p>
            <a:pPr lvl="3" eaLnBrk="1" hangingPunct="1"/>
            <a:r>
              <a:rPr lang="en-US" altLang="ja-JP" smtClean="0">
                <a:latin typeface="Arial" charset="0"/>
              </a:rPr>
              <a:t>Sub-surface scattering</a:t>
            </a:r>
            <a:endParaRPr lang="ja-JP" altLang="en-US" smtClean="0">
              <a:latin typeface="Arial" charset="0"/>
            </a:endParaRPr>
          </a:p>
          <a:p>
            <a:pPr lvl="3" eaLnBrk="1" hangingPunct="1"/>
            <a:r>
              <a:rPr lang="en-US" altLang="ja-JP" smtClean="0">
                <a:latin typeface="Arial" charset="0"/>
              </a:rPr>
              <a:t>Fluorescent effects</a:t>
            </a:r>
          </a:p>
          <a:p>
            <a:pPr lvl="3" eaLnBrk="1" hangingPunct="1"/>
            <a:r>
              <a:rPr lang="en-US" altLang="ja-JP" smtClean="0">
                <a:latin typeface="Arial" charset="0"/>
              </a:rPr>
              <a:t>Interference effects</a:t>
            </a:r>
          </a:p>
          <a:p>
            <a:pPr lvl="3" eaLnBrk="1" hangingPunct="1"/>
            <a:r>
              <a:rPr lang="en-US" altLang="ja-JP" smtClean="0">
                <a:latin typeface="Arial" charset="0"/>
              </a:rPr>
              <a:t>Etc…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9" name="テキスト ボックス 9"/>
          <p:cNvSpPr txBox="1">
            <a:spLocks noChangeArrowheads="1"/>
          </p:cNvSpPr>
          <p:nvPr/>
        </p:nvSpPr>
        <p:spPr bwMode="auto">
          <a:xfrm>
            <a:off x="3033713" y="4973638"/>
            <a:ext cx="1774825" cy="39687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Swap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 L 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and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 E</a:t>
            </a:r>
            <a:endParaRPr lang="ja-JP" altLang="en-US" sz="20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33130" name="正方形/長方形 12"/>
          <p:cNvSpPr>
            <a:spLocks noChangeArrowheads="1"/>
          </p:cNvSpPr>
          <p:nvPr/>
        </p:nvSpPr>
        <p:spPr bwMode="auto">
          <a:xfrm>
            <a:off x="179388" y="5341938"/>
            <a:ext cx="8785225" cy="1038225"/>
          </a:xfrm>
          <a:prstGeom prst="rect">
            <a:avLst/>
          </a:prstGeom>
          <a:solidFill>
            <a:srgbClr val="FFB869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3131" name="正方形/長方形 11"/>
          <p:cNvSpPr>
            <a:spLocks noChangeArrowheads="1"/>
          </p:cNvSpPr>
          <p:nvPr/>
        </p:nvSpPr>
        <p:spPr bwMode="auto">
          <a:xfrm>
            <a:off x="179388" y="3933825"/>
            <a:ext cx="8785225" cy="1036638"/>
          </a:xfrm>
          <a:prstGeom prst="rect">
            <a:avLst/>
          </a:prstGeom>
          <a:solidFill>
            <a:srgbClr val="FFB869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3132" name="正方形/長方形 1"/>
          <p:cNvSpPr>
            <a:spLocks noChangeArrowheads="1"/>
          </p:cNvSpPr>
          <p:nvPr/>
        </p:nvSpPr>
        <p:spPr bwMode="auto">
          <a:xfrm>
            <a:off x="107950" y="1916113"/>
            <a:ext cx="8928100" cy="1152525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313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Verify reciprocity (1)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3313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57300"/>
            <a:ext cx="8362950" cy="658813"/>
          </a:xfrm>
        </p:spPr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With ad-hoc</a:t>
            </a:r>
            <a:r>
              <a:rPr lang="ja-JP" altLang="en-US" smtClean="0">
                <a:latin typeface="Arial" charset="0"/>
              </a:rPr>
              <a:t> </a:t>
            </a:r>
            <a:r>
              <a:rPr lang="en-US" altLang="ja-JP" smtClean="0">
                <a:latin typeface="Arial" charset="0"/>
              </a:rPr>
              <a:t>Blinn (1)</a:t>
            </a:r>
            <a:endParaRPr lang="ja-JP" altLang="en-US" smtClean="0">
              <a:latin typeface="Arial" charset="0"/>
            </a:endParaRPr>
          </a:p>
        </p:txBody>
      </p:sp>
      <p:graphicFrame>
        <p:nvGraphicFramePr>
          <p:cNvPr id="133126" name="Object 1030"/>
          <p:cNvGraphicFramePr>
            <a:graphicFrameLocks noChangeAspect="1"/>
          </p:cNvGraphicFramePr>
          <p:nvPr/>
        </p:nvGraphicFramePr>
        <p:xfrm>
          <a:off x="107950" y="2001838"/>
          <a:ext cx="8928100" cy="984250"/>
        </p:xfrm>
        <a:graphic>
          <a:graphicData uri="http://schemas.openxmlformats.org/presentationml/2006/ole">
            <p:oleObj spid="_x0000_s133126" name="数式" r:id="rId3" imgW="4610100" imgH="508000" progId="Equation.3">
              <p:embed/>
            </p:oleObj>
          </a:graphicData>
        </a:graphic>
      </p:graphicFrame>
      <p:graphicFrame>
        <p:nvGraphicFramePr>
          <p:cNvPr id="133127" name="Object 1031"/>
          <p:cNvGraphicFramePr>
            <a:graphicFrameLocks noChangeAspect="1"/>
          </p:cNvGraphicFramePr>
          <p:nvPr/>
        </p:nvGraphicFramePr>
        <p:xfrm>
          <a:off x="250825" y="4005263"/>
          <a:ext cx="7988300" cy="939800"/>
        </p:xfrm>
        <a:graphic>
          <a:graphicData uri="http://schemas.openxmlformats.org/presentationml/2006/ole">
            <p:oleObj spid="_x0000_s133127" name="数式" r:id="rId4" imgW="4318000" imgH="508000" progId="Equation.3">
              <p:embed/>
            </p:oleObj>
          </a:graphicData>
        </a:graphic>
      </p:graphicFrame>
      <p:sp>
        <p:nvSpPr>
          <p:cNvPr id="133135" name="下矢印 5"/>
          <p:cNvSpPr>
            <a:spLocks noChangeArrowheads="1"/>
          </p:cNvSpPr>
          <p:nvPr/>
        </p:nvSpPr>
        <p:spPr bwMode="auto">
          <a:xfrm>
            <a:off x="2771775" y="3068638"/>
            <a:ext cx="1944688" cy="865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3136" name="テキスト ボックス 6"/>
          <p:cNvSpPr txBox="1">
            <a:spLocks noChangeArrowheads="1"/>
          </p:cNvSpPr>
          <p:nvPr/>
        </p:nvSpPr>
        <p:spPr bwMode="auto">
          <a:xfrm>
            <a:off x="4870450" y="3284538"/>
            <a:ext cx="3459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>
                <a:ea typeface="HGPｺﾞｼｯｸM" pitchFamily="50" charset="-128"/>
              </a:rPr>
              <a:t>Describe as a shading model</a:t>
            </a:r>
            <a:endParaRPr lang="ja-JP" altLang="en-US" sz="2000">
              <a:ea typeface="HGPｺﾞｼｯｸM" pitchFamily="50" charset="-128"/>
            </a:endParaRPr>
          </a:p>
        </p:txBody>
      </p:sp>
      <p:graphicFrame>
        <p:nvGraphicFramePr>
          <p:cNvPr id="133128" name="Object 1032"/>
          <p:cNvGraphicFramePr>
            <a:graphicFrameLocks noChangeAspect="1"/>
          </p:cNvGraphicFramePr>
          <p:nvPr/>
        </p:nvGraphicFramePr>
        <p:xfrm>
          <a:off x="250825" y="5441950"/>
          <a:ext cx="8621713" cy="939800"/>
        </p:xfrm>
        <a:graphic>
          <a:graphicData uri="http://schemas.openxmlformats.org/presentationml/2006/ole">
            <p:oleObj spid="_x0000_s133128" name="数式" r:id="rId5" imgW="4660900" imgH="508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3" name="テキスト ボックス 9"/>
          <p:cNvSpPr txBox="1">
            <a:spLocks noChangeArrowheads="1"/>
          </p:cNvSpPr>
          <p:nvPr/>
        </p:nvSpPr>
        <p:spPr bwMode="auto">
          <a:xfrm>
            <a:off x="3033713" y="4973638"/>
            <a:ext cx="1774825" cy="39687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Swap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 L 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and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 E</a:t>
            </a:r>
            <a:endParaRPr lang="ja-JP" altLang="en-US" sz="20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34154" name="正方形/長方形 11"/>
          <p:cNvSpPr>
            <a:spLocks noChangeArrowheads="1"/>
          </p:cNvSpPr>
          <p:nvPr/>
        </p:nvSpPr>
        <p:spPr bwMode="auto">
          <a:xfrm>
            <a:off x="179388" y="5343525"/>
            <a:ext cx="8785225" cy="1038225"/>
          </a:xfrm>
          <a:prstGeom prst="rect">
            <a:avLst/>
          </a:prstGeom>
          <a:solidFill>
            <a:srgbClr val="FFB869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4155" name="正方形/長方形 10"/>
          <p:cNvSpPr>
            <a:spLocks noChangeArrowheads="1"/>
          </p:cNvSpPr>
          <p:nvPr/>
        </p:nvSpPr>
        <p:spPr bwMode="auto">
          <a:xfrm>
            <a:off x="179388" y="3933825"/>
            <a:ext cx="8785225" cy="1036638"/>
          </a:xfrm>
          <a:prstGeom prst="rect">
            <a:avLst/>
          </a:prstGeom>
          <a:solidFill>
            <a:srgbClr val="FFB869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4156" name="正方形/長方形 9"/>
          <p:cNvSpPr>
            <a:spLocks noChangeArrowheads="1"/>
          </p:cNvSpPr>
          <p:nvPr/>
        </p:nvSpPr>
        <p:spPr bwMode="auto">
          <a:xfrm>
            <a:off x="107950" y="1916113"/>
            <a:ext cx="8928100" cy="1152525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415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Verify reciprocity (2)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3415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57300"/>
            <a:ext cx="8362950" cy="658813"/>
          </a:xfrm>
        </p:spPr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With ad-hoc</a:t>
            </a:r>
            <a:r>
              <a:rPr lang="ja-JP" altLang="en-US" smtClean="0">
                <a:latin typeface="Arial" charset="0"/>
              </a:rPr>
              <a:t> </a:t>
            </a:r>
            <a:r>
              <a:rPr lang="en-US" altLang="ja-JP" smtClean="0">
                <a:latin typeface="Arial" charset="0"/>
              </a:rPr>
              <a:t>Blinn (2)</a:t>
            </a:r>
            <a:endParaRPr lang="ja-JP" altLang="en-US" smtClean="0">
              <a:latin typeface="Arial" charset="0"/>
            </a:endParaRPr>
          </a:p>
        </p:txBody>
      </p:sp>
      <p:graphicFrame>
        <p:nvGraphicFramePr>
          <p:cNvPr id="134150" name="Object 1030"/>
          <p:cNvGraphicFramePr>
            <a:graphicFrameLocks noChangeAspect="1"/>
          </p:cNvGraphicFramePr>
          <p:nvPr/>
        </p:nvGraphicFramePr>
        <p:xfrm>
          <a:off x="107950" y="1989138"/>
          <a:ext cx="8466138" cy="1008062"/>
        </p:xfrm>
        <a:graphic>
          <a:graphicData uri="http://schemas.openxmlformats.org/presentationml/2006/ole">
            <p:oleObj spid="_x0000_s134150" name="数式" r:id="rId3" imgW="4267080" imgH="507960" progId="Equation.3">
              <p:embed/>
            </p:oleObj>
          </a:graphicData>
        </a:graphic>
      </p:graphicFrame>
      <p:graphicFrame>
        <p:nvGraphicFramePr>
          <p:cNvPr id="134151" name="Object 1031"/>
          <p:cNvGraphicFramePr>
            <a:graphicFrameLocks noChangeAspect="1"/>
          </p:cNvGraphicFramePr>
          <p:nvPr/>
        </p:nvGraphicFramePr>
        <p:xfrm>
          <a:off x="252413" y="4005263"/>
          <a:ext cx="8739187" cy="939800"/>
        </p:xfrm>
        <a:graphic>
          <a:graphicData uri="http://schemas.openxmlformats.org/presentationml/2006/ole">
            <p:oleObj spid="_x0000_s134151" name="数式" r:id="rId4" imgW="4724400" imgH="508000" progId="Equation.3">
              <p:embed/>
            </p:oleObj>
          </a:graphicData>
        </a:graphic>
      </p:graphicFrame>
      <p:graphicFrame>
        <p:nvGraphicFramePr>
          <p:cNvPr id="134152" name="Object 1032"/>
          <p:cNvGraphicFramePr>
            <a:graphicFrameLocks noChangeAspect="1"/>
          </p:cNvGraphicFramePr>
          <p:nvPr/>
        </p:nvGraphicFramePr>
        <p:xfrm>
          <a:off x="252413" y="5441950"/>
          <a:ext cx="8739187" cy="939800"/>
        </p:xfrm>
        <a:graphic>
          <a:graphicData uri="http://schemas.openxmlformats.org/presentationml/2006/ole">
            <p:oleObj spid="_x0000_s134152" name="数式" r:id="rId5" imgW="4724400" imgH="508000" progId="Equation.3">
              <p:embed/>
            </p:oleObj>
          </a:graphicData>
        </a:graphic>
      </p:graphicFrame>
      <p:sp>
        <p:nvSpPr>
          <p:cNvPr id="134159" name="下矢印 5"/>
          <p:cNvSpPr>
            <a:spLocks noChangeArrowheads="1"/>
          </p:cNvSpPr>
          <p:nvPr/>
        </p:nvSpPr>
        <p:spPr bwMode="auto">
          <a:xfrm>
            <a:off x="2771775" y="3068638"/>
            <a:ext cx="1944688" cy="865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4160" name="テキスト ボックス 6"/>
          <p:cNvSpPr txBox="1">
            <a:spLocks noChangeArrowheads="1"/>
          </p:cNvSpPr>
          <p:nvPr/>
        </p:nvSpPr>
        <p:spPr bwMode="auto">
          <a:xfrm>
            <a:off x="4870450" y="3284538"/>
            <a:ext cx="3459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>
                <a:ea typeface="HGPｺﾞｼｯｸM" pitchFamily="50" charset="-128"/>
              </a:rPr>
              <a:t>Describe as a shading model</a:t>
            </a:r>
            <a:endParaRPr lang="ja-JP" altLang="en-US" sz="2000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38" name="Rectangle 8"/>
          <p:cNvSpPr>
            <a:spLocks noChangeArrowheads="1"/>
          </p:cNvSpPr>
          <p:nvPr/>
        </p:nvSpPr>
        <p:spPr bwMode="auto">
          <a:xfrm>
            <a:off x="5578475" y="1412875"/>
            <a:ext cx="1296988" cy="576263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38239" name="Rectangle 7"/>
          <p:cNvSpPr>
            <a:spLocks noChangeArrowheads="1"/>
          </p:cNvSpPr>
          <p:nvPr/>
        </p:nvSpPr>
        <p:spPr bwMode="auto">
          <a:xfrm>
            <a:off x="466725" y="1412875"/>
            <a:ext cx="1368425" cy="576263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3824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the rendering equation</a:t>
            </a:r>
          </a:p>
        </p:txBody>
      </p:sp>
      <p:graphicFrame>
        <p:nvGraphicFramePr>
          <p:cNvPr id="38237" name="Object 349"/>
          <p:cNvGraphicFramePr>
            <a:graphicFrameLocks noGrp="1" noChangeAspect="1"/>
          </p:cNvGraphicFramePr>
          <p:nvPr>
            <p:ph idx="1"/>
          </p:nvPr>
        </p:nvGraphicFramePr>
        <p:xfrm>
          <a:off x="538163" y="1341438"/>
          <a:ext cx="7921625" cy="714375"/>
        </p:xfrm>
        <a:graphic>
          <a:graphicData uri="http://schemas.openxmlformats.org/presentationml/2006/ole">
            <p:oleObj spid="_x0000_s38237" name="数式" r:id="rId3" imgW="3225800" imgH="304800" progId="Equation.3">
              <p:embed/>
            </p:oleObj>
          </a:graphicData>
        </a:graphic>
      </p:graphicFrame>
      <p:sp>
        <p:nvSpPr>
          <p:cNvPr id="38241" name="AutoShape 9"/>
          <p:cNvSpPr>
            <a:spLocks noChangeArrowheads="1"/>
          </p:cNvSpPr>
          <p:nvPr/>
        </p:nvSpPr>
        <p:spPr bwMode="auto">
          <a:xfrm>
            <a:off x="682625" y="2060575"/>
            <a:ext cx="6408738" cy="1008063"/>
          </a:xfrm>
          <a:prstGeom prst="curvedUpArrow">
            <a:avLst>
              <a:gd name="adj1" fmla="val 66312"/>
              <a:gd name="adj2" fmla="val 16226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38242" name="Text Box 10"/>
          <p:cNvSpPr txBox="1">
            <a:spLocks noChangeArrowheads="1"/>
          </p:cNvSpPr>
          <p:nvPr/>
        </p:nvSpPr>
        <p:spPr bwMode="auto">
          <a:xfrm>
            <a:off x="827088" y="3213100"/>
            <a:ext cx="6840537" cy="59055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/>
              <a:t>Since radiance value is recursively included on both side, to find an analytic solution, it is necessary to look for a solution to the infinite series.</a:t>
            </a:r>
            <a:endParaRPr lang="ja-JP" altLang="en-US"/>
          </a:p>
        </p:txBody>
      </p:sp>
      <p:sp>
        <p:nvSpPr>
          <p:cNvPr id="38243" name="Text Box 11"/>
          <p:cNvSpPr txBox="1">
            <a:spLocks noChangeArrowheads="1"/>
          </p:cNvSpPr>
          <p:nvPr/>
        </p:nvSpPr>
        <p:spPr bwMode="auto">
          <a:xfrm>
            <a:off x="1023938" y="4365625"/>
            <a:ext cx="66976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000"/>
              <a:t>Algorithms to find an approximated solution</a:t>
            </a:r>
            <a:endParaRPr lang="en-US" altLang="ja-JP" sz="3600">
              <a:ea typeface="HGPｺﾞｼｯｸM" pitchFamily="50" charset="-128"/>
            </a:endParaRPr>
          </a:p>
          <a:p>
            <a:pPr algn="ctr"/>
            <a:r>
              <a:rPr lang="en-US" altLang="ja-JP" sz="2800">
                <a:ea typeface="HGPｺﾞｼｯｸM" pitchFamily="50" charset="-128"/>
              </a:rPr>
              <a:t>Path tracing, MLT and so on…</a:t>
            </a:r>
            <a:endParaRPr lang="ja-JP" altLang="en-US" sz="2800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97" name="Picture 1011" descr="C:\Users\straight\Desktop\CEDEC2011\Second\Figure_Graph_images\Figure_10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" y="2133600"/>
            <a:ext cx="4673600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smtClean="0">
                <a:latin typeface="Arial" charset="0"/>
              </a:rPr>
              <a:t>Solve it with Lambert(Assumptions)</a:t>
            </a:r>
            <a:endParaRPr lang="ja-JP" altLang="en-US" sz="4000" smtClean="0">
              <a:latin typeface="Arial" charset="0"/>
            </a:endParaRPr>
          </a:p>
        </p:txBody>
      </p:sp>
      <p:sp>
        <p:nvSpPr>
          <p:cNvPr id="126999" name="Text Box 7"/>
          <p:cNvSpPr txBox="1">
            <a:spLocks noChangeArrowheads="1"/>
          </p:cNvSpPr>
          <p:nvPr/>
        </p:nvSpPr>
        <p:spPr bwMode="auto">
          <a:xfrm>
            <a:off x="1116013" y="1196975"/>
            <a:ext cx="14335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Tx/>
              <a:buChar char="•"/>
            </a:pPr>
            <a:r>
              <a:rPr lang="en-US" altLang="ja-JP" sz="3200">
                <a:ea typeface="HGPｺﾞｼｯｸM" pitchFamily="50" charset="-128"/>
              </a:rPr>
              <a:t>BRDF</a:t>
            </a:r>
          </a:p>
        </p:txBody>
      </p:sp>
      <p:graphicFrame>
        <p:nvGraphicFramePr>
          <p:cNvPr id="126994" name="Object 104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700338" y="1001713"/>
          <a:ext cx="2600325" cy="1033462"/>
        </p:xfrm>
        <a:graphic>
          <a:graphicData uri="http://schemas.openxmlformats.org/presentationml/2006/ole">
            <p:oleObj spid="_x0000_s126994" name="数式" r:id="rId4" imgW="990170" imgH="393529" progId="Equation.3">
              <p:embed/>
            </p:oleObj>
          </a:graphicData>
        </a:graphic>
      </p:graphicFrame>
      <p:graphicFrame>
        <p:nvGraphicFramePr>
          <p:cNvPr id="126995" name="Object 1043"/>
          <p:cNvGraphicFramePr>
            <a:graphicFrameLocks noChangeAspect="1"/>
          </p:cNvGraphicFramePr>
          <p:nvPr/>
        </p:nvGraphicFramePr>
        <p:xfrm>
          <a:off x="3981450" y="5332413"/>
          <a:ext cx="3670300" cy="512762"/>
        </p:xfrm>
        <a:graphic>
          <a:graphicData uri="http://schemas.openxmlformats.org/presentationml/2006/ole">
            <p:oleObj spid="_x0000_s126995" name="数式" r:id="rId5" imgW="1726920" imgH="241200" progId="Equation.3">
              <p:embed/>
            </p:oleObj>
          </a:graphicData>
        </a:graphic>
      </p:graphicFrame>
      <p:sp>
        <p:nvSpPr>
          <p:cNvPr id="127000" name="Text Box 7"/>
          <p:cNvSpPr txBox="1">
            <a:spLocks noChangeArrowheads="1"/>
          </p:cNvSpPr>
          <p:nvPr/>
        </p:nvSpPr>
        <p:spPr bwMode="auto">
          <a:xfrm>
            <a:off x="5418138" y="1196975"/>
            <a:ext cx="17462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800">
                <a:ea typeface="HGPｺﾞｼｯｸM" pitchFamily="50" charset="-128"/>
              </a:rPr>
              <a:t>(Lambert)</a:t>
            </a:r>
            <a:endParaRPr lang="en-US" altLang="ja-JP" sz="3200">
              <a:ea typeface="HGPｺﾞｼｯｸM" pitchFamily="50" charset="-128"/>
            </a:endParaRPr>
          </a:p>
        </p:txBody>
      </p:sp>
      <p:graphicFrame>
        <p:nvGraphicFramePr>
          <p:cNvPr id="126996" name="Object 1044"/>
          <p:cNvGraphicFramePr>
            <a:graphicFrameLocks noChangeAspect="1"/>
          </p:cNvGraphicFramePr>
          <p:nvPr/>
        </p:nvGraphicFramePr>
        <p:xfrm>
          <a:off x="3995738" y="5789613"/>
          <a:ext cx="936625" cy="374650"/>
        </p:xfrm>
        <a:graphic>
          <a:graphicData uri="http://schemas.openxmlformats.org/presentationml/2006/ole">
            <p:oleObj spid="_x0000_s126996" name="数式" r:id="rId6" imgW="444114" imgH="177646" progId="Equation.3">
              <p:embed/>
            </p:oleObj>
          </a:graphicData>
        </a:graphic>
      </p:graphicFrame>
      <p:sp>
        <p:nvSpPr>
          <p:cNvPr id="127001" name="テキスト ボックス 13"/>
          <p:cNvSpPr txBox="1">
            <a:spLocks noChangeArrowheads="1"/>
          </p:cNvSpPr>
          <p:nvPr/>
        </p:nvSpPr>
        <p:spPr bwMode="auto">
          <a:xfrm>
            <a:off x="4503738" y="2060575"/>
            <a:ext cx="2511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</a:t>
            </a:r>
            <a:r>
              <a:rPr lang="en-US" altLang="ja-JP" sz="2000" b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 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  : Shading position</a:t>
            </a:r>
            <a:endParaRPr lang="ja-JP" altLang="en-US" sz="14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27002" name="テキスト ボックス 15"/>
          <p:cNvSpPr txBox="1">
            <a:spLocks noChangeArrowheads="1"/>
          </p:cNvSpPr>
          <p:nvPr/>
        </p:nvSpPr>
        <p:spPr bwMode="auto">
          <a:xfrm>
            <a:off x="4530725" y="2395538"/>
            <a:ext cx="2947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</a:t>
            </a:r>
            <a:r>
              <a:rPr lang="en-US" altLang="ja-JP" sz="2000" i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p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 : Sensor pixel position</a:t>
            </a:r>
            <a:endParaRPr lang="ja-JP" altLang="en-US" sz="14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27003" name="テキスト ボックス 17"/>
          <p:cNvSpPr txBox="1">
            <a:spLocks noChangeArrowheads="1"/>
          </p:cNvSpPr>
          <p:nvPr/>
        </p:nvSpPr>
        <p:spPr bwMode="auto">
          <a:xfrm>
            <a:off x="4530725" y="3068638"/>
            <a:ext cx="2816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n</a:t>
            </a:r>
            <a:r>
              <a:rPr lang="en-US" altLang="ja-JP" sz="2000" b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 : Surface normal at 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</a:t>
            </a:r>
            <a:endParaRPr lang="ja-JP" altLang="en-US" sz="14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27004" name="テキスト ボックス 18"/>
          <p:cNvSpPr txBox="1">
            <a:spLocks noChangeArrowheads="1"/>
          </p:cNvSpPr>
          <p:nvPr/>
        </p:nvSpPr>
        <p:spPr bwMode="auto">
          <a:xfrm>
            <a:off x="4530725" y="3427413"/>
            <a:ext cx="282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n</a:t>
            </a:r>
            <a:r>
              <a:rPr lang="en-US" altLang="ja-JP" sz="2000" i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p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 : Sensor normal at 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</a:t>
            </a:r>
            <a:r>
              <a:rPr lang="en-US" altLang="ja-JP" sz="2000" i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p</a:t>
            </a:r>
            <a:endParaRPr lang="ja-JP" altLang="en-US" sz="14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27005" name="テキスト ボックス 19"/>
          <p:cNvSpPr txBox="1">
            <a:spLocks noChangeArrowheads="1"/>
          </p:cNvSpPr>
          <p:nvPr/>
        </p:nvSpPr>
        <p:spPr bwMode="auto">
          <a:xfrm>
            <a:off x="4530725" y="3787775"/>
            <a:ext cx="2833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A</a:t>
            </a:r>
            <a:r>
              <a:rPr lang="en-US" altLang="ja-JP" sz="2000" i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p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: Area of sensor pixel</a:t>
            </a:r>
            <a:endParaRPr lang="ja-JP" altLang="en-US" sz="14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27006" name="テキスト ボックス 20"/>
          <p:cNvSpPr txBox="1">
            <a:spLocks noChangeArrowheads="1"/>
          </p:cNvSpPr>
          <p:nvPr/>
        </p:nvSpPr>
        <p:spPr bwMode="auto">
          <a:xfrm>
            <a:off x="4530725" y="4148138"/>
            <a:ext cx="2579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A</a:t>
            </a:r>
            <a:r>
              <a:rPr lang="en-US" altLang="ja-JP" sz="2000" b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: Shading area at </a:t>
            </a:r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</a:t>
            </a:r>
            <a:endParaRPr lang="ja-JP" altLang="en-US" sz="14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27007" name="テキスト ボックス 14"/>
          <p:cNvSpPr txBox="1">
            <a:spLocks noChangeArrowheads="1"/>
          </p:cNvSpPr>
          <p:nvPr/>
        </p:nvSpPr>
        <p:spPr bwMode="auto">
          <a:xfrm>
            <a:off x="7593013" y="5373688"/>
            <a:ext cx="1390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1800">
                <a:ea typeface="HGPｺﾞｼｯｸM" pitchFamily="50" charset="-128"/>
              </a:rPr>
              <a:t>(eye vector)</a:t>
            </a:r>
            <a:endParaRPr lang="ja-JP" altLang="en-US" sz="1800">
              <a:ea typeface="HGPｺﾞｼｯｸM" pitchFamily="50" charset="-128"/>
            </a:endParaRPr>
          </a:p>
        </p:txBody>
      </p:sp>
      <p:sp>
        <p:nvSpPr>
          <p:cNvPr id="127008" name="テキスト ボックス 22"/>
          <p:cNvSpPr txBox="1">
            <a:spLocks noChangeArrowheads="1"/>
          </p:cNvSpPr>
          <p:nvPr/>
        </p:nvSpPr>
        <p:spPr bwMode="auto">
          <a:xfrm>
            <a:off x="4906963" y="5795963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1800">
                <a:ea typeface="HGPｺﾞｼｯｸM" pitchFamily="50" charset="-128"/>
              </a:rPr>
              <a:t>(light vector)</a:t>
            </a:r>
            <a:endParaRPr lang="ja-JP" altLang="en-US" sz="1800">
              <a:ea typeface="HGPｺﾞｼｯｸM" pitchFamily="50" charset="-128"/>
            </a:endParaRPr>
          </a:p>
        </p:txBody>
      </p:sp>
      <p:sp>
        <p:nvSpPr>
          <p:cNvPr id="127009" name="テキスト ボックス 20"/>
          <p:cNvSpPr txBox="1">
            <a:spLocks noChangeArrowheads="1"/>
          </p:cNvSpPr>
          <p:nvPr/>
        </p:nvSpPr>
        <p:spPr bwMode="auto">
          <a:xfrm>
            <a:off x="4530725" y="4827588"/>
            <a:ext cx="4684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i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L</a:t>
            </a:r>
            <a:r>
              <a:rPr lang="en-US" altLang="ja-JP" sz="2000" i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a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: </a:t>
            </a:r>
            <a:r>
              <a:rPr lang="en-US" altLang="ja-JP">
                <a:ea typeface="HGPｺﾞｼｯｸM" pitchFamily="50" charset="-128"/>
                <a:cs typeface="Times New Roman" pitchFamily="18" charset="0"/>
              </a:rPr>
              <a:t>Distance from sensor to aperture(focal length)</a:t>
            </a:r>
            <a:endParaRPr lang="ja-JP" altLang="en-US" sz="10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27010" name="テキスト ボックス 20"/>
          <p:cNvSpPr txBox="1">
            <a:spLocks noChangeArrowheads="1"/>
          </p:cNvSpPr>
          <p:nvPr/>
        </p:nvSpPr>
        <p:spPr bwMode="auto">
          <a:xfrm>
            <a:off x="4530725" y="4468813"/>
            <a:ext cx="2563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A</a:t>
            </a:r>
            <a:r>
              <a:rPr lang="en-US" altLang="ja-JP" sz="2000" i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a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: Area of apperture</a:t>
            </a:r>
            <a:endParaRPr lang="ja-JP" altLang="en-US" sz="14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127011" name="テキスト ボックス 15"/>
          <p:cNvSpPr txBox="1">
            <a:spLocks noChangeArrowheads="1"/>
          </p:cNvSpPr>
          <p:nvPr/>
        </p:nvSpPr>
        <p:spPr bwMode="auto">
          <a:xfrm>
            <a:off x="4530725" y="2740025"/>
            <a:ext cx="25225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</a:t>
            </a:r>
            <a:r>
              <a:rPr lang="en-US" altLang="ja-JP" sz="2000" i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a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 : Aperture position</a:t>
            </a:r>
            <a:endParaRPr lang="ja-JP" altLang="en-US" sz="1400">
              <a:ea typeface="HGPｺﾞｼｯｸM" pitchFamily="50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49" name="正方形/長方形 20"/>
          <p:cNvSpPr>
            <a:spLocks noChangeArrowheads="1"/>
          </p:cNvSpPr>
          <p:nvPr/>
        </p:nvSpPr>
        <p:spPr bwMode="auto">
          <a:xfrm>
            <a:off x="506413" y="3221038"/>
            <a:ext cx="6370637" cy="11049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91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it with Lambert(1)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19151" name="正方形/長方形 11"/>
          <p:cNvSpPr>
            <a:spLocks noChangeArrowheads="1"/>
          </p:cNvSpPr>
          <p:nvPr/>
        </p:nvSpPr>
        <p:spPr bwMode="auto">
          <a:xfrm>
            <a:off x="468313" y="1366838"/>
            <a:ext cx="5329237" cy="11049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9152" name="テキスト ボックス 12"/>
          <p:cNvSpPr txBox="1">
            <a:spLocks noChangeArrowheads="1"/>
          </p:cNvSpPr>
          <p:nvPr/>
        </p:nvSpPr>
        <p:spPr bwMode="auto">
          <a:xfrm>
            <a:off x="684213" y="1125538"/>
            <a:ext cx="4248150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Substitution BRDF in the rendering equation</a:t>
            </a:r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19145" name="Object 1385"/>
          <p:cNvGraphicFramePr>
            <a:graphicFrameLocks noChangeAspect="1"/>
          </p:cNvGraphicFramePr>
          <p:nvPr/>
        </p:nvGraphicFramePr>
        <p:xfrm>
          <a:off x="5513388" y="995363"/>
          <a:ext cx="3595687" cy="417512"/>
        </p:xfrm>
        <a:graphic>
          <a:graphicData uri="http://schemas.openxmlformats.org/presentationml/2006/ole">
            <p:oleObj spid="_x0000_s119145" name="数式" r:id="rId3" imgW="2628900" imgH="304800" progId="Equation.3">
              <p:embed/>
            </p:oleObj>
          </a:graphicData>
        </a:graphic>
      </p:graphicFrame>
      <p:sp>
        <p:nvSpPr>
          <p:cNvPr id="16" name="曲折矢印 15"/>
          <p:cNvSpPr/>
          <p:nvPr/>
        </p:nvSpPr>
        <p:spPr bwMode="auto">
          <a:xfrm rot="10800000">
            <a:off x="5940425" y="1341438"/>
            <a:ext cx="1368425" cy="576262"/>
          </a:xfrm>
          <a:prstGeom prst="ben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endParaRPr lang="ja-JP" altLang="en-US">
              <a:ea typeface="HGPｺﾞｼｯｸM" pitchFamily="50" charset="-128"/>
            </a:endParaRPr>
          </a:p>
        </p:txBody>
      </p:sp>
      <p:sp>
        <p:nvSpPr>
          <p:cNvPr id="119154" name="テキスト ボックス 16"/>
          <p:cNvSpPr txBox="1">
            <a:spLocks noChangeArrowheads="1"/>
          </p:cNvSpPr>
          <p:nvPr/>
        </p:nvSpPr>
        <p:spPr bwMode="auto">
          <a:xfrm>
            <a:off x="6011863" y="1989138"/>
            <a:ext cx="2960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/>
              <a:t>Self radiation is not considered</a:t>
            </a:r>
            <a:endParaRPr lang="ja-JP" altLang="en-US">
              <a:ea typeface="HGPｺﾞｼｯｸM" pitchFamily="50" charset="-128"/>
            </a:endParaRPr>
          </a:p>
        </p:txBody>
      </p:sp>
      <p:sp>
        <p:nvSpPr>
          <p:cNvPr id="119155" name="下矢印 4"/>
          <p:cNvSpPr>
            <a:spLocks noChangeArrowheads="1"/>
          </p:cNvSpPr>
          <p:nvPr/>
        </p:nvSpPr>
        <p:spPr bwMode="auto">
          <a:xfrm>
            <a:off x="612775" y="2492375"/>
            <a:ext cx="2011363" cy="6699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9156" name="テキスト ボックス 5"/>
          <p:cNvSpPr txBox="1">
            <a:spLocks noChangeArrowheads="1"/>
          </p:cNvSpPr>
          <p:nvPr/>
        </p:nvSpPr>
        <p:spPr bwMode="auto">
          <a:xfrm>
            <a:off x="2700338" y="2636838"/>
            <a:ext cx="432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1800"/>
              <a:t>Substitute the definition of radiance for</a:t>
            </a:r>
            <a:r>
              <a:rPr lang="en-US" altLang="ja-JP"/>
              <a:t> </a:t>
            </a:r>
            <a:r>
              <a:rPr lang="en-US" altLang="ja-JP" sz="2000" i="1">
                <a:latin typeface="Times New Roman" pitchFamily="18" charset="0"/>
                <a:ea typeface="HGPｺﾞｼｯｸM" pitchFamily="50" charset="-128"/>
              </a:rPr>
              <a:t>L</a:t>
            </a:r>
            <a:r>
              <a:rPr lang="en-US" altLang="ja-JP" sz="2000" i="1" baseline="-25000">
                <a:latin typeface="Times New Roman" pitchFamily="18" charset="0"/>
                <a:ea typeface="HGPｺﾞｼｯｸM" pitchFamily="50" charset="-128"/>
              </a:rPr>
              <a:t>i</a:t>
            </a:r>
            <a:endParaRPr lang="ja-JP" altLang="en-US" sz="2000">
              <a:ea typeface="HGPｺﾞｼｯｸM" pitchFamily="50" charset="-128"/>
            </a:endParaRPr>
          </a:p>
        </p:txBody>
      </p:sp>
      <p:sp>
        <p:nvSpPr>
          <p:cNvPr id="119157" name="正方形/長方形 25"/>
          <p:cNvSpPr>
            <a:spLocks noChangeArrowheads="1"/>
          </p:cNvSpPr>
          <p:nvPr/>
        </p:nvSpPr>
        <p:spPr bwMode="auto">
          <a:xfrm>
            <a:off x="534988" y="5253038"/>
            <a:ext cx="3749675" cy="11049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9158" name="テキスト ボックス 26"/>
          <p:cNvSpPr txBox="1">
            <a:spLocks noChangeArrowheads="1"/>
          </p:cNvSpPr>
          <p:nvPr/>
        </p:nvSpPr>
        <p:spPr bwMode="auto">
          <a:xfrm>
            <a:off x="752475" y="5011738"/>
            <a:ext cx="3459163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Acquisition reflected radiance from </a:t>
            </a:r>
            <a:r>
              <a:rPr lang="en-US" altLang="ja-JP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</a:t>
            </a:r>
            <a:endParaRPr lang="ja-JP" altLang="en-US" b="1">
              <a:latin typeface="Times New Roman" pitchFamily="18" charset="0"/>
              <a:ea typeface="HGPｺﾞｼｯｸM" pitchFamily="50" charset="-128"/>
              <a:cs typeface="Times New Roman" pitchFamily="18" charset="0"/>
            </a:endParaRPr>
          </a:p>
        </p:txBody>
      </p:sp>
      <p:graphicFrame>
        <p:nvGraphicFramePr>
          <p:cNvPr id="119146" name="Object 1386"/>
          <p:cNvGraphicFramePr>
            <a:graphicFrameLocks noChangeAspect="1"/>
          </p:cNvGraphicFramePr>
          <p:nvPr/>
        </p:nvGraphicFramePr>
        <p:xfrm>
          <a:off x="611188" y="5300663"/>
          <a:ext cx="2859087" cy="1079500"/>
        </p:xfrm>
        <a:graphic>
          <a:graphicData uri="http://schemas.openxmlformats.org/presentationml/2006/ole">
            <p:oleObj spid="_x0000_s119146" name="数式" r:id="rId4" imgW="1143000" imgH="431640" progId="Equation.3">
              <p:embed/>
            </p:oleObj>
          </a:graphicData>
        </a:graphic>
      </p:graphicFrame>
      <p:sp>
        <p:nvSpPr>
          <p:cNvPr id="119159" name="下矢印 4"/>
          <p:cNvSpPr>
            <a:spLocks noChangeArrowheads="1"/>
          </p:cNvSpPr>
          <p:nvPr/>
        </p:nvSpPr>
        <p:spPr bwMode="auto">
          <a:xfrm>
            <a:off x="608013" y="4364038"/>
            <a:ext cx="2016125" cy="5778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9160" name="テキスト ボックス 5"/>
          <p:cNvSpPr txBox="1">
            <a:spLocks noChangeArrowheads="1"/>
          </p:cNvSpPr>
          <p:nvPr/>
        </p:nvSpPr>
        <p:spPr bwMode="auto">
          <a:xfrm>
            <a:off x="2771775" y="4437063"/>
            <a:ext cx="1074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>
                <a:ea typeface="HGPｺﾞｼｯｸM" pitchFamily="50" charset="-128"/>
              </a:rPr>
              <a:t>Simplify</a:t>
            </a:r>
            <a:endParaRPr lang="ja-JP" altLang="en-US" sz="2000">
              <a:ea typeface="HGPｺﾞｼｯｸM" pitchFamily="50" charset="-128"/>
            </a:endParaRPr>
          </a:p>
        </p:txBody>
      </p:sp>
      <p:sp>
        <p:nvSpPr>
          <p:cNvPr id="119161" name="テキスト ボックス 5"/>
          <p:cNvSpPr txBox="1">
            <a:spLocks noChangeArrowheads="1"/>
          </p:cNvSpPr>
          <p:nvPr/>
        </p:nvSpPr>
        <p:spPr bwMode="auto">
          <a:xfrm>
            <a:off x="4337050" y="5621338"/>
            <a:ext cx="1098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1800">
                <a:ea typeface="HGPｺﾞｼｯｸM" pitchFamily="50" charset="-128"/>
              </a:rPr>
              <a:t>…Eq. (1)</a:t>
            </a:r>
            <a:endParaRPr lang="ja-JP" altLang="en-US" sz="1800">
              <a:ea typeface="HGPｺﾞｼｯｸM" pitchFamily="50" charset="-128"/>
            </a:endParaRPr>
          </a:p>
        </p:txBody>
      </p:sp>
      <p:graphicFrame>
        <p:nvGraphicFramePr>
          <p:cNvPr id="119147" name="Object 1387"/>
          <p:cNvGraphicFramePr>
            <a:graphicFrameLocks noChangeAspect="1"/>
          </p:cNvGraphicFramePr>
          <p:nvPr/>
        </p:nvGraphicFramePr>
        <p:xfrm>
          <a:off x="539750" y="1412875"/>
          <a:ext cx="5132388" cy="1008063"/>
        </p:xfrm>
        <a:graphic>
          <a:graphicData uri="http://schemas.openxmlformats.org/presentationml/2006/ole">
            <p:oleObj spid="_x0000_s119147" name="数式" r:id="rId5" imgW="2006280" imgH="393480" progId="Equation.3">
              <p:embed/>
            </p:oleObj>
          </a:graphicData>
        </a:graphic>
      </p:graphicFrame>
      <p:graphicFrame>
        <p:nvGraphicFramePr>
          <p:cNvPr id="119148" name="Object 1388"/>
          <p:cNvGraphicFramePr>
            <a:graphicFrameLocks noChangeAspect="1"/>
          </p:cNvGraphicFramePr>
          <p:nvPr/>
        </p:nvGraphicFramePr>
        <p:xfrm>
          <a:off x="539750" y="3203575"/>
          <a:ext cx="6237288" cy="1169988"/>
        </p:xfrm>
        <a:graphic>
          <a:graphicData uri="http://schemas.openxmlformats.org/presentationml/2006/ole">
            <p:oleObj spid="_x0000_s119148" name="数式" r:id="rId6" imgW="243828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74" name="Picture 398" descr="C:\Users\straight\Desktop\CEDEC2011\Second\Figure_Graph_images\Figure_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205038"/>
            <a:ext cx="7416800" cy="427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57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it with Lambert (2)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41576" name="正方形/長方形 11"/>
          <p:cNvSpPr>
            <a:spLocks noChangeArrowheads="1"/>
          </p:cNvSpPr>
          <p:nvPr/>
        </p:nvSpPr>
        <p:spPr bwMode="auto">
          <a:xfrm>
            <a:off x="179388" y="1293813"/>
            <a:ext cx="7985125" cy="11049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41577" name="テキスト ボックス 12"/>
          <p:cNvSpPr txBox="1">
            <a:spLocks noChangeArrowheads="1"/>
          </p:cNvSpPr>
          <p:nvPr/>
        </p:nvSpPr>
        <p:spPr bwMode="auto">
          <a:xfrm>
            <a:off x="395288" y="1052513"/>
            <a:ext cx="4608512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Acquisition incident radiant flux to a pixel sensor</a:t>
            </a:r>
            <a:endParaRPr lang="ja-JP" altLang="en-US">
              <a:ea typeface="HGPｺﾞｼｯｸM" pitchFamily="50" charset="-128"/>
            </a:endParaRPr>
          </a:p>
        </p:txBody>
      </p:sp>
      <p:sp>
        <p:nvSpPr>
          <p:cNvPr id="41578" name="テキスト ボックス 5"/>
          <p:cNvSpPr txBox="1">
            <a:spLocks noChangeArrowheads="1"/>
          </p:cNvSpPr>
          <p:nvPr/>
        </p:nvSpPr>
        <p:spPr bwMode="auto">
          <a:xfrm>
            <a:off x="8101013" y="1662113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1800">
                <a:ea typeface="HGPｺﾞｼｯｸM" pitchFamily="50" charset="-128"/>
              </a:rPr>
              <a:t>…Eq.(2)</a:t>
            </a:r>
            <a:endParaRPr lang="ja-JP" altLang="en-US" sz="1800">
              <a:ea typeface="HGPｺﾞｼｯｸM" pitchFamily="50" charset="-128"/>
            </a:endParaRPr>
          </a:p>
        </p:txBody>
      </p:sp>
      <p:graphicFrame>
        <p:nvGraphicFramePr>
          <p:cNvPr id="41573" name="Object 613"/>
          <p:cNvGraphicFramePr>
            <a:graphicFrameLocks noChangeAspect="1"/>
          </p:cNvGraphicFramePr>
          <p:nvPr/>
        </p:nvGraphicFramePr>
        <p:xfrm>
          <a:off x="323850" y="1473200"/>
          <a:ext cx="7704138" cy="835025"/>
        </p:xfrm>
        <a:graphic>
          <a:graphicData uri="http://schemas.openxmlformats.org/presentationml/2006/ole">
            <p:oleObj spid="_x0000_s41573" name="数式" r:id="rId4" imgW="3149600" imgH="342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836" name="Picture 5" descr="C:\Users\straight\Desktop\CEDEC2011\Second\Figure_Graph_images\Figure_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2276475"/>
            <a:ext cx="7856537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8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it with Lambert (3)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11838" name="正方形/長方形 11"/>
          <p:cNvSpPr>
            <a:spLocks noChangeArrowheads="1"/>
          </p:cNvSpPr>
          <p:nvPr/>
        </p:nvSpPr>
        <p:spPr bwMode="auto">
          <a:xfrm>
            <a:off x="723900" y="1220788"/>
            <a:ext cx="4751388" cy="141605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11835" name="Object 219"/>
          <p:cNvGraphicFramePr>
            <a:graphicFrameLocks noChangeAspect="1"/>
          </p:cNvGraphicFramePr>
          <p:nvPr/>
        </p:nvGraphicFramePr>
        <p:xfrm>
          <a:off x="795338" y="1266825"/>
          <a:ext cx="4537075" cy="1263650"/>
        </p:xfrm>
        <a:graphic>
          <a:graphicData uri="http://schemas.openxmlformats.org/presentationml/2006/ole">
            <p:oleObj spid="_x0000_s111835" name="数式" r:id="rId4" imgW="2095500" imgH="584200" progId="Equation.3">
              <p:embed/>
            </p:oleObj>
          </a:graphicData>
        </a:graphic>
      </p:graphicFrame>
      <p:sp>
        <p:nvSpPr>
          <p:cNvPr id="111839" name="テキスト ボックス 12"/>
          <p:cNvSpPr txBox="1">
            <a:spLocks noChangeArrowheads="1"/>
          </p:cNvSpPr>
          <p:nvPr/>
        </p:nvSpPr>
        <p:spPr bwMode="auto">
          <a:xfrm>
            <a:off x="939800" y="979488"/>
            <a:ext cx="1544638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Furthermore…</a:t>
            </a:r>
            <a:endParaRPr lang="ja-JP" altLang="en-US">
              <a:ea typeface="HGPｺﾞｼｯｸM" pitchFamily="50" charset="-128"/>
            </a:endParaRPr>
          </a:p>
        </p:txBody>
      </p:sp>
      <p:sp>
        <p:nvSpPr>
          <p:cNvPr id="111840" name="テキスト ボックス 5"/>
          <p:cNvSpPr txBox="1">
            <a:spLocks noChangeArrowheads="1"/>
          </p:cNvSpPr>
          <p:nvPr/>
        </p:nvSpPr>
        <p:spPr bwMode="auto">
          <a:xfrm>
            <a:off x="3708400" y="5300663"/>
            <a:ext cx="53276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400" i="1">
                <a:latin typeface="Times New Roman" pitchFamily="18" charset="0"/>
                <a:ea typeface="HGPｺﾞｼｯｸM" pitchFamily="50" charset="-128"/>
              </a:rPr>
              <a:t>dA</a:t>
            </a:r>
            <a:r>
              <a:rPr lang="en-US" altLang="ja-JP" sz="2400" b="1" baseline="-25000">
                <a:latin typeface="Times New Roman" pitchFamily="18" charset="0"/>
                <a:ea typeface="HGPｺﾞｼｯｸM" pitchFamily="50" charset="-128"/>
              </a:rPr>
              <a:t>x </a:t>
            </a:r>
            <a:r>
              <a:rPr lang="en-US" altLang="ja-JP" sz="2400">
                <a:ea typeface="HGPｺﾞｼｯｸM" pitchFamily="50" charset="-128"/>
              </a:rPr>
              <a:t> represents the region where </a:t>
            </a:r>
            <a:r>
              <a:rPr lang="en-US" altLang="ja-JP" sz="2400" b="1">
                <a:latin typeface="Times New Roman" pitchFamily="18" charset="0"/>
                <a:ea typeface="HGPｺﾞｼｯｸM" pitchFamily="50" charset="-128"/>
              </a:rPr>
              <a:t>x</a:t>
            </a:r>
            <a:r>
              <a:rPr lang="en-US" altLang="ja-JP" sz="2400">
                <a:ea typeface="HGPｺﾞｼｯｸM" pitchFamily="50" charset="-128"/>
              </a:rPr>
              <a:t> is projected from </a:t>
            </a:r>
            <a:r>
              <a:rPr lang="en-US" altLang="ja-JP" sz="2400" i="1">
                <a:latin typeface="Times New Roman" pitchFamily="18" charset="0"/>
                <a:ea typeface="HGPｺﾞｼｯｸM" pitchFamily="50" charset="-128"/>
              </a:rPr>
              <a:t>dA</a:t>
            </a:r>
            <a:r>
              <a:rPr lang="en-US" altLang="ja-JP" sz="2400" i="1" baseline="-25000">
                <a:latin typeface="Times New Roman" pitchFamily="18" charset="0"/>
                <a:ea typeface="HGPｺﾞｼｯｸM" pitchFamily="50" charset="-128"/>
              </a:rPr>
              <a:t>p</a:t>
            </a:r>
            <a:r>
              <a:rPr lang="en-US" altLang="ja-JP" sz="2400">
                <a:ea typeface="HGPｺﾞｼｯｸM" pitchFamily="50" charset="-128"/>
              </a:rPr>
              <a:t>, the pixel surface</a:t>
            </a:r>
            <a:endParaRPr lang="ja-JP" altLang="en-US" sz="2400">
              <a:ea typeface="HGPｺﾞｼｯｸM" pitchFamily="50" charset="-128"/>
            </a:endParaRPr>
          </a:p>
        </p:txBody>
      </p:sp>
      <p:sp>
        <p:nvSpPr>
          <p:cNvPr id="111841" name="テキスト ボックス 5"/>
          <p:cNvSpPr txBox="1">
            <a:spLocks noChangeArrowheads="1"/>
          </p:cNvSpPr>
          <p:nvPr/>
        </p:nvSpPr>
        <p:spPr bwMode="auto">
          <a:xfrm>
            <a:off x="5481638" y="1771650"/>
            <a:ext cx="103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1800">
                <a:ea typeface="HGPｺﾞｼｯｸM" pitchFamily="50" charset="-128"/>
              </a:rPr>
              <a:t>…Eq.(3)</a:t>
            </a:r>
            <a:endParaRPr lang="ja-JP" altLang="en-US" sz="1800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62" name="Picture 211" descr="C:\Users\straight\Desktop\CEDEC2011\Second\Figure_Graph_images\Figure_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2565400"/>
            <a:ext cx="9180513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6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it with Lambert (4)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12864" name="正方形/長方形 11"/>
          <p:cNvSpPr>
            <a:spLocks noChangeArrowheads="1"/>
          </p:cNvSpPr>
          <p:nvPr/>
        </p:nvSpPr>
        <p:spPr bwMode="auto">
          <a:xfrm>
            <a:off x="684213" y="1220788"/>
            <a:ext cx="3535362" cy="1560512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2865" name="テキスト ボックス 12"/>
          <p:cNvSpPr txBox="1">
            <a:spLocks noChangeArrowheads="1"/>
          </p:cNvSpPr>
          <p:nvPr/>
        </p:nvSpPr>
        <p:spPr bwMode="auto">
          <a:xfrm>
            <a:off x="827088" y="1003300"/>
            <a:ext cx="1368425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Moreover…</a:t>
            </a:r>
          </a:p>
        </p:txBody>
      </p:sp>
      <p:sp>
        <p:nvSpPr>
          <p:cNvPr id="112866" name="テキスト ボックス 5"/>
          <p:cNvSpPr txBox="1">
            <a:spLocks noChangeArrowheads="1"/>
          </p:cNvSpPr>
          <p:nvPr/>
        </p:nvSpPr>
        <p:spPr bwMode="auto">
          <a:xfrm>
            <a:off x="107950" y="2924175"/>
            <a:ext cx="6292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i="1">
                <a:latin typeface="Times New Roman" pitchFamily="18" charset="0"/>
                <a:ea typeface="HGPｺﾞｼｯｸM" pitchFamily="50" charset="-128"/>
              </a:rPr>
              <a:t>d</a:t>
            </a:r>
            <a:r>
              <a:rPr lang="en-US" altLang="ja-JP" sz="2400" b="1">
                <a:latin typeface="Times New Roman" pitchFamily="18" charset="0"/>
                <a:ea typeface="HGPｺﾞｼｯｸM" pitchFamily="50" charset="-128"/>
              </a:rPr>
              <a:t>E</a:t>
            </a:r>
            <a:r>
              <a:rPr lang="en-US" altLang="ja-JP" sz="2400">
                <a:ea typeface="HGPｺﾞｼｯｸM" pitchFamily="50" charset="-128"/>
              </a:rPr>
              <a:t> becomes the solid angle that represents the area of </a:t>
            </a:r>
            <a:r>
              <a:rPr lang="en-US" altLang="ja-JP" sz="2400" i="1">
                <a:latin typeface="Times New Roman" pitchFamily="18" charset="0"/>
                <a:ea typeface="HGPｺﾞｼｯｸM" pitchFamily="50" charset="-128"/>
              </a:rPr>
              <a:t>dA</a:t>
            </a:r>
            <a:r>
              <a:rPr lang="en-US" altLang="ja-JP" sz="2400" b="1" baseline="-25000">
                <a:latin typeface="Times New Roman" pitchFamily="18" charset="0"/>
                <a:ea typeface="HGPｺﾞｼｯｸM" pitchFamily="50" charset="-128"/>
              </a:rPr>
              <a:t>x</a:t>
            </a:r>
            <a:r>
              <a:rPr lang="en-US" altLang="ja-JP" sz="2400">
                <a:ea typeface="HGPｺﾞｼｯｸM" pitchFamily="50" charset="-128"/>
              </a:rPr>
              <a:t> seen from </a:t>
            </a:r>
            <a:r>
              <a:rPr lang="en-US" altLang="ja-JP" sz="2400" b="1">
                <a:latin typeface="Times New Roman" pitchFamily="18" charset="0"/>
                <a:ea typeface="HGPｺﾞｼｯｸM" pitchFamily="50" charset="-128"/>
              </a:rPr>
              <a:t>x</a:t>
            </a:r>
          </a:p>
        </p:txBody>
      </p:sp>
      <p:graphicFrame>
        <p:nvGraphicFramePr>
          <p:cNvPr id="112861" name="Object 221"/>
          <p:cNvGraphicFramePr>
            <a:graphicFrameLocks noChangeAspect="1"/>
          </p:cNvGraphicFramePr>
          <p:nvPr/>
        </p:nvGraphicFramePr>
        <p:xfrm>
          <a:off x="830263" y="1268413"/>
          <a:ext cx="3216275" cy="1512887"/>
        </p:xfrm>
        <a:graphic>
          <a:graphicData uri="http://schemas.openxmlformats.org/presentationml/2006/ole">
            <p:oleObj spid="_x0000_s112861" name="数式" r:id="rId4" imgW="1054100" imgH="495300" progId="Equation.3">
              <p:embed/>
            </p:oleObj>
          </a:graphicData>
        </a:graphic>
      </p:graphicFrame>
      <p:sp>
        <p:nvSpPr>
          <p:cNvPr id="112867" name="テキスト ボックス 5"/>
          <p:cNvSpPr txBox="1">
            <a:spLocks noChangeArrowheads="1"/>
          </p:cNvSpPr>
          <p:nvPr/>
        </p:nvSpPr>
        <p:spPr bwMode="auto">
          <a:xfrm>
            <a:off x="4257675" y="16525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1800">
                <a:ea typeface="HGPｺﾞｼｯｸM" pitchFamily="50" charset="-128"/>
              </a:rPr>
              <a:t>…Eq.(4)</a:t>
            </a:r>
            <a:endParaRPr lang="ja-JP" altLang="en-US" sz="1800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1095" name="直線矢印コネクタ 9"/>
          <p:cNvCxnSpPr>
            <a:cxnSpLocks noChangeShapeType="1"/>
            <a:stCxn id="131101" idx="2"/>
            <a:endCxn id="131098" idx="0"/>
          </p:cNvCxnSpPr>
          <p:nvPr/>
        </p:nvCxnSpPr>
        <p:spPr bwMode="auto">
          <a:xfrm>
            <a:off x="1363663" y="2133600"/>
            <a:ext cx="3103562" cy="889000"/>
          </a:xfrm>
          <a:prstGeom prst="straightConnector1">
            <a:avLst/>
          </a:prstGeom>
          <a:noFill/>
          <a:ln w="50800" algn="ctr">
            <a:solidFill>
              <a:srgbClr val="00B050"/>
            </a:solidFill>
            <a:round/>
            <a:headEnd/>
            <a:tailEnd type="triangle" w="med" len="med"/>
          </a:ln>
        </p:spPr>
      </p:cxnSp>
      <p:cxnSp>
        <p:nvCxnSpPr>
          <p:cNvPr id="131096" name="直線矢印コネクタ 41"/>
          <p:cNvCxnSpPr>
            <a:cxnSpLocks noChangeShapeType="1"/>
            <a:endCxn id="131098" idx="0"/>
          </p:cNvCxnSpPr>
          <p:nvPr/>
        </p:nvCxnSpPr>
        <p:spPr bwMode="auto">
          <a:xfrm flipH="1">
            <a:off x="4467225" y="2124075"/>
            <a:ext cx="3092450" cy="898525"/>
          </a:xfrm>
          <a:prstGeom prst="straightConnector1">
            <a:avLst/>
          </a:prstGeom>
          <a:noFill/>
          <a:ln w="50800" algn="ctr">
            <a:solidFill>
              <a:srgbClr val="00B050"/>
            </a:solidFill>
            <a:round/>
            <a:headEnd/>
            <a:tailEnd type="triangle" w="med" len="med"/>
          </a:ln>
        </p:spPr>
      </p:cxnSp>
      <p:sp>
        <p:nvSpPr>
          <p:cNvPr id="1310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it with Lambert (5)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31098" name="正方形/長方形 11"/>
          <p:cNvSpPr>
            <a:spLocks noChangeArrowheads="1"/>
          </p:cNvSpPr>
          <p:nvPr/>
        </p:nvSpPr>
        <p:spPr bwMode="auto">
          <a:xfrm>
            <a:off x="474663" y="3022600"/>
            <a:ext cx="7985125" cy="11049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1099" name="テキスト ボックス 12"/>
          <p:cNvSpPr txBox="1">
            <a:spLocks noChangeArrowheads="1"/>
          </p:cNvSpPr>
          <p:nvPr/>
        </p:nvSpPr>
        <p:spPr bwMode="auto">
          <a:xfrm>
            <a:off x="690563" y="2781300"/>
            <a:ext cx="712787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Eq.2</a:t>
            </a:r>
            <a:endParaRPr lang="ja-JP" altLang="en-US">
              <a:ea typeface="HGPｺﾞｼｯｸM" pitchFamily="50" charset="-128"/>
            </a:endParaRPr>
          </a:p>
        </p:txBody>
      </p:sp>
      <p:sp>
        <p:nvSpPr>
          <p:cNvPr id="131100" name="正方形/長方形 11"/>
          <p:cNvSpPr>
            <a:spLocks noChangeArrowheads="1"/>
          </p:cNvSpPr>
          <p:nvPr/>
        </p:nvSpPr>
        <p:spPr bwMode="auto">
          <a:xfrm>
            <a:off x="128588" y="4627563"/>
            <a:ext cx="8899525" cy="11049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31089" name="Object 2065"/>
          <p:cNvGraphicFramePr>
            <a:graphicFrameLocks noChangeAspect="1"/>
          </p:cNvGraphicFramePr>
          <p:nvPr/>
        </p:nvGraphicFramePr>
        <p:xfrm>
          <a:off x="147638" y="4652963"/>
          <a:ext cx="8840787" cy="989012"/>
        </p:xfrm>
        <a:graphic>
          <a:graphicData uri="http://schemas.openxmlformats.org/presentationml/2006/ole">
            <p:oleObj spid="_x0000_s131089" name="数式" r:id="rId3" imgW="5321300" imgH="596900" progId="Equation.3">
              <p:embed/>
            </p:oleObj>
          </a:graphicData>
        </a:graphic>
      </p:graphicFrame>
      <p:sp>
        <p:nvSpPr>
          <p:cNvPr id="131101" name="正方形/長方形 11"/>
          <p:cNvSpPr>
            <a:spLocks noChangeArrowheads="1"/>
          </p:cNvSpPr>
          <p:nvPr/>
        </p:nvSpPr>
        <p:spPr bwMode="auto">
          <a:xfrm>
            <a:off x="323850" y="1316038"/>
            <a:ext cx="2079625" cy="817562"/>
          </a:xfrm>
          <a:prstGeom prst="rect">
            <a:avLst/>
          </a:prstGeom>
          <a:solidFill>
            <a:srgbClr val="FFD5D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1102" name="テキスト ボックス 12"/>
          <p:cNvSpPr txBox="1">
            <a:spLocks noChangeArrowheads="1"/>
          </p:cNvSpPr>
          <p:nvPr/>
        </p:nvSpPr>
        <p:spPr bwMode="auto">
          <a:xfrm>
            <a:off x="568325" y="1074738"/>
            <a:ext cx="690563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Eq.1</a:t>
            </a:r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31090" name="Object 2066"/>
          <p:cNvGraphicFramePr>
            <a:graphicFrameLocks noChangeAspect="1"/>
          </p:cNvGraphicFramePr>
          <p:nvPr/>
        </p:nvGraphicFramePr>
        <p:xfrm>
          <a:off x="387350" y="1393825"/>
          <a:ext cx="1962150" cy="739775"/>
        </p:xfrm>
        <a:graphic>
          <a:graphicData uri="http://schemas.openxmlformats.org/presentationml/2006/ole">
            <p:oleObj spid="_x0000_s131090" name="数式" r:id="rId4" imgW="1143000" imgH="431800" progId="Equation.3">
              <p:embed/>
            </p:oleObj>
          </a:graphicData>
        </a:graphic>
      </p:graphicFrame>
      <p:sp>
        <p:nvSpPr>
          <p:cNvPr id="131103" name="正方形/長方形 11"/>
          <p:cNvSpPr>
            <a:spLocks noChangeArrowheads="1"/>
          </p:cNvSpPr>
          <p:nvPr/>
        </p:nvSpPr>
        <p:spPr bwMode="auto">
          <a:xfrm>
            <a:off x="3059113" y="1316038"/>
            <a:ext cx="2881312" cy="817562"/>
          </a:xfrm>
          <a:prstGeom prst="rect">
            <a:avLst/>
          </a:prstGeom>
          <a:solidFill>
            <a:srgbClr val="FFD5D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1104" name="テキスト ボックス 12"/>
          <p:cNvSpPr txBox="1">
            <a:spLocks noChangeArrowheads="1"/>
          </p:cNvSpPr>
          <p:nvPr/>
        </p:nvSpPr>
        <p:spPr bwMode="auto">
          <a:xfrm>
            <a:off x="3303588" y="1074738"/>
            <a:ext cx="692150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Eq.3</a:t>
            </a:r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31091" name="Object 2067"/>
          <p:cNvGraphicFramePr>
            <a:graphicFrameLocks noChangeAspect="1"/>
          </p:cNvGraphicFramePr>
          <p:nvPr/>
        </p:nvGraphicFramePr>
        <p:xfrm>
          <a:off x="3105150" y="1341438"/>
          <a:ext cx="2762250" cy="769937"/>
        </p:xfrm>
        <a:graphic>
          <a:graphicData uri="http://schemas.openxmlformats.org/presentationml/2006/ole">
            <p:oleObj spid="_x0000_s131091" name="数式" r:id="rId5" imgW="2095500" imgH="584200" progId="Equation.3">
              <p:embed/>
            </p:oleObj>
          </a:graphicData>
        </a:graphic>
      </p:graphicFrame>
      <p:sp>
        <p:nvSpPr>
          <p:cNvPr id="131105" name="正方形/長方形 11"/>
          <p:cNvSpPr>
            <a:spLocks noChangeArrowheads="1"/>
          </p:cNvSpPr>
          <p:nvPr/>
        </p:nvSpPr>
        <p:spPr bwMode="auto">
          <a:xfrm>
            <a:off x="6732588" y="1293813"/>
            <a:ext cx="1727200" cy="815975"/>
          </a:xfrm>
          <a:prstGeom prst="rect">
            <a:avLst/>
          </a:prstGeom>
          <a:solidFill>
            <a:srgbClr val="FFD5D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1106" name="テキスト ボックス 12"/>
          <p:cNvSpPr txBox="1">
            <a:spLocks noChangeArrowheads="1"/>
          </p:cNvSpPr>
          <p:nvPr/>
        </p:nvSpPr>
        <p:spPr bwMode="auto">
          <a:xfrm>
            <a:off x="6977063" y="1052513"/>
            <a:ext cx="690562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Eq.4</a:t>
            </a:r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31092" name="Object 2068"/>
          <p:cNvGraphicFramePr>
            <a:graphicFrameLocks noChangeAspect="1"/>
          </p:cNvGraphicFramePr>
          <p:nvPr/>
        </p:nvGraphicFramePr>
        <p:xfrm>
          <a:off x="6804025" y="1412875"/>
          <a:ext cx="1512888" cy="711200"/>
        </p:xfrm>
        <a:graphic>
          <a:graphicData uri="http://schemas.openxmlformats.org/presentationml/2006/ole">
            <p:oleObj spid="_x0000_s131092" name="数式" r:id="rId6" imgW="1054100" imgH="495300" progId="Equation.3">
              <p:embed/>
            </p:oleObj>
          </a:graphicData>
        </a:graphic>
      </p:graphicFrame>
      <p:cxnSp>
        <p:nvCxnSpPr>
          <p:cNvPr id="131107" name="直線矢印コネクタ 39"/>
          <p:cNvCxnSpPr>
            <a:cxnSpLocks noChangeShapeType="1"/>
            <a:stCxn id="131103" idx="2"/>
            <a:endCxn id="131098" idx="0"/>
          </p:cNvCxnSpPr>
          <p:nvPr/>
        </p:nvCxnSpPr>
        <p:spPr bwMode="auto">
          <a:xfrm flipH="1">
            <a:off x="4467225" y="2133600"/>
            <a:ext cx="33338" cy="889000"/>
          </a:xfrm>
          <a:prstGeom prst="straightConnector1">
            <a:avLst/>
          </a:prstGeom>
          <a:noFill/>
          <a:ln w="50800" algn="ctr">
            <a:solidFill>
              <a:srgbClr val="00B050"/>
            </a:solidFill>
            <a:round/>
            <a:headEnd/>
            <a:tailEnd type="triangle" w="med" len="med"/>
          </a:ln>
        </p:spPr>
      </p:cxnSp>
      <p:sp>
        <p:nvSpPr>
          <p:cNvPr id="131108" name="テキスト ボックス 5"/>
          <p:cNvSpPr txBox="1">
            <a:spLocks noChangeArrowheads="1"/>
          </p:cNvSpPr>
          <p:nvPr/>
        </p:nvSpPr>
        <p:spPr bwMode="auto">
          <a:xfrm>
            <a:off x="5341938" y="2597150"/>
            <a:ext cx="3767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>
                <a:ea typeface="HGPｺﾞｼｯｸM" pitchFamily="50" charset="-128"/>
              </a:rPr>
              <a:t>Substitute the equations in Eq.2</a:t>
            </a:r>
            <a:endParaRPr lang="ja-JP" altLang="en-US" sz="2000">
              <a:ea typeface="HGPｺﾞｼｯｸM" pitchFamily="50" charset="-128"/>
            </a:endParaRPr>
          </a:p>
        </p:txBody>
      </p:sp>
      <p:sp>
        <p:nvSpPr>
          <p:cNvPr id="131109" name="下矢印 4"/>
          <p:cNvSpPr>
            <a:spLocks noChangeArrowheads="1"/>
          </p:cNvSpPr>
          <p:nvPr/>
        </p:nvSpPr>
        <p:spPr bwMode="auto">
          <a:xfrm>
            <a:off x="3592513" y="4127500"/>
            <a:ext cx="1843087" cy="50006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1110" name="下矢印 4"/>
          <p:cNvSpPr>
            <a:spLocks noChangeArrowheads="1"/>
          </p:cNvSpPr>
          <p:nvPr/>
        </p:nvSpPr>
        <p:spPr bwMode="auto">
          <a:xfrm>
            <a:off x="3563938" y="5732463"/>
            <a:ext cx="1871662" cy="71913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1111" name="テキスト ボックス 5"/>
          <p:cNvSpPr txBox="1">
            <a:spLocks noChangeArrowheads="1"/>
          </p:cNvSpPr>
          <p:nvPr/>
        </p:nvSpPr>
        <p:spPr bwMode="auto">
          <a:xfrm>
            <a:off x="5367338" y="5876925"/>
            <a:ext cx="1252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</a:rPr>
              <a:t>Simplify</a:t>
            </a:r>
            <a:endParaRPr lang="ja-JP" altLang="en-US" sz="2400">
              <a:ea typeface="HGPｺﾞｼｯｸM" pitchFamily="50" charset="-128"/>
            </a:endParaRPr>
          </a:p>
        </p:txBody>
      </p:sp>
      <p:graphicFrame>
        <p:nvGraphicFramePr>
          <p:cNvPr id="131093" name="Object 2069"/>
          <p:cNvGraphicFramePr>
            <a:graphicFrameLocks noChangeAspect="1"/>
          </p:cNvGraphicFramePr>
          <p:nvPr/>
        </p:nvGraphicFramePr>
        <p:xfrm>
          <a:off x="684213" y="3170238"/>
          <a:ext cx="7704137" cy="835025"/>
        </p:xfrm>
        <a:graphic>
          <a:graphicData uri="http://schemas.openxmlformats.org/presentationml/2006/ole">
            <p:oleObj spid="_x0000_s131093" name="数式" r:id="rId7" imgW="3149600" imgH="342900" progId="Equation.3">
              <p:embed/>
            </p:oleObj>
          </a:graphicData>
        </a:graphic>
      </p:graphicFrame>
      <p:sp>
        <p:nvSpPr>
          <p:cNvPr id="131112" name="正方形/長方形 11"/>
          <p:cNvSpPr>
            <a:spLocks noChangeArrowheads="1"/>
          </p:cNvSpPr>
          <p:nvPr/>
        </p:nvSpPr>
        <p:spPr bwMode="auto">
          <a:xfrm>
            <a:off x="273050" y="2276475"/>
            <a:ext cx="2427288" cy="449263"/>
          </a:xfrm>
          <a:prstGeom prst="rect">
            <a:avLst/>
          </a:prstGeom>
          <a:solidFill>
            <a:srgbClr val="F0FF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31094" name="Object 2070"/>
          <p:cNvGraphicFramePr>
            <a:graphicFrameLocks noChangeAspect="1"/>
          </p:cNvGraphicFramePr>
          <p:nvPr/>
        </p:nvGraphicFramePr>
        <p:xfrm>
          <a:off x="331788" y="2278063"/>
          <a:ext cx="2368550" cy="452437"/>
        </p:xfrm>
        <a:graphic>
          <a:graphicData uri="http://schemas.openxmlformats.org/presentationml/2006/ole">
            <p:oleObj spid="_x0000_s131094" name="数式" r:id="rId8" imgW="1257300" imgH="241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it with Lambert (6)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43702" name="正方形/長方形 11"/>
          <p:cNvSpPr>
            <a:spLocks noChangeArrowheads="1"/>
          </p:cNvSpPr>
          <p:nvPr/>
        </p:nvSpPr>
        <p:spPr bwMode="auto">
          <a:xfrm>
            <a:off x="323850" y="1870075"/>
            <a:ext cx="8569325" cy="1198563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43703" name="テキスト ボックス 12"/>
          <p:cNvSpPr txBox="1">
            <a:spLocks noChangeArrowheads="1"/>
          </p:cNvSpPr>
          <p:nvPr/>
        </p:nvSpPr>
        <p:spPr bwMode="auto">
          <a:xfrm>
            <a:off x="611188" y="1628775"/>
            <a:ext cx="1944687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Simplified equation</a:t>
            </a:r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43699" name="Object 691"/>
          <p:cNvGraphicFramePr>
            <a:graphicFrameLocks noChangeAspect="1"/>
          </p:cNvGraphicFramePr>
          <p:nvPr/>
        </p:nvGraphicFramePr>
        <p:xfrm>
          <a:off x="377825" y="1920875"/>
          <a:ext cx="8561388" cy="1147763"/>
        </p:xfrm>
        <a:graphic>
          <a:graphicData uri="http://schemas.openxmlformats.org/presentationml/2006/ole">
            <p:oleObj spid="_x0000_s43699" name="数式" r:id="rId3" imgW="3594100" imgH="482600" progId="Equation.3">
              <p:embed/>
            </p:oleObj>
          </a:graphicData>
        </a:graphic>
      </p:graphicFrame>
      <p:sp>
        <p:nvSpPr>
          <p:cNvPr id="43704" name="下矢印 4"/>
          <p:cNvSpPr>
            <a:spLocks noChangeArrowheads="1"/>
          </p:cNvSpPr>
          <p:nvPr/>
        </p:nvSpPr>
        <p:spPr bwMode="auto">
          <a:xfrm>
            <a:off x="3260725" y="3068638"/>
            <a:ext cx="1958975" cy="1143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43705" name="テキスト ボックス 5"/>
          <p:cNvSpPr txBox="1">
            <a:spLocks noChangeArrowheads="1"/>
          </p:cNvSpPr>
          <p:nvPr/>
        </p:nvSpPr>
        <p:spPr bwMode="auto">
          <a:xfrm>
            <a:off x="5235575" y="3357563"/>
            <a:ext cx="3243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ea typeface="HGPｺﾞｼｯｸM" pitchFamily="50" charset="-128"/>
                <a:cs typeface="Times New Roman" pitchFamily="18" charset="0"/>
              </a:rPr>
              <a:t>Since</a:t>
            </a:r>
            <a:r>
              <a:rPr lang="en-US" altLang="ja-JP" sz="2400" i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 L</a:t>
            </a:r>
            <a:r>
              <a:rPr lang="en-US" altLang="ja-JP" sz="2400" i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a</a:t>
            </a:r>
            <a:r>
              <a:rPr lang="en-US" altLang="ja-JP" sz="2400" baseline="30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2 </a:t>
            </a:r>
            <a:r>
              <a:rPr lang="en-US" altLang="ja-JP" sz="2400">
                <a:ea typeface="HGPｺﾞｼｯｸM" pitchFamily="50" charset="-128"/>
                <a:cs typeface="Times New Roman" pitchFamily="18" charset="0"/>
              </a:rPr>
              <a:t> is a constant</a:t>
            </a:r>
          </a:p>
        </p:txBody>
      </p:sp>
      <p:sp>
        <p:nvSpPr>
          <p:cNvPr id="43706" name="正方形/長方形 11"/>
          <p:cNvSpPr>
            <a:spLocks noChangeArrowheads="1"/>
          </p:cNvSpPr>
          <p:nvPr/>
        </p:nvSpPr>
        <p:spPr bwMode="auto">
          <a:xfrm>
            <a:off x="34925" y="4211638"/>
            <a:ext cx="9074150" cy="12954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43700" name="Object 692"/>
          <p:cNvGraphicFramePr>
            <a:graphicFrameLocks noChangeAspect="1"/>
          </p:cNvGraphicFramePr>
          <p:nvPr/>
        </p:nvGraphicFramePr>
        <p:xfrm>
          <a:off x="107950" y="4365625"/>
          <a:ext cx="9001125" cy="1044575"/>
        </p:xfrm>
        <a:graphic>
          <a:graphicData uri="http://schemas.openxmlformats.org/presentationml/2006/ole">
            <p:oleObj spid="_x0000_s43700" name="数式" r:id="rId4" imgW="3822700" imgH="444500" progId="">
              <p:embed/>
            </p:oleObj>
          </a:graphicData>
        </a:graphic>
      </p:graphicFrame>
      <p:sp>
        <p:nvSpPr>
          <p:cNvPr id="43707" name="テキスト ボックス 5"/>
          <p:cNvSpPr txBox="1">
            <a:spLocks noChangeArrowheads="1"/>
          </p:cNvSpPr>
          <p:nvPr/>
        </p:nvSpPr>
        <p:spPr bwMode="auto">
          <a:xfrm>
            <a:off x="3765550" y="5507038"/>
            <a:ext cx="1098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1800">
                <a:ea typeface="HGPｺﾞｼｯｸM" pitchFamily="50" charset="-128"/>
              </a:rPr>
              <a:t>… Eq.(5)</a:t>
            </a:r>
            <a:endParaRPr lang="ja-JP" altLang="en-US" sz="1800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Motivation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46434" name="Rectangle 3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8291513" cy="2819400"/>
          </a:xfrm>
        </p:spPr>
        <p:txBody>
          <a:bodyPr/>
          <a:lstStyle/>
          <a:p>
            <a:pPr eaLnBrk="1" hangingPunct="1"/>
            <a:r>
              <a:rPr lang="en-US" altLang="ja-JP" sz="2800" smtClean="0">
                <a:latin typeface="Arial" charset="0"/>
              </a:rPr>
              <a:t>Achieve physically correct rendering by solving the rendering equation</a:t>
            </a:r>
          </a:p>
          <a:p>
            <a:pPr lvl="1" eaLnBrk="1" hangingPunct="1"/>
            <a:r>
              <a:rPr lang="en-US" altLang="ja-JP" sz="2400" smtClean="0">
                <a:latin typeface="Arial" charset="0"/>
              </a:rPr>
              <a:t>Apologies in advance for the ton of equations</a:t>
            </a:r>
            <a:endParaRPr lang="ja-JP" altLang="en-US" sz="2400" smtClean="0">
              <a:latin typeface="Arial" charset="0"/>
            </a:endParaRPr>
          </a:p>
          <a:p>
            <a:pPr lvl="2" eaLnBrk="1" hangingPunct="1"/>
            <a:r>
              <a:rPr lang="en-US" altLang="ja-JP" sz="2000" smtClean="0">
                <a:latin typeface="Arial" charset="0"/>
              </a:rPr>
              <a:t>The goal of this talk is not about vaguely implementing functions and equations in the rendering field</a:t>
            </a:r>
          </a:p>
          <a:p>
            <a:pPr lvl="2" eaLnBrk="1" hangingPunct="1"/>
            <a:r>
              <a:rPr lang="en-US" altLang="ja-JP" sz="2000" smtClean="0">
                <a:latin typeface="Arial" charset="0"/>
              </a:rPr>
              <a:t>It is about physically understanding</a:t>
            </a:r>
            <a:r>
              <a:rPr lang="ja-JP" altLang="ja-JP" sz="2000" smtClean="0">
                <a:latin typeface="Arial" charset="0"/>
              </a:rPr>
              <a:t> </a:t>
            </a:r>
            <a:r>
              <a:rPr lang="en-US" altLang="ja-JP" sz="2000" smtClean="0">
                <a:latin typeface="Arial" charset="0"/>
              </a:rPr>
              <a:t>them</a:t>
            </a:r>
            <a:r>
              <a:rPr lang="en-US" altLang="ja-JP" smtClean="0">
                <a:latin typeface="Trebuchet MS" pitchFamily="34" charset="0"/>
              </a:rPr>
              <a:t> </a:t>
            </a:r>
          </a:p>
          <a:p>
            <a:pPr lvl="2" eaLnBrk="1" hangingPunct="1"/>
            <a:endParaRPr lang="en-US" altLang="ja-JP" smtClean="0">
              <a:latin typeface="Trebuchet MS" pitchFamily="34" charset="0"/>
            </a:endParaRPr>
          </a:p>
        </p:txBody>
      </p:sp>
      <p:sp>
        <p:nvSpPr>
          <p:cNvPr id="146435" name="テキスト ボックス 1"/>
          <p:cNvSpPr txBox="1">
            <a:spLocks noChangeArrowheads="1"/>
          </p:cNvSpPr>
          <p:nvPr/>
        </p:nvSpPr>
        <p:spPr bwMode="auto">
          <a:xfrm>
            <a:off x="395288" y="4954588"/>
            <a:ext cx="8353425" cy="922337"/>
          </a:xfrm>
          <a:prstGeom prst="rect">
            <a:avLst/>
          </a:prstGeom>
          <a:solidFill>
            <a:srgbClr val="FFB869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/>
            <a:r>
              <a:rPr lang="en-US" altLang="ja-JP" sz="1800"/>
              <a:t>For ease of comprehension, in the slides, the </a:t>
            </a:r>
            <a:r>
              <a:rPr lang="en-US" altLang="ja-JP" sz="1800" i="1">
                <a:latin typeface="Symbol" pitchFamily="18" charset="2"/>
              </a:rPr>
              <a:t>w</a:t>
            </a:r>
            <a:r>
              <a:rPr lang="en-US" altLang="ja-JP" sz="1800"/>
              <a:t> (outgoing direction) and </a:t>
            </a:r>
            <a:r>
              <a:rPr lang="en-US" altLang="ja-JP" sz="1800" i="1">
                <a:latin typeface="Symbol" pitchFamily="18" charset="2"/>
              </a:rPr>
              <a:t>w</a:t>
            </a:r>
            <a:r>
              <a:rPr lang="en-US" altLang="ja-JP" sz="1800"/>
              <a:t>'(incident direction) are not written with positive or negative signs.</a:t>
            </a:r>
            <a:endParaRPr lang="en-US" altLang="ja-JP" sz="2000"/>
          </a:p>
          <a:p>
            <a:pPr marL="0" lvl="2"/>
            <a:r>
              <a:rPr lang="en-US" altLang="ja-JP" sz="1800"/>
              <a:t>When implementing these formulas, replace them by the right ones.</a:t>
            </a:r>
            <a:endParaRPr lang="ja-JP" altLang="en-US" sz="1800"/>
          </a:p>
        </p:txBody>
      </p:sp>
      <p:sp>
        <p:nvSpPr>
          <p:cNvPr id="146436" name="テキスト ボックス 4"/>
          <p:cNvSpPr txBox="1">
            <a:spLocks noChangeArrowheads="1"/>
          </p:cNvSpPr>
          <p:nvPr/>
        </p:nvSpPr>
        <p:spPr bwMode="auto">
          <a:xfrm>
            <a:off x="539750" y="4437063"/>
            <a:ext cx="1704975" cy="5889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200">
                <a:ea typeface="HGPｺﾞｼｯｸM" pitchFamily="50" charset="-128"/>
              </a:rPr>
              <a:t>Caution!</a:t>
            </a:r>
            <a:endParaRPr lang="en-US" altLang="ja-JP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876" name="Picture 2" descr="C:\Users\straight\Desktop\CEDEC2011\Second\Figure_Graph_images\Figure_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" y="2324100"/>
            <a:ext cx="5465763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8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it with Lambert (7)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13878" name="正方形/長方形 11"/>
          <p:cNvSpPr>
            <a:spLocks noChangeArrowheads="1"/>
          </p:cNvSpPr>
          <p:nvPr/>
        </p:nvSpPr>
        <p:spPr bwMode="auto">
          <a:xfrm>
            <a:off x="395288" y="1293813"/>
            <a:ext cx="3744912" cy="1055687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3879" name="テキスト ボックス 12"/>
          <p:cNvSpPr txBox="1">
            <a:spLocks noChangeArrowheads="1"/>
          </p:cNvSpPr>
          <p:nvPr/>
        </p:nvSpPr>
        <p:spPr bwMode="auto">
          <a:xfrm>
            <a:off x="611188" y="1052513"/>
            <a:ext cx="1657350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Furthermore…</a:t>
            </a:r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13875" name="Object 211"/>
          <p:cNvGraphicFramePr>
            <a:graphicFrameLocks noChangeAspect="1"/>
          </p:cNvGraphicFramePr>
          <p:nvPr/>
        </p:nvGraphicFramePr>
        <p:xfrm>
          <a:off x="468313" y="1476375"/>
          <a:ext cx="3632200" cy="800100"/>
        </p:xfrm>
        <a:graphic>
          <a:graphicData uri="http://schemas.openxmlformats.org/presentationml/2006/ole">
            <p:oleObj spid="_x0000_s113875" name="数式" r:id="rId4" imgW="1091726" imgH="241195" progId="Equation.3">
              <p:embed/>
            </p:oleObj>
          </a:graphicData>
        </a:graphic>
      </p:graphicFrame>
      <p:sp>
        <p:nvSpPr>
          <p:cNvPr id="113880" name="テキスト ボックス 5"/>
          <p:cNvSpPr txBox="1">
            <a:spLocks noChangeArrowheads="1"/>
          </p:cNvSpPr>
          <p:nvPr/>
        </p:nvSpPr>
        <p:spPr bwMode="auto">
          <a:xfrm>
            <a:off x="4356100" y="2584450"/>
            <a:ext cx="45481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 i="1">
                <a:latin typeface="Times New Roman" pitchFamily="18" charset="0"/>
              </a:rPr>
              <a:t>dA</a:t>
            </a:r>
            <a:r>
              <a:rPr lang="en-US" altLang="ja-JP" sz="1800" i="1" baseline="-25000">
                <a:latin typeface="Times New Roman" pitchFamily="18" charset="0"/>
              </a:rPr>
              <a:t>a</a:t>
            </a:r>
            <a:r>
              <a:rPr lang="en-US" altLang="ja-JP" sz="1800"/>
              <a:t>, area of the aperture viewed from pixel in the view direction, becomes a domain orthogonal to the view vector</a:t>
            </a:r>
            <a:endParaRPr lang="ja-JP" altLang="en-US" sz="2800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5299" name="直線矢印コネクタ 16"/>
          <p:cNvCxnSpPr>
            <a:cxnSpLocks noChangeShapeType="1"/>
            <a:stCxn id="115301" idx="2"/>
            <a:endCxn id="115302" idx="0"/>
          </p:cNvCxnSpPr>
          <p:nvPr/>
        </p:nvCxnSpPr>
        <p:spPr bwMode="auto">
          <a:xfrm flipH="1">
            <a:off x="4591050" y="1854200"/>
            <a:ext cx="1647825" cy="881063"/>
          </a:xfrm>
          <a:prstGeom prst="straightConnector1">
            <a:avLst/>
          </a:prstGeom>
          <a:noFill/>
          <a:ln w="50800" algn="ctr">
            <a:solidFill>
              <a:srgbClr val="00B050"/>
            </a:solidFill>
            <a:round/>
            <a:headEnd/>
            <a:tailEnd type="triangle" w="med" len="med"/>
          </a:ln>
        </p:spPr>
      </p:cxnSp>
      <p:sp>
        <p:nvSpPr>
          <p:cNvPr id="11530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it with Lambert (8)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15301" name="正方形/長方形 11"/>
          <p:cNvSpPr>
            <a:spLocks noChangeArrowheads="1"/>
          </p:cNvSpPr>
          <p:nvPr/>
        </p:nvSpPr>
        <p:spPr bwMode="auto">
          <a:xfrm>
            <a:off x="4767263" y="1138238"/>
            <a:ext cx="2943225" cy="715962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15296" name="Object 608"/>
          <p:cNvGraphicFramePr>
            <a:graphicFrameLocks noChangeAspect="1"/>
          </p:cNvGraphicFramePr>
          <p:nvPr/>
        </p:nvGraphicFramePr>
        <p:xfrm>
          <a:off x="4840288" y="1196975"/>
          <a:ext cx="2774950" cy="611188"/>
        </p:xfrm>
        <a:graphic>
          <a:graphicData uri="http://schemas.openxmlformats.org/presentationml/2006/ole">
            <p:oleObj spid="_x0000_s115296" name="数式" r:id="rId3" imgW="1091726" imgH="241195" progId="Equation.3">
              <p:embed/>
            </p:oleObj>
          </a:graphicData>
        </a:graphic>
      </p:graphicFrame>
      <p:sp>
        <p:nvSpPr>
          <p:cNvPr id="115302" name="正方形/長方形 11"/>
          <p:cNvSpPr>
            <a:spLocks noChangeArrowheads="1"/>
          </p:cNvSpPr>
          <p:nvPr/>
        </p:nvSpPr>
        <p:spPr bwMode="auto">
          <a:xfrm>
            <a:off x="107950" y="2735263"/>
            <a:ext cx="8964613" cy="1296987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15297" name="Object 609"/>
          <p:cNvGraphicFramePr>
            <a:graphicFrameLocks noChangeAspect="1"/>
          </p:cNvGraphicFramePr>
          <p:nvPr/>
        </p:nvGraphicFramePr>
        <p:xfrm>
          <a:off x="182563" y="2936875"/>
          <a:ext cx="8782050" cy="1019175"/>
        </p:xfrm>
        <a:graphic>
          <a:graphicData uri="http://schemas.openxmlformats.org/presentationml/2006/ole">
            <p:oleObj spid="_x0000_s115297" name="数式" r:id="rId4" imgW="3822700" imgH="444500" progId="Equation.3">
              <p:embed/>
            </p:oleObj>
          </a:graphicData>
        </a:graphic>
      </p:graphicFrame>
      <p:sp>
        <p:nvSpPr>
          <p:cNvPr id="115303" name="テキスト ボックス 12"/>
          <p:cNvSpPr txBox="1">
            <a:spLocks noChangeArrowheads="1"/>
          </p:cNvSpPr>
          <p:nvPr/>
        </p:nvSpPr>
        <p:spPr bwMode="auto">
          <a:xfrm>
            <a:off x="250825" y="2565400"/>
            <a:ext cx="792163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Eq.(5)</a:t>
            </a:r>
            <a:endParaRPr lang="ja-JP" altLang="en-US">
              <a:ea typeface="HGPｺﾞｼｯｸM" pitchFamily="50" charset="-128"/>
            </a:endParaRPr>
          </a:p>
        </p:txBody>
      </p:sp>
      <p:sp>
        <p:nvSpPr>
          <p:cNvPr id="115304" name="テキスト ボックス 5"/>
          <p:cNvSpPr txBox="1">
            <a:spLocks noChangeArrowheads="1"/>
          </p:cNvSpPr>
          <p:nvPr/>
        </p:nvSpPr>
        <p:spPr bwMode="auto">
          <a:xfrm>
            <a:off x="4146550" y="2133600"/>
            <a:ext cx="4083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/>
              <a:t>Substitute for the innermost integral in Eq.5</a:t>
            </a:r>
            <a:endParaRPr lang="ja-JP" altLang="en-US"/>
          </a:p>
        </p:txBody>
      </p:sp>
      <p:sp>
        <p:nvSpPr>
          <p:cNvPr id="115305" name="下矢印 4"/>
          <p:cNvSpPr>
            <a:spLocks noChangeArrowheads="1"/>
          </p:cNvSpPr>
          <p:nvPr/>
        </p:nvSpPr>
        <p:spPr bwMode="auto">
          <a:xfrm>
            <a:off x="3171825" y="4032250"/>
            <a:ext cx="1976438" cy="5746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5306" name="正方形/長方形 11"/>
          <p:cNvSpPr>
            <a:spLocks noChangeArrowheads="1"/>
          </p:cNvSpPr>
          <p:nvPr/>
        </p:nvSpPr>
        <p:spPr bwMode="auto">
          <a:xfrm>
            <a:off x="142875" y="4606925"/>
            <a:ext cx="8929688" cy="1173163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15298" name="Object 610"/>
          <p:cNvGraphicFramePr>
            <a:graphicFrameLocks noChangeAspect="1"/>
          </p:cNvGraphicFramePr>
          <p:nvPr/>
        </p:nvGraphicFramePr>
        <p:xfrm>
          <a:off x="250825" y="4751388"/>
          <a:ext cx="8677275" cy="950912"/>
        </p:xfrm>
        <a:graphic>
          <a:graphicData uri="http://schemas.openxmlformats.org/presentationml/2006/ole">
            <p:oleObj spid="_x0000_s115298" name="数式" r:id="rId5" imgW="4051300" imgH="444500" progId="Equation.3">
              <p:embed/>
            </p:oleObj>
          </a:graphicData>
        </a:graphic>
      </p:graphicFrame>
      <p:sp>
        <p:nvSpPr>
          <p:cNvPr id="115307" name="下矢印 4"/>
          <p:cNvSpPr>
            <a:spLocks noChangeArrowheads="1"/>
          </p:cNvSpPr>
          <p:nvPr/>
        </p:nvSpPr>
        <p:spPr bwMode="auto">
          <a:xfrm>
            <a:off x="3203575" y="5780088"/>
            <a:ext cx="1944688" cy="7715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5308" name="テキスト ボックス 5"/>
          <p:cNvSpPr txBox="1">
            <a:spLocks noChangeArrowheads="1"/>
          </p:cNvSpPr>
          <p:nvPr/>
        </p:nvSpPr>
        <p:spPr bwMode="auto">
          <a:xfrm>
            <a:off x="5195888" y="5903913"/>
            <a:ext cx="1252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</a:rPr>
              <a:t>Simplify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正方形/長方形 11"/>
          <p:cNvSpPr>
            <a:spLocks noChangeArrowheads="1"/>
          </p:cNvSpPr>
          <p:nvPr/>
        </p:nvSpPr>
        <p:spPr bwMode="auto">
          <a:xfrm>
            <a:off x="755650" y="4868863"/>
            <a:ext cx="7632700" cy="1296987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5175" name="正方形/長方形 11"/>
          <p:cNvSpPr>
            <a:spLocks noChangeArrowheads="1"/>
          </p:cNvSpPr>
          <p:nvPr/>
        </p:nvSpPr>
        <p:spPr bwMode="auto">
          <a:xfrm>
            <a:off x="755650" y="2995613"/>
            <a:ext cx="7632700" cy="1296987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5176" name="正方形/長方形 11"/>
          <p:cNvSpPr>
            <a:spLocks noChangeArrowheads="1"/>
          </p:cNvSpPr>
          <p:nvPr/>
        </p:nvSpPr>
        <p:spPr bwMode="auto">
          <a:xfrm>
            <a:off x="34925" y="1123950"/>
            <a:ext cx="8964613" cy="1296988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51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it with Lambert (9)</a:t>
            </a:r>
            <a:endParaRPr lang="ja-JP" altLang="en-US" smtClean="0">
              <a:latin typeface="Arial" charset="0"/>
            </a:endParaRPr>
          </a:p>
        </p:txBody>
      </p:sp>
      <p:graphicFrame>
        <p:nvGraphicFramePr>
          <p:cNvPr id="135171" name="Object 1027"/>
          <p:cNvGraphicFramePr>
            <a:graphicFrameLocks noChangeAspect="1"/>
          </p:cNvGraphicFramePr>
          <p:nvPr/>
        </p:nvGraphicFramePr>
        <p:xfrm>
          <a:off x="179388" y="1268413"/>
          <a:ext cx="8820150" cy="1079500"/>
        </p:xfrm>
        <a:graphic>
          <a:graphicData uri="http://schemas.openxmlformats.org/presentationml/2006/ole">
            <p:oleObj spid="_x0000_s135171" name="数式" r:id="rId3" imgW="3619500" imgH="444500" progId="Equation.3">
              <p:embed/>
            </p:oleObj>
          </a:graphicData>
        </a:graphic>
      </p:graphicFrame>
      <p:graphicFrame>
        <p:nvGraphicFramePr>
          <p:cNvPr id="135172" name="Object 1028"/>
          <p:cNvGraphicFramePr>
            <a:graphicFrameLocks noChangeAspect="1"/>
          </p:cNvGraphicFramePr>
          <p:nvPr/>
        </p:nvGraphicFramePr>
        <p:xfrm>
          <a:off x="971550" y="3140075"/>
          <a:ext cx="7273925" cy="1079500"/>
        </p:xfrm>
        <a:graphic>
          <a:graphicData uri="http://schemas.openxmlformats.org/presentationml/2006/ole">
            <p:oleObj spid="_x0000_s135172" name="数式" r:id="rId4" imgW="2984500" imgH="444500" progId="Equation.3">
              <p:embed/>
            </p:oleObj>
          </a:graphicData>
        </a:graphic>
      </p:graphicFrame>
      <p:graphicFrame>
        <p:nvGraphicFramePr>
          <p:cNvPr id="135173" name="Object 1029"/>
          <p:cNvGraphicFramePr>
            <a:graphicFrameLocks noChangeAspect="1"/>
          </p:cNvGraphicFramePr>
          <p:nvPr/>
        </p:nvGraphicFramePr>
        <p:xfrm>
          <a:off x="1908175" y="5013325"/>
          <a:ext cx="5602288" cy="1049338"/>
        </p:xfrm>
        <a:graphic>
          <a:graphicData uri="http://schemas.openxmlformats.org/presentationml/2006/ole">
            <p:oleObj spid="_x0000_s135173" name="数式" r:id="rId5" imgW="2298700" imgH="431800" progId="">
              <p:embed/>
            </p:oleObj>
          </a:graphicData>
        </a:graphic>
      </p:graphicFrame>
      <p:sp>
        <p:nvSpPr>
          <p:cNvPr id="135178" name="テキスト ボックス 12"/>
          <p:cNvSpPr txBox="1">
            <a:spLocks noChangeArrowheads="1"/>
          </p:cNvSpPr>
          <p:nvPr/>
        </p:nvSpPr>
        <p:spPr bwMode="auto">
          <a:xfrm>
            <a:off x="179388" y="954088"/>
            <a:ext cx="1944687" cy="336550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Simplified equation</a:t>
            </a:r>
            <a:endParaRPr lang="ja-JP" altLang="en-US">
              <a:ea typeface="HGPｺﾞｼｯｸM" pitchFamily="50" charset="-128"/>
            </a:endParaRPr>
          </a:p>
        </p:txBody>
      </p:sp>
      <p:sp>
        <p:nvSpPr>
          <p:cNvPr id="135179" name="下矢印 4"/>
          <p:cNvSpPr>
            <a:spLocks noChangeArrowheads="1"/>
          </p:cNvSpPr>
          <p:nvPr/>
        </p:nvSpPr>
        <p:spPr bwMode="auto">
          <a:xfrm>
            <a:off x="2916238" y="2420938"/>
            <a:ext cx="2303462" cy="5746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5180" name="下矢印 4"/>
          <p:cNvSpPr>
            <a:spLocks noChangeArrowheads="1"/>
          </p:cNvSpPr>
          <p:nvPr/>
        </p:nvSpPr>
        <p:spPr bwMode="auto">
          <a:xfrm>
            <a:off x="2916238" y="4292600"/>
            <a:ext cx="2303462" cy="57626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35181" name="テキスト ボックス 5"/>
          <p:cNvSpPr txBox="1">
            <a:spLocks noChangeArrowheads="1"/>
          </p:cNvSpPr>
          <p:nvPr/>
        </p:nvSpPr>
        <p:spPr bwMode="auto">
          <a:xfrm>
            <a:off x="5195888" y="2492375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</a:rPr>
              <a:t>Simplify more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it with Lambert (10)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48479" name="テキスト ボックス 5"/>
          <p:cNvSpPr txBox="1">
            <a:spLocks noChangeArrowheads="1"/>
          </p:cNvSpPr>
          <p:nvPr/>
        </p:nvSpPr>
        <p:spPr bwMode="auto">
          <a:xfrm>
            <a:off x="250825" y="2062163"/>
            <a:ext cx="2419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>
                <a:ea typeface="HGPｺﾞｼｯｸM" pitchFamily="50" charset="-128"/>
              </a:rPr>
              <a:t>Final result</a:t>
            </a:r>
            <a:endParaRPr lang="ja-JP" altLang="en-US" sz="3600">
              <a:ea typeface="HGPｺﾞｼｯｸM" pitchFamily="50" charset="-128"/>
            </a:endParaRPr>
          </a:p>
        </p:txBody>
      </p:sp>
      <p:sp>
        <p:nvSpPr>
          <p:cNvPr id="48480" name="AutoShape 16"/>
          <p:cNvSpPr>
            <a:spLocks noChangeArrowheads="1"/>
          </p:cNvSpPr>
          <p:nvPr/>
        </p:nvSpPr>
        <p:spPr bwMode="auto">
          <a:xfrm rot="10800000">
            <a:off x="4716463" y="4652963"/>
            <a:ext cx="3240087" cy="936625"/>
          </a:xfrm>
          <a:prstGeom prst="wedgeRoundRectCallout">
            <a:avLst>
              <a:gd name="adj1" fmla="val 29713"/>
              <a:gd name="adj2" fmla="val 94236"/>
              <a:gd name="adj3" fmla="val 16667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en-US" altLang="ja-JP" sz="2400"/>
              <a:t>What does this equation mean?</a:t>
            </a:r>
            <a:endParaRPr lang="ja-JP" altLang="en-US" sz="2400"/>
          </a:p>
        </p:txBody>
      </p:sp>
      <p:sp>
        <p:nvSpPr>
          <p:cNvPr id="48481" name="正方形/長方形 11"/>
          <p:cNvSpPr>
            <a:spLocks noChangeArrowheads="1"/>
          </p:cNvSpPr>
          <p:nvPr/>
        </p:nvSpPr>
        <p:spPr bwMode="auto">
          <a:xfrm>
            <a:off x="179388" y="2757488"/>
            <a:ext cx="8815387" cy="1439862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48477" name="Object 349"/>
          <p:cNvGraphicFramePr>
            <a:graphicFrameLocks noChangeAspect="1"/>
          </p:cNvGraphicFramePr>
          <p:nvPr/>
        </p:nvGraphicFramePr>
        <p:xfrm>
          <a:off x="254000" y="2879725"/>
          <a:ext cx="8696325" cy="1270000"/>
        </p:xfrm>
        <a:graphic>
          <a:graphicData uri="http://schemas.openxmlformats.org/presentationml/2006/ole">
            <p:oleObj spid="_x0000_s48477" name="数式" r:id="rId3" imgW="29591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17" name="正方形/長方形 11"/>
          <p:cNvSpPr>
            <a:spLocks noChangeArrowheads="1"/>
          </p:cNvSpPr>
          <p:nvPr/>
        </p:nvSpPr>
        <p:spPr bwMode="auto">
          <a:xfrm>
            <a:off x="179388" y="2757488"/>
            <a:ext cx="8815387" cy="1439862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49518" name="Rectangle 2"/>
          <p:cNvSpPr>
            <a:spLocks noGrp="1"/>
          </p:cNvSpPr>
          <p:nvPr>
            <p:ph type="title"/>
          </p:nvPr>
        </p:nvSpPr>
        <p:spPr>
          <a:xfrm>
            <a:off x="395288" y="46038"/>
            <a:ext cx="8229600" cy="801687"/>
          </a:xfrm>
        </p:spPr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Meaning of the equation</a:t>
            </a:r>
          </a:p>
        </p:txBody>
      </p:sp>
      <p:sp>
        <p:nvSpPr>
          <p:cNvPr id="49519" name="正方形/長方形 2"/>
          <p:cNvSpPr>
            <a:spLocks noChangeArrowheads="1"/>
          </p:cNvSpPr>
          <p:nvPr/>
        </p:nvSpPr>
        <p:spPr bwMode="auto">
          <a:xfrm>
            <a:off x="6732588" y="3189288"/>
            <a:ext cx="1511300" cy="576262"/>
          </a:xfrm>
          <a:prstGeom prst="rect">
            <a:avLst/>
          </a:prstGeom>
          <a:solidFill>
            <a:srgbClr val="FFD5D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49520" name="テキスト ボックス 5"/>
          <p:cNvSpPr txBox="1">
            <a:spLocks noChangeArrowheads="1"/>
          </p:cNvSpPr>
          <p:nvPr/>
        </p:nvSpPr>
        <p:spPr bwMode="auto">
          <a:xfrm>
            <a:off x="5003800" y="1196975"/>
            <a:ext cx="3940175" cy="649288"/>
          </a:xfrm>
          <a:prstGeom prst="rect">
            <a:avLst/>
          </a:prstGeom>
          <a:solidFill>
            <a:srgbClr val="EED9FF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/>
              <a:t>Light Intensity is proportional to the dot product of the view vector and pixel normal elevated at the power of 4 ( cosine fourth law )</a:t>
            </a:r>
            <a:endParaRPr lang="ja-JP" altLang="en-US" sz="1200">
              <a:ea typeface="HGPｺﾞｼｯｸM" pitchFamily="50" charset="-128"/>
            </a:endParaRPr>
          </a:p>
        </p:txBody>
      </p:sp>
      <p:cxnSp>
        <p:nvCxnSpPr>
          <p:cNvPr id="49521" name="直線矢印コネクタ 8"/>
          <p:cNvCxnSpPr>
            <a:cxnSpLocks noChangeShapeType="1"/>
            <a:stCxn id="49520" idx="2"/>
            <a:endCxn id="49519" idx="0"/>
          </p:cNvCxnSpPr>
          <p:nvPr/>
        </p:nvCxnSpPr>
        <p:spPr bwMode="auto">
          <a:xfrm>
            <a:off x="6973888" y="1846263"/>
            <a:ext cx="514350" cy="13430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9522" name="正方形/長方形 16"/>
          <p:cNvSpPr>
            <a:spLocks noChangeArrowheads="1"/>
          </p:cNvSpPr>
          <p:nvPr/>
        </p:nvSpPr>
        <p:spPr bwMode="auto">
          <a:xfrm>
            <a:off x="2987675" y="3494088"/>
            <a:ext cx="647700" cy="655637"/>
          </a:xfrm>
          <a:prstGeom prst="rect">
            <a:avLst/>
          </a:prstGeom>
          <a:solidFill>
            <a:srgbClr val="FFD5D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cxnSp>
        <p:nvCxnSpPr>
          <p:cNvPr id="49523" name="直線矢印コネクタ 18"/>
          <p:cNvCxnSpPr>
            <a:cxnSpLocks noChangeShapeType="1"/>
            <a:stCxn id="49524" idx="0"/>
            <a:endCxn id="49522" idx="2"/>
          </p:cNvCxnSpPr>
          <p:nvPr/>
        </p:nvCxnSpPr>
        <p:spPr bwMode="auto">
          <a:xfrm flipH="1" flipV="1">
            <a:off x="3311525" y="4149725"/>
            <a:ext cx="3194050" cy="100806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9524" name="テキスト ボックス 19"/>
          <p:cNvSpPr txBox="1">
            <a:spLocks noChangeArrowheads="1"/>
          </p:cNvSpPr>
          <p:nvPr/>
        </p:nvSpPr>
        <p:spPr bwMode="auto">
          <a:xfrm>
            <a:off x="4356100" y="5157788"/>
            <a:ext cx="4297363" cy="922337"/>
          </a:xfrm>
          <a:prstGeom prst="rect">
            <a:avLst/>
          </a:prstGeom>
          <a:solidFill>
            <a:srgbClr val="EED9FF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/>
              <a:t>For a given aperture size, brightness is inversely proportional to the squared distance from sensor to aperture.</a:t>
            </a:r>
          </a:p>
          <a:p>
            <a:r>
              <a:rPr lang="en-US" altLang="ja-JP" sz="1200"/>
              <a:t>(The relationship between focal length and F-stop)</a:t>
            </a:r>
            <a:endParaRPr lang="ja-JP" altLang="en-US" sz="1200">
              <a:ea typeface="HGPｺﾞｼｯｸM" pitchFamily="50" charset="-128"/>
            </a:endParaRPr>
          </a:p>
        </p:txBody>
      </p:sp>
      <p:sp>
        <p:nvSpPr>
          <p:cNvPr id="49525" name="正方形/長方形 24"/>
          <p:cNvSpPr>
            <a:spLocks noChangeArrowheads="1"/>
          </p:cNvSpPr>
          <p:nvPr/>
        </p:nvSpPr>
        <p:spPr bwMode="auto">
          <a:xfrm>
            <a:off x="5292725" y="3573463"/>
            <a:ext cx="358775" cy="431800"/>
          </a:xfrm>
          <a:prstGeom prst="rect">
            <a:avLst/>
          </a:prstGeom>
          <a:solidFill>
            <a:srgbClr val="FFD5D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cxnSp>
        <p:nvCxnSpPr>
          <p:cNvPr id="49526" name="直線矢印コネクタ 26"/>
          <p:cNvCxnSpPr>
            <a:cxnSpLocks noChangeShapeType="1"/>
            <a:stCxn id="49527" idx="0"/>
            <a:endCxn id="49525" idx="2"/>
          </p:cNvCxnSpPr>
          <p:nvPr/>
        </p:nvCxnSpPr>
        <p:spPr bwMode="auto">
          <a:xfrm flipH="1" flipV="1">
            <a:off x="5472113" y="4005263"/>
            <a:ext cx="1908175" cy="28733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9527" name="テキスト ボックス 29"/>
          <p:cNvSpPr txBox="1">
            <a:spLocks noChangeArrowheads="1"/>
          </p:cNvSpPr>
          <p:nvPr/>
        </p:nvSpPr>
        <p:spPr bwMode="auto">
          <a:xfrm>
            <a:off x="5724525" y="4292600"/>
            <a:ext cx="3311525" cy="709613"/>
          </a:xfrm>
          <a:prstGeom prst="rect">
            <a:avLst/>
          </a:prstGeom>
          <a:solidFill>
            <a:srgbClr val="EED9FF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/>
              <a:t>Light intensity is proportional to the size of aperture</a:t>
            </a:r>
            <a:br>
              <a:rPr lang="en-US" altLang="ja-JP" sz="1400"/>
            </a:br>
            <a:r>
              <a:rPr lang="en-US" altLang="ja-JP" sz="1200"/>
              <a:t>(The relation between F-stop and brightness)</a:t>
            </a:r>
            <a:endParaRPr lang="ja-JP" altLang="en-US" sz="1200">
              <a:ea typeface="HGPｺﾞｼｯｸM" pitchFamily="50" charset="-128"/>
            </a:endParaRPr>
          </a:p>
        </p:txBody>
      </p:sp>
      <p:cxnSp>
        <p:nvCxnSpPr>
          <p:cNvPr id="49528" name="直線矢印コネクタ 39"/>
          <p:cNvCxnSpPr>
            <a:cxnSpLocks noChangeShapeType="1"/>
            <a:stCxn id="49533" idx="2"/>
            <a:endCxn id="49531" idx="2"/>
          </p:cNvCxnSpPr>
          <p:nvPr/>
        </p:nvCxnSpPr>
        <p:spPr bwMode="auto">
          <a:xfrm flipV="1">
            <a:off x="2232025" y="4076700"/>
            <a:ext cx="468313" cy="20462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9529" name="テキスト ボックス 40"/>
          <p:cNvSpPr txBox="1">
            <a:spLocks noChangeArrowheads="1"/>
          </p:cNvSpPr>
          <p:nvPr/>
        </p:nvSpPr>
        <p:spPr bwMode="auto">
          <a:xfrm>
            <a:off x="395288" y="1916113"/>
            <a:ext cx="2506662" cy="527050"/>
          </a:xfrm>
          <a:prstGeom prst="rect">
            <a:avLst/>
          </a:prstGeom>
          <a:solidFill>
            <a:srgbClr val="EED9FF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/>
              <a:t>Amount of received light is proportional to the pixel area</a:t>
            </a:r>
          </a:p>
        </p:txBody>
      </p:sp>
      <p:sp>
        <p:nvSpPr>
          <p:cNvPr id="49530" name="正方形/長方形 42"/>
          <p:cNvSpPr>
            <a:spLocks noChangeArrowheads="1"/>
          </p:cNvSpPr>
          <p:nvPr/>
        </p:nvSpPr>
        <p:spPr bwMode="auto">
          <a:xfrm>
            <a:off x="3713163" y="3060700"/>
            <a:ext cx="1455737" cy="865188"/>
          </a:xfrm>
          <a:prstGeom prst="rect">
            <a:avLst/>
          </a:prstGeom>
          <a:solidFill>
            <a:srgbClr val="FFD5D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49531" name="正方形/長方形 52"/>
          <p:cNvSpPr>
            <a:spLocks noChangeArrowheads="1"/>
          </p:cNvSpPr>
          <p:nvPr/>
        </p:nvSpPr>
        <p:spPr bwMode="auto">
          <a:xfrm>
            <a:off x="2484438" y="3629025"/>
            <a:ext cx="431800" cy="447675"/>
          </a:xfrm>
          <a:prstGeom prst="rect">
            <a:avLst/>
          </a:prstGeom>
          <a:solidFill>
            <a:srgbClr val="FFD5D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cxnSp>
        <p:nvCxnSpPr>
          <p:cNvPr id="49532" name="直線矢印コネクタ 57"/>
          <p:cNvCxnSpPr>
            <a:cxnSpLocks noChangeShapeType="1"/>
            <a:stCxn id="49529" idx="2"/>
            <a:endCxn id="49530" idx="0"/>
          </p:cNvCxnSpPr>
          <p:nvPr/>
        </p:nvCxnSpPr>
        <p:spPr bwMode="auto">
          <a:xfrm>
            <a:off x="1649413" y="2443163"/>
            <a:ext cx="2792412" cy="61753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9533" name="テキスト ボックス 51"/>
          <p:cNvSpPr txBox="1">
            <a:spLocks noChangeArrowheads="1"/>
          </p:cNvSpPr>
          <p:nvPr/>
        </p:nvSpPr>
        <p:spPr bwMode="auto">
          <a:xfrm>
            <a:off x="179388" y="4652963"/>
            <a:ext cx="4105275" cy="1470025"/>
          </a:xfrm>
          <a:prstGeom prst="rect">
            <a:avLst/>
          </a:prstGeom>
          <a:solidFill>
            <a:srgbClr val="EED9FF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/>
              <a:t>Light Intensity is 1/</a:t>
            </a:r>
            <a:r>
              <a:rPr lang="en-US" altLang="ja-JP" sz="1400">
                <a:latin typeface="Symbol" pitchFamily="18" charset="2"/>
              </a:rPr>
              <a:t>p</a:t>
            </a:r>
            <a:r>
              <a:rPr lang="en-US" altLang="ja-JP" sz="1400"/>
              <a:t> independently of the view point (Lambertian). </a:t>
            </a:r>
          </a:p>
          <a:p>
            <a:endParaRPr lang="en-US" altLang="ja-JP" sz="1400"/>
          </a:p>
          <a:p>
            <a:r>
              <a:rPr lang="en-US" altLang="ja-JP" sz="1200"/>
              <a:t>(It's doesn't mean that it is physically correct. Note that Lambert is rough approximation of the diffuse component)</a:t>
            </a:r>
          </a:p>
          <a:p>
            <a:r>
              <a:rPr lang="en-US" altLang="ja-JP" sz="1200"/>
              <a:t>(The cosine fourth law or other view dependent components are not included in this factor)</a:t>
            </a:r>
            <a:endParaRPr lang="ja-JP" altLang="en-US" sz="1200">
              <a:ea typeface="HGPｺﾞｼｯｸM" pitchFamily="50" charset="-128"/>
            </a:endParaRPr>
          </a:p>
        </p:txBody>
      </p:sp>
      <p:sp>
        <p:nvSpPr>
          <p:cNvPr id="49534" name="正方形/長方形 75"/>
          <p:cNvSpPr>
            <a:spLocks noChangeArrowheads="1"/>
          </p:cNvSpPr>
          <p:nvPr/>
        </p:nvSpPr>
        <p:spPr bwMode="auto">
          <a:xfrm>
            <a:off x="5661025" y="3213100"/>
            <a:ext cx="1071563" cy="552450"/>
          </a:xfrm>
          <a:prstGeom prst="rect">
            <a:avLst/>
          </a:prstGeom>
          <a:solidFill>
            <a:srgbClr val="FFD5D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49535" name="テキスト ボックス 76"/>
          <p:cNvSpPr txBox="1">
            <a:spLocks noChangeArrowheads="1"/>
          </p:cNvSpPr>
          <p:nvPr/>
        </p:nvSpPr>
        <p:spPr bwMode="auto">
          <a:xfrm>
            <a:off x="3243263" y="1941513"/>
            <a:ext cx="2768600" cy="527050"/>
          </a:xfrm>
          <a:prstGeom prst="rect">
            <a:avLst/>
          </a:prstGeom>
          <a:solidFill>
            <a:srgbClr val="EED9FF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/>
              <a:t>Pixel brightness is proportional to incident irradiance to </a:t>
            </a:r>
            <a:r>
              <a:rPr lang="en-US" altLang="ja-JP" sz="14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x(</a:t>
            </a:r>
            <a:r>
              <a:rPr lang="en-US" altLang="ja-JP" sz="1400" i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A</a:t>
            </a:r>
            <a:r>
              <a:rPr lang="en-US" altLang="ja-JP" sz="1400" b="1" baseline="-25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x</a:t>
            </a:r>
            <a:r>
              <a:rPr lang="en-US" altLang="ja-JP" sz="1400" b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)</a:t>
            </a:r>
            <a:endParaRPr lang="ja-JP" altLang="en-US" sz="1400">
              <a:ea typeface="HGPｺﾞｼｯｸM" pitchFamily="50" charset="-128"/>
            </a:endParaRPr>
          </a:p>
        </p:txBody>
      </p:sp>
      <p:cxnSp>
        <p:nvCxnSpPr>
          <p:cNvPr id="49536" name="直線矢印コネクタ 77"/>
          <p:cNvCxnSpPr>
            <a:cxnSpLocks noChangeShapeType="1"/>
            <a:stCxn id="49535" idx="2"/>
            <a:endCxn id="49534" idx="0"/>
          </p:cNvCxnSpPr>
          <p:nvPr/>
        </p:nvCxnSpPr>
        <p:spPr bwMode="auto">
          <a:xfrm>
            <a:off x="4627563" y="2468563"/>
            <a:ext cx="1570037" cy="74453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graphicFrame>
        <p:nvGraphicFramePr>
          <p:cNvPr id="49516" name="Object 364"/>
          <p:cNvGraphicFramePr>
            <a:graphicFrameLocks noChangeAspect="1"/>
          </p:cNvGraphicFramePr>
          <p:nvPr/>
        </p:nvGraphicFramePr>
        <p:xfrm>
          <a:off x="254000" y="2879725"/>
          <a:ext cx="8696325" cy="1270000"/>
        </p:xfrm>
        <a:graphic>
          <a:graphicData uri="http://schemas.openxmlformats.org/presentationml/2006/ole">
            <p:oleObj spid="_x0000_s49516" name="数式" r:id="rId3" imgW="29591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Solve with shader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802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mtClean="0">
                <a:latin typeface="Arial" charset="0"/>
              </a:rPr>
              <a:t>Real-time ray-traced base algorithms are not realistic on current hardware</a:t>
            </a:r>
            <a:endParaRPr lang="ja-JP" altLang="en-US" smtClean="0"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>
                <a:latin typeface="Arial" charset="0"/>
              </a:rPr>
              <a:t>Partially available</a:t>
            </a:r>
            <a:endParaRPr lang="ja-JP" altLang="en-US" smtClean="0">
              <a:latin typeface="Arial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ja-JP" smtClean="0">
                <a:latin typeface="Arial" charset="0"/>
              </a:rPr>
              <a:t>Only diffuse component</a:t>
            </a:r>
            <a:endParaRPr lang="ja-JP" altLang="en-US" smtClean="0">
              <a:latin typeface="Arial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ja-JP" smtClean="0">
                <a:latin typeface="Arial" charset="0"/>
              </a:rPr>
              <a:t>Point-Based Global Illumination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mtClean="0">
                <a:latin typeface="Arial" charset="0"/>
              </a:rPr>
              <a:t>Screen-Space Photon Mapping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mtClean="0">
                <a:latin typeface="Arial" charset="0"/>
              </a:rPr>
              <a:t>Precomputed Radiance Transfer and derived ones</a:t>
            </a:r>
            <a:endParaRPr lang="ja-JP" altLang="en-US" smtClean="0">
              <a:latin typeface="Arial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ja-JP" smtClean="0">
                <a:latin typeface="Arial" charset="0"/>
              </a:rPr>
              <a:t>And so on…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mtClean="0">
                <a:latin typeface="Arial" charset="0"/>
              </a:rPr>
              <a:t>How to solve the equation using shader based on rasterization rendering?</a:t>
            </a:r>
          </a:p>
          <a:p>
            <a:pPr lvl="2" eaLnBrk="1" hangingPunct="1">
              <a:lnSpc>
                <a:spcPct val="90000"/>
              </a:lnSpc>
            </a:pPr>
            <a:endParaRPr lang="en-US" altLang="ja-JP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Radiance in shader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1812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How to deal with incident radiance in shader?</a:t>
            </a:r>
          </a:p>
          <a:p>
            <a:pPr lvl="1" eaLnBrk="1" hangingPunct="1"/>
            <a:r>
              <a:rPr lang="en-US" altLang="ja-JP" smtClean="0">
                <a:latin typeface="Arial" charset="0"/>
              </a:rPr>
              <a:t>A function that represents incident radiance values from hemisphere</a:t>
            </a:r>
            <a:endParaRPr lang="ja-JP" altLang="en-US" smtClean="0">
              <a:latin typeface="Arial" charset="0"/>
            </a:endParaRPr>
          </a:p>
          <a:p>
            <a:pPr lvl="1" eaLnBrk="1" hangingPunct="1"/>
            <a:r>
              <a:rPr lang="en-US" altLang="ja-JP" smtClean="0">
                <a:latin typeface="Arial" charset="0"/>
              </a:rPr>
              <a:t>Texture?</a:t>
            </a:r>
          </a:p>
          <a:p>
            <a:pPr lvl="2" eaLnBrk="1" hangingPunct="1"/>
            <a:r>
              <a:rPr lang="en-US" altLang="ja-JP" smtClean="0">
                <a:latin typeface="Arial" charset="0"/>
              </a:rPr>
              <a:t>What is a radiance texture?</a:t>
            </a:r>
            <a:r>
              <a:rPr lang="ja-JP" altLang="en-US" smtClean="0">
                <a:latin typeface="Arial" charset="0"/>
              </a:rPr>
              <a:t/>
            </a:r>
            <a:br>
              <a:rPr lang="ja-JP" altLang="en-US" smtClean="0">
                <a:latin typeface="Arial" charset="0"/>
              </a:rPr>
            </a:br>
            <a:endParaRPr lang="en-US" altLang="ja-JP" smtClean="0">
              <a:latin typeface="Arial" charset="0"/>
            </a:endParaRPr>
          </a:p>
          <a:p>
            <a:pPr lvl="1" eaLnBrk="1" hangingPunct="1">
              <a:buFont typeface="Arial" charset="0"/>
              <a:buNone/>
            </a:pPr>
            <a:endParaRPr lang="en-US" altLang="ja-JP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73" name="正方形/長方形 11"/>
          <p:cNvSpPr>
            <a:spLocks noChangeArrowheads="1"/>
          </p:cNvSpPr>
          <p:nvPr/>
        </p:nvSpPr>
        <p:spPr bwMode="auto">
          <a:xfrm>
            <a:off x="2411413" y="1917700"/>
            <a:ext cx="4176712" cy="1439863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525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Radiance Texture</a:t>
            </a:r>
          </a:p>
        </p:txBody>
      </p:sp>
      <p:sp>
        <p:nvSpPr>
          <p:cNvPr id="52575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257300"/>
            <a:ext cx="8218488" cy="2243138"/>
          </a:xfrm>
        </p:spPr>
        <p:txBody>
          <a:bodyPr/>
          <a:lstStyle/>
          <a:p>
            <a:pPr eaLnBrk="1" hangingPunct="1"/>
            <a:r>
              <a:rPr lang="en-US" altLang="ja-JP" sz="2800" smtClean="0"/>
              <a:t>A texture that stores radiance in each texel</a:t>
            </a:r>
            <a:endParaRPr lang="ja-JP" altLang="en-US" sz="2800" smtClean="0"/>
          </a:p>
        </p:txBody>
      </p:sp>
      <p:sp>
        <p:nvSpPr>
          <p:cNvPr id="52576" name="Text Box 8"/>
          <p:cNvSpPr txBox="1">
            <a:spLocks noChangeArrowheads="1"/>
          </p:cNvSpPr>
          <p:nvPr/>
        </p:nvSpPr>
        <p:spPr bwMode="auto">
          <a:xfrm>
            <a:off x="900113" y="3644900"/>
            <a:ext cx="7489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000"/>
              <a:t>Because </a:t>
            </a:r>
            <a:r>
              <a:rPr lang="en-US" altLang="ja-JP" sz="2000" b="1">
                <a:latin typeface="Times New Roman" pitchFamily="18" charset="0"/>
              </a:rPr>
              <a:t>x</a:t>
            </a:r>
            <a:r>
              <a:rPr lang="en-US" altLang="ja-JP" sz="2000"/>
              <a:t> (position) is 3 dimensions, </a:t>
            </a:r>
            <a:r>
              <a:rPr lang="en-US" altLang="ja-JP" sz="2000" i="1">
                <a:latin typeface="Symbol" pitchFamily="18" charset="2"/>
              </a:rPr>
              <a:t>w</a:t>
            </a:r>
            <a:r>
              <a:rPr lang="en-US" altLang="ja-JP" sz="2000"/>
              <a:t> (orientation) is 2, if the equation is used as it is, a 5 dimensional texture is necessary</a:t>
            </a:r>
            <a:endParaRPr lang="ja-JP" altLang="en-US" sz="2400">
              <a:ea typeface="HGPｺﾞｼｯｸM" pitchFamily="50" charset="-128"/>
            </a:endParaRPr>
          </a:p>
        </p:txBody>
      </p:sp>
      <p:sp>
        <p:nvSpPr>
          <p:cNvPr id="52577" name="AutoShape 9"/>
          <p:cNvSpPr>
            <a:spLocks noChangeArrowheads="1"/>
          </p:cNvSpPr>
          <p:nvPr/>
        </p:nvSpPr>
        <p:spPr bwMode="auto">
          <a:xfrm>
            <a:off x="3635375" y="4522788"/>
            <a:ext cx="1368425" cy="706437"/>
          </a:xfrm>
          <a:prstGeom prst="downArrow">
            <a:avLst>
              <a:gd name="adj1" fmla="val 50000"/>
              <a:gd name="adj2" fmla="val 4341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52578" name="Text Box 10"/>
          <p:cNvSpPr txBox="1">
            <a:spLocks noChangeArrowheads="1"/>
          </p:cNvSpPr>
          <p:nvPr/>
        </p:nvSpPr>
        <p:spPr bwMode="auto">
          <a:xfrm>
            <a:off x="1835150" y="5300663"/>
            <a:ext cx="5184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000"/>
              <a:t>If a light source is assumed to exist in infinite distance…?</a:t>
            </a:r>
          </a:p>
        </p:txBody>
      </p:sp>
      <p:graphicFrame>
        <p:nvGraphicFramePr>
          <p:cNvPr id="52572" name="Object 348"/>
          <p:cNvGraphicFramePr>
            <a:graphicFrameLocks noChangeAspect="1"/>
          </p:cNvGraphicFramePr>
          <p:nvPr/>
        </p:nvGraphicFramePr>
        <p:xfrm>
          <a:off x="2463800" y="1971675"/>
          <a:ext cx="3975100" cy="1274763"/>
        </p:xfrm>
        <a:graphic>
          <a:graphicData uri="http://schemas.openxmlformats.org/presentationml/2006/ole">
            <p:oleObj spid="_x0000_s52572" name="数式" r:id="rId3" imgW="13081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73" name="Picture 152" descr="C:\Users\straight\Desktop\CEDEC2011\Second\Figure_Graph_images\Figure_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133600"/>
            <a:ext cx="5643563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0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sz="4000" smtClean="0"/>
              <a:t>Radiance Environment Map (REM)</a:t>
            </a:r>
          </a:p>
        </p:txBody>
      </p:sp>
      <p:sp>
        <p:nvSpPr>
          <p:cNvPr id="21607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257300"/>
            <a:ext cx="8229600" cy="2319338"/>
          </a:xfrm>
        </p:spPr>
        <p:txBody>
          <a:bodyPr/>
          <a:lstStyle/>
          <a:p>
            <a:r>
              <a:rPr lang="en-US" altLang="ja-JP" sz="2800" smtClean="0"/>
              <a:t>Environment map storing radiance</a:t>
            </a:r>
            <a:endParaRPr lang="en-US" altLang="ja-JP" sz="2800" smtClean="0">
              <a:latin typeface="HGPｺﾞｼｯｸM" pitchFamily="50" charset="-128"/>
            </a:endParaRPr>
          </a:p>
        </p:txBody>
      </p:sp>
      <p:sp>
        <p:nvSpPr>
          <p:cNvPr id="216076" name="Text Box 7"/>
          <p:cNvSpPr txBox="1">
            <a:spLocks noChangeArrowheads="1"/>
          </p:cNvSpPr>
          <p:nvPr/>
        </p:nvSpPr>
        <p:spPr bwMode="auto">
          <a:xfrm>
            <a:off x="684213" y="5300663"/>
            <a:ext cx="77771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>
                <a:ea typeface="HGPｺﾞｼｯｸM" pitchFamily="50" charset="-128"/>
              </a:rPr>
              <a:t>Perform rendering using the radiance environment map and the rendering equation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9388" y="3589338"/>
            <a:ext cx="4968875" cy="711200"/>
          </a:xfrm>
          <a:prstGeom prst="rect">
            <a:avLst/>
          </a:prstGeom>
          <a:solidFill>
            <a:srgbClr val="EFF9A5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2000">
                <a:solidFill>
                  <a:srgbClr val="000000"/>
                </a:solidFill>
                <a:latin typeface="Arial" charset="0"/>
              </a:rPr>
              <a:t>No need to consider </a:t>
            </a:r>
            <a:r>
              <a:rPr lang="en-US" altLang="ja-JP" sz="2000" b="1">
                <a:solidFill>
                  <a:srgbClr val="000000"/>
                </a:solidFill>
                <a:latin typeface="Times New Roman" pitchFamily="18" charset="0"/>
              </a:rPr>
              <a:t>x</a:t>
            </a:r>
            <a:r>
              <a:rPr lang="en-US" altLang="ja-JP" sz="2000">
                <a:solidFill>
                  <a:srgbClr val="000000"/>
                </a:solidFill>
                <a:latin typeface="Arial" charset="0"/>
              </a:rPr>
              <a:t>, because incident light doesn’t depend on the shading point</a:t>
            </a:r>
            <a:endParaRPr lang="en-US" altLang="ja-JP" sz="2000">
              <a:solidFill>
                <a:srgbClr val="000000"/>
              </a:solidFill>
              <a:latin typeface="HGPｺﾞｼｯｸM" pitchFamily="50" charset="-128"/>
            </a:endParaRPr>
          </a:p>
        </p:txBody>
      </p:sp>
      <p:sp>
        <p:nvSpPr>
          <p:cNvPr id="216078" name="テキスト ボックス 2"/>
          <p:cNvSpPr txBox="1">
            <a:spLocks noChangeArrowheads="1"/>
          </p:cNvSpPr>
          <p:nvPr/>
        </p:nvSpPr>
        <p:spPr bwMode="auto">
          <a:xfrm>
            <a:off x="179388" y="4518025"/>
            <a:ext cx="6048375" cy="7112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000">
                <a:ea typeface="HGPｺﾞｼｯｸM" pitchFamily="50" charset="-128"/>
              </a:rPr>
              <a:t>Emission surface(</a:t>
            </a:r>
            <a:r>
              <a:rPr lang="en-US" altLang="ja-JP" sz="2000" i="1">
                <a:latin typeface="Times New Roman" pitchFamily="18" charset="0"/>
                <a:ea typeface="HGPｺﾞｼｯｸM" pitchFamily="50" charset="-128"/>
              </a:rPr>
              <a:t>dA</a:t>
            </a:r>
            <a:r>
              <a:rPr lang="en-US" altLang="ja-JP" sz="2000">
                <a:ea typeface="HGPｺﾞｼｯｸM" pitchFamily="50" charset="-128"/>
              </a:rPr>
              <a:t>) always faces to the center of the (environmental) sphere, </a:t>
            </a:r>
            <a:r>
              <a:rPr lang="en-US" altLang="ja-JP" sz="20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cos</a:t>
            </a:r>
            <a:r>
              <a:rPr lang="en-US" altLang="ja-JP" sz="2000" i="1">
                <a:latin typeface="Symbol" pitchFamily="18" charset="2"/>
                <a:ea typeface="HGPｺﾞｼｯｸM" pitchFamily="50" charset="-128"/>
                <a:cs typeface="Times New Roman" pitchFamily="18" charset="0"/>
              </a:rPr>
              <a:t>q </a:t>
            </a:r>
            <a:r>
              <a:rPr lang="en-US" altLang="ja-JP" sz="2000">
                <a:ea typeface="HGPｺﾞｼｯｸM" pitchFamily="50" charset="-128"/>
                <a:cs typeface="Times New Roman" pitchFamily="18" charset="0"/>
              </a:rPr>
              <a:t>always becomes</a:t>
            </a:r>
            <a:r>
              <a:rPr lang="en-US" altLang="ja-JP" sz="2000" i="1">
                <a:ea typeface="HGPｺﾞｼｯｸM" pitchFamily="50" charset="-128"/>
                <a:cs typeface="Times New Roman" pitchFamily="18" charset="0"/>
              </a:rPr>
              <a:t> 1</a:t>
            </a:r>
            <a:endParaRPr lang="en-US" altLang="ja-JP" sz="2000">
              <a:ea typeface="HGPｺﾞｼｯｸM" pitchFamily="50" charset="-128"/>
            </a:endParaRPr>
          </a:p>
        </p:txBody>
      </p:sp>
      <p:graphicFrame>
        <p:nvGraphicFramePr>
          <p:cNvPr id="216072" name="Object 8"/>
          <p:cNvGraphicFramePr>
            <a:graphicFrameLocks noChangeAspect="1"/>
          </p:cNvGraphicFramePr>
          <p:nvPr/>
        </p:nvGraphicFramePr>
        <p:xfrm>
          <a:off x="900113" y="2133600"/>
          <a:ext cx="3587750" cy="1274763"/>
        </p:xfrm>
        <a:graphic>
          <a:graphicData uri="http://schemas.openxmlformats.org/presentationml/2006/ole">
            <p:oleObj spid="_x0000_s216072" name="数式" r:id="rId4" imgW="1180588" imgH="418918" progId="Equation.3">
              <p:embed/>
            </p:oleObj>
          </a:graphicData>
        </a:graphic>
      </p:graphicFrame>
      <p:sp>
        <p:nvSpPr>
          <p:cNvPr id="216079" name="テキスト ボックス 2"/>
          <p:cNvSpPr txBox="1">
            <a:spLocks noChangeArrowheads="1"/>
          </p:cNvSpPr>
          <p:nvPr/>
        </p:nvSpPr>
        <p:spPr bwMode="auto">
          <a:xfrm>
            <a:off x="7226300" y="2916238"/>
            <a:ext cx="946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6000">
                <a:ea typeface="HGPｺﾞｼｯｸM" pitchFamily="50" charset="-128"/>
              </a:rPr>
              <a:t>∞</a:t>
            </a:r>
          </a:p>
        </p:txBody>
      </p:sp>
      <p:cxnSp>
        <p:nvCxnSpPr>
          <p:cNvPr id="216080" name="直線矢印コネクタ 4"/>
          <p:cNvCxnSpPr>
            <a:cxnSpLocks noChangeShapeType="1"/>
          </p:cNvCxnSpPr>
          <p:nvPr/>
        </p:nvCxnSpPr>
        <p:spPr bwMode="auto">
          <a:xfrm>
            <a:off x="7051675" y="2347913"/>
            <a:ext cx="568325" cy="2449512"/>
          </a:xfrm>
          <a:prstGeom prst="straightConnector1">
            <a:avLst/>
          </a:prstGeom>
          <a:noFill/>
          <a:ln w="50800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62" name="Line 695"/>
          <p:cNvSpPr>
            <a:spLocks noChangeShapeType="1"/>
          </p:cNvSpPr>
          <p:nvPr/>
        </p:nvSpPr>
        <p:spPr bwMode="auto">
          <a:xfrm>
            <a:off x="3924300" y="5157788"/>
            <a:ext cx="431800" cy="7191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496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cs typeface="Arial" charset="0"/>
              </a:rPr>
              <a:t>Generate REM</a:t>
            </a:r>
            <a:r>
              <a:rPr lang="en-US" altLang="ja-JP" smtClean="0"/>
              <a:t> </a:t>
            </a:r>
            <a:r>
              <a:rPr lang="en-US" altLang="ja-JP" smtClean="0">
                <a:cs typeface="Arial" charset="0"/>
              </a:rPr>
              <a:t>(1)</a:t>
            </a:r>
            <a:endParaRPr lang="ja-JP" altLang="en-US" smtClean="0">
              <a:cs typeface="Arial" charset="0"/>
            </a:endParaRPr>
          </a:p>
        </p:txBody>
      </p:sp>
      <p:sp>
        <p:nvSpPr>
          <p:cNvPr id="54964" name="Rectangle 3"/>
          <p:cNvSpPr>
            <a:spLocks noGrp="1"/>
          </p:cNvSpPr>
          <p:nvPr>
            <p:ph type="body" sz="half" idx="1"/>
          </p:nvPr>
        </p:nvSpPr>
        <p:spPr>
          <a:xfrm>
            <a:off x="468313" y="1268413"/>
            <a:ext cx="8147050" cy="2459037"/>
          </a:xfrm>
        </p:spPr>
        <p:txBody>
          <a:bodyPr/>
          <a:lstStyle/>
          <a:p>
            <a:pPr eaLnBrk="1" hangingPunct="1"/>
            <a:r>
              <a:rPr lang="en-US" altLang="ja-JP" sz="2800" smtClean="0"/>
              <a:t>Generate REM as a cubemap</a:t>
            </a:r>
          </a:p>
          <a:p>
            <a:pPr lvl="1" eaLnBrk="1" hangingPunct="1"/>
            <a:r>
              <a:rPr lang="en-US" altLang="ja-JP" sz="2400" smtClean="0"/>
              <a:t>Ideally, REM would be rendered to a spherical render target</a:t>
            </a:r>
          </a:p>
          <a:p>
            <a:pPr lvl="1" eaLnBrk="1" hangingPunct="1"/>
            <a:r>
              <a:rPr lang="en-US" altLang="ja-JP" sz="2400" smtClean="0"/>
              <a:t>However for ease of implementation, render to a cubemap and compensate for the difference</a:t>
            </a:r>
          </a:p>
          <a:p>
            <a:pPr eaLnBrk="1" hangingPunct="1"/>
            <a:r>
              <a:rPr lang="en-US" altLang="ja-JP" sz="2800" smtClean="0"/>
              <a:t>Conventional real-time rasterization rendering doesn’t store radiant energy or </a:t>
            </a:r>
            <a:r>
              <a:rPr lang="en-US" altLang="ja-JP" sz="2800" u="sng" smtClean="0"/>
              <a:t>radiant flux</a:t>
            </a:r>
            <a:r>
              <a:rPr lang="en-US" altLang="ja-JP" sz="2800" smtClean="0"/>
              <a:t> in the render target</a:t>
            </a:r>
          </a:p>
          <a:p>
            <a:pPr lvl="1" eaLnBrk="1" hangingPunct="1"/>
            <a:r>
              <a:rPr lang="en-US" altLang="ja-JP" sz="2400" smtClean="0"/>
              <a:t>Directly store </a:t>
            </a:r>
            <a:r>
              <a:rPr lang="en-US" altLang="ja-JP" sz="2400" u="sng" smtClean="0"/>
              <a:t>radiance</a:t>
            </a:r>
            <a:r>
              <a:rPr lang="en-US" altLang="ja-JP" sz="2400" smtClean="0"/>
              <a:t> computed at the shading pixel in the render target</a:t>
            </a:r>
            <a:endParaRPr lang="ja-JP" altLang="en-US" sz="2000" smtClean="0">
              <a:latin typeface="HGPｺﾞｼｯｸM" pitchFamily="50" charset="-128"/>
            </a:endParaRPr>
          </a:p>
        </p:txBody>
      </p:sp>
      <p:graphicFrame>
        <p:nvGraphicFramePr>
          <p:cNvPr id="54960" name="Object 688"/>
          <p:cNvGraphicFramePr>
            <a:graphicFrameLocks noChangeAspect="1"/>
          </p:cNvGraphicFramePr>
          <p:nvPr/>
        </p:nvGraphicFramePr>
        <p:xfrm>
          <a:off x="5364163" y="4365625"/>
          <a:ext cx="3459162" cy="504825"/>
        </p:xfrm>
        <a:graphic>
          <a:graphicData uri="http://schemas.openxmlformats.org/presentationml/2006/ole">
            <p:oleObj spid="_x0000_s54960" name="数式" r:id="rId3" imgW="2959100" imgH="431800" progId="Equation.3">
              <p:embed/>
            </p:oleObj>
          </a:graphicData>
        </a:graphic>
      </p:graphicFrame>
      <p:graphicFrame>
        <p:nvGraphicFramePr>
          <p:cNvPr id="54961" name="Object 689"/>
          <p:cNvGraphicFramePr>
            <a:graphicFrameLocks noChangeAspect="1"/>
          </p:cNvGraphicFramePr>
          <p:nvPr/>
        </p:nvGraphicFramePr>
        <p:xfrm>
          <a:off x="3635375" y="5589588"/>
          <a:ext cx="2859088" cy="1079500"/>
        </p:xfrm>
        <a:graphic>
          <a:graphicData uri="http://schemas.openxmlformats.org/presentationml/2006/ole">
            <p:oleObj spid="_x0000_s54961" name="数式" r:id="rId4" imgW="1143000" imgH="431800" progId="Equation.3">
              <p:embed/>
            </p:oleObj>
          </a:graphicData>
        </a:graphic>
      </p:graphicFrame>
      <p:sp>
        <p:nvSpPr>
          <p:cNvPr id="54965" name="Line 697"/>
          <p:cNvSpPr>
            <a:spLocks noChangeShapeType="1"/>
          </p:cNvSpPr>
          <p:nvPr/>
        </p:nvSpPr>
        <p:spPr bwMode="auto">
          <a:xfrm flipH="1">
            <a:off x="5835650" y="4292600"/>
            <a:ext cx="360363" cy="2174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The Rendering</a:t>
            </a:r>
            <a:r>
              <a:rPr lang="en-US" altLang="ja-JP" smtClean="0">
                <a:latin typeface="Trebuchet MS" pitchFamily="34" charset="0"/>
              </a:rPr>
              <a:t> Equation</a:t>
            </a:r>
            <a:endParaRPr lang="ja-JP" altLang="en-US" smtClean="0">
              <a:latin typeface="Trebuchet MS" pitchFamily="34" charset="0"/>
            </a:endParaRPr>
          </a:p>
        </p:txBody>
      </p:sp>
      <p:graphicFrame>
        <p:nvGraphicFramePr>
          <p:cNvPr id="11953" name="Object 689"/>
          <p:cNvGraphicFramePr>
            <a:graphicFrameLocks noGrp="1" noChangeAspect="1"/>
          </p:cNvGraphicFramePr>
          <p:nvPr>
            <p:ph sz="half" idx="1"/>
          </p:nvPr>
        </p:nvGraphicFramePr>
        <p:xfrm>
          <a:off x="971550" y="1916113"/>
          <a:ext cx="7202488" cy="736600"/>
        </p:xfrm>
        <a:graphic>
          <a:graphicData uri="http://schemas.openxmlformats.org/presentationml/2006/ole">
            <p:oleObj spid="_x0000_s11953" name="数式" r:id="rId3" imgW="2235200" imgH="228600" progId="Equation.3">
              <p:embed/>
            </p:oleObj>
          </a:graphicData>
        </a:graphic>
      </p:graphicFrame>
      <p:sp>
        <p:nvSpPr>
          <p:cNvPr id="11956" name="Text Box 6"/>
          <p:cNvSpPr txBox="1">
            <a:spLocks noChangeArrowheads="1"/>
          </p:cNvSpPr>
          <p:nvPr/>
        </p:nvSpPr>
        <p:spPr bwMode="auto">
          <a:xfrm>
            <a:off x="323850" y="1333500"/>
            <a:ext cx="856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/>
              <a:t>The equation that calculates </a:t>
            </a:r>
            <a:r>
              <a:rPr lang="en-US" altLang="ja-JP" sz="1800" i="1">
                <a:latin typeface="Times New Roman" pitchFamily="18" charset="0"/>
              </a:rPr>
              <a:t>L</a:t>
            </a:r>
            <a:r>
              <a:rPr lang="en-US" altLang="ja-JP" sz="1800" i="1" baseline="-25000">
                <a:latin typeface="Times New Roman" pitchFamily="18" charset="0"/>
              </a:rPr>
              <a:t>o</a:t>
            </a:r>
            <a:r>
              <a:rPr lang="en-US" altLang="ja-JP" sz="1800"/>
              <a:t> (</a:t>
            </a:r>
            <a:r>
              <a:rPr lang="en-US" altLang="ja-JP"/>
              <a:t>outgoing light at direction </a:t>
            </a:r>
            <a:r>
              <a:rPr lang="en-US" altLang="ja-JP" sz="1800" i="1">
                <a:latin typeface="Symbol" pitchFamily="18" charset="2"/>
              </a:rPr>
              <a:t>w)</a:t>
            </a:r>
            <a:r>
              <a:rPr lang="en-US" altLang="ja-JP" sz="1800"/>
              <a:t> from a given point </a:t>
            </a:r>
            <a:r>
              <a:rPr lang="en-US" altLang="ja-JP" sz="1800" b="1">
                <a:latin typeface="Times New Roman" pitchFamily="18" charset="0"/>
              </a:rPr>
              <a:t>x</a:t>
            </a:r>
            <a:endParaRPr lang="ja-JP" altLang="en-US" sz="1800" b="1">
              <a:latin typeface="Times New Roman" pitchFamily="18" charset="0"/>
            </a:endParaRPr>
          </a:p>
        </p:txBody>
      </p:sp>
      <p:sp>
        <p:nvSpPr>
          <p:cNvPr id="11957" name="Text Box 8"/>
          <p:cNvSpPr txBox="1">
            <a:spLocks noChangeArrowheads="1"/>
          </p:cNvSpPr>
          <p:nvPr/>
        </p:nvSpPr>
        <p:spPr bwMode="auto">
          <a:xfrm>
            <a:off x="4932363" y="3143250"/>
            <a:ext cx="39608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Different functions can be defined for each wavelength λ with different physical properties</a:t>
            </a:r>
          </a:p>
        </p:txBody>
      </p:sp>
      <p:graphicFrame>
        <p:nvGraphicFramePr>
          <p:cNvPr id="11954" name="Object 690"/>
          <p:cNvGraphicFramePr>
            <a:graphicFrameLocks noGrp="1" noChangeAspect="1"/>
          </p:cNvGraphicFramePr>
          <p:nvPr>
            <p:ph sz="half" idx="2"/>
          </p:nvPr>
        </p:nvGraphicFramePr>
        <p:xfrm>
          <a:off x="1463675" y="4508500"/>
          <a:ext cx="6492875" cy="822325"/>
        </p:xfrm>
        <a:graphic>
          <a:graphicData uri="http://schemas.openxmlformats.org/presentationml/2006/ole">
            <p:oleObj spid="_x0000_s11954" name="数式" r:id="rId4" imgW="1803400" imgH="228600" progId="Equation.3">
              <p:embed/>
            </p:oleObj>
          </a:graphicData>
        </a:graphic>
      </p:graphicFrame>
      <p:sp>
        <p:nvSpPr>
          <p:cNvPr id="11958" name="AutoShape 11"/>
          <p:cNvSpPr>
            <a:spLocks noChangeArrowheads="1"/>
          </p:cNvSpPr>
          <p:nvPr/>
        </p:nvSpPr>
        <p:spPr bwMode="auto">
          <a:xfrm>
            <a:off x="3851275" y="2708275"/>
            <a:ext cx="1152525" cy="1657350"/>
          </a:xfrm>
          <a:prstGeom prst="downArrow">
            <a:avLst>
              <a:gd name="adj1" fmla="val 50000"/>
              <a:gd name="adj2" fmla="val 3595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959" name="Text Box 12"/>
          <p:cNvSpPr txBox="1">
            <a:spLocks noChangeArrowheads="1"/>
          </p:cNvSpPr>
          <p:nvPr/>
        </p:nvSpPr>
        <p:spPr bwMode="auto">
          <a:xfrm>
            <a:off x="1763713" y="5445125"/>
            <a:ext cx="5761037" cy="466725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400"/>
              <a:t>What does th</a:t>
            </a:r>
            <a:r>
              <a:rPr lang="en-US" altLang="ja-JP" sz="2400"/>
              <a:t>is equation represent?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5" name="Rectangle 2"/>
          <p:cNvSpPr>
            <a:spLocks noChangeArrowheads="1"/>
          </p:cNvSpPr>
          <p:nvPr/>
        </p:nvSpPr>
        <p:spPr bwMode="auto">
          <a:xfrm>
            <a:off x="900113" y="5300663"/>
            <a:ext cx="7272337" cy="122396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709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smtClean="0">
                <a:cs typeface="Arial" charset="0"/>
              </a:rPr>
              <a:t>Generate REM (2)</a:t>
            </a:r>
          </a:p>
        </p:txBody>
      </p:sp>
      <p:sp>
        <p:nvSpPr>
          <p:cNvPr id="217097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257300"/>
            <a:ext cx="8147050" cy="1450975"/>
          </a:xfrm>
        </p:spPr>
        <p:txBody>
          <a:bodyPr/>
          <a:lstStyle/>
          <a:p>
            <a:r>
              <a:rPr lang="en-US" altLang="ja-JP" smtClean="0"/>
              <a:t>Generate an REM as a cubemap</a:t>
            </a:r>
          </a:p>
          <a:p>
            <a:pPr lvl="1"/>
            <a:r>
              <a:rPr lang="en-US" altLang="ja-JP" smtClean="0"/>
              <a:t>Make the general render target a cube map if it stores radiance (typically it does)</a:t>
            </a:r>
            <a:endParaRPr lang="en-US" altLang="ja-JP" smtClean="0">
              <a:latin typeface="HGPｺﾞｼｯｸM" pitchFamily="50" charset="-128"/>
            </a:endParaRPr>
          </a:p>
        </p:txBody>
      </p:sp>
      <p:graphicFrame>
        <p:nvGraphicFramePr>
          <p:cNvPr id="217093" name="Object 5"/>
          <p:cNvGraphicFramePr>
            <a:graphicFrameLocks noChangeAspect="1"/>
          </p:cNvGraphicFramePr>
          <p:nvPr/>
        </p:nvGraphicFramePr>
        <p:xfrm>
          <a:off x="2284413" y="3186113"/>
          <a:ext cx="3511550" cy="1274762"/>
        </p:xfrm>
        <a:graphic>
          <a:graphicData uri="http://schemas.openxmlformats.org/presentationml/2006/ole">
            <p:oleObj spid="_x0000_s217093" name="数式" r:id="rId3" imgW="1155700" imgH="419100" progId="Equation.3">
              <p:embed/>
            </p:oleObj>
          </a:graphicData>
        </a:graphic>
      </p:graphicFrame>
      <p:graphicFrame>
        <p:nvGraphicFramePr>
          <p:cNvPr id="217094" name="Object 6"/>
          <p:cNvGraphicFramePr>
            <a:graphicFrameLocks noChangeAspect="1"/>
          </p:cNvGraphicFramePr>
          <p:nvPr/>
        </p:nvGraphicFramePr>
        <p:xfrm>
          <a:off x="1281113" y="5256213"/>
          <a:ext cx="6369050" cy="1196975"/>
        </p:xfrm>
        <a:graphic>
          <a:graphicData uri="http://schemas.openxmlformats.org/presentationml/2006/ole">
            <p:oleObj spid="_x0000_s217094" name="数式" r:id="rId4" imgW="2095500" imgH="393700" progId="Equation.3">
              <p:embed/>
            </p:oleObj>
          </a:graphicData>
        </a:graphic>
      </p:graphicFrame>
      <p:sp>
        <p:nvSpPr>
          <p:cNvPr id="217098" name="テキスト ボックス 5"/>
          <p:cNvSpPr txBox="1">
            <a:spLocks noChangeArrowheads="1"/>
          </p:cNvSpPr>
          <p:nvPr/>
        </p:nvSpPr>
        <p:spPr bwMode="auto">
          <a:xfrm>
            <a:off x="4932363" y="4652963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</a:rPr>
              <a:t>Discretize</a:t>
            </a:r>
          </a:p>
        </p:txBody>
      </p:sp>
      <p:sp>
        <p:nvSpPr>
          <p:cNvPr id="217099" name="AutoShape 8"/>
          <p:cNvSpPr>
            <a:spLocks noChangeArrowheads="1"/>
          </p:cNvSpPr>
          <p:nvPr/>
        </p:nvSpPr>
        <p:spPr bwMode="auto">
          <a:xfrm>
            <a:off x="3779838" y="4508500"/>
            <a:ext cx="1439862" cy="7921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126" name="Picture 610" descr="C:\Users\straight\Desktop\CEDEC2011\Second\Figure_Graph_images\Figure_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9188" y="3825875"/>
            <a:ext cx="4926012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2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smtClean="0">
                <a:cs typeface="Arial" charset="0"/>
              </a:rPr>
              <a:t>Generate REM (3)</a:t>
            </a:r>
          </a:p>
        </p:txBody>
      </p:sp>
      <p:sp>
        <p:nvSpPr>
          <p:cNvPr id="218128" name="正方形/長方形 11"/>
          <p:cNvSpPr>
            <a:spLocks noChangeArrowheads="1"/>
          </p:cNvSpPr>
          <p:nvPr/>
        </p:nvSpPr>
        <p:spPr bwMode="auto">
          <a:xfrm>
            <a:off x="323850" y="1414463"/>
            <a:ext cx="6551613" cy="1223962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18117" name="Object 5"/>
          <p:cNvGraphicFramePr>
            <a:graphicFrameLocks noChangeAspect="1"/>
          </p:cNvGraphicFramePr>
          <p:nvPr/>
        </p:nvGraphicFramePr>
        <p:xfrm>
          <a:off x="363538" y="1417638"/>
          <a:ext cx="6369050" cy="1196975"/>
        </p:xfrm>
        <a:graphic>
          <a:graphicData uri="http://schemas.openxmlformats.org/presentationml/2006/ole">
            <p:oleObj spid="_x0000_s218117" name="数式" r:id="rId4" imgW="2095500" imgH="393700" progId="Equation.3">
              <p:embed/>
            </p:oleObj>
          </a:graphicData>
        </a:graphic>
      </p:graphicFrame>
      <p:sp>
        <p:nvSpPr>
          <p:cNvPr id="218129" name="下矢印 4"/>
          <p:cNvSpPr>
            <a:spLocks noChangeArrowheads="1"/>
          </p:cNvSpPr>
          <p:nvPr/>
        </p:nvSpPr>
        <p:spPr bwMode="auto">
          <a:xfrm>
            <a:off x="323850" y="2709863"/>
            <a:ext cx="1441450" cy="1944687"/>
          </a:xfrm>
          <a:prstGeom prst="downArrow">
            <a:avLst>
              <a:gd name="adj1" fmla="val 50000"/>
              <a:gd name="adj2" fmla="val 499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18130" name="テキスト ボックス 5"/>
          <p:cNvSpPr txBox="1">
            <a:spLocks noChangeArrowheads="1"/>
          </p:cNvSpPr>
          <p:nvPr/>
        </p:nvSpPr>
        <p:spPr bwMode="auto">
          <a:xfrm>
            <a:off x="3492500" y="2819400"/>
            <a:ext cx="54006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Since an environment map always illuminates the center of the sphere, the normal </a:t>
            </a:r>
            <a:r>
              <a:rPr lang="en-US" altLang="ja-JP" sz="1400"/>
              <a:t>(</a:t>
            </a:r>
            <a:r>
              <a:rPr lang="en-US" altLang="ja-JP" sz="1400" b="1"/>
              <a:t>n</a:t>
            </a:r>
            <a:r>
              <a:rPr lang="en-US" altLang="ja-JP" sz="1400"/>
              <a:t>)</a:t>
            </a:r>
            <a:r>
              <a:rPr lang="en-US" altLang="ja-JP">
                <a:ea typeface="HGPｺﾞｼｯｸM" pitchFamily="50" charset="-128"/>
              </a:rPr>
              <a:t> of each emission surface (</a:t>
            </a:r>
            <a:r>
              <a:rPr lang="en-US" altLang="ja-JP">
                <a:latin typeface="Symbol" pitchFamily="18" charset="2"/>
                <a:ea typeface="HGPｺﾞｼｯｸM" pitchFamily="50" charset="-128"/>
              </a:rPr>
              <a:t>D</a:t>
            </a:r>
            <a:r>
              <a:rPr lang="en-US" altLang="ja-JP" i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A</a:t>
            </a:r>
            <a:r>
              <a:rPr lang="en-US" altLang="ja-JP">
                <a:ea typeface="HGPｺﾞｼｯｸM" pitchFamily="50" charset="-128"/>
              </a:rPr>
              <a:t>)  and the orientation of </a:t>
            </a:r>
            <a:r>
              <a:rPr lang="en-US" altLang="ja-JP" i="1">
                <a:latin typeface="Symbol" pitchFamily="18" charset="2"/>
                <a:ea typeface="HGPｺﾞｼｯｸM" pitchFamily="50" charset="-128"/>
              </a:rPr>
              <a:t>w </a:t>
            </a:r>
            <a:r>
              <a:rPr lang="en-US" altLang="ja-JP"/>
              <a:t>becomes identical</a:t>
            </a:r>
          </a:p>
        </p:txBody>
      </p:sp>
      <p:graphicFrame>
        <p:nvGraphicFramePr>
          <p:cNvPr id="218120" name="Object 8"/>
          <p:cNvGraphicFramePr>
            <a:graphicFrameLocks noChangeAspect="1"/>
          </p:cNvGraphicFramePr>
          <p:nvPr/>
        </p:nvGraphicFramePr>
        <p:xfrm>
          <a:off x="1793875" y="2949575"/>
          <a:ext cx="1698625" cy="541338"/>
        </p:xfrm>
        <a:graphic>
          <a:graphicData uri="http://schemas.openxmlformats.org/presentationml/2006/ole">
            <p:oleObj spid="_x0000_s218120" name="数式" r:id="rId5" imgW="558558" imgH="177723" progId="Equation.3">
              <p:embed/>
            </p:oleObj>
          </a:graphicData>
        </a:graphic>
      </p:graphicFrame>
      <p:graphicFrame>
        <p:nvGraphicFramePr>
          <p:cNvPr id="218121" name="Object 9"/>
          <p:cNvGraphicFramePr>
            <a:graphicFrameLocks noChangeAspect="1"/>
          </p:cNvGraphicFramePr>
          <p:nvPr/>
        </p:nvGraphicFramePr>
        <p:xfrm>
          <a:off x="1736725" y="3860800"/>
          <a:ext cx="1814513" cy="541338"/>
        </p:xfrm>
        <a:graphic>
          <a:graphicData uri="http://schemas.openxmlformats.org/presentationml/2006/ole">
            <p:oleObj spid="_x0000_s218121" name="数式" r:id="rId6" imgW="596641" imgH="177723" progId="Equation.3">
              <p:embed/>
            </p:oleObj>
          </a:graphicData>
        </a:graphic>
      </p:graphicFrame>
      <p:sp>
        <p:nvSpPr>
          <p:cNvPr id="218131" name="テキスト ボックス 5"/>
          <p:cNvSpPr txBox="1">
            <a:spLocks noChangeArrowheads="1"/>
          </p:cNvSpPr>
          <p:nvPr/>
        </p:nvSpPr>
        <p:spPr bwMode="auto">
          <a:xfrm>
            <a:off x="3492500" y="3860800"/>
            <a:ext cx="2087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>
                <a:ea typeface="HGPｺﾞｼｯｸM" pitchFamily="50" charset="-128"/>
              </a:rPr>
              <a:t>Solid angle (</a:t>
            </a:r>
            <a:r>
              <a:rPr lang="en-US" altLang="ja-JP" sz="1800">
                <a:latin typeface="Symbol" pitchFamily="18" charset="2"/>
                <a:ea typeface="HGPｺﾞｼｯｸM" pitchFamily="50" charset="-128"/>
              </a:rPr>
              <a:t>D</a:t>
            </a:r>
            <a:r>
              <a:rPr lang="en-US" altLang="ja-JP" i="1">
                <a:latin typeface="Symbol" pitchFamily="18" charset="2"/>
              </a:rPr>
              <a:t>w</a:t>
            </a:r>
            <a:r>
              <a:rPr lang="en-US" altLang="ja-JP" i="1"/>
              <a:t>)</a:t>
            </a:r>
            <a:r>
              <a:rPr lang="en-US" altLang="ja-JP" sz="1800">
                <a:ea typeface="HGPｺﾞｼｯｸM" pitchFamily="50" charset="-128"/>
              </a:rPr>
              <a:t> is</a:t>
            </a:r>
            <a:br>
              <a:rPr lang="en-US" altLang="ja-JP" sz="1800">
                <a:ea typeface="HGPｺﾞｼｯｸM" pitchFamily="50" charset="-128"/>
              </a:rPr>
            </a:br>
            <a:r>
              <a:rPr lang="en-US" altLang="ja-JP" sz="1800">
                <a:ea typeface="HGPｺﾞｼｯｸM" pitchFamily="50" charset="-128"/>
              </a:rPr>
              <a:t>equivalent to </a:t>
            </a:r>
            <a:r>
              <a:rPr lang="en-US" altLang="ja-JP" sz="1800">
                <a:latin typeface="Symbol" pitchFamily="18" charset="2"/>
                <a:ea typeface="HGPｺﾞｼｯｸM" pitchFamily="50" charset="-128"/>
              </a:rPr>
              <a:t>D</a:t>
            </a:r>
            <a:r>
              <a:rPr lang="en-US" altLang="ja-JP" sz="1800" i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A</a:t>
            </a:r>
            <a:endParaRPr lang="en-US" altLang="ja-JP" sz="1800">
              <a:ea typeface="HGPｺﾞｼｯｸM" pitchFamily="50" charset="-128"/>
            </a:endParaRPr>
          </a:p>
        </p:txBody>
      </p:sp>
      <p:sp>
        <p:nvSpPr>
          <p:cNvPr id="218132" name="正方形/長方形 11"/>
          <p:cNvSpPr>
            <a:spLocks noChangeArrowheads="1"/>
          </p:cNvSpPr>
          <p:nvPr/>
        </p:nvSpPr>
        <p:spPr bwMode="auto">
          <a:xfrm>
            <a:off x="323850" y="4654550"/>
            <a:ext cx="6551613" cy="12954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18133" name="Text Box 9"/>
          <p:cNvSpPr txBox="1">
            <a:spLocks noChangeArrowheads="1"/>
          </p:cNvSpPr>
          <p:nvPr/>
        </p:nvSpPr>
        <p:spPr bwMode="auto">
          <a:xfrm>
            <a:off x="466725" y="5949950"/>
            <a:ext cx="5976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>
                <a:latin typeface="Symbol" pitchFamily="18" charset="2"/>
                <a:ea typeface="HGPｺﾞｼｯｸM" pitchFamily="50" charset="-128"/>
              </a:rPr>
              <a:t>D</a:t>
            </a:r>
            <a:r>
              <a:rPr lang="en-US" altLang="ja-JP" sz="1800" i="1">
                <a:latin typeface="Times New Roman" pitchFamily="18" charset="0"/>
                <a:ea typeface="HGPｺﾞｼｯｸM" pitchFamily="50" charset="-128"/>
              </a:rPr>
              <a:t>A </a:t>
            </a:r>
            <a:r>
              <a:rPr lang="en-US" altLang="ja-JP" sz="1800">
                <a:ea typeface="HGPｺﾞｼｯｸM" pitchFamily="50" charset="-128"/>
              </a:rPr>
              <a:t>represents the area of a texel in the cubemap texture</a:t>
            </a:r>
          </a:p>
        </p:txBody>
      </p:sp>
      <p:graphicFrame>
        <p:nvGraphicFramePr>
          <p:cNvPr id="218125" name="Object 13"/>
          <p:cNvGraphicFramePr>
            <a:graphicFrameLocks noChangeAspect="1"/>
          </p:cNvGraphicFramePr>
          <p:nvPr/>
        </p:nvGraphicFramePr>
        <p:xfrm>
          <a:off x="468313" y="4654550"/>
          <a:ext cx="6369050" cy="1196975"/>
        </p:xfrm>
        <a:graphic>
          <a:graphicData uri="http://schemas.openxmlformats.org/presentationml/2006/ole">
            <p:oleObj spid="_x0000_s218125" name="数式" r:id="rId7" imgW="2095500" imgH="393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77" name="Picture 2" descr="C:\Users\straight\Desktop\CEDEC2011\Second\Figure_Graph_images\Figure_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3724275"/>
            <a:ext cx="59055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9378" name="タイトル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smtClean="0"/>
              <a:t>Calculate</a:t>
            </a:r>
            <a:r>
              <a:rPr lang="en-US" altLang="ja-JP" i="1" smtClean="0"/>
              <a:t> </a:t>
            </a:r>
            <a:r>
              <a:rPr lang="en-US" altLang="ja-JP" i="1" smtClean="0">
                <a:latin typeface="Symbol" pitchFamily="18" charset="2"/>
              </a:rPr>
              <a:t>D</a:t>
            </a:r>
            <a:r>
              <a:rPr lang="en-US" altLang="ja-JP" i="1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altLang="ja-JP" smtClean="0"/>
          </a:p>
        </p:txBody>
      </p:sp>
      <p:sp>
        <p:nvSpPr>
          <p:cNvPr id="229379" name="コンテンツ プレースホルダー 9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ja-JP" smtClean="0"/>
              <a:t>Incident light in the rendering equation is transported from the hemisphere centered around the shading point (</a:t>
            </a:r>
            <a:r>
              <a:rPr lang="en-US" altLang="ja-JP" b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ja-JP" smtClean="0"/>
              <a:t>)</a:t>
            </a:r>
          </a:p>
          <a:p>
            <a:pPr lvl="1"/>
            <a:r>
              <a:rPr lang="en-US" altLang="ja-JP" sz="2400" smtClean="0"/>
              <a:t>Each texel in the cubemap corresponds to a texel over the (hemi-)sphere</a:t>
            </a:r>
          </a:p>
          <a:p>
            <a:pPr lvl="1"/>
            <a:r>
              <a:rPr lang="en-US" altLang="ja-JP" sz="2400" smtClean="0"/>
              <a:t> </a:t>
            </a:r>
            <a:r>
              <a:rPr lang="en-US" altLang="ja-JP" sz="2400" smtClean="0">
                <a:latin typeface="Symbol" pitchFamily="18" charset="2"/>
              </a:rPr>
              <a:t>D</a:t>
            </a:r>
            <a:r>
              <a:rPr lang="en-US" altLang="ja-JP" sz="2400" i="1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altLang="ja-JP" sz="2400" smtClean="0">
                <a:cs typeface="Times New Roman" pitchFamily="18" charset="0"/>
              </a:rPr>
              <a:t>is equivalent to the area</a:t>
            </a:r>
            <a:br>
              <a:rPr lang="en-US" altLang="ja-JP" sz="2400" smtClean="0">
                <a:cs typeface="Times New Roman" pitchFamily="18" charset="0"/>
              </a:rPr>
            </a:br>
            <a:r>
              <a:rPr lang="en-US" altLang="ja-JP" sz="2400" smtClean="0">
                <a:cs typeface="Times New Roman" pitchFamily="18" charset="0"/>
              </a:rPr>
              <a:t> of the</a:t>
            </a:r>
            <a:r>
              <a:rPr lang="en-US" altLang="ja-JP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smtClean="0"/>
              <a:t>spherical quadrilateral</a:t>
            </a:r>
            <a:br>
              <a:rPr lang="en-US" altLang="ja-JP" sz="2400" smtClean="0"/>
            </a:br>
            <a:r>
              <a:rPr lang="en-US" altLang="ja-JP" sz="2400" smtClean="0"/>
              <a:t> that is the cubemap texel projected</a:t>
            </a:r>
            <a:br>
              <a:rPr lang="en-US" altLang="ja-JP" sz="2400" smtClean="0"/>
            </a:br>
            <a:r>
              <a:rPr lang="en-US" altLang="ja-JP" sz="2400" smtClean="0"/>
              <a:t> onto the sphere</a:t>
            </a:r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172" name="Picture 474" descr="C:\Users\straight\Desktop\CEDEC2011\Second\Figure_Graph_images\Figure_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8988" y="3511550"/>
            <a:ext cx="3311525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017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smtClean="0"/>
              <a:t>Rendering w/REM(</a:t>
            </a:r>
            <a:r>
              <a:rPr lang="en-US" altLang="ja-JP" smtClean="0">
                <a:cs typeface="Arial" charset="0"/>
              </a:rPr>
              <a:t>assumptions)</a:t>
            </a:r>
          </a:p>
        </p:txBody>
      </p:sp>
      <p:graphicFrame>
        <p:nvGraphicFramePr>
          <p:cNvPr id="220164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635375" y="2100263"/>
          <a:ext cx="4162425" cy="681037"/>
        </p:xfrm>
        <a:graphic>
          <a:graphicData uri="http://schemas.openxmlformats.org/presentationml/2006/ole">
            <p:oleObj spid="_x0000_s220164" name="数式" r:id="rId4" imgW="1244600" imgH="203200" progId="Equation.3">
              <p:embed/>
            </p:oleObj>
          </a:graphicData>
        </a:graphic>
      </p:graphicFrame>
      <p:sp>
        <p:nvSpPr>
          <p:cNvPr id="220174" name="Text Box 4"/>
          <p:cNvSpPr txBox="1">
            <a:spLocks noChangeArrowheads="1"/>
          </p:cNvSpPr>
          <p:nvPr/>
        </p:nvSpPr>
        <p:spPr bwMode="auto">
          <a:xfrm>
            <a:off x="539750" y="2139950"/>
            <a:ext cx="271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ja-JP" altLang="en-US" sz="3200">
                <a:ea typeface="HGPｺﾞｼｯｸM" pitchFamily="50" charset="-128"/>
              </a:rPr>
              <a:t> </a:t>
            </a:r>
            <a:r>
              <a:rPr lang="en-US" altLang="ja-JP" sz="3200">
                <a:ea typeface="HGPｺﾞｼｯｸM" pitchFamily="50" charset="-128"/>
              </a:rPr>
              <a:t>Incident light</a:t>
            </a:r>
          </a:p>
        </p:txBody>
      </p:sp>
      <p:sp>
        <p:nvSpPr>
          <p:cNvPr id="220175" name="Text Box 7"/>
          <p:cNvSpPr txBox="1">
            <a:spLocks noChangeArrowheads="1"/>
          </p:cNvSpPr>
          <p:nvPr/>
        </p:nvSpPr>
        <p:spPr bwMode="auto">
          <a:xfrm>
            <a:off x="539750" y="2916238"/>
            <a:ext cx="1546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ja-JP" altLang="en-US" sz="3200">
                <a:ea typeface="HGPｺﾞｼｯｸM" pitchFamily="50" charset="-128"/>
              </a:rPr>
              <a:t> </a:t>
            </a:r>
            <a:r>
              <a:rPr lang="en-US" altLang="ja-JP" sz="3200">
                <a:ea typeface="HGPｺﾞｼｯｸM" pitchFamily="50" charset="-128"/>
              </a:rPr>
              <a:t>BRDF</a:t>
            </a:r>
          </a:p>
        </p:txBody>
      </p:sp>
      <p:graphicFrame>
        <p:nvGraphicFramePr>
          <p:cNvPr id="220167" name="Object 7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268538" y="2636838"/>
          <a:ext cx="2736850" cy="1074737"/>
        </p:xfrm>
        <a:graphic>
          <a:graphicData uri="http://schemas.openxmlformats.org/presentationml/2006/ole">
            <p:oleObj spid="_x0000_s220167" name="数式" r:id="rId5" imgW="1002865" imgH="393529" progId="Equation.3">
              <p:embed/>
            </p:oleObj>
          </a:graphicData>
        </a:graphic>
      </p:graphicFrame>
      <p:sp>
        <p:nvSpPr>
          <p:cNvPr id="220176" name="Text Box 10"/>
          <p:cNvSpPr txBox="1">
            <a:spLocks noChangeArrowheads="1"/>
          </p:cNvSpPr>
          <p:nvPr/>
        </p:nvSpPr>
        <p:spPr bwMode="auto">
          <a:xfrm>
            <a:off x="4932363" y="2924175"/>
            <a:ext cx="1506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</a:rPr>
              <a:t>(Lambert)</a:t>
            </a:r>
          </a:p>
        </p:txBody>
      </p:sp>
      <p:sp>
        <p:nvSpPr>
          <p:cNvPr id="220177" name="Text Box 12"/>
          <p:cNvSpPr txBox="1">
            <a:spLocks noChangeArrowheads="1"/>
          </p:cNvSpPr>
          <p:nvPr/>
        </p:nvSpPr>
        <p:spPr bwMode="auto">
          <a:xfrm>
            <a:off x="611188" y="5157788"/>
            <a:ext cx="34401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ja-JP" altLang="en-US" sz="3200">
                <a:ea typeface="HGPｺﾞｼｯｸM" pitchFamily="50" charset="-128"/>
              </a:rPr>
              <a:t> </a:t>
            </a:r>
            <a:r>
              <a:rPr lang="en-US" altLang="ja-JP" sz="3200">
                <a:ea typeface="HGPｺﾞｼｯｸM" pitchFamily="50" charset="-128"/>
              </a:rPr>
              <a:t>No self-emission</a:t>
            </a:r>
          </a:p>
        </p:txBody>
      </p:sp>
      <p:sp>
        <p:nvSpPr>
          <p:cNvPr id="220178" name="Text Box 14"/>
          <p:cNvSpPr txBox="1">
            <a:spLocks noChangeArrowheads="1"/>
          </p:cNvSpPr>
          <p:nvPr/>
        </p:nvSpPr>
        <p:spPr bwMode="auto">
          <a:xfrm>
            <a:off x="250825" y="1341438"/>
            <a:ext cx="716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ctr">
              <a:buFont typeface="Arial" charset="0"/>
              <a:buChar char="•"/>
            </a:pPr>
            <a:r>
              <a:rPr lang="en-US" altLang="ja-JP" sz="3600">
                <a:ea typeface="HGPｺﾞｼｯｸM" pitchFamily="50" charset="-128"/>
              </a:rPr>
              <a:t>Following assumptions are used</a:t>
            </a:r>
          </a:p>
        </p:txBody>
      </p:sp>
      <p:graphicFrame>
        <p:nvGraphicFramePr>
          <p:cNvPr id="220171" name="Object 11"/>
          <p:cNvGraphicFramePr>
            <a:graphicFrameLocks noChangeAspect="1"/>
          </p:cNvGraphicFramePr>
          <p:nvPr/>
        </p:nvGraphicFramePr>
        <p:xfrm>
          <a:off x="827088" y="3789363"/>
          <a:ext cx="5040312" cy="608012"/>
        </p:xfrm>
        <a:graphic>
          <a:graphicData uri="http://schemas.openxmlformats.org/presentationml/2006/ole">
            <p:oleObj spid="_x0000_s220171" name="数式" r:id="rId6" imgW="1676160" imgH="203040" progId="Equation.3">
              <p:embed/>
            </p:oleObj>
          </a:graphicData>
        </a:graphic>
      </p:graphicFrame>
      <p:sp>
        <p:nvSpPr>
          <p:cNvPr id="220179" name="Text Box 10"/>
          <p:cNvSpPr txBox="1">
            <a:spLocks noChangeArrowheads="1"/>
          </p:cNvSpPr>
          <p:nvPr/>
        </p:nvSpPr>
        <p:spPr bwMode="auto">
          <a:xfrm>
            <a:off x="827088" y="4365625"/>
            <a:ext cx="49228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i="1">
                <a:latin typeface="Symbol" pitchFamily="18" charset="2"/>
              </a:rPr>
              <a:t>w</a:t>
            </a:r>
            <a:r>
              <a:rPr lang="en-US" altLang="ja-JP"/>
              <a:t>’ is calculated by projecting the coordinate ( </a:t>
            </a:r>
            <a:r>
              <a:rPr lang="en-US" altLang="ja-JP" i="1">
                <a:latin typeface="Times New Roman" pitchFamily="18" charset="0"/>
              </a:rPr>
              <a:t>face,s,t</a:t>
            </a:r>
            <a:r>
              <a:rPr lang="en-US" altLang="ja-JP"/>
              <a:t>)</a:t>
            </a:r>
            <a:br>
              <a:rPr lang="en-US" altLang="ja-JP"/>
            </a:br>
            <a:r>
              <a:rPr lang="en-US" altLang="ja-JP"/>
              <a:t>of the cubemap onto the sphere surface</a:t>
            </a:r>
          </a:p>
        </p:txBody>
      </p:sp>
      <p:sp>
        <p:nvSpPr>
          <p:cNvPr id="220180" name="Text Box 10"/>
          <p:cNvSpPr txBox="1">
            <a:spLocks noChangeArrowheads="1"/>
          </p:cNvSpPr>
          <p:nvPr/>
        </p:nvSpPr>
        <p:spPr bwMode="auto">
          <a:xfrm>
            <a:off x="573088" y="3814763"/>
            <a:ext cx="7540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ctr">
              <a:buFont typeface="Arial" charset="0"/>
              <a:buChar char="•"/>
            </a:pPr>
            <a:r>
              <a:rPr lang="ja-JP" altLang="en-US" sz="3200">
                <a:ea typeface="HGPｺﾞｼｯｸM" pitchFamily="50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200" name="Rectangle 19"/>
          <p:cNvSpPr>
            <a:spLocks noChangeArrowheads="1"/>
          </p:cNvSpPr>
          <p:nvPr/>
        </p:nvSpPr>
        <p:spPr bwMode="auto">
          <a:xfrm>
            <a:off x="539750" y="4652963"/>
            <a:ext cx="7704138" cy="1223962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1201" name="Rectangle 18"/>
          <p:cNvSpPr>
            <a:spLocks noChangeArrowheads="1"/>
          </p:cNvSpPr>
          <p:nvPr/>
        </p:nvSpPr>
        <p:spPr bwMode="auto">
          <a:xfrm>
            <a:off x="323850" y="1844675"/>
            <a:ext cx="8351838" cy="936625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1202" name="Line 14"/>
          <p:cNvSpPr>
            <a:spLocks noChangeShapeType="1"/>
          </p:cNvSpPr>
          <p:nvPr/>
        </p:nvSpPr>
        <p:spPr bwMode="auto">
          <a:xfrm flipH="1">
            <a:off x="5218113" y="2516188"/>
            <a:ext cx="1008062" cy="2374900"/>
          </a:xfrm>
          <a:prstGeom prst="line">
            <a:avLst/>
          </a:prstGeom>
          <a:noFill/>
          <a:ln w="63500">
            <a:solidFill>
              <a:srgbClr val="99CC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21203" name="Line 13"/>
          <p:cNvSpPr>
            <a:spLocks noChangeShapeType="1"/>
          </p:cNvSpPr>
          <p:nvPr/>
        </p:nvSpPr>
        <p:spPr bwMode="auto">
          <a:xfrm flipH="1">
            <a:off x="3201988" y="2516188"/>
            <a:ext cx="1655762" cy="2303462"/>
          </a:xfrm>
          <a:prstGeom prst="line">
            <a:avLst/>
          </a:prstGeom>
          <a:noFill/>
          <a:ln w="63500">
            <a:solidFill>
              <a:srgbClr val="99CC00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21204" name="Rectangle 2"/>
          <p:cNvSpPr>
            <a:spLocks noGrp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en-US" altLang="ja-JP" smtClean="0">
                <a:cs typeface="Arial" charset="0"/>
              </a:rPr>
              <a:t>Rendering using REM(1)</a:t>
            </a:r>
          </a:p>
        </p:txBody>
      </p:sp>
      <p:sp>
        <p:nvSpPr>
          <p:cNvPr id="221205" name="Line 15"/>
          <p:cNvSpPr>
            <a:spLocks noChangeShapeType="1"/>
          </p:cNvSpPr>
          <p:nvPr/>
        </p:nvSpPr>
        <p:spPr bwMode="auto">
          <a:xfrm flipH="1">
            <a:off x="1898650" y="2492375"/>
            <a:ext cx="869950" cy="922338"/>
          </a:xfrm>
          <a:prstGeom prst="line">
            <a:avLst/>
          </a:prstGeom>
          <a:noFill/>
          <a:ln w="63500">
            <a:solidFill>
              <a:srgbClr val="99CC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21206" name="Text Box 16"/>
          <p:cNvSpPr txBox="1">
            <a:spLocks noChangeArrowheads="1"/>
          </p:cNvSpPr>
          <p:nvPr/>
        </p:nvSpPr>
        <p:spPr bwMode="auto">
          <a:xfrm>
            <a:off x="827088" y="3429000"/>
            <a:ext cx="1592262" cy="588963"/>
          </a:xfrm>
          <a:prstGeom prst="rect">
            <a:avLst/>
          </a:prstGeom>
          <a:solidFill>
            <a:srgbClr val="EED9FF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200">
                <a:ea typeface="HGPｺﾞｼｯｸM" pitchFamily="50" charset="-128"/>
              </a:rPr>
              <a:t>Nothing</a:t>
            </a:r>
          </a:p>
        </p:txBody>
      </p:sp>
      <p:sp>
        <p:nvSpPr>
          <p:cNvPr id="221207" name="Text Box 17"/>
          <p:cNvSpPr txBox="1">
            <a:spLocks noChangeArrowheads="1"/>
          </p:cNvSpPr>
          <p:nvPr/>
        </p:nvSpPr>
        <p:spPr bwMode="auto">
          <a:xfrm>
            <a:off x="1120775" y="1265238"/>
            <a:ext cx="6588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200">
                <a:ea typeface="HGPｺﾞｼｯｸM" pitchFamily="50" charset="-128"/>
              </a:rPr>
              <a:t>Substitute in the rendering equation</a:t>
            </a:r>
          </a:p>
        </p:txBody>
      </p:sp>
      <p:graphicFrame>
        <p:nvGraphicFramePr>
          <p:cNvPr id="221194" name="Object 10"/>
          <p:cNvGraphicFramePr>
            <a:graphicFrameLocks noChangeAspect="1"/>
          </p:cNvGraphicFramePr>
          <p:nvPr/>
        </p:nvGraphicFramePr>
        <p:xfrm>
          <a:off x="395288" y="1935163"/>
          <a:ext cx="8255000" cy="773112"/>
        </p:xfrm>
        <a:graphic>
          <a:graphicData uri="http://schemas.openxmlformats.org/presentationml/2006/ole">
            <p:oleObj spid="_x0000_s221194" name="数式" r:id="rId3" imgW="3251200" imgH="304800" progId="Equation.3">
              <p:embed/>
            </p:oleObj>
          </a:graphicData>
        </a:graphic>
      </p:graphicFrame>
      <p:graphicFrame>
        <p:nvGraphicFramePr>
          <p:cNvPr id="221195" name="Object 11"/>
          <p:cNvGraphicFramePr>
            <a:graphicFrameLocks noChangeAspect="1"/>
          </p:cNvGraphicFramePr>
          <p:nvPr/>
        </p:nvGraphicFramePr>
        <p:xfrm>
          <a:off x="765175" y="4652963"/>
          <a:ext cx="7262813" cy="1209675"/>
        </p:xfrm>
        <a:graphic>
          <a:graphicData uri="http://schemas.openxmlformats.org/presentationml/2006/ole">
            <p:oleObj spid="_x0000_s221195" name="数式" r:id="rId4" imgW="2362200" imgH="393700" progId="Equation.3">
              <p:embed/>
            </p:oleObj>
          </a:graphicData>
        </a:graphic>
      </p:graphicFrame>
      <p:sp>
        <p:nvSpPr>
          <p:cNvPr id="221208" name="Rectangle 18"/>
          <p:cNvSpPr>
            <a:spLocks noChangeArrowheads="1"/>
          </p:cNvSpPr>
          <p:nvPr/>
        </p:nvSpPr>
        <p:spPr bwMode="auto">
          <a:xfrm>
            <a:off x="2555875" y="3284538"/>
            <a:ext cx="2713038" cy="936625"/>
          </a:xfrm>
          <a:prstGeom prst="rect">
            <a:avLst/>
          </a:prstGeom>
          <a:solidFill>
            <a:srgbClr val="EED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21197" name="Object 13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2627313" y="3211513"/>
          <a:ext cx="2578100" cy="1009650"/>
        </p:xfrm>
        <a:graphic>
          <a:graphicData uri="http://schemas.openxmlformats.org/presentationml/2006/ole">
            <p:oleObj spid="_x0000_s221197" name="数式" r:id="rId5" imgW="1002865" imgH="393529" progId="Equation.3">
              <p:embed/>
            </p:oleObj>
          </a:graphicData>
        </a:graphic>
      </p:graphicFrame>
      <p:sp>
        <p:nvSpPr>
          <p:cNvPr id="221209" name="Rectangle 18"/>
          <p:cNvSpPr>
            <a:spLocks noChangeArrowheads="1"/>
          </p:cNvSpPr>
          <p:nvPr/>
        </p:nvSpPr>
        <p:spPr bwMode="auto">
          <a:xfrm>
            <a:off x="5437188" y="3284538"/>
            <a:ext cx="3081337" cy="936625"/>
          </a:xfrm>
          <a:prstGeom prst="rect">
            <a:avLst/>
          </a:prstGeom>
          <a:solidFill>
            <a:srgbClr val="EED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21199" name="Object 15"/>
          <p:cNvGraphicFramePr>
            <a:graphicFrameLocks noChangeAspect="1"/>
          </p:cNvGraphicFramePr>
          <p:nvPr/>
        </p:nvGraphicFramePr>
        <p:xfrm>
          <a:off x="5435600" y="3500438"/>
          <a:ext cx="3097213" cy="504825"/>
        </p:xfrm>
        <a:graphic>
          <a:graphicData uri="http://schemas.openxmlformats.org/presentationml/2006/ole">
            <p:oleObj spid="_x0000_s221199" name="数式" r:id="rId6" imgW="12446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21" name="Rectangle 19"/>
          <p:cNvSpPr>
            <a:spLocks noChangeArrowheads="1"/>
          </p:cNvSpPr>
          <p:nvPr/>
        </p:nvSpPr>
        <p:spPr bwMode="auto">
          <a:xfrm>
            <a:off x="250825" y="1412875"/>
            <a:ext cx="6408738" cy="1008063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2222" name="Rectangle 2"/>
          <p:cNvSpPr>
            <a:spLocks noGrp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en-US" altLang="ja-JP" smtClean="0"/>
              <a:t>Rendering using REM</a:t>
            </a:r>
            <a:r>
              <a:rPr lang="en-US" altLang="ja-JP" smtClean="0">
                <a:cs typeface="Arial" charset="0"/>
              </a:rPr>
              <a:t>(2)</a:t>
            </a:r>
          </a:p>
        </p:txBody>
      </p:sp>
      <p:sp>
        <p:nvSpPr>
          <p:cNvPr id="222223" name="下矢印 4"/>
          <p:cNvSpPr>
            <a:spLocks noChangeArrowheads="1"/>
          </p:cNvSpPr>
          <p:nvPr/>
        </p:nvSpPr>
        <p:spPr bwMode="auto">
          <a:xfrm>
            <a:off x="1692275" y="2420938"/>
            <a:ext cx="2089150" cy="79216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2224" name="テキスト ボックス 5"/>
          <p:cNvSpPr txBox="1">
            <a:spLocks noChangeArrowheads="1"/>
          </p:cNvSpPr>
          <p:nvPr/>
        </p:nvSpPr>
        <p:spPr bwMode="auto">
          <a:xfrm>
            <a:off x="3851275" y="2611438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</a:rPr>
              <a:t>Discretize</a:t>
            </a:r>
          </a:p>
        </p:txBody>
      </p:sp>
      <p:sp>
        <p:nvSpPr>
          <p:cNvPr id="222225" name="Rectangle 19"/>
          <p:cNvSpPr>
            <a:spLocks noChangeArrowheads="1"/>
          </p:cNvSpPr>
          <p:nvPr/>
        </p:nvSpPr>
        <p:spPr bwMode="auto">
          <a:xfrm>
            <a:off x="179388" y="3284538"/>
            <a:ext cx="8642350" cy="10795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22215" name="Object 7"/>
          <p:cNvGraphicFramePr>
            <a:graphicFrameLocks noChangeAspect="1"/>
          </p:cNvGraphicFramePr>
          <p:nvPr/>
        </p:nvGraphicFramePr>
        <p:xfrm>
          <a:off x="250825" y="3322638"/>
          <a:ext cx="8582025" cy="1042987"/>
        </p:xfrm>
        <a:graphic>
          <a:graphicData uri="http://schemas.openxmlformats.org/presentationml/2006/ole">
            <p:oleObj spid="_x0000_s222215" name="数式" r:id="rId3" imgW="3657600" imgH="444240" progId="Equation.3">
              <p:embed/>
            </p:oleObj>
          </a:graphicData>
        </a:graphic>
      </p:graphicFrame>
      <p:graphicFrame>
        <p:nvGraphicFramePr>
          <p:cNvPr id="222216" name="Object 8"/>
          <p:cNvGraphicFramePr>
            <a:graphicFrameLocks noChangeAspect="1"/>
          </p:cNvGraphicFramePr>
          <p:nvPr/>
        </p:nvGraphicFramePr>
        <p:xfrm>
          <a:off x="395288" y="1349375"/>
          <a:ext cx="5967412" cy="993775"/>
        </p:xfrm>
        <a:graphic>
          <a:graphicData uri="http://schemas.openxmlformats.org/presentationml/2006/ole">
            <p:oleObj spid="_x0000_s222216" name="数式" r:id="rId4" imgW="2362200" imgH="393700" progId="Equation.3">
              <p:embed/>
            </p:oleObj>
          </a:graphicData>
        </a:graphic>
      </p:graphicFrame>
      <p:sp>
        <p:nvSpPr>
          <p:cNvPr id="222226" name="下矢印 4"/>
          <p:cNvSpPr>
            <a:spLocks noChangeArrowheads="1"/>
          </p:cNvSpPr>
          <p:nvPr/>
        </p:nvSpPr>
        <p:spPr bwMode="auto">
          <a:xfrm>
            <a:off x="1692275" y="4365625"/>
            <a:ext cx="2089150" cy="71913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2227" name="テキスト ボックス 5"/>
          <p:cNvSpPr txBox="1">
            <a:spLocks noChangeArrowheads="1"/>
          </p:cNvSpPr>
          <p:nvPr/>
        </p:nvSpPr>
        <p:spPr bwMode="auto">
          <a:xfrm>
            <a:off x="3708400" y="4484688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  <a:cs typeface="Times New Roman" pitchFamily="18" charset="0"/>
              </a:rPr>
              <a:t>Substitute the definition of</a:t>
            </a:r>
            <a:r>
              <a:rPr lang="en-US" altLang="ja-JP" sz="2400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 texREM</a:t>
            </a:r>
            <a:endParaRPr lang="en-US" altLang="ja-JP" sz="2400">
              <a:ea typeface="HGPｺﾞｼｯｸM" pitchFamily="50" charset="-128"/>
              <a:cs typeface="Times New Roman" pitchFamily="18" charset="0"/>
            </a:endParaRPr>
          </a:p>
        </p:txBody>
      </p:sp>
      <p:sp>
        <p:nvSpPr>
          <p:cNvPr id="222228" name="Rectangle 19"/>
          <p:cNvSpPr>
            <a:spLocks noChangeArrowheads="1"/>
          </p:cNvSpPr>
          <p:nvPr/>
        </p:nvSpPr>
        <p:spPr bwMode="auto">
          <a:xfrm>
            <a:off x="250825" y="5086350"/>
            <a:ext cx="8353425" cy="10795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22220" name="Object 12"/>
          <p:cNvGraphicFramePr>
            <a:graphicFrameLocks noChangeAspect="1"/>
          </p:cNvGraphicFramePr>
          <p:nvPr/>
        </p:nvGraphicFramePr>
        <p:xfrm>
          <a:off x="255588" y="5084763"/>
          <a:ext cx="8277225" cy="1122362"/>
        </p:xfrm>
        <a:graphic>
          <a:graphicData uri="http://schemas.openxmlformats.org/presentationml/2006/ole">
            <p:oleObj spid="_x0000_s222220" name="数式" r:id="rId5" imgW="3276600" imgH="444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44" name="Rectangle 2"/>
          <p:cNvSpPr>
            <a:spLocks noGrp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en-US" altLang="ja-JP" smtClean="0">
                <a:cs typeface="Arial" charset="0"/>
              </a:rPr>
              <a:t>Rendering using REM(3)</a:t>
            </a:r>
          </a:p>
        </p:txBody>
      </p:sp>
      <p:sp>
        <p:nvSpPr>
          <p:cNvPr id="223245" name="Rectangle 19"/>
          <p:cNvSpPr>
            <a:spLocks noChangeArrowheads="1"/>
          </p:cNvSpPr>
          <p:nvPr/>
        </p:nvSpPr>
        <p:spPr bwMode="auto">
          <a:xfrm>
            <a:off x="395288" y="1268413"/>
            <a:ext cx="8424862" cy="10795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3246" name="テキスト ボックス 5"/>
          <p:cNvSpPr txBox="1">
            <a:spLocks noChangeArrowheads="1"/>
          </p:cNvSpPr>
          <p:nvPr/>
        </p:nvSpPr>
        <p:spPr bwMode="auto">
          <a:xfrm>
            <a:off x="2987675" y="2420938"/>
            <a:ext cx="2660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Recall that when lighting</a:t>
            </a:r>
            <a:br>
              <a:rPr lang="en-US" altLang="ja-JP" sz="1800"/>
            </a:br>
            <a:r>
              <a:rPr lang="en-US" altLang="ja-JP" sz="1800"/>
              <a:t>using a REM</a:t>
            </a:r>
          </a:p>
        </p:txBody>
      </p:sp>
      <p:graphicFrame>
        <p:nvGraphicFramePr>
          <p:cNvPr id="223237" name="Object 5"/>
          <p:cNvGraphicFramePr>
            <a:graphicFrameLocks noChangeAspect="1"/>
          </p:cNvGraphicFramePr>
          <p:nvPr/>
        </p:nvGraphicFramePr>
        <p:xfrm>
          <a:off x="6443663" y="2420938"/>
          <a:ext cx="1814512" cy="541337"/>
        </p:xfrm>
        <a:graphic>
          <a:graphicData uri="http://schemas.openxmlformats.org/presentationml/2006/ole">
            <p:oleObj spid="_x0000_s223237" name="数式" r:id="rId3" imgW="596641" imgH="177723" progId="Equation.3">
              <p:embed/>
            </p:oleObj>
          </a:graphicData>
        </a:graphic>
      </p:graphicFrame>
      <p:sp>
        <p:nvSpPr>
          <p:cNvPr id="223247" name="下矢印 4"/>
          <p:cNvSpPr>
            <a:spLocks noChangeArrowheads="1"/>
          </p:cNvSpPr>
          <p:nvPr/>
        </p:nvSpPr>
        <p:spPr bwMode="auto">
          <a:xfrm>
            <a:off x="827088" y="2349500"/>
            <a:ext cx="2162175" cy="8636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3248" name="Rectangle 19"/>
          <p:cNvSpPr>
            <a:spLocks noChangeArrowheads="1"/>
          </p:cNvSpPr>
          <p:nvPr/>
        </p:nvSpPr>
        <p:spPr bwMode="auto">
          <a:xfrm>
            <a:off x="395288" y="3213100"/>
            <a:ext cx="8424862" cy="10795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3249" name="Rectangle 19"/>
          <p:cNvSpPr>
            <a:spLocks noChangeArrowheads="1"/>
          </p:cNvSpPr>
          <p:nvPr/>
        </p:nvSpPr>
        <p:spPr bwMode="auto">
          <a:xfrm>
            <a:off x="468313" y="5300663"/>
            <a:ext cx="8351837" cy="10795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23241" name="Object 9"/>
          <p:cNvGraphicFramePr>
            <a:graphicFrameLocks noChangeAspect="1"/>
          </p:cNvGraphicFramePr>
          <p:nvPr/>
        </p:nvGraphicFramePr>
        <p:xfrm>
          <a:off x="471488" y="1227138"/>
          <a:ext cx="8277225" cy="1122362"/>
        </p:xfrm>
        <a:graphic>
          <a:graphicData uri="http://schemas.openxmlformats.org/presentationml/2006/ole">
            <p:oleObj spid="_x0000_s223241" name="数式" r:id="rId4" imgW="3276600" imgH="444500" progId="Equation.3">
              <p:embed/>
            </p:oleObj>
          </a:graphicData>
        </a:graphic>
      </p:graphicFrame>
      <p:graphicFrame>
        <p:nvGraphicFramePr>
          <p:cNvPr id="223242" name="Object 10"/>
          <p:cNvGraphicFramePr>
            <a:graphicFrameLocks noChangeAspect="1"/>
          </p:cNvGraphicFramePr>
          <p:nvPr/>
        </p:nvGraphicFramePr>
        <p:xfrm>
          <a:off x="539750" y="3213100"/>
          <a:ext cx="8148638" cy="1122363"/>
        </p:xfrm>
        <a:graphic>
          <a:graphicData uri="http://schemas.openxmlformats.org/presentationml/2006/ole">
            <p:oleObj spid="_x0000_s223242" name="数式" r:id="rId5" imgW="3225800" imgH="444500" progId="Equation.3">
              <p:embed/>
            </p:oleObj>
          </a:graphicData>
        </a:graphic>
      </p:graphicFrame>
      <p:graphicFrame>
        <p:nvGraphicFramePr>
          <p:cNvPr id="223243" name="Object 11"/>
          <p:cNvGraphicFramePr>
            <a:graphicFrameLocks noChangeAspect="1"/>
          </p:cNvGraphicFramePr>
          <p:nvPr/>
        </p:nvGraphicFramePr>
        <p:xfrm>
          <a:off x="550863" y="5259388"/>
          <a:ext cx="7667625" cy="1122362"/>
        </p:xfrm>
        <a:graphic>
          <a:graphicData uri="http://schemas.openxmlformats.org/presentationml/2006/ole">
            <p:oleObj spid="_x0000_s223243" name="数式" r:id="rId6" imgW="3035300" imgH="444500" progId="Equation.3">
              <p:embed/>
            </p:oleObj>
          </a:graphicData>
        </a:graphic>
      </p:graphicFrame>
      <p:sp>
        <p:nvSpPr>
          <p:cNvPr id="223250" name="下矢印 4"/>
          <p:cNvSpPr>
            <a:spLocks noChangeArrowheads="1"/>
          </p:cNvSpPr>
          <p:nvPr/>
        </p:nvSpPr>
        <p:spPr bwMode="auto">
          <a:xfrm>
            <a:off x="900113" y="4292600"/>
            <a:ext cx="2087562" cy="100806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3251" name="テキスト ボックス 5"/>
          <p:cNvSpPr txBox="1">
            <a:spLocks noChangeArrowheads="1"/>
          </p:cNvSpPr>
          <p:nvPr/>
        </p:nvSpPr>
        <p:spPr bwMode="auto">
          <a:xfrm>
            <a:off x="3132138" y="4552950"/>
            <a:ext cx="1252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ea typeface="HGPｺﾞｼｯｸM" pitchFamily="50" charset="-128"/>
              </a:rPr>
              <a:t>Simplify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62" name="タイトル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smtClean="0"/>
              <a:t>Rendering using REM(4)</a:t>
            </a:r>
          </a:p>
        </p:txBody>
      </p:sp>
      <p:sp>
        <p:nvSpPr>
          <p:cNvPr id="224263" name="テキスト プレースホルダー 4"/>
          <p:cNvSpPr>
            <a:spLocks noGrp="1"/>
          </p:cNvSpPr>
          <p:nvPr>
            <p:ph type="body" sz="half" idx="4294967295"/>
          </p:nvPr>
        </p:nvSpPr>
        <p:spPr>
          <a:xfrm>
            <a:off x="398463" y="2636838"/>
            <a:ext cx="8232775" cy="2592387"/>
          </a:xfrm>
        </p:spPr>
        <p:txBody>
          <a:bodyPr/>
          <a:lstStyle/>
          <a:p>
            <a:r>
              <a:rPr lang="en-US" altLang="ja-JP" smtClean="0"/>
              <a:t>Using this radiance, </a:t>
            </a:r>
          </a:p>
          <a:p>
            <a:pPr lvl="1"/>
            <a:r>
              <a:rPr lang="en-US" altLang="ja-JP" smtClean="0"/>
              <a:t>(ideal) Compute incident radiant flux for each pixel with the rendering equation</a:t>
            </a:r>
          </a:p>
          <a:p>
            <a:pPr lvl="1"/>
            <a:r>
              <a:rPr lang="en-US" altLang="ja-JP" smtClean="0"/>
              <a:t>(typical) Store it directly in each pixel and use it similar to conventional rendering</a:t>
            </a:r>
          </a:p>
        </p:txBody>
      </p:sp>
      <p:sp>
        <p:nvSpPr>
          <p:cNvPr id="224264" name="Rectangle 19"/>
          <p:cNvSpPr>
            <a:spLocks noChangeArrowheads="1"/>
          </p:cNvSpPr>
          <p:nvPr/>
        </p:nvSpPr>
        <p:spPr bwMode="auto">
          <a:xfrm>
            <a:off x="468313" y="1196975"/>
            <a:ext cx="8162925" cy="1152525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24261" name="Object 5"/>
          <p:cNvGraphicFramePr>
            <a:graphicFrameLocks noChangeAspect="1"/>
          </p:cNvGraphicFramePr>
          <p:nvPr/>
        </p:nvGraphicFramePr>
        <p:xfrm>
          <a:off x="715963" y="1227138"/>
          <a:ext cx="7667625" cy="1122362"/>
        </p:xfrm>
        <a:graphic>
          <a:graphicData uri="http://schemas.openxmlformats.org/presentationml/2006/ole">
            <p:oleObj spid="_x0000_s224261" name="数式" r:id="rId3" imgW="3035300" imgH="444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9" name="Rectangle 19"/>
          <p:cNvSpPr>
            <a:spLocks noChangeArrowheads="1"/>
          </p:cNvSpPr>
          <p:nvPr/>
        </p:nvSpPr>
        <p:spPr bwMode="auto">
          <a:xfrm>
            <a:off x="684213" y="3429000"/>
            <a:ext cx="4908550" cy="2808288"/>
          </a:xfrm>
          <a:prstGeom prst="rect">
            <a:avLst/>
          </a:prstGeom>
          <a:solidFill>
            <a:srgbClr val="F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5290" name="タイトル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smtClean="0">
                <a:cs typeface="Arial" charset="0"/>
              </a:rPr>
              <a:t>Irradiance Environment Map</a:t>
            </a:r>
          </a:p>
        </p:txBody>
      </p:sp>
      <p:sp>
        <p:nvSpPr>
          <p:cNvPr id="225291" name="テキスト ボックス 8"/>
          <p:cNvSpPr txBox="1">
            <a:spLocks noChangeArrowheads="1"/>
          </p:cNvSpPr>
          <p:nvPr/>
        </p:nvSpPr>
        <p:spPr bwMode="auto">
          <a:xfrm>
            <a:off x="1336675" y="2636838"/>
            <a:ext cx="6503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800">
                <a:ea typeface="HGPｺﾞｼｯｸM" pitchFamily="50" charset="-128"/>
              </a:rPr>
              <a:t>Does this equation calculate irradiance?</a:t>
            </a:r>
          </a:p>
        </p:txBody>
      </p:sp>
      <p:sp>
        <p:nvSpPr>
          <p:cNvPr id="225292" name="Rectangle 19"/>
          <p:cNvSpPr>
            <a:spLocks noChangeArrowheads="1"/>
          </p:cNvSpPr>
          <p:nvPr/>
        </p:nvSpPr>
        <p:spPr bwMode="auto">
          <a:xfrm>
            <a:off x="468313" y="1341438"/>
            <a:ext cx="8162925" cy="10795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25286" name="Object 6"/>
          <p:cNvGraphicFramePr>
            <a:graphicFrameLocks noChangeAspect="1"/>
          </p:cNvGraphicFramePr>
          <p:nvPr/>
        </p:nvGraphicFramePr>
        <p:xfrm>
          <a:off x="755650" y="3500438"/>
          <a:ext cx="4818063" cy="2520950"/>
        </p:xfrm>
        <a:graphic>
          <a:graphicData uri="http://schemas.openxmlformats.org/presentationml/2006/ole">
            <p:oleObj spid="_x0000_s225286" name="数式" r:id="rId3" imgW="2184400" imgH="1143000" progId="Equation.3">
              <p:embed/>
            </p:oleObj>
          </a:graphicData>
        </a:graphic>
      </p:graphicFrame>
      <p:sp>
        <p:nvSpPr>
          <p:cNvPr id="225293" name="テキスト ボックス 8"/>
          <p:cNvSpPr txBox="1">
            <a:spLocks noChangeArrowheads="1"/>
          </p:cNvSpPr>
          <p:nvPr/>
        </p:nvSpPr>
        <p:spPr bwMode="auto">
          <a:xfrm>
            <a:off x="5751513" y="4364038"/>
            <a:ext cx="19891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200">
                <a:ea typeface="HGPｺﾞｼｯｸM" pitchFamily="50" charset="-128"/>
              </a:rPr>
              <a:t>…similar?</a:t>
            </a:r>
          </a:p>
        </p:txBody>
      </p:sp>
      <p:graphicFrame>
        <p:nvGraphicFramePr>
          <p:cNvPr id="225288" name="Object 8"/>
          <p:cNvGraphicFramePr>
            <a:graphicFrameLocks noChangeAspect="1"/>
          </p:cNvGraphicFramePr>
          <p:nvPr/>
        </p:nvGraphicFramePr>
        <p:xfrm>
          <a:off x="715963" y="1298575"/>
          <a:ext cx="7667625" cy="1122363"/>
        </p:xfrm>
        <a:graphic>
          <a:graphicData uri="http://schemas.openxmlformats.org/presentationml/2006/ole">
            <p:oleObj spid="_x0000_s225288" name="数式" r:id="rId4" imgW="3035300" imgH="444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15" name="正方形/長方形 16"/>
          <p:cNvSpPr>
            <a:spLocks noChangeArrowheads="1"/>
          </p:cNvSpPr>
          <p:nvPr/>
        </p:nvSpPr>
        <p:spPr bwMode="auto">
          <a:xfrm>
            <a:off x="2484438" y="2852738"/>
            <a:ext cx="3816350" cy="1009650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226307" name="Object 3"/>
          <p:cNvGraphicFramePr>
            <a:graphicFrameLocks noChangeAspect="1"/>
          </p:cNvGraphicFramePr>
          <p:nvPr/>
        </p:nvGraphicFramePr>
        <p:xfrm>
          <a:off x="323850" y="2781300"/>
          <a:ext cx="8281988" cy="1192213"/>
        </p:xfrm>
        <a:graphic>
          <a:graphicData uri="http://schemas.openxmlformats.org/presentationml/2006/ole">
            <p:oleObj spid="_x0000_s226307" name="数式" r:id="rId3" imgW="3022560" imgH="444240" progId="Equation.3">
              <p:embed/>
            </p:oleObj>
          </a:graphicData>
        </a:graphic>
      </p:graphicFrame>
      <p:cxnSp>
        <p:nvCxnSpPr>
          <p:cNvPr id="226316" name="直線矢印コネクタ 12"/>
          <p:cNvCxnSpPr>
            <a:cxnSpLocks noChangeShapeType="1"/>
            <a:stCxn id="226317" idx="2"/>
            <a:endCxn id="226315" idx="0"/>
          </p:cNvCxnSpPr>
          <p:nvPr/>
        </p:nvCxnSpPr>
        <p:spPr bwMode="auto">
          <a:xfrm flipH="1">
            <a:off x="4392613" y="2205038"/>
            <a:ext cx="3598862" cy="6477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26317" name="正方形/長方形 9"/>
          <p:cNvSpPr>
            <a:spLocks noChangeArrowheads="1"/>
          </p:cNvSpPr>
          <p:nvPr/>
        </p:nvSpPr>
        <p:spPr bwMode="auto">
          <a:xfrm>
            <a:off x="7523163" y="1430338"/>
            <a:ext cx="936625" cy="7747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226318" name="正方形/長方形 7"/>
          <p:cNvSpPr>
            <a:spLocks noChangeArrowheads="1"/>
          </p:cNvSpPr>
          <p:nvPr/>
        </p:nvSpPr>
        <p:spPr bwMode="auto">
          <a:xfrm>
            <a:off x="4498975" y="1373188"/>
            <a:ext cx="1477963" cy="83185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cxnSp>
        <p:nvCxnSpPr>
          <p:cNvPr id="226319" name="直線矢印コネクタ 11"/>
          <p:cNvCxnSpPr>
            <a:cxnSpLocks noChangeShapeType="1"/>
            <a:stCxn id="226318" idx="2"/>
            <a:endCxn id="226315" idx="0"/>
          </p:cNvCxnSpPr>
          <p:nvPr/>
        </p:nvCxnSpPr>
        <p:spPr bwMode="auto">
          <a:xfrm flipH="1">
            <a:off x="4392613" y="2205038"/>
            <a:ext cx="846137" cy="6477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26320" name="タイトル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smtClean="0"/>
              <a:t>Generate IEM</a:t>
            </a:r>
          </a:p>
        </p:txBody>
      </p:sp>
      <p:sp>
        <p:nvSpPr>
          <p:cNvPr id="226321" name="テキスト ボックス 23"/>
          <p:cNvSpPr txBox="1">
            <a:spLocks noChangeArrowheads="1"/>
          </p:cNvSpPr>
          <p:nvPr/>
        </p:nvSpPr>
        <p:spPr bwMode="auto">
          <a:xfrm>
            <a:off x="1042988" y="4437063"/>
            <a:ext cx="7345362" cy="1196975"/>
          </a:xfrm>
          <a:prstGeom prst="rect">
            <a:avLst/>
          </a:prstGeom>
          <a:solidFill>
            <a:srgbClr val="EED9FF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</a:rPr>
              <a:t>The rendering equation of a Lambertian diffuse surface for one iteration can be calculated using an Irradiance Environment Map and multiplying by </a:t>
            </a:r>
            <a:r>
              <a:rPr lang="en-US" altLang="ja-JP" sz="2400"/>
              <a:t>1/</a:t>
            </a:r>
            <a:r>
              <a:rPr lang="en-US" altLang="ja-JP" sz="2400">
                <a:latin typeface="Symbol" pitchFamily="18" charset="2"/>
              </a:rPr>
              <a:t>p</a:t>
            </a:r>
            <a:endParaRPr lang="en-US" altLang="ja-JP" sz="2400">
              <a:ea typeface="HGPｺﾞｼｯｸM" pitchFamily="50" charset="-128"/>
            </a:endParaRPr>
          </a:p>
        </p:txBody>
      </p:sp>
      <p:graphicFrame>
        <p:nvGraphicFramePr>
          <p:cNvPr id="226314" name="Object 10"/>
          <p:cNvGraphicFramePr>
            <a:graphicFrameLocks noGrp="1" noChangeAspect="1"/>
          </p:cNvGraphicFramePr>
          <p:nvPr/>
        </p:nvGraphicFramePr>
        <p:xfrm>
          <a:off x="539750" y="1196975"/>
          <a:ext cx="7983538" cy="1222375"/>
        </p:xfrm>
        <a:graphic>
          <a:graphicData uri="http://schemas.openxmlformats.org/presentationml/2006/ole">
            <p:oleObj spid="_x0000_s226314" name="数式" r:id="rId4" imgW="1993900" imgH="304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8" name="AutoShape 16"/>
          <p:cNvSpPr>
            <a:spLocks noChangeArrowheads="1"/>
          </p:cNvSpPr>
          <p:nvPr/>
        </p:nvSpPr>
        <p:spPr bwMode="auto">
          <a:xfrm rot="10800000">
            <a:off x="1979613" y="4149725"/>
            <a:ext cx="2879725" cy="1081088"/>
          </a:xfrm>
          <a:prstGeom prst="wedgeRoundRectCallout">
            <a:avLst>
              <a:gd name="adj1" fmla="val 26292"/>
              <a:gd name="adj2" fmla="val 130616"/>
              <a:gd name="adj3" fmla="val 16667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639" name="Text Box 17"/>
          <p:cNvSpPr txBox="1">
            <a:spLocks noChangeArrowheads="1"/>
          </p:cNvSpPr>
          <p:nvPr/>
        </p:nvSpPr>
        <p:spPr bwMode="auto">
          <a:xfrm>
            <a:off x="2268538" y="4365625"/>
            <a:ext cx="236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3600">
                <a:ea typeface="HGPｺﾞｼｯｸM" pitchFamily="50" charset="-128"/>
              </a:rPr>
              <a:t>Radiance?</a:t>
            </a:r>
          </a:p>
        </p:txBody>
      </p:sp>
      <p:sp>
        <p:nvSpPr>
          <p:cNvPr id="12640" name="AutoShape 12"/>
          <p:cNvSpPr>
            <a:spLocks noChangeArrowheads="1"/>
          </p:cNvSpPr>
          <p:nvPr/>
        </p:nvSpPr>
        <p:spPr bwMode="auto">
          <a:xfrm rot="5400000">
            <a:off x="1403351" y="1125537"/>
            <a:ext cx="1439862" cy="1871663"/>
          </a:xfrm>
          <a:prstGeom prst="rightArrowCallout">
            <a:avLst>
              <a:gd name="adj1" fmla="val 37805"/>
              <a:gd name="adj2" fmla="val 32642"/>
              <a:gd name="adj3" fmla="val 17639"/>
              <a:gd name="adj4" fmla="val 53472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6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Outgoing light</a:t>
            </a:r>
          </a:p>
        </p:txBody>
      </p:sp>
      <p:sp>
        <p:nvSpPr>
          <p:cNvPr id="12642" name="Text Box 14"/>
          <p:cNvSpPr txBox="1">
            <a:spLocks noChangeArrowheads="1"/>
          </p:cNvSpPr>
          <p:nvPr/>
        </p:nvSpPr>
        <p:spPr bwMode="auto">
          <a:xfrm>
            <a:off x="1187450" y="2781300"/>
            <a:ext cx="4968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800">
                <a:ea typeface="HGPｺﾞｼｯｸM" pitchFamily="50" charset="-128"/>
              </a:rPr>
              <a:t>Radiance outgoing to the direction </a:t>
            </a:r>
            <a:r>
              <a:rPr lang="en-US" altLang="ja-JP" sz="2800" i="1">
                <a:latin typeface="Symbol" pitchFamily="18" charset="2"/>
                <a:ea typeface="HGPｺﾞｼｯｸM" pitchFamily="50" charset="-128"/>
              </a:rPr>
              <a:t>w</a:t>
            </a:r>
            <a:r>
              <a:rPr lang="en-US" altLang="ja-JP" sz="2800">
                <a:ea typeface="HGPｺﾞｼｯｸM" pitchFamily="50" charset="-128"/>
              </a:rPr>
              <a:t> at given position </a:t>
            </a:r>
            <a:r>
              <a:rPr lang="en-US" altLang="ja-JP" sz="2800" b="1">
                <a:latin typeface="Times New Roman" pitchFamily="18" charset="0"/>
                <a:ea typeface="HGPｺﾞｼｯｸM" pitchFamily="50" charset="-128"/>
              </a:rPr>
              <a:t>x</a:t>
            </a:r>
          </a:p>
        </p:txBody>
      </p:sp>
      <p:graphicFrame>
        <p:nvGraphicFramePr>
          <p:cNvPr id="12637" name="Object 349"/>
          <p:cNvGraphicFramePr>
            <a:graphicFrameLocks noGrp="1" noChangeAspect="1"/>
          </p:cNvGraphicFramePr>
          <p:nvPr>
            <p:ph sz="half" idx="2"/>
          </p:nvPr>
        </p:nvGraphicFramePr>
        <p:xfrm>
          <a:off x="1174750" y="1341438"/>
          <a:ext cx="6492875" cy="822325"/>
        </p:xfrm>
        <a:graphic>
          <a:graphicData uri="http://schemas.openxmlformats.org/presentationml/2006/ole">
            <p:oleObj spid="_x0000_s12637" name="数式" r:id="rId3" imgW="18034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Optimization</a:t>
            </a:r>
          </a:p>
        </p:txBody>
      </p:sp>
      <p:sp>
        <p:nvSpPr>
          <p:cNvPr id="231426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800" smtClean="0">
                <a:latin typeface="Arial" charset="0"/>
              </a:rPr>
              <a:t>Solving the rendering equation is expensive</a:t>
            </a:r>
          </a:p>
          <a:p>
            <a:pPr lvl="1"/>
            <a:r>
              <a:rPr lang="en-US" altLang="ja-JP" sz="2400" smtClean="0">
                <a:latin typeface="Arial" charset="0"/>
              </a:rPr>
              <a:t>Need to solve high dimensional differential equation</a:t>
            </a:r>
          </a:p>
          <a:p>
            <a:pPr lvl="2"/>
            <a:r>
              <a:rPr lang="en-US" altLang="ja-JP" sz="2000" smtClean="0">
                <a:latin typeface="Arial" charset="0"/>
              </a:rPr>
              <a:t>Lots of loops</a:t>
            </a:r>
          </a:p>
          <a:p>
            <a:pPr lvl="2"/>
            <a:r>
              <a:rPr lang="en-US" altLang="ja-JP" sz="2000" smtClean="0">
                <a:latin typeface="Arial" charset="0"/>
              </a:rPr>
              <a:t>Image resolution is high</a:t>
            </a:r>
          </a:p>
          <a:p>
            <a:pPr lvl="2"/>
            <a:r>
              <a:rPr lang="en-US" altLang="ja-JP" sz="2000" smtClean="0">
                <a:latin typeface="Arial" charset="0"/>
              </a:rPr>
              <a:t>Giga or Tera order of computation</a:t>
            </a:r>
          </a:p>
          <a:p>
            <a:pPr lvl="1"/>
            <a:r>
              <a:rPr lang="en-US" altLang="ja-JP" sz="2400" smtClean="0">
                <a:latin typeface="Arial" charset="0"/>
              </a:rPr>
              <a:t>Need to drastically reduce computation for real-time rendering</a:t>
            </a:r>
          </a:p>
          <a:p>
            <a:pPr lvl="2"/>
            <a:r>
              <a:rPr lang="en-US" altLang="ja-JP" sz="2000" smtClean="0">
                <a:latin typeface="Arial" charset="0"/>
              </a:rPr>
              <a:t>Very rough approximation</a:t>
            </a:r>
          </a:p>
          <a:p>
            <a:pPr lvl="3"/>
            <a:r>
              <a:rPr lang="en-US" altLang="ja-JP" sz="1800" smtClean="0">
                <a:latin typeface="Arial" charset="0"/>
              </a:rPr>
              <a:t>A little sacrifice of physically correctness (not physically perfect)</a:t>
            </a:r>
          </a:p>
          <a:p>
            <a:pPr lvl="3"/>
            <a:r>
              <a:rPr lang="en-US" altLang="ja-JP" sz="1800" smtClean="0">
                <a:latin typeface="Arial" charset="0"/>
              </a:rPr>
              <a:t>Physically plausible rather than physically perfection</a:t>
            </a:r>
            <a:endParaRPr lang="ja-JP" altLang="en-US" sz="18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09" name="正方形/長方形 16"/>
          <p:cNvSpPr>
            <a:spLocks noChangeArrowheads="1"/>
          </p:cNvSpPr>
          <p:nvPr/>
        </p:nvSpPr>
        <p:spPr bwMode="auto">
          <a:xfrm>
            <a:off x="684213" y="4292600"/>
            <a:ext cx="7632700" cy="1620838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91810" name="正方形/長方形 16"/>
          <p:cNvSpPr>
            <a:spLocks noChangeArrowheads="1"/>
          </p:cNvSpPr>
          <p:nvPr/>
        </p:nvSpPr>
        <p:spPr bwMode="auto">
          <a:xfrm>
            <a:off x="971550" y="1916113"/>
            <a:ext cx="6696075" cy="1620837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9181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Integral decomposition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9181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57300"/>
            <a:ext cx="8002588" cy="731838"/>
          </a:xfrm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Can this integral decompose like this?</a:t>
            </a:r>
          </a:p>
        </p:txBody>
      </p:sp>
      <p:graphicFrame>
        <p:nvGraphicFramePr>
          <p:cNvPr id="91807" name="Object 671"/>
          <p:cNvGraphicFramePr>
            <a:graphicFrameLocks noChangeAspect="1"/>
          </p:cNvGraphicFramePr>
          <p:nvPr/>
        </p:nvGraphicFramePr>
        <p:xfrm>
          <a:off x="1187450" y="2060575"/>
          <a:ext cx="6326188" cy="1223963"/>
        </p:xfrm>
        <a:graphic>
          <a:graphicData uri="http://schemas.openxmlformats.org/presentationml/2006/ole">
            <p:oleObj spid="_x0000_s91807" name="数式" r:id="rId3" imgW="1574640" imgH="304560" progId="Equation.3">
              <p:embed/>
            </p:oleObj>
          </a:graphicData>
        </a:graphic>
      </p:graphicFrame>
      <p:graphicFrame>
        <p:nvGraphicFramePr>
          <p:cNvPr id="91808" name="Object 672"/>
          <p:cNvGraphicFramePr>
            <a:graphicFrameLocks noChangeAspect="1"/>
          </p:cNvGraphicFramePr>
          <p:nvPr/>
        </p:nvGraphicFramePr>
        <p:xfrm>
          <a:off x="922338" y="4581525"/>
          <a:ext cx="7300912" cy="1152525"/>
        </p:xfrm>
        <a:graphic>
          <a:graphicData uri="http://schemas.openxmlformats.org/presentationml/2006/ole">
            <p:oleObj spid="_x0000_s91808" name="数式" r:id="rId4" imgW="1930320" imgH="304560" progId="Equation.3">
              <p:embed/>
            </p:oleObj>
          </a:graphicData>
        </a:graphic>
      </p:graphicFrame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 rot="5400000">
            <a:off x="3971925" y="3079750"/>
            <a:ext cx="661988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7200">
                <a:solidFill>
                  <a:srgbClr val="FF0000"/>
                </a:solidFill>
                <a:ea typeface="HGPｺﾞｼｯｸM" pitchFamily="50" charset="-128"/>
              </a:rPr>
              <a:t>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94" name="正方形/長方形 16"/>
          <p:cNvSpPr>
            <a:spLocks noChangeArrowheads="1"/>
          </p:cNvSpPr>
          <p:nvPr/>
        </p:nvSpPr>
        <p:spPr bwMode="auto">
          <a:xfrm>
            <a:off x="1187450" y="4868863"/>
            <a:ext cx="6624638" cy="792162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319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Optimize integral</a:t>
            </a:r>
          </a:p>
        </p:txBody>
      </p:sp>
      <p:sp>
        <p:nvSpPr>
          <p:cNvPr id="12319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57300"/>
            <a:ext cx="8075613" cy="4692650"/>
          </a:xfrm>
        </p:spPr>
        <p:txBody>
          <a:bodyPr/>
          <a:lstStyle/>
          <a:p>
            <a:r>
              <a:rPr lang="en-US" altLang="ja-JP" sz="2800" smtClean="0">
                <a:latin typeface="Arial" charset="0"/>
              </a:rPr>
              <a:t>Use Fourier transform (Convolution Theorem)</a:t>
            </a:r>
          </a:p>
          <a:p>
            <a:pPr lvl="1"/>
            <a:r>
              <a:rPr lang="en-US" altLang="ja-JP" sz="2400" smtClean="0">
                <a:latin typeface="Arial" charset="0"/>
              </a:rPr>
              <a:t>For convolution (integral of product of two functions),</a:t>
            </a:r>
          </a:p>
          <a:p>
            <a:pPr lvl="1"/>
            <a:endParaRPr lang="en-US" altLang="ja-JP" sz="2400" smtClean="0">
              <a:latin typeface="Arial" charset="0"/>
            </a:endParaRPr>
          </a:p>
          <a:p>
            <a:pPr lvl="1"/>
            <a:r>
              <a:rPr lang="en-US" altLang="ja-JP" sz="2400" smtClean="0">
                <a:latin typeface="Arial" charset="0"/>
              </a:rPr>
              <a:t>Apply Fourier transform to each function</a:t>
            </a:r>
          </a:p>
          <a:p>
            <a:pPr lvl="1"/>
            <a:endParaRPr lang="en-US" altLang="ja-JP" sz="2400" smtClean="0">
              <a:latin typeface="Arial" charset="0"/>
            </a:endParaRPr>
          </a:p>
          <a:p>
            <a:pPr lvl="1"/>
            <a:endParaRPr lang="en-US" altLang="ja-JP" sz="2400" smtClean="0">
              <a:latin typeface="Arial" charset="0"/>
            </a:endParaRPr>
          </a:p>
          <a:p>
            <a:pPr lvl="1"/>
            <a:r>
              <a:rPr lang="en-US" altLang="ja-JP" sz="2400" smtClean="0">
                <a:latin typeface="Arial" charset="0"/>
              </a:rPr>
              <a:t>Fourier transform of convolution becomes a product of Fourier transformed functions</a:t>
            </a:r>
          </a:p>
        </p:txBody>
      </p:sp>
      <p:graphicFrame>
        <p:nvGraphicFramePr>
          <p:cNvPr id="123190" name="Object 1334"/>
          <p:cNvGraphicFramePr>
            <a:graphicFrameLocks noChangeAspect="1"/>
          </p:cNvGraphicFramePr>
          <p:nvPr/>
        </p:nvGraphicFramePr>
        <p:xfrm>
          <a:off x="1619250" y="2060575"/>
          <a:ext cx="2447925" cy="708025"/>
        </p:xfrm>
        <a:graphic>
          <a:graphicData uri="http://schemas.openxmlformats.org/presentationml/2006/ole">
            <p:oleObj spid="_x0000_s123190" name="数式" r:id="rId3" imgW="1054080" imgH="304560" progId="Equation.3">
              <p:embed/>
            </p:oleObj>
          </a:graphicData>
        </a:graphic>
      </p:graphicFrame>
      <p:graphicFrame>
        <p:nvGraphicFramePr>
          <p:cNvPr id="123191" name="Object 1335"/>
          <p:cNvGraphicFramePr>
            <a:graphicFrameLocks noChangeAspect="1"/>
          </p:cNvGraphicFramePr>
          <p:nvPr/>
        </p:nvGraphicFramePr>
        <p:xfrm>
          <a:off x="1547813" y="3141663"/>
          <a:ext cx="2927350" cy="676275"/>
        </p:xfrm>
        <a:graphic>
          <a:graphicData uri="http://schemas.openxmlformats.org/presentationml/2006/ole">
            <p:oleObj spid="_x0000_s123191" name="数式" r:id="rId4" imgW="1320480" imgH="304560" progId="Equation.3">
              <p:embed/>
            </p:oleObj>
          </a:graphicData>
        </a:graphic>
      </p:graphicFrame>
      <p:graphicFrame>
        <p:nvGraphicFramePr>
          <p:cNvPr id="123192" name="Object 1336"/>
          <p:cNvGraphicFramePr>
            <a:graphicFrameLocks noChangeAspect="1"/>
          </p:cNvGraphicFramePr>
          <p:nvPr/>
        </p:nvGraphicFramePr>
        <p:xfrm>
          <a:off x="4716463" y="3141663"/>
          <a:ext cx="3446462" cy="708025"/>
        </p:xfrm>
        <a:graphic>
          <a:graphicData uri="http://schemas.openxmlformats.org/presentationml/2006/ole">
            <p:oleObj spid="_x0000_s123192" name="数式" r:id="rId5" imgW="1485720" imgH="304560" progId="Equation.3">
              <p:embed/>
            </p:oleObj>
          </a:graphicData>
        </a:graphic>
      </p:graphicFrame>
      <p:graphicFrame>
        <p:nvGraphicFramePr>
          <p:cNvPr id="123193" name="Object 1337"/>
          <p:cNvGraphicFramePr>
            <a:graphicFrameLocks noChangeAspect="1"/>
          </p:cNvGraphicFramePr>
          <p:nvPr/>
        </p:nvGraphicFramePr>
        <p:xfrm>
          <a:off x="1511300" y="4868863"/>
          <a:ext cx="5940425" cy="854075"/>
        </p:xfrm>
        <a:graphic>
          <a:graphicData uri="http://schemas.openxmlformats.org/presentationml/2006/ole">
            <p:oleObj spid="_x0000_s123193" name="数式" r:id="rId6" imgW="212076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Convolution theorem</a:t>
            </a:r>
          </a:p>
        </p:txBody>
      </p:sp>
      <p:sp>
        <p:nvSpPr>
          <p:cNvPr id="23449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57300"/>
            <a:ext cx="8435975" cy="4692650"/>
          </a:xfrm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Advantage of convolution theorem</a:t>
            </a:r>
          </a:p>
          <a:p>
            <a:pPr lvl="1"/>
            <a:r>
              <a:rPr lang="en-US" altLang="ja-JP" smtClean="0">
                <a:latin typeface="Arial" charset="0"/>
              </a:rPr>
              <a:t>Drastic optimization using Fast Fourier Transform (FFT)</a:t>
            </a:r>
          </a:p>
          <a:p>
            <a:pPr lvl="2"/>
            <a:r>
              <a:rPr lang="en-US" altLang="ja-JP" smtClean="0">
                <a:latin typeface="Arial" charset="0"/>
              </a:rPr>
              <a:t>Spherical Harmonics can be regarded as spherical Fourier transform</a:t>
            </a:r>
          </a:p>
          <a:p>
            <a:pPr lvl="2"/>
            <a:r>
              <a:rPr lang="en-US" altLang="ja-JP" smtClean="0">
                <a:latin typeface="Arial" charset="0"/>
              </a:rPr>
              <a:t>Spherical Harmonics are easy to use for rendering</a:t>
            </a:r>
          </a:p>
          <a:p>
            <a:pPr lvl="2"/>
            <a:r>
              <a:rPr lang="en-US" altLang="ja-JP" smtClean="0">
                <a:latin typeface="Arial" charset="0"/>
              </a:rPr>
              <a:t>FFT and IFFT could have bottleneck in some cases</a:t>
            </a:r>
          </a:p>
          <a:p>
            <a:pPr lvl="2"/>
            <a:r>
              <a:rPr lang="en-US" altLang="ja-JP" smtClean="0">
                <a:latin typeface="Arial" charset="0"/>
              </a:rPr>
              <a:t>However, solving the rendering equation in real-time is still too expensive on current generation hardware</a:t>
            </a:r>
          </a:p>
          <a:p>
            <a:pPr lvl="1"/>
            <a:endParaRPr lang="en-US" altLang="ja-JP" smtClean="0">
              <a:latin typeface="Arial" charset="0"/>
            </a:endParaRPr>
          </a:p>
          <a:p>
            <a:pPr lvl="1"/>
            <a:endParaRPr lang="en-US" altLang="ja-JP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75" name="正方形/長方形 16"/>
          <p:cNvSpPr>
            <a:spLocks noChangeArrowheads="1"/>
          </p:cNvSpPr>
          <p:nvPr/>
        </p:nvSpPr>
        <p:spPr bwMode="auto">
          <a:xfrm>
            <a:off x="827088" y="1773238"/>
            <a:ext cx="7993062" cy="1800225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9417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Basis transformation</a:t>
            </a:r>
          </a:p>
        </p:txBody>
      </p:sp>
      <p:sp>
        <p:nvSpPr>
          <p:cNvPr id="9417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57300"/>
            <a:ext cx="8362950" cy="4692650"/>
          </a:xfrm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Use basis transformation</a:t>
            </a:r>
          </a:p>
          <a:p>
            <a:endParaRPr lang="en-US" altLang="ja-JP" smtClean="0">
              <a:latin typeface="Arial" charset="0"/>
            </a:endParaRPr>
          </a:p>
          <a:p>
            <a:endParaRPr lang="en-US" altLang="ja-JP" smtClean="0">
              <a:latin typeface="Arial" charset="0"/>
            </a:endParaRPr>
          </a:p>
          <a:p>
            <a:endParaRPr lang="en-US" altLang="ja-JP" smtClean="0">
              <a:latin typeface="Arial" charset="0"/>
            </a:endParaRPr>
          </a:p>
          <a:p>
            <a:pPr lvl="1"/>
            <a:r>
              <a:rPr lang="en-US" altLang="ja-JP" sz="2400" smtClean="0">
                <a:latin typeface="Arial" charset="0"/>
              </a:rPr>
              <a:t>More optimization using orthogonal transformation</a:t>
            </a:r>
          </a:p>
          <a:p>
            <a:pPr lvl="1"/>
            <a:r>
              <a:rPr lang="en-US" altLang="ja-JP" sz="2400" smtClean="0">
                <a:latin typeface="Arial" charset="0"/>
              </a:rPr>
              <a:t>Reduce unnecessary coefficients for more optimization</a:t>
            </a:r>
          </a:p>
          <a:p>
            <a:pPr lvl="2"/>
            <a:r>
              <a:rPr lang="en-US" altLang="ja-JP" smtClean="0">
                <a:latin typeface="Arial" charset="0"/>
              </a:rPr>
              <a:t>Still low frequency?</a:t>
            </a:r>
          </a:p>
          <a:p>
            <a:pPr lvl="2"/>
            <a:r>
              <a:rPr lang="en-US" altLang="ja-JP" smtClean="0">
                <a:latin typeface="Arial" charset="0"/>
              </a:rPr>
              <a:t>Using PCA-related algorithms?</a:t>
            </a:r>
          </a:p>
          <a:p>
            <a:pPr lvl="2"/>
            <a:r>
              <a:rPr lang="en-US" altLang="ja-JP" smtClean="0">
                <a:latin typeface="Arial" charset="0"/>
              </a:rPr>
              <a:t>Eventually, is it PRT?</a:t>
            </a:r>
          </a:p>
        </p:txBody>
      </p:sp>
      <p:graphicFrame>
        <p:nvGraphicFramePr>
          <p:cNvPr id="94172" name="Object 988"/>
          <p:cNvGraphicFramePr>
            <a:graphicFrameLocks noChangeAspect="1"/>
          </p:cNvGraphicFramePr>
          <p:nvPr/>
        </p:nvGraphicFramePr>
        <p:xfrm>
          <a:off x="4932363" y="1773238"/>
          <a:ext cx="3779837" cy="1033462"/>
        </p:xfrm>
        <a:graphic>
          <a:graphicData uri="http://schemas.openxmlformats.org/presentationml/2006/ole">
            <p:oleObj spid="_x0000_s94172" name="数式" r:id="rId3" imgW="1346040" imgH="368280" progId="Equation.3">
              <p:embed/>
            </p:oleObj>
          </a:graphicData>
        </a:graphic>
      </p:graphicFrame>
      <p:graphicFrame>
        <p:nvGraphicFramePr>
          <p:cNvPr id="94173" name="Object 989"/>
          <p:cNvGraphicFramePr>
            <a:graphicFrameLocks noChangeAspect="1"/>
          </p:cNvGraphicFramePr>
          <p:nvPr/>
        </p:nvGraphicFramePr>
        <p:xfrm>
          <a:off x="971550" y="2565400"/>
          <a:ext cx="5097463" cy="1068388"/>
        </p:xfrm>
        <a:graphic>
          <a:graphicData uri="http://schemas.openxmlformats.org/presentationml/2006/ole">
            <p:oleObj spid="_x0000_s94173" name="数式" r:id="rId4" imgW="1815840" imgH="380880" progId="Equation.3">
              <p:embed/>
            </p:oleObj>
          </a:graphicData>
        </a:graphic>
      </p:graphicFrame>
      <p:sp>
        <p:nvSpPr>
          <p:cNvPr id="94178" name="テキスト ボックス 5"/>
          <p:cNvSpPr txBox="1">
            <a:spLocks noChangeArrowheads="1"/>
          </p:cNvSpPr>
          <p:nvPr/>
        </p:nvSpPr>
        <p:spPr bwMode="auto">
          <a:xfrm>
            <a:off x="1189038" y="6092825"/>
            <a:ext cx="5472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>
                <a:ea typeface="HGPｺﾞｼｯｸM" pitchFamily="50" charset="-128"/>
              </a:rPr>
              <a:t>“Introduction of PRT for game programmers”</a:t>
            </a:r>
            <a:r>
              <a:rPr lang="ja-JP" altLang="en-US">
                <a:ea typeface="HGPｺﾞｼｯｸM" pitchFamily="50" charset="-128"/>
              </a:rPr>
              <a:t>  </a:t>
            </a:r>
            <a:r>
              <a:rPr lang="en-US" altLang="ja-JP">
                <a:ea typeface="HGPｺﾞｼｯｸM" pitchFamily="50" charset="-128"/>
              </a:rPr>
              <a:t>[CEDEC ‘06]</a:t>
            </a:r>
            <a:endParaRPr lang="ja-JP" altLang="en-US">
              <a:ea typeface="HGPｺﾞｼｯｸM" pitchFamily="50" charset="-128"/>
            </a:endParaRPr>
          </a:p>
        </p:txBody>
      </p:sp>
      <p:sp>
        <p:nvSpPr>
          <p:cNvPr id="94179" name="右矢印 2"/>
          <p:cNvSpPr>
            <a:spLocks noChangeArrowheads="1"/>
          </p:cNvSpPr>
          <p:nvPr/>
        </p:nvSpPr>
        <p:spPr bwMode="auto">
          <a:xfrm>
            <a:off x="755650" y="6027738"/>
            <a:ext cx="431800" cy="425450"/>
          </a:xfrm>
          <a:prstGeom prst="rightArrow">
            <a:avLst>
              <a:gd name="adj1" fmla="val 50000"/>
              <a:gd name="adj2" fmla="val 43491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94174" name="Object 990"/>
          <p:cNvGraphicFramePr>
            <a:graphicFrameLocks noChangeAspect="1"/>
          </p:cNvGraphicFramePr>
          <p:nvPr/>
        </p:nvGraphicFramePr>
        <p:xfrm>
          <a:off x="954088" y="1819275"/>
          <a:ext cx="3814762" cy="1033463"/>
        </p:xfrm>
        <a:graphic>
          <a:graphicData uri="http://schemas.openxmlformats.org/presentationml/2006/ole">
            <p:oleObj spid="_x0000_s94174" name="数式" r:id="rId5" imgW="1358640" imgH="368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3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More aggresively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9453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57300"/>
            <a:ext cx="8435975" cy="3611563"/>
          </a:xfrm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After all,</a:t>
            </a:r>
          </a:p>
          <a:p>
            <a:endParaRPr lang="en-US" altLang="ja-JP" smtClean="0">
              <a:latin typeface="Arial" charset="0"/>
            </a:endParaRPr>
          </a:p>
          <a:p>
            <a:endParaRPr lang="en-US" altLang="ja-JP" smtClean="0">
              <a:latin typeface="Arial" charset="0"/>
            </a:endParaRPr>
          </a:p>
          <a:p>
            <a:pPr lvl="1"/>
            <a:r>
              <a:rPr lang="en-US" altLang="ja-JP" smtClean="0">
                <a:latin typeface="Arial" charset="0"/>
              </a:rPr>
              <a:t>Does this really not work?</a:t>
            </a:r>
          </a:p>
          <a:p>
            <a:pPr lvl="1"/>
            <a:r>
              <a:rPr lang="en-US" altLang="ja-JP" smtClean="0">
                <a:latin typeface="Arial" charset="0"/>
              </a:rPr>
              <a:t>Evaluate what case this approximation works?</a:t>
            </a:r>
          </a:p>
          <a:p>
            <a:endParaRPr lang="en-US" altLang="ja-JP" smtClean="0">
              <a:latin typeface="Arial" charset="0"/>
            </a:endParaRPr>
          </a:p>
          <a:p>
            <a:endParaRPr lang="en-US" altLang="ja-JP" smtClean="0">
              <a:latin typeface="Arial" charset="0"/>
            </a:endParaRPr>
          </a:p>
          <a:p>
            <a:endParaRPr lang="en-US" altLang="ja-JP" smtClean="0">
              <a:latin typeface="Arial" charset="0"/>
            </a:endParaRPr>
          </a:p>
          <a:p>
            <a:endParaRPr lang="en-US" altLang="ja-JP" smtClean="0">
              <a:latin typeface="Arial" charset="0"/>
            </a:endParaRPr>
          </a:p>
        </p:txBody>
      </p:sp>
      <p:graphicFrame>
        <p:nvGraphicFramePr>
          <p:cNvPr id="94535" name="Object 327"/>
          <p:cNvGraphicFramePr>
            <a:graphicFrameLocks noChangeAspect="1"/>
          </p:cNvGraphicFramePr>
          <p:nvPr/>
        </p:nvGraphicFramePr>
        <p:xfrm>
          <a:off x="971550" y="1773238"/>
          <a:ext cx="7300913" cy="1152525"/>
        </p:xfrm>
        <a:graphic>
          <a:graphicData uri="http://schemas.openxmlformats.org/presentationml/2006/ole">
            <p:oleObj spid="_x0000_s94535" name="数式" r:id="rId3" imgW="193032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87" name="正方形/長方形 16"/>
          <p:cNvSpPr>
            <a:spLocks noChangeArrowheads="1"/>
          </p:cNvSpPr>
          <p:nvPr/>
        </p:nvSpPr>
        <p:spPr bwMode="auto">
          <a:xfrm>
            <a:off x="1042988" y="3644900"/>
            <a:ext cx="6624637" cy="1223963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95888" name="正方形/長方形 16"/>
          <p:cNvSpPr>
            <a:spLocks noChangeArrowheads="1"/>
          </p:cNvSpPr>
          <p:nvPr/>
        </p:nvSpPr>
        <p:spPr bwMode="auto">
          <a:xfrm>
            <a:off x="468313" y="1557338"/>
            <a:ext cx="7704137" cy="1366837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9588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Verification (1)</a:t>
            </a:r>
            <a:endParaRPr lang="ja-JP" altLang="en-US" smtClean="0">
              <a:latin typeface="Arial" charset="0"/>
            </a:endParaRPr>
          </a:p>
        </p:txBody>
      </p:sp>
      <p:graphicFrame>
        <p:nvGraphicFramePr>
          <p:cNvPr id="95885" name="Object 653"/>
          <p:cNvGraphicFramePr>
            <a:graphicFrameLocks noChangeAspect="1"/>
          </p:cNvGraphicFramePr>
          <p:nvPr/>
        </p:nvGraphicFramePr>
        <p:xfrm>
          <a:off x="684213" y="1700213"/>
          <a:ext cx="7272337" cy="1057275"/>
        </p:xfrm>
        <a:graphic>
          <a:graphicData uri="http://schemas.openxmlformats.org/presentationml/2006/ole">
            <p:oleObj spid="_x0000_s95885" name="数式" r:id="rId3" imgW="2095200" imgH="304560" progId="Equation.3">
              <p:embed/>
            </p:oleObj>
          </a:graphicData>
        </a:graphic>
      </p:graphicFrame>
      <p:sp>
        <p:nvSpPr>
          <p:cNvPr id="95890" name="テキスト ボックス 2"/>
          <p:cNvSpPr txBox="1">
            <a:spLocks noChangeArrowheads="1"/>
          </p:cNvSpPr>
          <p:nvPr/>
        </p:nvSpPr>
        <p:spPr bwMode="auto">
          <a:xfrm>
            <a:off x="4140200" y="2205038"/>
            <a:ext cx="11525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4800">
                <a:solidFill>
                  <a:srgbClr val="FF0000"/>
                </a:solidFill>
                <a:ea typeface="HGPｺﾞｼｯｸM" pitchFamily="50" charset="-128"/>
              </a:rPr>
              <a:t>?</a:t>
            </a:r>
            <a:endParaRPr lang="ja-JP" altLang="en-US" sz="4800">
              <a:solidFill>
                <a:srgbClr val="FF0000"/>
              </a:solidFill>
              <a:ea typeface="HGPｺﾞｼｯｸM" pitchFamily="50" charset="-128"/>
            </a:endParaRPr>
          </a:p>
        </p:txBody>
      </p:sp>
      <p:sp>
        <p:nvSpPr>
          <p:cNvPr id="95891" name="テキスト ボックス 4"/>
          <p:cNvSpPr txBox="1">
            <a:spLocks noChangeArrowheads="1"/>
          </p:cNvSpPr>
          <p:nvPr/>
        </p:nvSpPr>
        <p:spPr bwMode="auto">
          <a:xfrm>
            <a:off x="611188" y="2997200"/>
            <a:ext cx="74882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3200">
                <a:ea typeface="HGPｺﾞｼｯｸM" pitchFamily="50" charset="-128"/>
              </a:rPr>
              <a:t>Verify the problem with discretization</a:t>
            </a:r>
          </a:p>
        </p:txBody>
      </p:sp>
      <p:graphicFrame>
        <p:nvGraphicFramePr>
          <p:cNvPr id="95886" name="Object 654"/>
          <p:cNvGraphicFramePr>
            <a:graphicFrameLocks noChangeAspect="1"/>
          </p:cNvGraphicFramePr>
          <p:nvPr/>
        </p:nvGraphicFramePr>
        <p:xfrm>
          <a:off x="1252538" y="3679825"/>
          <a:ext cx="6127750" cy="1189038"/>
        </p:xfrm>
        <a:graphic>
          <a:graphicData uri="http://schemas.openxmlformats.org/presentationml/2006/ole">
            <p:oleObj spid="_x0000_s95886" name="数式" r:id="rId4" imgW="1765080" imgH="342720" progId="Equation.3">
              <p:embed/>
            </p:oleObj>
          </a:graphicData>
        </a:graphic>
      </p:graphicFrame>
      <p:sp>
        <p:nvSpPr>
          <p:cNvPr id="95892" name="テキスト ボックス 8"/>
          <p:cNvSpPr txBox="1">
            <a:spLocks noChangeArrowheads="1"/>
          </p:cNvSpPr>
          <p:nvPr/>
        </p:nvSpPr>
        <p:spPr bwMode="auto">
          <a:xfrm>
            <a:off x="4067175" y="4038600"/>
            <a:ext cx="11525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4800">
                <a:solidFill>
                  <a:srgbClr val="FF0000"/>
                </a:solidFill>
                <a:ea typeface="HGPｺﾞｼｯｸM" pitchFamily="50" charset="-128"/>
              </a:rPr>
              <a:t>?</a:t>
            </a:r>
            <a:endParaRPr lang="ja-JP" altLang="en-US" sz="4800">
              <a:solidFill>
                <a:srgbClr val="FF0000"/>
              </a:solidFill>
              <a:ea typeface="HGPｺﾞｼｯｸM" pitchFamily="50" charset="-128"/>
            </a:endParaRPr>
          </a:p>
        </p:txBody>
      </p:sp>
      <p:sp>
        <p:nvSpPr>
          <p:cNvPr id="95893" name="下矢印 4"/>
          <p:cNvSpPr>
            <a:spLocks noChangeArrowheads="1"/>
          </p:cNvSpPr>
          <p:nvPr/>
        </p:nvSpPr>
        <p:spPr bwMode="auto">
          <a:xfrm>
            <a:off x="2195513" y="4941888"/>
            <a:ext cx="2089150" cy="10795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95894" name="テキスト ボックス 13"/>
          <p:cNvSpPr txBox="1">
            <a:spLocks noChangeArrowheads="1"/>
          </p:cNvSpPr>
          <p:nvPr/>
        </p:nvSpPr>
        <p:spPr bwMode="auto">
          <a:xfrm>
            <a:off x="4273550" y="5084763"/>
            <a:ext cx="13779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3200">
                <a:ea typeface="HGPｺﾞｼｯｸM" pitchFamily="50" charset="-128"/>
              </a:rPr>
              <a:t>Verify</a:t>
            </a:r>
            <a:endParaRPr lang="ja-JP" altLang="en-US" sz="3200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36" name="正方形/長方形 16"/>
          <p:cNvSpPr>
            <a:spLocks noChangeArrowheads="1"/>
          </p:cNvSpPr>
          <p:nvPr/>
        </p:nvSpPr>
        <p:spPr bwMode="auto">
          <a:xfrm>
            <a:off x="684213" y="4346575"/>
            <a:ext cx="6891337" cy="1150938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08137" name="正方形/長方形 16"/>
          <p:cNvSpPr>
            <a:spLocks noChangeArrowheads="1"/>
          </p:cNvSpPr>
          <p:nvPr/>
        </p:nvSpPr>
        <p:spPr bwMode="auto">
          <a:xfrm>
            <a:off x="2051050" y="1303338"/>
            <a:ext cx="4392613" cy="2520950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0813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Verification (2)</a:t>
            </a:r>
            <a:endParaRPr lang="ja-JP" altLang="en-US" smtClean="0">
              <a:latin typeface="Arial" charset="0"/>
            </a:endParaRPr>
          </a:p>
        </p:txBody>
      </p:sp>
      <p:graphicFrame>
        <p:nvGraphicFramePr>
          <p:cNvPr id="108134" name="Object 614"/>
          <p:cNvGraphicFramePr>
            <a:graphicFrameLocks noChangeAspect="1"/>
          </p:cNvGraphicFramePr>
          <p:nvPr/>
        </p:nvGraphicFramePr>
        <p:xfrm>
          <a:off x="1027113" y="4456113"/>
          <a:ext cx="6275387" cy="952500"/>
        </p:xfrm>
        <a:graphic>
          <a:graphicData uri="http://schemas.openxmlformats.org/presentationml/2006/ole">
            <p:oleObj spid="_x0000_s108134" name="数式" r:id="rId3" imgW="2831760" imgH="431640" progId="Equation.3">
              <p:embed/>
            </p:oleObj>
          </a:graphicData>
        </a:graphic>
      </p:graphicFrame>
      <p:graphicFrame>
        <p:nvGraphicFramePr>
          <p:cNvPr id="108135" name="Object 615"/>
          <p:cNvGraphicFramePr>
            <a:graphicFrameLocks noChangeAspect="1"/>
          </p:cNvGraphicFramePr>
          <p:nvPr/>
        </p:nvGraphicFramePr>
        <p:xfrm>
          <a:off x="2266950" y="1303338"/>
          <a:ext cx="4041775" cy="2520950"/>
        </p:xfrm>
        <a:graphic>
          <a:graphicData uri="http://schemas.openxmlformats.org/presentationml/2006/ole">
            <p:oleObj spid="_x0000_s108135" name="数式" r:id="rId4" imgW="2108160" imgH="1320480" progId="Equation.3">
              <p:embed/>
            </p:oleObj>
          </a:graphicData>
        </a:graphic>
      </p:graphicFrame>
      <p:sp>
        <p:nvSpPr>
          <p:cNvPr id="108139" name="テキスト ボックス 15"/>
          <p:cNvSpPr txBox="1">
            <a:spLocks noChangeArrowheads="1"/>
          </p:cNvSpPr>
          <p:nvPr/>
        </p:nvSpPr>
        <p:spPr bwMode="auto">
          <a:xfrm>
            <a:off x="2411413" y="3824288"/>
            <a:ext cx="3744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>
                <a:ea typeface="HGPｺﾞｼｯｸM" pitchFamily="50" charset="-128"/>
              </a:rPr>
              <a:t>Suppose each function…</a:t>
            </a:r>
            <a:endParaRPr lang="ja-JP" altLang="en-US" sz="2400">
              <a:ea typeface="HGPｺﾞｼｯｸM" pitchFamily="50" charset="-128"/>
            </a:endParaRPr>
          </a:p>
        </p:txBody>
      </p:sp>
      <p:sp>
        <p:nvSpPr>
          <p:cNvPr id="108140" name="テキスト ボックス 17"/>
          <p:cNvSpPr txBox="1">
            <a:spLocks noChangeArrowheads="1"/>
          </p:cNvSpPr>
          <p:nvPr/>
        </p:nvSpPr>
        <p:spPr bwMode="auto">
          <a:xfrm>
            <a:off x="3059113" y="5559425"/>
            <a:ext cx="208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>
                <a:ea typeface="HGPｺﾞｼｯｸM" pitchFamily="50" charset="-128"/>
              </a:rPr>
              <a:t>Evaluate this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05" name="正方形/長方形 16"/>
          <p:cNvSpPr>
            <a:spLocks noChangeArrowheads="1"/>
          </p:cNvSpPr>
          <p:nvPr/>
        </p:nvSpPr>
        <p:spPr bwMode="auto">
          <a:xfrm>
            <a:off x="820738" y="4437063"/>
            <a:ext cx="7351712" cy="2016125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4106" name="正方形/長方形 16"/>
          <p:cNvSpPr>
            <a:spLocks noChangeArrowheads="1"/>
          </p:cNvSpPr>
          <p:nvPr/>
        </p:nvSpPr>
        <p:spPr bwMode="auto">
          <a:xfrm>
            <a:off x="4657725" y="1268413"/>
            <a:ext cx="4306888" cy="2665412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4107" name="正方形/長方形 16"/>
          <p:cNvSpPr>
            <a:spLocks noChangeArrowheads="1"/>
          </p:cNvSpPr>
          <p:nvPr/>
        </p:nvSpPr>
        <p:spPr bwMode="auto">
          <a:xfrm>
            <a:off x="107950" y="1243013"/>
            <a:ext cx="4464050" cy="2690812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410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Verification (3)</a:t>
            </a:r>
            <a:endParaRPr lang="ja-JP" altLang="en-US" smtClean="0">
              <a:latin typeface="Arial" charset="0"/>
            </a:endParaRPr>
          </a:p>
        </p:txBody>
      </p:sp>
      <p:graphicFrame>
        <p:nvGraphicFramePr>
          <p:cNvPr id="124101" name="Object 1221"/>
          <p:cNvGraphicFramePr>
            <a:graphicFrameLocks noChangeAspect="1"/>
          </p:cNvGraphicFramePr>
          <p:nvPr/>
        </p:nvGraphicFramePr>
        <p:xfrm>
          <a:off x="323850" y="1281113"/>
          <a:ext cx="3960813" cy="2593975"/>
        </p:xfrm>
        <a:graphic>
          <a:graphicData uri="http://schemas.openxmlformats.org/presentationml/2006/ole">
            <p:oleObj spid="_x0000_s124101" name="数式" r:id="rId3" imgW="2819160" imgH="1854000" progId="Equation.3">
              <p:embed/>
            </p:oleObj>
          </a:graphicData>
        </a:graphic>
      </p:graphicFrame>
      <p:sp>
        <p:nvSpPr>
          <p:cNvPr id="124109" name="テキスト ボックス 6"/>
          <p:cNvSpPr txBox="1">
            <a:spLocks noChangeArrowheads="1"/>
          </p:cNvSpPr>
          <p:nvPr/>
        </p:nvSpPr>
        <p:spPr bwMode="auto">
          <a:xfrm>
            <a:off x="250825" y="981075"/>
            <a:ext cx="1225550" cy="336550"/>
          </a:xfrm>
          <a:prstGeom prst="rect">
            <a:avLst/>
          </a:prstGeom>
          <a:solidFill>
            <a:srgbClr val="EED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First term</a:t>
            </a:r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24102" name="Object 1222"/>
          <p:cNvGraphicFramePr>
            <a:graphicFrameLocks noChangeAspect="1"/>
          </p:cNvGraphicFramePr>
          <p:nvPr/>
        </p:nvGraphicFramePr>
        <p:xfrm>
          <a:off x="4787900" y="1341438"/>
          <a:ext cx="4113213" cy="2325687"/>
        </p:xfrm>
        <a:graphic>
          <a:graphicData uri="http://schemas.openxmlformats.org/presentationml/2006/ole">
            <p:oleObj spid="_x0000_s124102" name="数式" r:id="rId4" imgW="2323800" imgH="1320480" progId="Equation.3">
              <p:embed/>
            </p:oleObj>
          </a:graphicData>
        </a:graphic>
      </p:graphicFrame>
      <p:sp>
        <p:nvSpPr>
          <p:cNvPr id="124110" name="テキスト ボックス 6"/>
          <p:cNvSpPr txBox="1">
            <a:spLocks noChangeArrowheads="1"/>
          </p:cNvSpPr>
          <p:nvPr/>
        </p:nvSpPr>
        <p:spPr bwMode="auto">
          <a:xfrm>
            <a:off x="4802188" y="981075"/>
            <a:ext cx="1354137" cy="336550"/>
          </a:xfrm>
          <a:prstGeom prst="rect">
            <a:avLst/>
          </a:prstGeom>
          <a:solidFill>
            <a:srgbClr val="EED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ea typeface="HGPｺﾞｼｯｸM" pitchFamily="50" charset="-128"/>
              </a:rPr>
              <a:t>Second term</a:t>
            </a:r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24103" name="Object 1223"/>
          <p:cNvGraphicFramePr>
            <a:graphicFrameLocks noChangeAspect="1"/>
          </p:cNvGraphicFramePr>
          <p:nvPr/>
        </p:nvGraphicFramePr>
        <p:xfrm>
          <a:off x="1116013" y="4427538"/>
          <a:ext cx="6107112" cy="1033462"/>
        </p:xfrm>
        <a:graphic>
          <a:graphicData uri="http://schemas.openxmlformats.org/presentationml/2006/ole">
            <p:oleObj spid="_x0000_s124103" name="数式" r:id="rId5" imgW="2692080" imgH="457200" progId="Equation.3">
              <p:embed/>
            </p:oleObj>
          </a:graphicData>
        </a:graphic>
      </p:graphicFrame>
      <p:graphicFrame>
        <p:nvGraphicFramePr>
          <p:cNvPr id="124104" name="Object 1224"/>
          <p:cNvGraphicFramePr>
            <a:graphicFrameLocks noChangeAspect="1"/>
          </p:cNvGraphicFramePr>
          <p:nvPr/>
        </p:nvGraphicFramePr>
        <p:xfrm>
          <a:off x="1150938" y="5381625"/>
          <a:ext cx="5448300" cy="1000125"/>
        </p:xfrm>
        <a:graphic>
          <a:graphicData uri="http://schemas.openxmlformats.org/presentationml/2006/ole">
            <p:oleObj spid="_x0000_s124104" name="数式" r:id="rId6" imgW="2476440" imgH="457200" progId="Equation.3">
              <p:embed/>
            </p:oleObj>
          </a:graphicData>
        </a:graphic>
      </p:graphicFrame>
      <p:sp>
        <p:nvSpPr>
          <p:cNvPr id="124111" name="テキスト ボックス 7"/>
          <p:cNvSpPr txBox="1">
            <a:spLocks noChangeArrowheads="1"/>
          </p:cNvSpPr>
          <p:nvPr/>
        </p:nvSpPr>
        <p:spPr bwMode="auto">
          <a:xfrm>
            <a:off x="6407150" y="5468938"/>
            <a:ext cx="14414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4400">
                <a:solidFill>
                  <a:srgbClr val="FF0000"/>
                </a:solidFill>
                <a:ea typeface="HGPｺﾞｼｯｸM" pitchFamily="50" charset="-128"/>
              </a:rPr>
              <a:t>= ?</a:t>
            </a:r>
            <a:endParaRPr lang="ja-JP" altLang="en-US" sz="4400">
              <a:solidFill>
                <a:srgbClr val="FF0000"/>
              </a:solidFill>
              <a:ea typeface="HGPｺﾞｼｯｸM" pitchFamily="50" charset="-128"/>
            </a:endParaRPr>
          </a:p>
        </p:txBody>
      </p:sp>
      <p:sp>
        <p:nvSpPr>
          <p:cNvPr id="124112" name="下矢印 4"/>
          <p:cNvSpPr>
            <a:spLocks noChangeArrowheads="1"/>
          </p:cNvSpPr>
          <p:nvPr/>
        </p:nvSpPr>
        <p:spPr bwMode="auto">
          <a:xfrm>
            <a:off x="1316038" y="3933825"/>
            <a:ext cx="2032000" cy="50323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4113" name="下矢印 4"/>
          <p:cNvSpPr>
            <a:spLocks noChangeArrowheads="1"/>
          </p:cNvSpPr>
          <p:nvPr/>
        </p:nvSpPr>
        <p:spPr bwMode="auto">
          <a:xfrm>
            <a:off x="5637213" y="3933825"/>
            <a:ext cx="2030412" cy="50323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12" name="正方形/長方形 16"/>
          <p:cNvSpPr>
            <a:spLocks noChangeArrowheads="1"/>
          </p:cNvSpPr>
          <p:nvPr/>
        </p:nvSpPr>
        <p:spPr bwMode="auto">
          <a:xfrm>
            <a:off x="1619250" y="5373688"/>
            <a:ext cx="4824413" cy="1150937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5113" name="正方形/長方形 16"/>
          <p:cNvSpPr>
            <a:spLocks noChangeArrowheads="1"/>
          </p:cNvSpPr>
          <p:nvPr/>
        </p:nvSpPr>
        <p:spPr bwMode="auto">
          <a:xfrm>
            <a:off x="107950" y="1052513"/>
            <a:ext cx="8712200" cy="1008062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511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Verification (4)</a:t>
            </a:r>
            <a:endParaRPr lang="ja-JP" altLang="en-US" smtClean="0">
              <a:latin typeface="Arial" charset="0"/>
            </a:endParaRPr>
          </a:p>
        </p:txBody>
      </p:sp>
      <p:graphicFrame>
        <p:nvGraphicFramePr>
          <p:cNvPr id="125108" name="Object 1204"/>
          <p:cNvGraphicFramePr>
            <a:graphicFrameLocks noChangeAspect="1"/>
          </p:cNvGraphicFramePr>
          <p:nvPr/>
        </p:nvGraphicFramePr>
        <p:xfrm>
          <a:off x="179388" y="1211263"/>
          <a:ext cx="8569325" cy="755650"/>
        </p:xfrm>
        <a:graphic>
          <a:graphicData uri="http://schemas.openxmlformats.org/presentationml/2006/ole">
            <p:oleObj spid="_x0000_s125108" name="数式" r:id="rId3" imgW="5155920" imgH="457200" progId="Equation.3">
              <p:embed/>
            </p:oleObj>
          </a:graphicData>
        </a:graphic>
      </p:graphicFrame>
      <p:graphicFrame>
        <p:nvGraphicFramePr>
          <p:cNvPr id="125109" name="Object 1205"/>
          <p:cNvGraphicFramePr>
            <a:graphicFrameLocks noChangeAspect="1"/>
          </p:cNvGraphicFramePr>
          <p:nvPr/>
        </p:nvGraphicFramePr>
        <p:xfrm>
          <a:off x="2884488" y="2187575"/>
          <a:ext cx="252412" cy="473075"/>
        </p:xfrm>
        <a:graphic>
          <a:graphicData uri="http://schemas.openxmlformats.org/presentationml/2006/ole">
            <p:oleObj spid="_x0000_s125109" name="数式" r:id="rId4" imgW="114120" imgH="215640" progId="Equation.3">
              <p:embed/>
            </p:oleObj>
          </a:graphicData>
        </a:graphic>
      </p:graphicFrame>
      <p:sp>
        <p:nvSpPr>
          <p:cNvPr id="125115" name="テキスト ボックス 12"/>
          <p:cNvSpPr txBox="1">
            <a:spLocks noChangeArrowheads="1"/>
          </p:cNvSpPr>
          <p:nvPr/>
        </p:nvSpPr>
        <p:spPr bwMode="auto">
          <a:xfrm>
            <a:off x="2843213" y="2060575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ea typeface="HGPｺﾞｼｯｸM" pitchFamily="50" charset="-128"/>
              </a:rPr>
              <a:t>Doesn’t look so good</a:t>
            </a:r>
          </a:p>
        </p:txBody>
      </p:sp>
      <p:sp>
        <p:nvSpPr>
          <p:cNvPr id="125116" name="テキスト ボックス 3"/>
          <p:cNvSpPr txBox="1">
            <a:spLocks noChangeArrowheads="1"/>
          </p:cNvSpPr>
          <p:nvPr/>
        </p:nvSpPr>
        <p:spPr bwMode="auto">
          <a:xfrm>
            <a:off x="1482725" y="2744788"/>
            <a:ext cx="600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>
                <a:ea typeface="HGPｺﾞｼｯｸM" pitchFamily="50" charset="-128"/>
              </a:rPr>
              <a:t>How about dividing the decomposed first term by </a:t>
            </a:r>
            <a:r>
              <a:rPr lang="en-US" altLang="ja-JP" sz="2000" i="1">
                <a:latin typeface="Times New Roman" pitchFamily="18" charset="0"/>
                <a:ea typeface="HGPｺﾞｼｯｸM" pitchFamily="50" charset="-128"/>
                <a:cs typeface="Times New Roman" pitchFamily="18" charset="0"/>
              </a:rPr>
              <a:t>n</a:t>
            </a:r>
            <a:r>
              <a:rPr lang="en-US" altLang="ja-JP" sz="2000">
                <a:ea typeface="HGPｺﾞｼｯｸM" pitchFamily="50" charset="-128"/>
              </a:rPr>
              <a:t>?</a:t>
            </a:r>
            <a:endParaRPr lang="ja-JP" altLang="en-US" sz="2000">
              <a:ea typeface="HGPｺﾞｼｯｸM" pitchFamily="50" charset="-128"/>
            </a:endParaRPr>
          </a:p>
        </p:txBody>
      </p:sp>
      <p:sp>
        <p:nvSpPr>
          <p:cNvPr id="125117" name="下矢印 4"/>
          <p:cNvSpPr>
            <a:spLocks noChangeArrowheads="1"/>
          </p:cNvSpPr>
          <p:nvPr/>
        </p:nvSpPr>
        <p:spPr bwMode="auto">
          <a:xfrm>
            <a:off x="3055938" y="3175000"/>
            <a:ext cx="2032000" cy="50323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5118" name="正方形/長方形 16"/>
          <p:cNvSpPr>
            <a:spLocks noChangeArrowheads="1"/>
          </p:cNvSpPr>
          <p:nvPr/>
        </p:nvSpPr>
        <p:spPr bwMode="auto">
          <a:xfrm>
            <a:off x="107950" y="3733800"/>
            <a:ext cx="8928100" cy="1008063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graphicFrame>
        <p:nvGraphicFramePr>
          <p:cNvPr id="125110" name="Object 1206"/>
          <p:cNvGraphicFramePr>
            <a:graphicFrameLocks noChangeAspect="1"/>
          </p:cNvGraphicFramePr>
          <p:nvPr/>
        </p:nvGraphicFramePr>
        <p:xfrm>
          <a:off x="146050" y="3894138"/>
          <a:ext cx="8780463" cy="755650"/>
        </p:xfrm>
        <a:graphic>
          <a:graphicData uri="http://schemas.openxmlformats.org/presentationml/2006/ole">
            <p:oleObj spid="_x0000_s125110" name="数式" r:id="rId5" imgW="5283000" imgH="457200" progId="Equation.3">
              <p:embed/>
            </p:oleObj>
          </a:graphicData>
        </a:graphic>
      </p:graphicFrame>
      <p:graphicFrame>
        <p:nvGraphicFramePr>
          <p:cNvPr id="125111" name="Object 1207"/>
          <p:cNvGraphicFramePr>
            <a:graphicFrameLocks noChangeAspect="1"/>
          </p:cNvGraphicFramePr>
          <p:nvPr/>
        </p:nvGraphicFramePr>
        <p:xfrm>
          <a:off x="1944688" y="5373688"/>
          <a:ext cx="4283075" cy="1079500"/>
        </p:xfrm>
        <a:graphic>
          <a:graphicData uri="http://schemas.openxmlformats.org/presentationml/2006/ole">
            <p:oleObj spid="_x0000_s125111" name="数式" r:id="rId6" imgW="1803240" imgH="457200" progId="Equation.3">
              <p:embed/>
            </p:oleObj>
          </a:graphicData>
        </a:graphic>
      </p:graphicFrame>
      <p:sp>
        <p:nvSpPr>
          <p:cNvPr id="125119" name="下矢印 4"/>
          <p:cNvSpPr>
            <a:spLocks noChangeArrowheads="1"/>
          </p:cNvSpPr>
          <p:nvPr/>
        </p:nvSpPr>
        <p:spPr bwMode="auto">
          <a:xfrm>
            <a:off x="3090863" y="4797425"/>
            <a:ext cx="2032000" cy="50323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25120" name="テキスト ボックス 21"/>
          <p:cNvSpPr txBox="1">
            <a:spLocks noChangeArrowheads="1"/>
          </p:cNvSpPr>
          <p:nvPr/>
        </p:nvSpPr>
        <p:spPr bwMode="auto">
          <a:xfrm>
            <a:off x="5260975" y="4818063"/>
            <a:ext cx="1252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>
                <a:ea typeface="HGPｺﾞｼｯｸM" pitchFamily="50" charset="-128"/>
              </a:rPr>
              <a:t>Simplify</a:t>
            </a:r>
            <a:endParaRPr lang="ja-JP" altLang="en-US" sz="2400">
              <a:ea typeface="HGPｺﾞｼｯｸM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62" name="Picture 345" descr="C:\Users\straight\Desktop\CEDEC2011\Second\Figure_Graph_images\Figure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2863" y="2708275"/>
            <a:ext cx="4543426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6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Radiance</a:t>
            </a:r>
          </a:p>
        </p:txBody>
      </p:sp>
      <p:sp>
        <p:nvSpPr>
          <p:cNvPr id="1366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z="2800" smtClean="0">
                <a:latin typeface="Trebuchet MS" pitchFamily="34" charset="0"/>
              </a:rPr>
              <a:t> </a:t>
            </a:r>
            <a:r>
              <a:rPr lang="en-US" altLang="ja-JP" sz="2800" smtClean="0">
                <a:latin typeface="Symbol" pitchFamily="18" charset="2"/>
                <a:ea typeface="HGS明朝B" pitchFamily="18" charset="-128"/>
              </a:rPr>
              <a:t>F</a:t>
            </a:r>
            <a:r>
              <a:rPr lang="ja-JP" altLang="en-US" sz="2800" smtClean="0">
                <a:latin typeface="Arial" charset="0"/>
              </a:rPr>
              <a:t>(radiant flux), the quantity of light that passes through an </a:t>
            </a:r>
            <a:r>
              <a:rPr lang="en-US" altLang="ja-JP" sz="2800" smtClean="0">
                <a:latin typeface="Arial" charset="0"/>
              </a:rPr>
              <a:t>area on a unit sphere</a:t>
            </a:r>
            <a:r>
              <a:rPr lang="en-US" altLang="ja-JP" sz="2800" smtClean="0">
                <a:latin typeface="Trebuchet MS" pitchFamily="34" charset="0"/>
              </a:rPr>
              <a:t> </a:t>
            </a:r>
            <a:r>
              <a:rPr lang="en-US" altLang="ja-JP" sz="2800" i="1" smtClean="0">
                <a:latin typeface="Times New Roman" pitchFamily="18" charset="0"/>
              </a:rPr>
              <a:t>d</a:t>
            </a:r>
            <a:r>
              <a:rPr lang="en-US" altLang="ja-JP" sz="2800" i="1" smtClean="0">
                <a:latin typeface="Symbol" pitchFamily="18" charset="2"/>
              </a:rPr>
              <a:t>w</a:t>
            </a:r>
            <a:r>
              <a:rPr lang="en-US" altLang="ja-JP" sz="2800" smtClean="0">
                <a:latin typeface="Trebuchet MS" pitchFamily="34" charset="0"/>
              </a:rPr>
              <a:t> </a:t>
            </a:r>
            <a:r>
              <a:rPr lang="en-US" altLang="ja-JP" sz="2800" smtClean="0">
                <a:latin typeface="Arial" charset="0"/>
              </a:rPr>
              <a:t>(solid angle) and a unit surface area</a:t>
            </a:r>
            <a:r>
              <a:rPr lang="en-US" altLang="ja-JP" sz="2800" smtClean="0">
                <a:latin typeface="Trebuchet MS" pitchFamily="34" charset="0"/>
              </a:rPr>
              <a:t> </a:t>
            </a:r>
            <a:r>
              <a:rPr lang="en-US" altLang="ja-JP" sz="2800" i="1" smtClean="0">
                <a:latin typeface="Times New Roman" pitchFamily="18" charset="0"/>
              </a:rPr>
              <a:t>dA</a:t>
            </a:r>
            <a:endParaRPr lang="ja-JP" altLang="en-US" sz="2800" smtClean="0">
              <a:latin typeface="Arial" charset="0"/>
            </a:endParaRPr>
          </a:p>
        </p:txBody>
      </p:sp>
      <p:graphicFrame>
        <p:nvGraphicFramePr>
          <p:cNvPr id="13661" name="Object 349"/>
          <p:cNvGraphicFramePr>
            <a:graphicFrameLocks noChangeAspect="1"/>
          </p:cNvGraphicFramePr>
          <p:nvPr/>
        </p:nvGraphicFramePr>
        <p:xfrm>
          <a:off x="4356100" y="3276600"/>
          <a:ext cx="4533900" cy="1452563"/>
        </p:xfrm>
        <a:graphic>
          <a:graphicData uri="http://schemas.openxmlformats.org/presentationml/2006/ole">
            <p:oleObj spid="_x0000_s13661" name="数式" r:id="rId4" imgW="13081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93" name="正方形/長方形 16"/>
          <p:cNvSpPr>
            <a:spLocks noChangeArrowheads="1"/>
          </p:cNvSpPr>
          <p:nvPr/>
        </p:nvSpPr>
        <p:spPr bwMode="auto">
          <a:xfrm>
            <a:off x="1116013" y="2874963"/>
            <a:ext cx="6192837" cy="1368425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1194" name="正方形/長方形 16"/>
          <p:cNvSpPr>
            <a:spLocks noChangeArrowheads="1"/>
          </p:cNvSpPr>
          <p:nvPr/>
        </p:nvSpPr>
        <p:spPr bwMode="auto">
          <a:xfrm>
            <a:off x="1835150" y="1052513"/>
            <a:ext cx="4824413" cy="1152525"/>
          </a:xfrm>
          <a:prstGeom prst="rect">
            <a:avLst/>
          </a:prstGeom>
          <a:solidFill>
            <a:srgbClr val="EFF9A5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/>
            <a:endParaRPr lang="ja-JP" altLang="en-US">
              <a:ea typeface="HGPｺﾞｼｯｸM" pitchFamily="50" charset="-128"/>
            </a:endParaRPr>
          </a:p>
        </p:txBody>
      </p:sp>
      <p:sp>
        <p:nvSpPr>
          <p:cNvPr id="11119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Conclusion</a:t>
            </a:r>
          </a:p>
        </p:txBody>
      </p:sp>
      <p:graphicFrame>
        <p:nvGraphicFramePr>
          <p:cNvPr id="111191" name="Object 599"/>
          <p:cNvGraphicFramePr>
            <a:graphicFrameLocks noChangeAspect="1"/>
          </p:cNvGraphicFramePr>
          <p:nvPr/>
        </p:nvGraphicFramePr>
        <p:xfrm>
          <a:off x="2160588" y="1052513"/>
          <a:ext cx="4283075" cy="1081087"/>
        </p:xfrm>
        <a:graphic>
          <a:graphicData uri="http://schemas.openxmlformats.org/presentationml/2006/ole">
            <p:oleObj spid="_x0000_s111191" name="数式" r:id="rId3" imgW="1803240" imgH="457200" progId="Equation.3">
              <p:embed/>
            </p:oleObj>
          </a:graphicData>
        </a:graphic>
      </p:graphicFrame>
      <p:sp>
        <p:nvSpPr>
          <p:cNvPr id="111196" name="テキスト ボックス 8"/>
          <p:cNvSpPr txBox="1">
            <a:spLocks noChangeArrowheads="1"/>
          </p:cNvSpPr>
          <p:nvPr/>
        </p:nvSpPr>
        <p:spPr bwMode="auto">
          <a:xfrm>
            <a:off x="471488" y="2211388"/>
            <a:ext cx="810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1800">
                <a:ea typeface="HGPｺﾞｼｯｸM" pitchFamily="50" charset="-128"/>
              </a:rPr>
              <a:t>Since this formula introduces errors,</a:t>
            </a:r>
            <a:br>
              <a:rPr lang="en-US" altLang="ja-JP" sz="1800">
                <a:ea typeface="HGPｺﾞｼｯｸM" pitchFamily="50" charset="-128"/>
              </a:rPr>
            </a:br>
            <a:r>
              <a:rPr lang="en-US" altLang="ja-JP" sz="1800">
                <a:ea typeface="HGPｺﾞｼｯｸM" pitchFamily="50" charset="-128"/>
              </a:rPr>
              <a:t>the decomposition becomes a good approximation as the error is close to zero</a:t>
            </a:r>
            <a:endParaRPr lang="ja-JP" altLang="en-US" sz="1800">
              <a:ea typeface="HGPｺﾞｼｯｸM" pitchFamily="50" charset="-128"/>
            </a:endParaRPr>
          </a:p>
        </p:txBody>
      </p:sp>
      <p:graphicFrame>
        <p:nvGraphicFramePr>
          <p:cNvPr id="111192" name="Object 600"/>
          <p:cNvGraphicFramePr>
            <a:graphicFrameLocks noChangeAspect="1"/>
          </p:cNvGraphicFramePr>
          <p:nvPr/>
        </p:nvGraphicFramePr>
        <p:xfrm>
          <a:off x="1217613" y="2852738"/>
          <a:ext cx="6061075" cy="1390650"/>
        </p:xfrm>
        <a:graphic>
          <a:graphicData uri="http://schemas.openxmlformats.org/presentationml/2006/ole">
            <p:oleObj spid="_x0000_s111192" name="数式" r:id="rId4" imgW="1879560" imgH="431640" progId="Equation.3">
              <p:embed/>
            </p:oleObj>
          </a:graphicData>
        </a:graphic>
      </p:graphicFrame>
      <p:sp>
        <p:nvSpPr>
          <p:cNvPr id="11119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9750" y="4221163"/>
            <a:ext cx="7848600" cy="2376487"/>
          </a:xfrm>
        </p:spPr>
        <p:txBody>
          <a:bodyPr/>
          <a:lstStyle/>
          <a:p>
            <a:r>
              <a:rPr lang="en-US" altLang="ja-JP" sz="2800" smtClean="0">
                <a:latin typeface="Arial" charset="0"/>
              </a:rPr>
              <a:t>Good approximation if dealing well with errors</a:t>
            </a:r>
          </a:p>
          <a:p>
            <a:pPr lvl="1"/>
            <a:r>
              <a:rPr lang="en-US" altLang="ja-JP" sz="2400" smtClean="0">
                <a:latin typeface="Arial" charset="0"/>
              </a:rPr>
              <a:t>Understand the introduced errors</a:t>
            </a:r>
          </a:p>
          <a:p>
            <a:pPr lvl="1"/>
            <a:r>
              <a:rPr lang="en-US" altLang="ja-JP" sz="2400" smtClean="0">
                <a:latin typeface="Arial" charset="0"/>
              </a:rPr>
              <a:t>Visually compare the approximated result to the ground truth (a.k.a. real world)</a:t>
            </a:r>
          </a:p>
          <a:p>
            <a:endParaRPr lang="en-US" altLang="ja-JP" sz="28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Wrap up</a:t>
            </a:r>
          </a:p>
        </p:txBody>
      </p:sp>
      <p:sp>
        <p:nvSpPr>
          <p:cNvPr id="242690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>
                <a:latin typeface="Arial" charset="0"/>
              </a:rPr>
              <a:t>It </a:t>
            </a:r>
            <a:r>
              <a:rPr lang="en-US" altLang="ja-JP" smtClean="0">
                <a:latin typeface="Arial" charset="0"/>
              </a:rPr>
              <a:t>is naturally possible to achieve physically correct rendering by using the rendering equation</a:t>
            </a:r>
          </a:p>
          <a:p>
            <a:pPr lvl="1"/>
            <a:r>
              <a:rPr lang="en-US" altLang="ja-JP" smtClean="0">
                <a:latin typeface="Arial" charset="0"/>
              </a:rPr>
              <a:t>Because the integration is computed in the code,</a:t>
            </a:r>
          </a:p>
          <a:p>
            <a:pPr lvl="2"/>
            <a:r>
              <a:rPr lang="en-US" altLang="ja-JP" smtClean="0">
                <a:latin typeface="Arial" charset="0"/>
              </a:rPr>
              <a:t>It is fair enough to correctly write down the required conditions in mathematical form</a:t>
            </a:r>
          </a:p>
          <a:p>
            <a:pPr lvl="1"/>
            <a:r>
              <a:rPr lang="en-US" altLang="ja-JP" smtClean="0">
                <a:latin typeface="Arial" charset="0"/>
              </a:rPr>
              <a:t>Neccesary calculations are not difficult</a:t>
            </a:r>
          </a:p>
          <a:p>
            <a:pPr lvl="2"/>
            <a:r>
              <a:rPr lang="en-US" altLang="ja-JP" smtClean="0">
                <a:latin typeface="Arial" charset="0"/>
              </a:rPr>
              <a:t>Drastic optimization according to requirements by hardware specification</a:t>
            </a:r>
          </a:p>
          <a:p>
            <a:pPr lvl="3"/>
            <a:r>
              <a:rPr lang="en-US" altLang="ja-JP" smtClean="0">
                <a:latin typeface="Arial" charset="0"/>
              </a:rPr>
              <a:t>Compromised and rough approximation for some cases</a:t>
            </a:r>
            <a:endParaRPr lang="ja-JP" alt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713" name="Picture 2" descr="C:\Users\straight\Desktop\CEDEC2011\Second\img\APEscreenshot_20110901_2147_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1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Acknowledgements</a:t>
            </a:r>
          </a:p>
        </p:txBody>
      </p:sp>
      <p:sp>
        <p:nvSpPr>
          <p:cNvPr id="243715" name="コンテンツ プレースホルダー 3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792663"/>
          </a:xfrm>
        </p:spPr>
        <p:txBody>
          <a:bodyPr/>
          <a:lstStyle/>
          <a:p>
            <a:r>
              <a:rPr lang="en-US" altLang="ja-JP" smtClean="0">
                <a:solidFill>
                  <a:schemeClr val="bg1"/>
                </a:solidFill>
                <a:latin typeface="Arial" charset="0"/>
              </a:rPr>
              <a:t>R&amp;D department, tri-Ace, Inc.</a:t>
            </a:r>
            <a:endParaRPr lang="ja-JP" altLang="en-US" smtClean="0">
              <a:solidFill>
                <a:schemeClr val="bg1"/>
              </a:solidFill>
              <a:latin typeface="Arial" charset="0"/>
            </a:endParaRPr>
          </a:p>
          <a:p>
            <a:pPr lvl="1"/>
            <a:r>
              <a:rPr lang="en-US" altLang="ja-JP" smtClean="0">
                <a:solidFill>
                  <a:schemeClr val="bg1"/>
                </a:solidFill>
                <a:latin typeface="Arial" charset="0"/>
              </a:rPr>
              <a:t>Tatsuya Shoji</a:t>
            </a:r>
            <a:endParaRPr lang="ja-JP" altLang="en-US" smtClean="0">
              <a:solidFill>
                <a:schemeClr val="bg1"/>
              </a:solidFill>
              <a:latin typeface="Arial" charset="0"/>
            </a:endParaRPr>
          </a:p>
          <a:p>
            <a:pPr lvl="1"/>
            <a:r>
              <a:rPr lang="en-US" altLang="ja-JP" smtClean="0">
                <a:solidFill>
                  <a:schemeClr val="bg1"/>
                </a:solidFill>
                <a:latin typeface="Arial" charset="0"/>
              </a:rPr>
              <a:t>Satoshi Ishii</a:t>
            </a:r>
          </a:p>
          <a:p>
            <a:pPr lvl="1"/>
            <a:r>
              <a:rPr lang="en-US" altLang="ja-JP" smtClean="0">
                <a:solidFill>
                  <a:schemeClr val="bg1"/>
                </a:solidFill>
                <a:latin typeface="Arial" charset="0"/>
              </a:rPr>
              <a:t>Takafumi Ohshima</a:t>
            </a:r>
          </a:p>
          <a:p>
            <a:pPr lvl="1"/>
            <a:r>
              <a:rPr lang="en-US" altLang="ja-JP" smtClean="0">
                <a:solidFill>
                  <a:schemeClr val="bg1"/>
                </a:solidFill>
                <a:latin typeface="Arial" charset="0"/>
              </a:rPr>
              <a:t>Elliott Davis</a:t>
            </a:r>
          </a:p>
          <a:p>
            <a:r>
              <a:rPr lang="en-US" altLang="ja-JP" smtClean="0">
                <a:solidFill>
                  <a:schemeClr val="bg1"/>
                </a:solidFill>
                <a:latin typeface="Arial" charset="0"/>
              </a:rPr>
              <a:t>Thanks for the English version</a:t>
            </a:r>
          </a:p>
          <a:p>
            <a:pPr lvl="1"/>
            <a:r>
              <a:rPr lang="en-US" altLang="ja-JP" smtClean="0">
                <a:solidFill>
                  <a:schemeClr val="bg1"/>
                </a:solidFill>
                <a:latin typeface="Arial" charset="0"/>
              </a:rPr>
              <a:t>Sébastien Lagarde, Marc Heng</a:t>
            </a:r>
            <a:br>
              <a:rPr lang="en-US" altLang="ja-JP" smtClean="0">
                <a:solidFill>
                  <a:schemeClr val="bg1"/>
                </a:solidFill>
                <a:latin typeface="Arial" charset="0"/>
              </a:rPr>
            </a:br>
            <a:r>
              <a:rPr lang="en-US" altLang="ja-JP" smtClean="0">
                <a:solidFill>
                  <a:schemeClr val="bg1"/>
                </a:solidFill>
                <a:latin typeface="Arial" charset="0"/>
              </a:rPr>
              <a:t>and Naty Hoffman</a:t>
            </a:r>
            <a:r>
              <a:rPr lang="en-US" altLang="ja-JP" smtClean="0">
                <a:latin typeface="Arial" charset="0"/>
              </a:rPr>
              <a:t> </a:t>
            </a:r>
            <a:endParaRPr lang="ja-JP" alt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737" name="Picture 2" descr="C:\Users\straight\Desktop\CEDEC2011\Second\img\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73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Questions?</a:t>
            </a:r>
            <a:endParaRPr lang="ja-JP" altLang="en-US" smtClean="0">
              <a:latin typeface="Arial" charset="0"/>
            </a:endParaRPr>
          </a:p>
        </p:txBody>
      </p:sp>
      <p:sp>
        <p:nvSpPr>
          <p:cNvPr id="244739" name="Text Box 5"/>
          <p:cNvSpPr txBox="1">
            <a:spLocks noChangeArrowheads="1"/>
          </p:cNvSpPr>
          <p:nvPr/>
        </p:nvSpPr>
        <p:spPr bwMode="auto">
          <a:xfrm>
            <a:off x="2124075" y="5300663"/>
            <a:ext cx="4703763" cy="523875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kumimoji="0" lang="en-US" altLang="ja-JP" sz="2800">
                <a:solidFill>
                  <a:schemeClr val="bg1"/>
                </a:solidFill>
              </a:rPr>
              <a:t>http://research.tri-ace.com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Arial" charset="0"/>
              </a:rPr>
              <a:t>Irradiance</a:t>
            </a:r>
          </a:p>
        </p:txBody>
      </p:sp>
      <p:sp>
        <p:nvSpPr>
          <p:cNvPr id="146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sz="2800" smtClean="0">
                <a:latin typeface="Symbol" pitchFamily="18" charset="2"/>
                <a:ea typeface="HGS明朝B" pitchFamily="18" charset="-128"/>
              </a:rPr>
              <a:t>F </a:t>
            </a:r>
            <a:r>
              <a:rPr lang="en-US" altLang="ja-JP" sz="2800" smtClean="0">
                <a:latin typeface="Arial" charset="0"/>
              </a:rPr>
              <a:t>(radiant flux) incident on a unit area </a:t>
            </a:r>
            <a:r>
              <a:rPr lang="en-US" altLang="ja-JP" sz="2800" i="1" smtClean="0">
                <a:latin typeface="Times New Roman" pitchFamily="18" charset="0"/>
              </a:rPr>
              <a:t>dA</a:t>
            </a:r>
            <a:endParaRPr lang="en-US" altLang="ja-JP" sz="2800" smtClean="0">
              <a:latin typeface="Arial" charset="0"/>
              <a:ea typeface="HGS明朝B" pitchFamily="18" charset="-128"/>
            </a:endParaRPr>
          </a:p>
          <a:p>
            <a:pPr lvl="2" eaLnBrk="1" hangingPunct="1">
              <a:buFont typeface="Arial" charset="0"/>
              <a:buNone/>
            </a:pPr>
            <a:endParaRPr lang="ja-JP" altLang="en-US" sz="2000" smtClean="0">
              <a:latin typeface="Arial" charset="0"/>
            </a:endParaRPr>
          </a:p>
          <a:p>
            <a:pPr eaLnBrk="1" hangingPunct="1"/>
            <a:endParaRPr lang="ja-JP" altLang="en-US" smtClean="0">
              <a:latin typeface="Arial" charset="0"/>
            </a:endParaRPr>
          </a:p>
        </p:txBody>
      </p:sp>
      <p:pic>
        <p:nvPicPr>
          <p:cNvPr id="14687" name="Picture 60" descr="C:\Users\straight\Desktop\CEDEC2011\Second\Figure_Graph_images\Figure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8" y="2565400"/>
            <a:ext cx="5257801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684" name="Object 348"/>
          <p:cNvGraphicFramePr>
            <a:graphicFrameLocks noChangeAspect="1"/>
          </p:cNvGraphicFramePr>
          <p:nvPr/>
        </p:nvGraphicFramePr>
        <p:xfrm>
          <a:off x="4932363" y="2924175"/>
          <a:ext cx="3987800" cy="2376488"/>
        </p:xfrm>
        <a:graphic>
          <a:graphicData uri="http://schemas.openxmlformats.org/presentationml/2006/ole">
            <p:oleObj spid="_x0000_s14684" name="数式" r:id="rId4" imgW="1193800" imgH="71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0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</a:rPr>
              <a:t>Radiant flux</a:t>
            </a:r>
          </a:p>
        </p:txBody>
      </p:sp>
      <p:sp>
        <p:nvSpPr>
          <p:cNvPr id="1570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57300"/>
            <a:ext cx="8507413" cy="4792663"/>
          </a:xfrm>
        </p:spPr>
        <p:txBody>
          <a:bodyPr/>
          <a:lstStyle/>
          <a:p>
            <a:r>
              <a:rPr lang="ja-JP" altLang="en-US" smtClean="0">
                <a:latin typeface="Arial" charset="0"/>
              </a:rPr>
              <a:t>Time derivative of </a:t>
            </a:r>
            <a:r>
              <a:rPr lang="en-US" altLang="ja-JP" smtClean="0">
                <a:latin typeface="Arial" charset="0"/>
              </a:rPr>
              <a:t>the light energy</a:t>
            </a:r>
          </a:p>
          <a:p>
            <a:pPr lvl="1"/>
            <a:r>
              <a:rPr lang="en-US" altLang="ja-JP" smtClean="0">
                <a:latin typeface="Arial" charset="0"/>
              </a:rPr>
              <a:t>W (watt) = J/s</a:t>
            </a:r>
          </a:p>
          <a:p>
            <a:pPr lvl="1"/>
            <a:r>
              <a:rPr lang="en-US" altLang="ja-JP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altLang="ja-JP" smtClean="0">
                <a:latin typeface="Arial" charset="0"/>
              </a:rPr>
              <a:t>represents the light energy (radiant energy;</a:t>
            </a:r>
            <a:r>
              <a:rPr lang="ja-JP" altLang="en-US" smtClean="0">
                <a:latin typeface="Arial" charset="0"/>
              </a:rPr>
              <a:t> </a:t>
            </a:r>
            <a:r>
              <a:rPr lang="en-US" altLang="ja-JP" smtClean="0">
                <a:latin typeface="Arial" charset="0"/>
              </a:rPr>
              <a:t>J)</a:t>
            </a:r>
            <a:endParaRPr lang="ja-JP" altLang="en-US" smtClean="0">
              <a:latin typeface="Arial" charset="0"/>
            </a:endParaRPr>
          </a:p>
        </p:txBody>
      </p:sp>
      <p:graphicFrame>
        <p:nvGraphicFramePr>
          <p:cNvPr id="15705" name="Object 345"/>
          <p:cNvGraphicFramePr>
            <a:graphicFrameLocks noChangeAspect="1"/>
          </p:cNvGraphicFramePr>
          <p:nvPr/>
        </p:nvGraphicFramePr>
        <p:xfrm>
          <a:off x="2916238" y="3757613"/>
          <a:ext cx="2663825" cy="1687512"/>
        </p:xfrm>
        <a:graphic>
          <a:graphicData uri="http://schemas.openxmlformats.org/presentationml/2006/ole">
            <p:oleObj spid="_x0000_s15705" name="数式" r:id="rId3" imgW="533169" imgH="39352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デザインの設定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ユーザー定義 1">
      <a:majorFont>
        <a:latin typeface="Trebuchet MS"/>
        <a:ea typeface="HGPｺﾞｼｯｸM"/>
        <a:cs typeface=""/>
      </a:majorFont>
      <a:minorFont>
        <a:latin typeface="Trebuchet MS"/>
        <a:ea typeface="HGPｺﾞｼｯｸ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M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M" pitchFamily="50" charset="-128"/>
          </a:defRPr>
        </a:defPPr>
      </a:lstStyle>
    </a:lnDef>
  </a:objectDefaults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デザインの設定">
  <a:themeElements>
    <a:clrScheme name="1_デザインの設定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ユーザー定義 1">
      <a:majorFont>
        <a:latin typeface="Trebuchet MS"/>
        <a:ea typeface="HGPｺﾞｼｯｸM"/>
        <a:cs typeface=""/>
      </a:majorFont>
      <a:minorFont>
        <a:latin typeface="Trebuchet MS"/>
        <a:ea typeface="HGPｺﾞｼｯｸ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M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M" pitchFamily="50" charset="-128"/>
          </a:defRPr>
        </a:defPPr>
      </a:lstStyle>
    </a:lnDef>
  </a:objectDefaults>
  <a:extraClrSchemeLst>
    <a:extraClrScheme>
      <a:clrScheme name="1_デザインの設定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8450</TotalTime>
  <Words>2102</Words>
  <Application>Microsoft Office PowerPoint</Application>
  <PresentationFormat>画面に合わせる (4:3)</PresentationFormat>
  <Paragraphs>366</Paragraphs>
  <Slides>73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10</vt:i4>
      </vt:variant>
      <vt:variant>
        <vt:lpstr>デザイン テンプレート</vt:lpstr>
      </vt:variant>
      <vt:variant>
        <vt:i4>7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73</vt:i4>
      </vt:variant>
    </vt:vector>
  </HeadingPairs>
  <TitlesOfParts>
    <vt:vector size="91" baseType="lpstr">
      <vt:lpstr>Arial</vt:lpstr>
      <vt:lpstr>ＭＳ Ｐゴシック</vt:lpstr>
      <vt:lpstr>HGPｺﾞｼｯｸM</vt:lpstr>
      <vt:lpstr>Calibri</vt:lpstr>
      <vt:lpstr>Trebuchet MS</vt:lpstr>
      <vt:lpstr>Symbol</vt:lpstr>
      <vt:lpstr>Times New Roman</vt:lpstr>
      <vt:lpstr>HGS明朝B</vt:lpstr>
      <vt:lpstr>HGS平成明朝体W3</vt:lpstr>
      <vt:lpstr>HGP明朝B</vt:lpstr>
      <vt:lpstr>デザインの設定</vt:lpstr>
      <vt:lpstr>1_デザインの設定</vt:lpstr>
      <vt:lpstr>デザインの設定</vt:lpstr>
      <vt:lpstr>デザインの設定</vt:lpstr>
      <vt:lpstr>デザインの設定</vt:lpstr>
      <vt:lpstr>デザインの設定</vt:lpstr>
      <vt:lpstr>デザインの設定</vt:lpstr>
      <vt:lpstr>数式</vt:lpstr>
      <vt:lpstr>スライド 1</vt:lpstr>
      <vt:lpstr>Physically Based Rendering</vt:lpstr>
      <vt:lpstr>Equation covered in this talk</vt:lpstr>
      <vt:lpstr>Motivation</vt:lpstr>
      <vt:lpstr>The Rendering Equation</vt:lpstr>
      <vt:lpstr>Outgoing light</vt:lpstr>
      <vt:lpstr>Radiance</vt:lpstr>
      <vt:lpstr>Irradiance</vt:lpstr>
      <vt:lpstr>Radiant flux</vt:lpstr>
      <vt:lpstr>Rendering</vt:lpstr>
      <vt:lpstr>Try to calculate</vt:lpstr>
      <vt:lpstr>Try to calculate</vt:lpstr>
      <vt:lpstr>Aperture</vt:lpstr>
      <vt:lpstr>Without considering the aperture</vt:lpstr>
      <vt:lpstr>Introduction of a Lens</vt:lpstr>
      <vt:lpstr>Solution for outgoing radiance</vt:lpstr>
      <vt:lpstr>Solution for outgoing radiance</vt:lpstr>
      <vt:lpstr>Then…</vt:lpstr>
      <vt:lpstr>Calculate Le (Self emission)</vt:lpstr>
      <vt:lpstr>Solution for Lr(reflection)</vt:lpstr>
      <vt:lpstr>Lr=…</vt:lpstr>
      <vt:lpstr>Lr=…</vt:lpstr>
      <vt:lpstr>Lr=…</vt:lpstr>
      <vt:lpstr>Derive BRDF(1)</vt:lpstr>
      <vt:lpstr>Derive BRDF(2)</vt:lpstr>
      <vt:lpstr>As a result…</vt:lpstr>
      <vt:lpstr>Utilize BRDF</vt:lpstr>
      <vt:lpstr>Physical property of BRDF (1)</vt:lpstr>
      <vt:lpstr>Physical property of BRDF (2)</vt:lpstr>
      <vt:lpstr>Verify reciprocity (1)</vt:lpstr>
      <vt:lpstr>Verify reciprocity (2)</vt:lpstr>
      <vt:lpstr>Solve the rendering equation</vt:lpstr>
      <vt:lpstr>Solve it with Lambert(Assumptions)</vt:lpstr>
      <vt:lpstr>Solve it with Lambert(1)</vt:lpstr>
      <vt:lpstr>Solve it with Lambert (2)</vt:lpstr>
      <vt:lpstr>Solve it with Lambert (3)</vt:lpstr>
      <vt:lpstr>Solve it with Lambert (4)</vt:lpstr>
      <vt:lpstr>Solve it with Lambert (5)</vt:lpstr>
      <vt:lpstr>Solve it with Lambert (6)</vt:lpstr>
      <vt:lpstr>Solve it with Lambert (7)</vt:lpstr>
      <vt:lpstr>Solve it with Lambert (8)</vt:lpstr>
      <vt:lpstr>Solve it with Lambert (9)</vt:lpstr>
      <vt:lpstr>Solve it with Lambert (10)</vt:lpstr>
      <vt:lpstr>Meaning of the equation</vt:lpstr>
      <vt:lpstr>Solve with shader</vt:lpstr>
      <vt:lpstr>Radiance in shader</vt:lpstr>
      <vt:lpstr>Radiance Texture</vt:lpstr>
      <vt:lpstr>Radiance Environment Map (REM)</vt:lpstr>
      <vt:lpstr>Generate REM (1)</vt:lpstr>
      <vt:lpstr>Generate REM (2)</vt:lpstr>
      <vt:lpstr>Generate REM (3)</vt:lpstr>
      <vt:lpstr>Calculate DA</vt:lpstr>
      <vt:lpstr>Rendering w/REM(assumptions)</vt:lpstr>
      <vt:lpstr>Rendering using REM(1)</vt:lpstr>
      <vt:lpstr>Rendering using REM(2)</vt:lpstr>
      <vt:lpstr>Rendering using REM(3)</vt:lpstr>
      <vt:lpstr>Rendering using REM(4)</vt:lpstr>
      <vt:lpstr>Irradiance Environment Map</vt:lpstr>
      <vt:lpstr>Generate IEM</vt:lpstr>
      <vt:lpstr>Optimization</vt:lpstr>
      <vt:lpstr>Integral decomposition</vt:lpstr>
      <vt:lpstr>Optimize integral</vt:lpstr>
      <vt:lpstr>Convolution theorem</vt:lpstr>
      <vt:lpstr>Basis transformation</vt:lpstr>
      <vt:lpstr>More aggresively</vt:lpstr>
      <vt:lpstr>Verification (1)</vt:lpstr>
      <vt:lpstr>Verification (2)</vt:lpstr>
      <vt:lpstr>Verification (3)</vt:lpstr>
      <vt:lpstr>Verification (4)</vt:lpstr>
      <vt:lpstr>Conclusion</vt:lpstr>
      <vt:lpstr>Wrap up</vt:lpstr>
      <vt:lpstr>Acknowledgements</vt:lpstr>
      <vt:lpstr>Questions?</vt:lpstr>
    </vt:vector>
  </TitlesOfParts>
  <Company>日経BP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日経 BP</dc:creator>
  <cp:lastModifiedBy>straight</cp:lastModifiedBy>
  <cp:revision>1160</cp:revision>
  <dcterms:created xsi:type="dcterms:W3CDTF">2009-06-29T02:54:40Z</dcterms:created>
  <dcterms:modified xsi:type="dcterms:W3CDTF">2012-03-13T12:49:53Z</dcterms:modified>
</cp:coreProperties>
</file>