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827" r:id="rId2"/>
  </p:sldMasterIdLst>
  <p:notesMasterIdLst>
    <p:notesMasterId r:id="rId83"/>
  </p:notesMasterIdLst>
  <p:sldIdLst>
    <p:sldId id="256" r:id="rId3"/>
    <p:sldId id="257" r:id="rId4"/>
    <p:sldId id="258" r:id="rId5"/>
    <p:sldId id="261" r:id="rId6"/>
    <p:sldId id="259" r:id="rId7"/>
    <p:sldId id="260" r:id="rId8"/>
    <p:sldId id="262" r:id="rId9"/>
    <p:sldId id="263" r:id="rId10"/>
    <p:sldId id="265" r:id="rId11"/>
    <p:sldId id="266" r:id="rId12"/>
    <p:sldId id="282" r:id="rId13"/>
    <p:sldId id="283" r:id="rId14"/>
    <p:sldId id="268" r:id="rId15"/>
    <p:sldId id="270" r:id="rId16"/>
    <p:sldId id="271" r:id="rId17"/>
    <p:sldId id="272" r:id="rId18"/>
    <p:sldId id="273" r:id="rId19"/>
    <p:sldId id="274" r:id="rId20"/>
    <p:sldId id="310" r:id="rId21"/>
    <p:sldId id="275" r:id="rId22"/>
    <p:sldId id="311" r:id="rId23"/>
    <p:sldId id="276" r:id="rId24"/>
    <p:sldId id="312" r:id="rId25"/>
    <p:sldId id="278" r:id="rId26"/>
    <p:sldId id="279" r:id="rId27"/>
    <p:sldId id="280" r:id="rId28"/>
    <p:sldId id="314" r:id="rId29"/>
    <p:sldId id="281" r:id="rId30"/>
    <p:sldId id="284" r:id="rId31"/>
    <p:sldId id="285" r:id="rId32"/>
    <p:sldId id="315" r:id="rId33"/>
    <p:sldId id="286" r:id="rId34"/>
    <p:sldId id="287" r:id="rId35"/>
    <p:sldId id="289" r:id="rId36"/>
    <p:sldId id="316" r:id="rId37"/>
    <p:sldId id="337" r:id="rId38"/>
    <p:sldId id="290" r:id="rId39"/>
    <p:sldId id="317" r:id="rId40"/>
    <p:sldId id="291" r:id="rId41"/>
    <p:sldId id="318" r:id="rId42"/>
    <p:sldId id="292" r:id="rId43"/>
    <p:sldId id="293" r:id="rId44"/>
    <p:sldId id="294" r:id="rId45"/>
    <p:sldId id="319" r:id="rId46"/>
    <p:sldId id="338" r:id="rId47"/>
    <p:sldId id="295" r:id="rId48"/>
    <p:sldId id="320" r:id="rId49"/>
    <p:sldId id="296" r:id="rId50"/>
    <p:sldId id="297" r:id="rId51"/>
    <p:sldId id="298" r:id="rId52"/>
    <p:sldId id="299" r:id="rId53"/>
    <p:sldId id="300" r:id="rId54"/>
    <p:sldId id="301" r:id="rId55"/>
    <p:sldId id="321" r:id="rId56"/>
    <p:sldId id="302" r:id="rId57"/>
    <p:sldId id="322" r:id="rId58"/>
    <p:sldId id="303" r:id="rId59"/>
    <p:sldId id="323" r:id="rId60"/>
    <p:sldId id="304" r:id="rId61"/>
    <p:sldId id="324" r:id="rId62"/>
    <p:sldId id="306" r:id="rId63"/>
    <p:sldId id="325" r:id="rId64"/>
    <p:sldId id="305" r:id="rId65"/>
    <p:sldId id="326" r:id="rId66"/>
    <p:sldId id="307" r:id="rId67"/>
    <p:sldId id="327" r:id="rId68"/>
    <p:sldId id="308" r:id="rId69"/>
    <p:sldId id="328" r:id="rId70"/>
    <p:sldId id="340" r:id="rId71"/>
    <p:sldId id="341" r:id="rId72"/>
    <p:sldId id="309" r:id="rId73"/>
    <p:sldId id="330" r:id="rId74"/>
    <p:sldId id="339" r:id="rId75"/>
    <p:sldId id="336" r:id="rId76"/>
    <p:sldId id="331" r:id="rId77"/>
    <p:sldId id="343" r:id="rId78"/>
    <p:sldId id="342" r:id="rId79"/>
    <p:sldId id="344" r:id="rId80"/>
    <p:sldId id="345" r:id="rId81"/>
    <p:sldId id="334" r:id="rId82"/>
  </p:sldIdLst>
  <p:sldSz cx="9144000" cy="6858000" type="screen4x3"/>
  <p:notesSz cx="6858000" cy="9144000"/>
  <p:defaultTextStyle>
    <a:defPPr>
      <a:defRPr lang="ja-JP"/>
    </a:defPPr>
    <a:lvl1pPr algn="l" rtl="0" fontAlgn="base">
      <a:spcBef>
        <a:spcPct val="50000"/>
      </a:spcBef>
      <a:spcAft>
        <a:spcPct val="0"/>
      </a:spcAft>
      <a:defRPr kumimoji="1" sz="2000" kern="1200">
        <a:solidFill>
          <a:schemeClr val="tx1"/>
        </a:solidFill>
        <a:latin typeface="Arial" charset="0"/>
        <a:ea typeface="HGPｺﾞｼｯｸM" pitchFamily="50" charset="-128"/>
        <a:cs typeface="+mn-cs"/>
      </a:defRPr>
    </a:lvl1pPr>
    <a:lvl2pPr marL="457200" algn="l" rtl="0" fontAlgn="base">
      <a:spcBef>
        <a:spcPct val="50000"/>
      </a:spcBef>
      <a:spcAft>
        <a:spcPct val="0"/>
      </a:spcAft>
      <a:defRPr kumimoji="1" sz="2000" kern="1200">
        <a:solidFill>
          <a:schemeClr val="tx1"/>
        </a:solidFill>
        <a:latin typeface="Arial" charset="0"/>
        <a:ea typeface="HGPｺﾞｼｯｸM" pitchFamily="50" charset="-128"/>
        <a:cs typeface="+mn-cs"/>
      </a:defRPr>
    </a:lvl2pPr>
    <a:lvl3pPr marL="914400" algn="l" rtl="0" fontAlgn="base">
      <a:spcBef>
        <a:spcPct val="50000"/>
      </a:spcBef>
      <a:spcAft>
        <a:spcPct val="0"/>
      </a:spcAft>
      <a:defRPr kumimoji="1" sz="2000" kern="1200">
        <a:solidFill>
          <a:schemeClr val="tx1"/>
        </a:solidFill>
        <a:latin typeface="Arial" charset="0"/>
        <a:ea typeface="HGPｺﾞｼｯｸM" pitchFamily="50" charset="-128"/>
        <a:cs typeface="+mn-cs"/>
      </a:defRPr>
    </a:lvl3pPr>
    <a:lvl4pPr marL="1371600" algn="l" rtl="0" fontAlgn="base">
      <a:spcBef>
        <a:spcPct val="50000"/>
      </a:spcBef>
      <a:spcAft>
        <a:spcPct val="0"/>
      </a:spcAft>
      <a:defRPr kumimoji="1" sz="2000" kern="1200">
        <a:solidFill>
          <a:schemeClr val="tx1"/>
        </a:solidFill>
        <a:latin typeface="Arial" charset="0"/>
        <a:ea typeface="HGPｺﾞｼｯｸM" pitchFamily="50" charset="-128"/>
        <a:cs typeface="+mn-cs"/>
      </a:defRPr>
    </a:lvl4pPr>
    <a:lvl5pPr marL="1828800" algn="l" rtl="0" fontAlgn="base">
      <a:spcBef>
        <a:spcPct val="50000"/>
      </a:spcBef>
      <a:spcAft>
        <a:spcPct val="0"/>
      </a:spcAft>
      <a:defRPr kumimoji="1" sz="2000" kern="1200">
        <a:solidFill>
          <a:schemeClr val="tx1"/>
        </a:solidFill>
        <a:latin typeface="Arial" charset="0"/>
        <a:ea typeface="HGPｺﾞｼｯｸM" pitchFamily="50" charset="-128"/>
        <a:cs typeface="+mn-cs"/>
      </a:defRPr>
    </a:lvl5pPr>
    <a:lvl6pPr marL="2286000" algn="l" defTabSz="914400" rtl="0" eaLnBrk="1" latinLnBrk="0" hangingPunct="1">
      <a:defRPr kumimoji="1" sz="2000" kern="1200">
        <a:solidFill>
          <a:schemeClr val="tx1"/>
        </a:solidFill>
        <a:latin typeface="Arial" charset="0"/>
        <a:ea typeface="HGPｺﾞｼｯｸM" pitchFamily="50" charset="-128"/>
        <a:cs typeface="+mn-cs"/>
      </a:defRPr>
    </a:lvl6pPr>
    <a:lvl7pPr marL="2743200" algn="l" defTabSz="914400" rtl="0" eaLnBrk="1" latinLnBrk="0" hangingPunct="1">
      <a:defRPr kumimoji="1" sz="2000" kern="1200">
        <a:solidFill>
          <a:schemeClr val="tx1"/>
        </a:solidFill>
        <a:latin typeface="Arial" charset="0"/>
        <a:ea typeface="HGPｺﾞｼｯｸM" pitchFamily="50" charset="-128"/>
        <a:cs typeface="+mn-cs"/>
      </a:defRPr>
    </a:lvl7pPr>
    <a:lvl8pPr marL="3200400" algn="l" defTabSz="914400" rtl="0" eaLnBrk="1" latinLnBrk="0" hangingPunct="1">
      <a:defRPr kumimoji="1" sz="2000" kern="1200">
        <a:solidFill>
          <a:schemeClr val="tx1"/>
        </a:solidFill>
        <a:latin typeface="Arial" charset="0"/>
        <a:ea typeface="HGPｺﾞｼｯｸM" pitchFamily="50" charset="-128"/>
        <a:cs typeface="+mn-cs"/>
      </a:defRPr>
    </a:lvl8pPr>
    <a:lvl9pPr marL="3657600" algn="l" defTabSz="914400" rtl="0" eaLnBrk="1" latinLnBrk="0" hangingPunct="1">
      <a:defRPr kumimoji="1" sz="2000" kern="1200">
        <a:solidFill>
          <a:schemeClr val="tx1"/>
        </a:solidFill>
        <a:latin typeface="Arial" charset="0"/>
        <a:ea typeface="HGPｺﾞｼｯｸM"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900"/>
    <a:srgbClr val="CCFF99"/>
    <a:srgbClr val="99FF66"/>
    <a:srgbClr val="66FF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01" autoAdjust="0"/>
    <p:restoredTop sz="94660" autoAdjust="0"/>
  </p:normalViewPr>
  <p:slideViewPr>
    <p:cSldViewPr>
      <p:cViewPr varScale="1">
        <p:scale>
          <a:sx n="88" d="100"/>
          <a:sy n="88" d="100"/>
        </p:scale>
        <p:origin x="-1368"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50"/>
    </p:cViewPr>
  </p:sorterViewPr>
  <p:notesViewPr>
    <p:cSldViewPr>
      <p:cViewPr varScale="1">
        <p:scale>
          <a:sx n="85" d="100"/>
          <a:sy n="85" d="100"/>
        </p:scale>
        <p:origin x="-199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spcBef>
                <a:spcPct val="0"/>
              </a:spcBef>
              <a:defRPr sz="1200">
                <a:ea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spcBef>
                <a:spcPct val="0"/>
              </a:spcBef>
              <a:defRPr sz="1200">
                <a:ea typeface="ＭＳ Ｐゴシック" charset="-128"/>
              </a:defRPr>
            </a:lvl1pPr>
          </a:lstStyle>
          <a:p>
            <a:pPr>
              <a:defRPr/>
            </a:pPr>
            <a:fld id="{CA1A88AD-D3C6-4BBA-8ED2-B505A3A631E6}" type="datetimeFigureOut">
              <a:rPr lang="ja-JP" altLang="en-US"/>
              <a:pPr>
                <a:defRPr/>
              </a:pPr>
              <a:t>2011/9/5</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spcBef>
                <a:spcPct val="0"/>
              </a:spcBef>
              <a:defRPr sz="1200">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spcBef>
                <a:spcPct val="0"/>
              </a:spcBef>
              <a:defRPr sz="1200">
                <a:ea typeface="ＭＳ Ｐゴシック" charset="-128"/>
              </a:defRPr>
            </a:lvl1pPr>
          </a:lstStyle>
          <a:p>
            <a:pPr>
              <a:defRPr/>
            </a:pPr>
            <a:fld id="{B2ABE2A6-E2AF-4CC5-AA73-8AA6EB92C65F}" type="slidenum">
              <a:rPr lang="ja-JP" altLang="en-US"/>
              <a:pPr>
                <a:defRPr/>
              </a:pPr>
              <a:t>‹#›</a:t>
            </a:fld>
            <a:endParaRPr lang="ja-JP" altLang="en-US"/>
          </a:p>
        </p:txBody>
      </p:sp>
    </p:spTree>
    <p:extLst>
      <p:ext uri="{BB962C8B-B14F-4D97-AF65-F5344CB8AC3E}">
        <p14:creationId xmlns:p14="http://schemas.microsoft.com/office/powerpoint/2010/main" val="14141835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PPT-2TOP-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685800" y="2130425"/>
            <a:ext cx="7772400" cy="1470025"/>
          </a:xfrm>
        </p:spPr>
        <p:txBody>
          <a:bodyPr/>
          <a:lstStyle>
            <a:lvl1pPr algn="ctr">
              <a:defRPr>
                <a:solidFill>
                  <a:schemeClr val="tx1"/>
                </a:solidFill>
                <a:effectLst/>
              </a:defRPr>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7" name="日付プレースホルダ 3"/>
          <p:cNvSpPr>
            <a:spLocks noGrp="1"/>
          </p:cNvSpPr>
          <p:nvPr>
            <p:ph type="dt" sz="half" idx="10"/>
          </p:nvPr>
        </p:nvSpPr>
        <p:spPr>
          <a:xfrm>
            <a:off x="962025" y="6270625"/>
            <a:ext cx="2133600" cy="365125"/>
          </a:xfrm>
        </p:spPr>
        <p:txBody>
          <a:bodyPr/>
          <a:lstStyle>
            <a:lvl1pPr>
              <a:defRPr/>
            </a:lvl1pPr>
          </a:lstStyle>
          <a:p>
            <a:pPr>
              <a:defRPr/>
            </a:pPr>
            <a:fld id="{8944F5FA-DC53-4FD1-A78D-6626CB0D48A4}" type="datetimeFigureOut">
              <a:rPr lang="ja-JP" altLang="en-US"/>
              <a:pPr>
                <a:defRPr/>
              </a:pPr>
              <a:t>2011/9/5</a:t>
            </a:fld>
            <a:endParaRPr lang="ja-JP" altLang="en-US"/>
          </a:p>
        </p:txBody>
      </p:sp>
      <p:sp>
        <p:nvSpPr>
          <p:cNvPr id="8" name="フッター プレースホルダ 4"/>
          <p:cNvSpPr>
            <a:spLocks noGrp="1"/>
          </p:cNvSpPr>
          <p:nvPr>
            <p:ph type="ftr" sz="quarter" idx="11"/>
          </p:nvPr>
        </p:nvSpPr>
        <p:spPr>
          <a:xfrm>
            <a:off x="3124200" y="6270625"/>
            <a:ext cx="2895600" cy="365125"/>
          </a:xfrm>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a:xfrm>
            <a:off x="6553200" y="6270625"/>
            <a:ext cx="2133600" cy="365125"/>
          </a:xfrm>
        </p:spPr>
        <p:txBody>
          <a:bodyPr/>
          <a:lstStyle>
            <a:lvl1pPr>
              <a:defRPr/>
            </a:lvl1pPr>
          </a:lstStyle>
          <a:p>
            <a:pPr>
              <a:defRPr/>
            </a:pPr>
            <a:fld id="{D27C17D6-D212-4F46-BAEB-25E079EAC760}" type="slidenum">
              <a:rPr lang="ja-JP" altLang="en-US"/>
              <a:pPr>
                <a:defRPr/>
              </a:pPr>
              <a:t>‹#›</a:t>
            </a:fld>
            <a:endParaRPr lang="ja-JP" altLang="en-US"/>
          </a:p>
        </p:txBody>
      </p:sp>
    </p:spTree>
    <p:extLst>
      <p:ext uri="{BB962C8B-B14F-4D97-AF65-F5344CB8AC3E}">
        <p14:creationId xmlns:p14="http://schemas.microsoft.com/office/powerpoint/2010/main" val="1616357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257300"/>
            <a:ext cx="8229600" cy="47926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a:xfrm>
            <a:off x="962025" y="6280150"/>
            <a:ext cx="2133600" cy="365125"/>
          </a:xfrm>
        </p:spPr>
        <p:txBody>
          <a:bodyPr/>
          <a:lstStyle>
            <a:lvl1pPr>
              <a:defRPr/>
            </a:lvl1pPr>
          </a:lstStyle>
          <a:p>
            <a:pPr>
              <a:defRPr/>
            </a:pPr>
            <a:fld id="{0CF14DA2-D403-467D-803D-BE65E95F4931}" type="datetimeFigureOut">
              <a:rPr lang="ja-JP" altLang="en-US"/>
              <a:pPr>
                <a:defRPr/>
              </a:pPr>
              <a:t>2011/9/5</a:t>
            </a:fld>
            <a:endParaRPr lang="ja-JP" altLang="en-US"/>
          </a:p>
        </p:txBody>
      </p:sp>
      <p:sp>
        <p:nvSpPr>
          <p:cNvPr id="8" name="フッター プレースホルダ 4"/>
          <p:cNvSpPr>
            <a:spLocks noGrp="1"/>
          </p:cNvSpPr>
          <p:nvPr>
            <p:ph type="ftr" sz="quarter" idx="11"/>
          </p:nvPr>
        </p:nvSpPr>
        <p:spPr>
          <a:xfrm>
            <a:off x="3124200" y="6280150"/>
            <a:ext cx="2895600" cy="365125"/>
          </a:xfrm>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a:xfrm>
            <a:off x="6553200" y="6280150"/>
            <a:ext cx="2133600" cy="365125"/>
          </a:xfrm>
        </p:spPr>
        <p:txBody>
          <a:bodyPr/>
          <a:lstStyle>
            <a:lvl1pPr>
              <a:defRPr/>
            </a:lvl1pPr>
          </a:lstStyle>
          <a:p>
            <a:pPr>
              <a:defRPr/>
            </a:pPr>
            <a:fld id="{1DB4A990-C2BC-477D-8EE7-EFBEF651F44E}" type="slidenum">
              <a:rPr lang="ja-JP" altLang="en-US"/>
              <a:pPr>
                <a:defRPr/>
              </a:pPr>
              <a:t>‹#›</a:t>
            </a:fld>
            <a:endParaRPr lang="ja-JP" altLang="en-US"/>
          </a:p>
        </p:txBody>
      </p:sp>
    </p:spTree>
    <p:extLst>
      <p:ext uri="{BB962C8B-B14F-4D97-AF65-F5344CB8AC3E}">
        <p14:creationId xmlns:p14="http://schemas.microsoft.com/office/powerpoint/2010/main" val="61248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縦書きタイトル 1"/>
          <p:cNvSpPr>
            <a:spLocks noGrp="1"/>
          </p:cNvSpPr>
          <p:nvPr>
            <p:ph type="title" orient="vert"/>
          </p:nvPr>
        </p:nvSpPr>
        <p:spPr>
          <a:xfrm>
            <a:off x="6629400" y="1257300"/>
            <a:ext cx="2057400" cy="4868863"/>
          </a:xfrm>
        </p:spPr>
        <p:txBody>
          <a:bodyPr vert="eaVert"/>
          <a:lstStyle>
            <a:lvl1pPr>
              <a:defRPr>
                <a:solidFill>
                  <a:schemeClr val="tx1"/>
                </a:solidFill>
                <a:effectLst/>
              </a:defRPr>
            </a:lvl1p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257300"/>
            <a:ext cx="6019800" cy="48688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a:xfrm>
            <a:off x="962025" y="6280150"/>
            <a:ext cx="2133600" cy="365125"/>
          </a:xfrm>
        </p:spPr>
        <p:txBody>
          <a:bodyPr/>
          <a:lstStyle>
            <a:lvl1pPr>
              <a:defRPr/>
            </a:lvl1pPr>
          </a:lstStyle>
          <a:p>
            <a:pPr>
              <a:defRPr/>
            </a:pPr>
            <a:fld id="{1751443D-0B2E-4DFC-A0FF-D96DCBC63BA4}" type="datetimeFigureOut">
              <a:rPr lang="ja-JP" altLang="en-US"/>
              <a:pPr>
                <a:defRPr/>
              </a:pPr>
              <a:t>2011/9/5</a:t>
            </a:fld>
            <a:endParaRPr lang="ja-JP" altLang="en-US"/>
          </a:p>
        </p:txBody>
      </p:sp>
      <p:sp>
        <p:nvSpPr>
          <p:cNvPr id="8" name="フッター プレースホルダ 4"/>
          <p:cNvSpPr>
            <a:spLocks noGrp="1"/>
          </p:cNvSpPr>
          <p:nvPr>
            <p:ph type="ftr" sz="quarter" idx="11"/>
          </p:nvPr>
        </p:nvSpPr>
        <p:spPr>
          <a:xfrm>
            <a:off x="3152775" y="6280150"/>
            <a:ext cx="2895600" cy="365125"/>
          </a:xfrm>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a:xfrm>
            <a:off x="6581775" y="6280150"/>
            <a:ext cx="2133600" cy="365125"/>
          </a:xfrm>
        </p:spPr>
        <p:txBody>
          <a:bodyPr/>
          <a:lstStyle>
            <a:lvl1pPr>
              <a:defRPr/>
            </a:lvl1pPr>
          </a:lstStyle>
          <a:p>
            <a:pPr>
              <a:defRPr/>
            </a:pPr>
            <a:fld id="{1C91F851-90C4-4696-BEAE-489D809583D8}" type="slidenum">
              <a:rPr lang="ja-JP" altLang="en-US"/>
              <a:pPr>
                <a:defRPr/>
              </a:pPr>
              <a:t>‹#›</a:t>
            </a:fld>
            <a:endParaRPr lang="ja-JP" altLang="en-US"/>
          </a:p>
        </p:txBody>
      </p:sp>
    </p:spTree>
    <p:extLst>
      <p:ext uri="{BB962C8B-B14F-4D97-AF65-F5344CB8AC3E}">
        <p14:creationId xmlns:p14="http://schemas.microsoft.com/office/powerpoint/2010/main" val="1700985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9EBD0DF-40DB-46CD-B26F-D9A3AA76247A}" type="datetimeFigureOut">
              <a:rPr lang="ja-JP" altLang="en-US"/>
              <a:pPr>
                <a:defRPr/>
              </a:pPr>
              <a:t>2011/9/5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10FE377-AE07-4377-BE80-84FFE7AE3C07}" type="slidenum">
              <a:rPr lang="ja-JP" altLang="en-US"/>
              <a:pPr>
                <a:defRPr/>
              </a:pPr>
              <a:t>‹#›</a:t>
            </a:fld>
            <a:endParaRPr lang="ja-JP" altLang="en-US"/>
          </a:p>
        </p:txBody>
      </p:sp>
    </p:spTree>
    <p:extLst>
      <p:ext uri="{BB962C8B-B14F-4D97-AF65-F5344CB8AC3E}">
        <p14:creationId xmlns:p14="http://schemas.microsoft.com/office/powerpoint/2010/main" val="63750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6038"/>
            <a:ext cx="8229600" cy="801687"/>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257300"/>
            <a:ext cx="8229600" cy="47926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C840AFF-CD74-4AC4-BAD7-53852D89024B}" type="datetimeFigureOut">
              <a:rPr lang="ja-JP" altLang="en-US"/>
              <a:pPr>
                <a:defRPr/>
              </a:pPr>
              <a:t>2011/9/5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19A0DD2-70AD-41DB-8A59-CD65B8149C76}" type="slidenum">
              <a:rPr lang="ja-JP" altLang="en-US"/>
              <a:pPr>
                <a:defRPr/>
              </a:pPr>
              <a:t>‹#›</a:t>
            </a:fld>
            <a:endParaRPr lang="ja-JP" altLang="en-US"/>
          </a:p>
        </p:txBody>
      </p:sp>
    </p:spTree>
    <p:extLst>
      <p:ext uri="{BB962C8B-B14F-4D97-AF65-F5344CB8AC3E}">
        <p14:creationId xmlns:p14="http://schemas.microsoft.com/office/powerpoint/2010/main" val="4109958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6038"/>
            <a:ext cx="8229600" cy="801687"/>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257300"/>
            <a:ext cx="4038600" cy="47926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257300"/>
            <a:ext cx="4038600" cy="2319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729038"/>
            <a:ext cx="4038600" cy="23209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3"/>
          <p:cNvSpPr>
            <a:spLocks noGrp="1"/>
          </p:cNvSpPr>
          <p:nvPr>
            <p:ph type="dt" sz="half" idx="10"/>
          </p:nvPr>
        </p:nvSpPr>
        <p:spPr/>
        <p:txBody>
          <a:bodyPr/>
          <a:lstStyle>
            <a:lvl1pPr>
              <a:defRPr/>
            </a:lvl1pPr>
          </a:lstStyle>
          <a:p>
            <a:pPr>
              <a:defRPr/>
            </a:pPr>
            <a:fld id="{721A1EB0-1608-4082-B7F6-82DEA4033A89}" type="datetimeFigureOut">
              <a:rPr lang="ja-JP" altLang="en-US"/>
              <a:pPr>
                <a:defRPr/>
              </a:pPr>
              <a:t>2011/9/5</a:t>
            </a:fld>
            <a:endParaRPr lang="ja-JP" altLang="en-US"/>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8" name="スライド番号プレースホルダ 5"/>
          <p:cNvSpPr>
            <a:spLocks noGrp="1"/>
          </p:cNvSpPr>
          <p:nvPr>
            <p:ph type="sldNum" sz="quarter" idx="12"/>
          </p:nvPr>
        </p:nvSpPr>
        <p:spPr/>
        <p:txBody>
          <a:bodyPr/>
          <a:lstStyle>
            <a:lvl1pPr>
              <a:defRPr/>
            </a:lvl1pPr>
          </a:lstStyle>
          <a:p>
            <a:pPr>
              <a:defRPr/>
            </a:pPr>
            <a:fld id="{749F3190-854A-417F-A48D-0A5F71D3E1FD}" type="slidenum">
              <a:rPr lang="ja-JP" altLang="en-US"/>
              <a:pPr>
                <a:defRPr/>
              </a:pPr>
              <a:t>‹#›</a:t>
            </a:fld>
            <a:endParaRPr lang="ja-JP" altLang="en-US"/>
          </a:p>
        </p:txBody>
      </p:sp>
    </p:spTree>
    <p:extLst>
      <p:ext uri="{BB962C8B-B14F-4D97-AF65-F5344CB8AC3E}">
        <p14:creationId xmlns:p14="http://schemas.microsoft.com/office/powerpoint/2010/main" val="1393778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6038"/>
            <a:ext cx="8229600" cy="801687"/>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257300"/>
            <a:ext cx="8229600" cy="2319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57200" y="3729038"/>
            <a:ext cx="8229600" cy="23209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4971B630-5C28-4F91-8C35-FC5B9182B3AD}" type="datetimeFigureOut">
              <a:rPr lang="ja-JP" altLang="en-US"/>
              <a:pPr>
                <a:defRPr/>
              </a:pPr>
              <a:t>2011/9/5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B08551BA-895B-45CA-BBAA-0B8D743BCCEC}" type="slidenum">
              <a:rPr lang="ja-JP" altLang="en-US"/>
              <a:pPr>
                <a:defRPr/>
              </a:pPr>
              <a:t>‹#›</a:t>
            </a:fld>
            <a:endParaRPr lang="ja-JP" altLang="en-US"/>
          </a:p>
        </p:txBody>
      </p:sp>
    </p:spTree>
    <p:extLst>
      <p:ext uri="{BB962C8B-B14F-4D97-AF65-F5344CB8AC3E}">
        <p14:creationId xmlns:p14="http://schemas.microsoft.com/office/powerpoint/2010/main" val="12699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6038"/>
            <a:ext cx="8229600" cy="801687"/>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257300"/>
            <a:ext cx="4038600" cy="47926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257300"/>
            <a:ext cx="4038600" cy="47926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75AD5E71-248F-45DD-A0CF-4A55BCD7CD9B}" type="datetimeFigureOut">
              <a:rPr lang="ja-JP" altLang="en-US"/>
              <a:pPr>
                <a:defRPr/>
              </a:pPr>
              <a:t>2011/9/5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FD14FDFE-C517-4DA9-A4D8-A9E4D1E25A25}" type="slidenum">
              <a:rPr lang="ja-JP" altLang="en-US"/>
              <a:pPr>
                <a:defRPr/>
              </a:pPr>
              <a:t>‹#›</a:t>
            </a:fld>
            <a:endParaRPr lang="ja-JP" altLang="en-US"/>
          </a:p>
        </p:txBody>
      </p:sp>
    </p:spTree>
    <p:extLst>
      <p:ext uri="{BB962C8B-B14F-4D97-AF65-F5344CB8AC3E}">
        <p14:creationId xmlns:p14="http://schemas.microsoft.com/office/powerpoint/2010/main" val="735109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6038"/>
            <a:ext cx="8229600" cy="801687"/>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257300"/>
            <a:ext cx="4038600"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257300"/>
            <a:ext cx="4038600"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5F8BFF73-9E3F-4E47-B0CD-66CD65841B69}" type="datetimeFigureOut">
              <a:rPr lang="ja-JP" altLang="en-US"/>
              <a:pPr>
                <a:defRPr/>
              </a:pPr>
              <a:t>2011/9/5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5E7B05AE-9EDD-46B0-9588-00C6F25E370C}" type="slidenum">
              <a:rPr lang="ja-JP" altLang="en-US"/>
              <a:pPr>
                <a:defRPr/>
              </a:pPr>
              <a:t>‹#›</a:t>
            </a:fld>
            <a:endParaRPr lang="ja-JP" altLang="en-US"/>
          </a:p>
        </p:txBody>
      </p:sp>
    </p:spTree>
    <p:extLst>
      <p:ext uri="{BB962C8B-B14F-4D97-AF65-F5344CB8AC3E}">
        <p14:creationId xmlns:p14="http://schemas.microsoft.com/office/powerpoint/2010/main" val="750391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6038"/>
            <a:ext cx="8229600" cy="801687"/>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257300"/>
            <a:ext cx="8229600" cy="4792663"/>
          </a:xfrm>
        </p:spPr>
        <p:txBody>
          <a:bodyPr/>
          <a:lstStyle/>
          <a:p>
            <a:pPr lvl="0"/>
            <a:endParaRPr lang="ja-JP" altLang="en-US" noProof="0"/>
          </a:p>
        </p:txBody>
      </p:sp>
      <p:sp>
        <p:nvSpPr>
          <p:cNvPr id="4" name="日付プレースホルダ 3"/>
          <p:cNvSpPr>
            <a:spLocks noGrp="1"/>
          </p:cNvSpPr>
          <p:nvPr>
            <p:ph type="dt" sz="half" idx="10"/>
          </p:nvPr>
        </p:nvSpPr>
        <p:spPr/>
        <p:txBody>
          <a:bodyPr/>
          <a:lstStyle>
            <a:lvl1pPr>
              <a:defRPr/>
            </a:lvl1pPr>
          </a:lstStyle>
          <a:p>
            <a:pPr>
              <a:defRPr/>
            </a:pPr>
            <a:fld id="{30A99802-79D9-40C3-86AA-90D42A702C51}" type="datetimeFigureOut">
              <a:rPr lang="ja-JP" altLang="en-US"/>
              <a:pPr>
                <a:defRPr/>
              </a:pPr>
              <a:t>2011/9/5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64DFCF-CE04-43DB-BF58-D251F7B14133}" type="slidenum">
              <a:rPr lang="ja-JP" altLang="en-US"/>
              <a:pPr>
                <a:defRPr/>
              </a:pPr>
              <a:t>‹#›</a:t>
            </a:fld>
            <a:endParaRPr lang="ja-JP" altLang="en-US"/>
          </a:p>
        </p:txBody>
      </p:sp>
    </p:spTree>
    <p:extLst>
      <p:ext uri="{BB962C8B-B14F-4D97-AF65-F5344CB8AC3E}">
        <p14:creationId xmlns:p14="http://schemas.microsoft.com/office/powerpoint/2010/main" val="3885608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PPT-2TOP-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685800" y="2130425"/>
            <a:ext cx="7772400" cy="1470025"/>
          </a:xfrm>
        </p:spPr>
        <p:txBody>
          <a:bodyPr/>
          <a:lstStyle>
            <a:lvl1pPr algn="ctr">
              <a:defRPr>
                <a:ln>
                  <a:noFill/>
                </a:ln>
                <a:solidFill>
                  <a:schemeClr val="tx1"/>
                </a:solidFill>
                <a:effectLst/>
              </a:defRPr>
            </a:lvl1p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7" name="日付プレースホルダ 3"/>
          <p:cNvSpPr>
            <a:spLocks noGrp="1"/>
          </p:cNvSpPr>
          <p:nvPr>
            <p:ph type="dt" sz="half" idx="10"/>
          </p:nvPr>
        </p:nvSpPr>
        <p:spPr>
          <a:xfrm>
            <a:off x="962025" y="6270625"/>
            <a:ext cx="2133600" cy="365125"/>
          </a:xfrm>
        </p:spPr>
        <p:txBody>
          <a:bodyPr/>
          <a:lstStyle>
            <a:lvl1pPr>
              <a:defRPr/>
            </a:lvl1pPr>
          </a:lstStyle>
          <a:p>
            <a:pPr>
              <a:defRPr/>
            </a:pPr>
            <a:r>
              <a:rPr lang="en-US" altLang="ja-JP"/>
              <a:t>2011/6/16</a:t>
            </a:r>
            <a:endParaRPr lang="ja-JP" altLang="en-US"/>
          </a:p>
        </p:txBody>
      </p:sp>
      <p:sp>
        <p:nvSpPr>
          <p:cNvPr id="8" name="フッター プレースホルダ 4"/>
          <p:cNvSpPr>
            <a:spLocks noGrp="1"/>
          </p:cNvSpPr>
          <p:nvPr>
            <p:ph type="ftr" sz="quarter" idx="11"/>
          </p:nvPr>
        </p:nvSpPr>
        <p:spPr>
          <a:xfrm>
            <a:off x="3124200" y="6270625"/>
            <a:ext cx="2895600" cy="365125"/>
          </a:xfrm>
        </p:spPr>
        <p:txBody>
          <a:bodyPr/>
          <a:lstStyle>
            <a:lvl1pPr>
              <a:defRPr/>
            </a:lvl1pPr>
          </a:lstStyle>
          <a:p>
            <a:pPr>
              <a:defRPr/>
            </a:pPr>
            <a:r>
              <a:rPr lang="en-US" altLang="ja-JP"/>
              <a:t>CESA Confidential</a:t>
            </a:r>
            <a:endParaRPr lang="ja-JP" altLang="en-US"/>
          </a:p>
        </p:txBody>
      </p:sp>
      <p:sp>
        <p:nvSpPr>
          <p:cNvPr id="9" name="スライド番号プレースホルダ 5"/>
          <p:cNvSpPr>
            <a:spLocks noGrp="1"/>
          </p:cNvSpPr>
          <p:nvPr>
            <p:ph type="sldNum" sz="quarter" idx="12"/>
          </p:nvPr>
        </p:nvSpPr>
        <p:spPr>
          <a:xfrm>
            <a:off x="6553200" y="6270625"/>
            <a:ext cx="2133600" cy="365125"/>
          </a:xfrm>
        </p:spPr>
        <p:txBody>
          <a:bodyPr/>
          <a:lstStyle>
            <a:lvl1pPr>
              <a:defRPr/>
            </a:lvl1pPr>
          </a:lstStyle>
          <a:p>
            <a:pPr>
              <a:defRPr/>
            </a:pPr>
            <a:fld id="{B4FCEFFD-C860-4103-BA26-2A02DB0941FD}" type="slidenum">
              <a:rPr lang="ja-JP" altLang="en-US"/>
              <a:pPr>
                <a:defRPr/>
              </a:pPr>
              <a:t>‹#›</a:t>
            </a:fld>
            <a:endParaRPr lang="ja-JP" altLang="en-US"/>
          </a:p>
        </p:txBody>
      </p:sp>
    </p:spTree>
    <p:extLst>
      <p:ext uri="{BB962C8B-B14F-4D97-AF65-F5344CB8AC3E}">
        <p14:creationId xmlns:p14="http://schemas.microsoft.com/office/powerpoint/2010/main" val="358370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257300"/>
            <a:ext cx="8229600" cy="47926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a:xfrm>
            <a:off x="962025" y="6280150"/>
            <a:ext cx="2133600" cy="365125"/>
          </a:xfrm>
        </p:spPr>
        <p:txBody>
          <a:bodyPr/>
          <a:lstStyle>
            <a:lvl1pPr>
              <a:defRPr/>
            </a:lvl1pPr>
          </a:lstStyle>
          <a:p>
            <a:pPr>
              <a:defRPr/>
            </a:pPr>
            <a:fld id="{C2543B3B-2EA0-4900-A08E-13EFDB104886}" type="datetimeFigureOut">
              <a:rPr lang="ja-JP" altLang="en-US"/>
              <a:pPr>
                <a:defRPr/>
              </a:pPr>
              <a:t>2011/9/5</a:t>
            </a:fld>
            <a:endParaRPr lang="ja-JP" altLang="en-US"/>
          </a:p>
        </p:txBody>
      </p:sp>
      <p:sp>
        <p:nvSpPr>
          <p:cNvPr id="8" name="フッター プレースホルダ 4"/>
          <p:cNvSpPr>
            <a:spLocks noGrp="1"/>
          </p:cNvSpPr>
          <p:nvPr>
            <p:ph type="ftr" sz="quarter" idx="11"/>
          </p:nvPr>
        </p:nvSpPr>
        <p:spPr>
          <a:xfrm>
            <a:off x="3124200" y="6280150"/>
            <a:ext cx="2895600" cy="365125"/>
          </a:xfrm>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a:xfrm>
            <a:off x="6553200" y="6280150"/>
            <a:ext cx="2133600" cy="365125"/>
          </a:xfrm>
        </p:spPr>
        <p:txBody>
          <a:bodyPr/>
          <a:lstStyle>
            <a:lvl1pPr>
              <a:defRPr/>
            </a:lvl1pPr>
          </a:lstStyle>
          <a:p>
            <a:pPr>
              <a:defRPr/>
            </a:pPr>
            <a:fld id="{D55E3F56-1DE8-4A98-B512-3F3CA1D2439E}" type="slidenum">
              <a:rPr lang="ja-JP" altLang="en-US"/>
              <a:pPr>
                <a:defRPr/>
              </a:pPr>
              <a:t>‹#›</a:t>
            </a:fld>
            <a:endParaRPr lang="ja-JP" altLang="en-US"/>
          </a:p>
        </p:txBody>
      </p:sp>
    </p:spTree>
    <p:extLst>
      <p:ext uri="{BB962C8B-B14F-4D97-AF65-F5344CB8AC3E}">
        <p14:creationId xmlns:p14="http://schemas.microsoft.com/office/powerpoint/2010/main" val="58531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257300"/>
            <a:ext cx="8229600" cy="47926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8" name="フッター プレースホルダ 4"/>
          <p:cNvSpPr>
            <a:spLocks noGrp="1"/>
          </p:cNvSpPr>
          <p:nvPr>
            <p:ph type="ftr" sz="quarter" idx="11"/>
          </p:nvPr>
        </p:nvSpPr>
        <p:spPr>
          <a:xfrm>
            <a:off x="3124200" y="6280150"/>
            <a:ext cx="2895600" cy="365125"/>
          </a:xfrm>
        </p:spPr>
        <p:txBody>
          <a:bodyPr/>
          <a:lstStyle>
            <a:lvl1pPr>
              <a:defRPr/>
            </a:lvl1pPr>
          </a:lstStyle>
          <a:p>
            <a:pPr>
              <a:defRPr/>
            </a:pPr>
            <a:r>
              <a:rPr lang="en-US" altLang="ja-JP"/>
              <a:t>CESA Confidential</a:t>
            </a:r>
            <a:endParaRPr lang="ja-JP" altLang="en-US"/>
          </a:p>
        </p:txBody>
      </p:sp>
      <p:sp>
        <p:nvSpPr>
          <p:cNvPr id="9" name="スライド番号プレースホルダ 5"/>
          <p:cNvSpPr>
            <a:spLocks noGrp="1"/>
          </p:cNvSpPr>
          <p:nvPr>
            <p:ph type="sldNum" sz="quarter" idx="12"/>
          </p:nvPr>
        </p:nvSpPr>
        <p:spPr>
          <a:xfrm>
            <a:off x="6553200" y="6280150"/>
            <a:ext cx="2133600" cy="365125"/>
          </a:xfrm>
        </p:spPr>
        <p:txBody>
          <a:bodyPr/>
          <a:lstStyle>
            <a:lvl1pPr>
              <a:defRPr/>
            </a:lvl1pPr>
          </a:lstStyle>
          <a:p>
            <a:pPr>
              <a:defRPr/>
            </a:pPr>
            <a:fld id="{6583C90B-E023-482D-9F85-8DF9CB371BB1}" type="slidenum">
              <a:rPr lang="ja-JP" altLang="en-US"/>
              <a:pPr>
                <a:defRPr/>
              </a:pPr>
              <a:t>‹#›</a:t>
            </a:fld>
            <a:endParaRPr lang="ja-JP" altLang="en-US"/>
          </a:p>
        </p:txBody>
      </p:sp>
    </p:spTree>
    <p:extLst>
      <p:ext uri="{BB962C8B-B14F-4D97-AF65-F5344CB8AC3E}">
        <p14:creationId xmlns:p14="http://schemas.microsoft.com/office/powerpoint/2010/main" val="461249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722313" y="4406900"/>
            <a:ext cx="7772400" cy="1362075"/>
          </a:xfrm>
        </p:spPr>
        <p:txBody>
          <a:bodyPr anchor="t"/>
          <a:lstStyle>
            <a:lvl1pPr algn="l">
              <a:defRPr sz="4000" b="1" cap="all">
                <a:ln>
                  <a:noFill/>
                </a:ln>
                <a:solidFill>
                  <a:schemeClr val="tx1"/>
                </a:solidFill>
                <a:effectLst/>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7" name="日付プレースホルダ 3"/>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8" name="フッター プレースホルダ 4"/>
          <p:cNvSpPr>
            <a:spLocks noGrp="1"/>
          </p:cNvSpPr>
          <p:nvPr>
            <p:ph type="ftr" sz="quarter" idx="11"/>
          </p:nvPr>
        </p:nvSpPr>
        <p:spPr>
          <a:xfrm>
            <a:off x="3124200" y="6280150"/>
            <a:ext cx="2895600" cy="365125"/>
          </a:xfrm>
        </p:spPr>
        <p:txBody>
          <a:bodyPr/>
          <a:lstStyle>
            <a:lvl1pPr>
              <a:defRPr/>
            </a:lvl1pPr>
          </a:lstStyle>
          <a:p>
            <a:pPr>
              <a:defRPr/>
            </a:pPr>
            <a:r>
              <a:rPr lang="en-US" altLang="ja-JP"/>
              <a:t>CESA Confidential</a:t>
            </a:r>
            <a:endParaRPr lang="ja-JP" altLang="en-US"/>
          </a:p>
        </p:txBody>
      </p:sp>
      <p:sp>
        <p:nvSpPr>
          <p:cNvPr id="9" name="スライド番号プレースホルダ 5"/>
          <p:cNvSpPr>
            <a:spLocks noGrp="1"/>
          </p:cNvSpPr>
          <p:nvPr>
            <p:ph type="sldNum" sz="quarter" idx="12"/>
          </p:nvPr>
        </p:nvSpPr>
        <p:spPr>
          <a:xfrm>
            <a:off x="6553200" y="6280150"/>
            <a:ext cx="2133600" cy="365125"/>
          </a:xfrm>
        </p:spPr>
        <p:txBody>
          <a:bodyPr/>
          <a:lstStyle>
            <a:lvl1pPr>
              <a:defRPr/>
            </a:lvl1pPr>
          </a:lstStyle>
          <a:p>
            <a:pPr>
              <a:defRPr/>
            </a:pPr>
            <a:fld id="{73CE7E60-6ACD-43E8-90F9-FF37BA46C0CA}" type="slidenum">
              <a:rPr lang="ja-JP" altLang="en-US"/>
              <a:pPr>
                <a:defRPr/>
              </a:pPr>
              <a:t>‹#›</a:t>
            </a:fld>
            <a:endParaRPr lang="ja-JP" altLang="en-US"/>
          </a:p>
        </p:txBody>
      </p:sp>
    </p:spTree>
    <p:extLst>
      <p:ext uri="{BB962C8B-B14F-4D97-AF65-F5344CB8AC3E}">
        <p14:creationId xmlns:p14="http://schemas.microsoft.com/office/powerpoint/2010/main" val="1229197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pic>
        <p:nvPicPr>
          <p:cNvPr id="5"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257300"/>
            <a:ext cx="4038600" cy="4868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257300"/>
            <a:ext cx="4038600" cy="4868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8" name="日付プレースホルダ 4"/>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9" name="フッター プレースホルダ 5"/>
          <p:cNvSpPr>
            <a:spLocks noGrp="1"/>
          </p:cNvSpPr>
          <p:nvPr>
            <p:ph type="ftr" sz="quarter" idx="11"/>
          </p:nvPr>
        </p:nvSpPr>
        <p:spPr>
          <a:xfrm>
            <a:off x="3124200" y="6280150"/>
            <a:ext cx="2895600" cy="365125"/>
          </a:xfrm>
        </p:spPr>
        <p:txBody>
          <a:bodyPr/>
          <a:lstStyle>
            <a:lvl1pPr>
              <a:defRPr/>
            </a:lvl1pPr>
          </a:lstStyle>
          <a:p>
            <a:pPr>
              <a:defRPr/>
            </a:pPr>
            <a:r>
              <a:rPr lang="en-US" altLang="ja-JP"/>
              <a:t>CESA Confidential</a:t>
            </a:r>
            <a:endParaRPr lang="ja-JP" altLang="en-US"/>
          </a:p>
        </p:txBody>
      </p:sp>
      <p:sp>
        <p:nvSpPr>
          <p:cNvPr id="10" name="スライド番号プレースホルダ 6"/>
          <p:cNvSpPr>
            <a:spLocks noGrp="1"/>
          </p:cNvSpPr>
          <p:nvPr>
            <p:ph type="sldNum" sz="quarter" idx="12"/>
          </p:nvPr>
        </p:nvSpPr>
        <p:spPr>
          <a:xfrm>
            <a:off x="6553200" y="6280150"/>
            <a:ext cx="2133600" cy="365125"/>
          </a:xfrm>
        </p:spPr>
        <p:txBody>
          <a:bodyPr/>
          <a:lstStyle>
            <a:lvl1pPr>
              <a:defRPr/>
            </a:lvl1pPr>
          </a:lstStyle>
          <a:p>
            <a:pPr>
              <a:defRPr/>
            </a:pPr>
            <a:fld id="{06FEF4B6-4BD9-40B3-AC8A-2CF6D77ED665}" type="slidenum">
              <a:rPr lang="ja-JP" altLang="en-US"/>
              <a:pPr>
                <a:defRPr/>
              </a:pPr>
              <a:t>‹#›</a:t>
            </a:fld>
            <a:endParaRPr lang="ja-JP" altLang="en-US"/>
          </a:p>
        </p:txBody>
      </p:sp>
    </p:spTree>
    <p:extLst>
      <p:ext uri="{BB962C8B-B14F-4D97-AF65-F5344CB8AC3E}">
        <p14:creationId xmlns:p14="http://schemas.microsoft.com/office/powerpoint/2010/main" val="2608151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pic>
        <p:nvPicPr>
          <p:cNvPr id="7"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25888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1895475"/>
            <a:ext cx="4040188" cy="4230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25888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1895475"/>
            <a:ext cx="4041775" cy="4230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 name="日付プレースホルダ 6"/>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11" name="フッター プレースホルダ 7"/>
          <p:cNvSpPr>
            <a:spLocks noGrp="1"/>
          </p:cNvSpPr>
          <p:nvPr>
            <p:ph type="ftr" sz="quarter" idx="11"/>
          </p:nvPr>
        </p:nvSpPr>
        <p:spPr>
          <a:xfrm>
            <a:off x="3124200" y="6280150"/>
            <a:ext cx="2895600" cy="365125"/>
          </a:xfrm>
        </p:spPr>
        <p:txBody>
          <a:bodyPr/>
          <a:lstStyle>
            <a:lvl1pPr>
              <a:defRPr/>
            </a:lvl1pPr>
          </a:lstStyle>
          <a:p>
            <a:pPr>
              <a:defRPr/>
            </a:pPr>
            <a:r>
              <a:rPr lang="en-US" altLang="ja-JP"/>
              <a:t>CESA Confidential</a:t>
            </a:r>
            <a:endParaRPr lang="ja-JP" altLang="en-US"/>
          </a:p>
        </p:txBody>
      </p:sp>
      <p:sp>
        <p:nvSpPr>
          <p:cNvPr id="12" name="スライド番号プレースホルダ 8"/>
          <p:cNvSpPr>
            <a:spLocks noGrp="1"/>
          </p:cNvSpPr>
          <p:nvPr>
            <p:ph type="sldNum" sz="quarter" idx="12"/>
          </p:nvPr>
        </p:nvSpPr>
        <p:spPr>
          <a:xfrm>
            <a:off x="6553200" y="6280150"/>
            <a:ext cx="2133600" cy="365125"/>
          </a:xfrm>
        </p:spPr>
        <p:txBody>
          <a:bodyPr/>
          <a:lstStyle>
            <a:lvl1pPr>
              <a:defRPr/>
            </a:lvl1pPr>
          </a:lstStyle>
          <a:p>
            <a:pPr>
              <a:defRPr/>
            </a:pPr>
            <a:fld id="{5F08FE80-4ACC-4F80-9D9A-D0919F1370F7}" type="slidenum">
              <a:rPr lang="ja-JP" altLang="en-US"/>
              <a:pPr>
                <a:defRPr/>
              </a:pPr>
              <a:t>‹#›</a:t>
            </a:fld>
            <a:endParaRPr lang="ja-JP" altLang="en-US"/>
          </a:p>
        </p:txBody>
      </p:sp>
    </p:spTree>
    <p:extLst>
      <p:ext uri="{BB962C8B-B14F-4D97-AF65-F5344CB8AC3E}">
        <p14:creationId xmlns:p14="http://schemas.microsoft.com/office/powerpoint/2010/main" val="2043762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pic>
        <p:nvPicPr>
          <p:cNvPr id="3"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6" name="日付プレースホルダ 2"/>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7" name="フッター プレースホルダ 3"/>
          <p:cNvSpPr>
            <a:spLocks noGrp="1"/>
          </p:cNvSpPr>
          <p:nvPr>
            <p:ph type="ftr" sz="quarter" idx="11"/>
          </p:nvPr>
        </p:nvSpPr>
        <p:spPr>
          <a:xfrm>
            <a:off x="3124200" y="6280150"/>
            <a:ext cx="2895600" cy="365125"/>
          </a:xfrm>
        </p:spPr>
        <p:txBody>
          <a:bodyPr/>
          <a:lstStyle>
            <a:lvl1pPr>
              <a:defRPr/>
            </a:lvl1pPr>
          </a:lstStyle>
          <a:p>
            <a:pPr>
              <a:defRPr/>
            </a:pPr>
            <a:r>
              <a:rPr lang="en-US" altLang="ja-JP"/>
              <a:t>CESA Confidential</a:t>
            </a:r>
            <a:endParaRPr lang="ja-JP" altLang="en-US"/>
          </a:p>
        </p:txBody>
      </p:sp>
      <p:sp>
        <p:nvSpPr>
          <p:cNvPr id="8" name="スライド番号プレースホルダ 4"/>
          <p:cNvSpPr>
            <a:spLocks noGrp="1"/>
          </p:cNvSpPr>
          <p:nvPr>
            <p:ph type="sldNum" sz="quarter" idx="12"/>
          </p:nvPr>
        </p:nvSpPr>
        <p:spPr>
          <a:xfrm>
            <a:off x="6553200" y="6280150"/>
            <a:ext cx="2133600" cy="365125"/>
          </a:xfrm>
        </p:spPr>
        <p:txBody>
          <a:bodyPr/>
          <a:lstStyle>
            <a:lvl1pPr>
              <a:defRPr/>
            </a:lvl1pPr>
          </a:lstStyle>
          <a:p>
            <a:pPr>
              <a:defRPr/>
            </a:pPr>
            <a:fld id="{1B626A10-E42E-43D0-A31C-9A5974A9466A}" type="slidenum">
              <a:rPr lang="ja-JP" altLang="en-US"/>
              <a:pPr>
                <a:defRPr/>
              </a:pPr>
              <a:t>‹#›</a:t>
            </a:fld>
            <a:endParaRPr lang="ja-JP" altLang="en-US"/>
          </a:p>
        </p:txBody>
      </p:sp>
    </p:spTree>
    <p:extLst>
      <p:ext uri="{BB962C8B-B14F-4D97-AF65-F5344CB8AC3E}">
        <p14:creationId xmlns:p14="http://schemas.microsoft.com/office/powerpoint/2010/main" val="3552483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pic>
        <p:nvPicPr>
          <p:cNvPr id="2"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日付プレースホルダ 1"/>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6" name="フッター プレースホルダ 2"/>
          <p:cNvSpPr>
            <a:spLocks noGrp="1"/>
          </p:cNvSpPr>
          <p:nvPr>
            <p:ph type="ftr" sz="quarter" idx="11"/>
          </p:nvPr>
        </p:nvSpPr>
        <p:spPr>
          <a:xfrm>
            <a:off x="3124200" y="6280150"/>
            <a:ext cx="2895600" cy="365125"/>
          </a:xfrm>
        </p:spPr>
        <p:txBody>
          <a:bodyPr/>
          <a:lstStyle>
            <a:lvl1pPr>
              <a:defRPr/>
            </a:lvl1pPr>
          </a:lstStyle>
          <a:p>
            <a:pPr>
              <a:defRPr/>
            </a:pPr>
            <a:r>
              <a:rPr lang="en-US" altLang="ja-JP"/>
              <a:t>CESA Confidential</a:t>
            </a:r>
            <a:endParaRPr lang="ja-JP" altLang="en-US"/>
          </a:p>
        </p:txBody>
      </p:sp>
      <p:sp>
        <p:nvSpPr>
          <p:cNvPr id="7" name="スライド番号プレースホルダ 3"/>
          <p:cNvSpPr>
            <a:spLocks noGrp="1"/>
          </p:cNvSpPr>
          <p:nvPr>
            <p:ph type="sldNum" sz="quarter" idx="12"/>
          </p:nvPr>
        </p:nvSpPr>
        <p:spPr>
          <a:xfrm>
            <a:off x="6553200" y="6280150"/>
            <a:ext cx="2133600" cy="365125"/>
          </a:xfrm>
        </p:spPr>
        <p:txBody>
          <a:bodyPr/>
          <a:lstStyle>
            <a:lvl1pPr>
              <a:defRPr/>
            </a:lvl1pPr>
          </a:lstStyle>
          <a:p>
            <a:pPr>
              <a:defRPr/>
            </a:pPr>
            <a:fld id="{6468771E-4715-41B0-A30D-C8FCFD8377C1}" type="slidenum">
              <a:rPr lang="ja-JP" altLang="en-US"/>
              <a:pPr>
                <a:defRPr/>
              </a:pPr>
              <a:t>‹#›</a:t>
            </a:fld>
            <a:endParaRPr lang="ja-JP" altLang="en-US"/>
          </a:p>
        </p:txBody>
      </p:sp>
    </p:spTree>
    <p:extLst>
      <p:ext uri="{BB962C8B-B14F-4D97-AF65-F5344CB8AC3E}">
        <p14:creationId xmlns:p14="http://schemas.microsoft.com/office/powerpoint/2010/main" val="3494635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pic>
        <p:nvPicPr>
          <p:cNvPr id="5"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1263650"/>
            <a:ext cx="3008313" cy="1162050"/>
          </a:xfrm>
        </p:spPr>
        <p:txBody>
          <a:bodyPr anchor="b"/>
          <a:lstStyle>
            <a:lvl1pPr algn="l">
              <a:defRPr sz="2000" b="1">
                <a:ln>
                  <a:noFill/>
                </a:ln>
                <a:solidFill>
                  <a:schemeClr val="tx1"/>
                </a:solidFill>
                <a:effectLst/>
              </a:defRPr>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1257300"/>
            <a:ext cx="5111750" cy="4868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2428876"/>
            <a:ext cx="3008313" cy="36972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8" name="日付プレースホルダ 4"/>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9" name="フッター プレースホルダ 5"/>
          <p:cNvSpPr>
            <a:spLocks noGrp="1"/>
          </p:cNvSpPr>
          <p:nvPr>
            <p:ph type="ftr" sz="quarter" idx="11"/>
          </p:nvPr>
        </p:nvSpPr>
        <p:spPr>
          <a:xfrm>
            <a:off x="3124200" y="6280150"/>
            <a:ext cx="2895600" cy="365125"/>
          </a:xfrm>
        </p:spPr>
        <p:txBody>
          <a:bodyPr/>
          <a:lstStyle>
            <a:lvl1pPr>
              <a:defRPr/>
            </a:lvl1pPr>
          </a:lstStyle>
          <a:p>
            <a:pPr>
              <a:defRPr/>
            </a:pPr>
            <a:r>
              <a:rPr lang="en-US" altLang="ja-JP"/>
              <a:t>CESA Confidential</a:t>
            </a:r>
            <a:endParaRPr lang="ja-JP" altLang="en-US"/>
          </a:p>
        </p:txBody>
      </p:sp>
      <p:sp>
        <p:nvSpPr>
          <p:cNvPr id="10" name="スライド番号プレースホルダ 6"/>
          <p:cNvSpPr>
            <a:spLocks noGrp="1"/>
          </p:cNvSpPr>
          <p:nvPr>
            <p:ph type="sldNum" sz="quarter" idx="12"/>
          </p:nvPr>
        </p:nvSpPr>
        <p:spPr>
          <a:xfrm>
            <a:off x="6553200" y="6280150"/>
            <a:ext cx="2133600" cy="365125"/>
          </a:xfrm>
        </p:spPr>
        <p:txBody>
          <a:bodyPr/>
          <a:lstStyle>
            <a:lvl1pPr>
              <a:defRPr/>
            </a:lvl1pPr>
          </a:lstStyle>
          <a:p>
            <a:pPr>
              <a:defRPr/>
            </a:pPr>
            <a:fld id="{63292829-044B-4502-A097-D6EF3C91747F}" type="slidenum">
              <a:rPr lang="ja-JP" altLang="en-US"/>
              <a:pPr>
                <a:defRPr/>
              </a:pPr>
              <a:t>‹#›</a:t>
            </a:fld>
            <a:endParaRPr lang="ja-JP" altLang="en-US"/>
          </a:p>
        </p:txBody>
      </p:sp>
    </p:spTree>
    <p:extLst>
      <p:ext uri="{BB962C8B-B14F-4D97-AF65-F5344CB8AC3E}">
        <p14:creationId xmlns:p14="http://schemas.microsoft.com/office/powerpoint/2010/main" val="1376136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pic>
        <p:nvPicPr>
          <p:cNvPr id="5"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2288" y="4800600"/>
            <a:ext cx="5486400" cy="566738"/>
          </a:xfrm>
        </p:spPr>
        <p:txBody>
          <a:bodyPr anchor="b"/>
          <a:lstStyle>
            <a:lvl1pPr algn="l">
              <a:defRPr sz="2000" b="1">
                <a:ln>
                  <a:noFill/>
                </a:ln>
                <a:solidFill>
                  <a:schemeClr val="tx1"/>
                </a:solidFill>
                <a:effectLst/>
              </a:defRPr>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1257299"/>
            <a:ext cx="5486400" cy="34702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8" name="日付プレースホルダ 4"/>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9" name="フッター プレースホルダ 5"/>
          <p:cNvSpPr>
            <a:spLocks noGrp="1"/>
          </p:cNvSpPr>
          <p:nvPr>
            <p:ph type="ftr" sz="quarter" idx="11"/>
          </p:nvPr>
        </p:nvSpPr>
        <p:spPr>
          <a:xfrm>
            <a:off x="3124200" y="6280150"/>
            <a:ext cx="2895600" cy="365125"/>
          </a:xfrm>
        </p:spPr>
        <p:txBody>
          <a:bodyPr/>
          <a:lstStyle>
            <a:lvl1pPr>
              <a:defRPr/>
            </a:lvl1pPr>
          </a:lstStyle>
          <a:p>
            <a:pPr>
              <a:defRPr/>
            </a:pPr>
            <a:r>
              <a:rPr lang="en-US" altLang="ja-JP"/>
              <a:t>CESA Confidential</a:t>
            </a:r>
            <a:endParaRPr lang="ja-JP" altLang="en-US"/>
          </a:p>
        </p:txBody>
      </p:sp>
      <p:sp>
        <p:nvSpPr>
          <p:cNvPr id="10" name="スライド番号プレースホルダ 6"/>
          <p:cNvSpPr>
            <a:spLocks noGrp="1"/>
          </p:cNvSpPr>
          <p:nvPr>
            <p:ph type="sldNum" sz="quarter" idx="12"/>
          </p:nvPr>
        </p:nvSpPr>
        <p:spPr>
          <a:xfrm>
            <a:off x="6553200" y="6280150"/>
            <a:ext cx="2133600" cy="365125"/>
          </a:xfrm>
        </p:spPr>
        <p:txBody>
          <a:bodyPr/>
          <a:lstStyle>
            <a:lvl1pPr>
              <a:defRPr/>
            </a:lvl1pPr>
          </a:lstStyle>
          <a:p>
            <a:pPr>
              <a:defRPr/>
            </a:pPr>
            <a:fld id="{921B3EC0-69C3-426E-B5A7-1D71CA8E245C}" type="slidenum">
              <a:rPr lang="ja-JP" altLang="en-US"/>
              <a:pPr>
                <a:defRPr/>
              </a:pPr>
              <a:t>‹#›</a:t>
            </a:fld>
            <a:endParaRPr lang="ja-JP" altLang="en-US"/>
          </a:p>
        </p:txBody>
      </p:sp>
    </p:spTree>
    <p:extLst>
      <p:ext uri="{BB962C8B-B14F-4D97-AF65-F5344CB8AC3E}">
        <p14:creationId xmlns:p14="http://schemas.microsoft.com/office/powerpoint/2010/main" val="2177207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257300"/>
            <a:ext cx="8229600" cy="47926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8" name="フッター プレースホルダ 4"/>
          <p:cNvSpPr>
            <a:spLocks noGrp="1"/>
          </p:cNvSpPr>
          <p:nvPr>
            <p:ph type="ftr" sz="quarter" idx="11"/>
          </p:nvPr>
        </p:nvSpPr>
        <p:spPr>
          <a:xfrm>
            <a:off x="3124200" y="6280150"/>
            <a:ext cx="2895600" cy="365125"/>
          </a:xfrm>
        </p:spPr>
        <p:txBody>
          <a:bodyPr/>
          <a:lstStyle>
            <a:lvl1pPr>
              <a:defRPr/>
            </a:lvl1pPr>
          </a:lstStyle>
          <a:p>
            <a:pPr>
              <a:defRPr/>
            </a:pPr>
            <a:r>
              <a:rPr lang="en-US" altLang="ja-JP"/>
              <a:t>CESA Confidential</a:t>
            </a:r>
            <a:endParaRPr lang="ja-JP" altLang="en-US"/>
          </a:p>
        </p:txBody>
      </p:sp>
      <p:sp>
        <p:nvSpPr>
          <p:cNvPr id="9" name="スライド番号プレースホルダ 5"/>
          <p:cNvSpPr>
            <a:spLocks noGrp="1"/>
          </p:cNvSpPr>
          <p:nvPr>
            <p:ph type="sldNum" sz="quarter" idx="12"/>
          </p:nvPr>
        </p:nvSpPr>
        <p:spPr>
          <a:xfrm>
            <a:off x="6553200" y="6280150"/>
            <a:ext cx="2133600" cy="365125"/>
          </a:xfrm>
        </p:spPr>
        <p:txBody>
          <a:bodyPr/>
          <a:lstStyle>
            <a:lvl1pPr>
              <a:defRPr/>
            </a:lvl1pPr>
          </a:lstStyle>
          <a:p>
            <a:pPr>
              <a:defRPr/>
            </a:pPr>
            <a:fld id="{88F1C585-DD4D-4C8D-BD32-0B712BAC160C}" type="slidenum">
              <a:rPr lang="ja-JP" altLang="en-US"/>
              <a:pPr>
                <a:defRPr/>
              </a:pPr>
              <a:t>‹#›</a:t>
            </a:fld>
            <a:endParaRPr lang="ja-JP" altLang="en-US"/>
          </a:p>
        </p:txBody>
      </p:sp>
    </p:spTree>
    <p:extLst>
      <p:ext uri="{BB962C8B-B14F-4D97-AF65-F5344CB8AC3E}">
        <p14:creationId xmlns:p14="http://schemas.microsoft.com/office/powerpoint/2010/main" val="705077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縦書きタイトル 1"/>
          <p:cNvSpPr>
            <a:spLocks noGrp="1"/>
          </p:cNvSpPr>
          <p:nvPr>
            <p:ph type="title" orient="vert"/>
          </p:nvPr>
        </p:nvSpPr>
        <p:spPr>
          <a:xfrm>
            <a:off x="6629400" y="1257300"/>
            <a:ext cx="2057400" cy="4868863"/>
          </a:xfrm>
        </p:spPr>
        <p:txBody>
          <a:bodyPr vert="eaVert"/>
          <a:lstStyle>
            <a:lvl1pPr>
              <a:defRPr>
                <a:ln>
                  <a:noFill/>
                </a:ln>
                <a:solidFill>
                  <a:schemeClr val="tx1"/>
                </a:solidFill>
                <a:effectLst/>
              </a:defRPr>
            </a:lvl1p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257300"/>
            <a:ext cx="6019800" cy="48688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a:xfrm>
            <a:off x="962025" y="6280150"/>
            <a:ext cx="2133600" cy="365125"/>
          </a:xfrm>
        </p:spPr>
        <p:txBody>
          <a:bodyPr/>
          <a:lstStyle>
            <a:lvl1pPr>
              <a:defRPr/>
            </a:lvl1pPr>
          </a:lstStyle>
          <a:p>
            <a:pPr>
              <a:defRPr/>
            </a:pPr>
            <a:r>
              <a:rPr lang="en-US" altLang="ja-JP"/>
              <a:t>2011/6/16</a:t>
            </a:r>
            <a:endParaRPr lang="ja-JP" altLang="en-US"/>
          </a:p>
        </p:txBody>
      </p:sp>
      <p:sp>
        <p:nvSpPr>
          <p:cNvPr id="8" name="フッター プレースホルダ 4"/>
          <p:cNvSpPr>
            <a:spLocks noGrp="1"/>
          </p:cNvSpPr>
          <p:nvPr>
            <p:ph type="ftr" sz="quarter" idx="11"/>
          </p:nvPr>
        </p:nvSpPr>
        <p:spPr>
          <a:xfrm>
            <a:off x="3152775" y="6280150"/>
            <a:ext cx="2895600" cy="365125"/>
          </a:xfrm>
        </p:spPr>
        <p:txBody>
          <a:bodyPr/>
          <a:lstStyle>
            <a:lvl1pPr>
              <a:defRPr/>
            </a:lvl1pPr>
          </a:lstStyle>
          <a:p>
            <a:pPr>
              <a:defRPr/>
            </a:pPr>
            <a:r>
              <a:rPr lang="en-US" altLang="ja-JP"/>
              <a:t>CESA Confidential</a:t>
            </a:r>
            <a:endParaRPr lang="ja-JP" altLang="en-US"/>
          </a:p>
        </p:txBody>
      </p:sp>
      <p:sp>
        <p:nvSpPr>
          <p:cNvPr id="9" name="スライド番号プレースホルダ 5"/>
          <p:cNvSpPr>
            <a:spLocks noGrp="1"/>
          </p:cNvSpPr>
          <p:nvPr>
            <p:ph type="sldNum" sz="quarter" idx="12"/>
          </p:nvPr>
        </p:nvSpPr>
        <p:spPr>
          <a:xfrm>
            <a:off x="6581775" y="6280150"/>
            <a:ext cx="2133600" cy="365125"/>
          </a:xfrm>
        </p:spPr>
        <p:txBody>
          <a:bodyPr/>
          <a:lstStyle>
            <a:lvl1pPr>
              <a:defRPr/>
            </a:lvl1pPr>
          </a:lstStyle>
          <a:p>
            <a:pPr>
              <a:defRPr/>
            </a:pPr>
            <a:fld id="{207CFAE1-42D7-4A62-BFB2-680B088CC014}" type="slidenum">
              <a:rPr lang="ja-JP" altLang="en-US"/>
              <a:pPr>
                <a:defRPr/>
              </a:pPr>
              <a:t>‹#›</a:t>
            </a:fld>
            <a:endParaRPr lang="ja-JP" altLang="en-US"/>
          </a:p>
        </p:txBody>
      </p:sp>
    </p:spTree>
    <p:extLst>
      <p:ext uri="{BB962C8B-B14F-4D97-AF65-F5344CB8AC3E}">
        <p14:creationId xmlns:p14="http://schemas.microsoft.com/office/powerpoint/2010/main" val="278216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4"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722313" y="4406900"/>
            <a:ext cx="7772400" cy="1362075"/>
          </a:xfrm>
        </p:spPr>
        <p:txBody>
          <a:bodyPr anchor="t"/>
          <a:lstStyle>
            <a:lvl1pPr algn="l">
              <a:defRPr sz="4000" b="1" cap="all">
                <a:solidFill>
                  <a:schemeClr val="tx1"/>
                </a:solidFill>
                <a:effectLst/>
              </a:defRPr>
            </a:lvl1p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7" name="日付プレースホルダ 3"/>
          <p:cNvSpPr>
            <a:spLocks noGrp="1"/>
          </p:cNvSpPr>
          <p:nvPr>
            <p:ph type="dt" sz="half" idx="10"/>
          </p:nvPr>
        </p:nvSpPr>
        <p:spPr>
          <a:xfrm>
            <a:off x="962025" y="6280150"/>
            <a:ext cx="2133600" cy="365125"/>
          </a:xfrm>
        </p:spPr>
        <p:txBody>
          <a:bodyPr/>
          <a:lstStyle>
            <a:lvl1pPr>
              <a:defRPr/>
            </a:lvl1pPr>
          </a:lstStyle>
          <a:p>
            <a:pPr>
              <a:defRPr/>
            </a:pPr>
            <a:fld id="{1C060FCB-E69F-4F9C-90AA-B75A10787A8F}" type="datetimeFigureOut">
              <a:rPr lang="ja-JP" altLang="en-US"/>
              <a:pPr>
                <a:defRPr/>
              </a:pPr>
              <a:t>2011/9/5</a:t>
            </a:fld>
            <a:endParaRPr lang="ja-JP" altLang="en-US"/>
          </a:p>
        </p:txBody>
      </p:sp>
      <p:sp>
        <p:nvSpPr>
          <p:cNvPr id="8" name="フッター プレースホルダ 4"/>
          <p:cNvSpPr>
            <a:spLocks noGrp="1"/>
          </p:cNvSpPr>
          <p:nvPr>
            <p:ph type="ftr" sz="quarter" idx="11"/>
          </p:nvPr>
        </p:nvSpPr>
        <p:spPr>
          <a:xfrm>
            <a:off x="3124200" y="6280150"/>
            <a:ext cx="2895600" cy="365125"/>
          </a:xfrm>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a:xfrm>
            <a:off x="6553200" y="6280150"/>
            <a:ext cx="2133600" cy="365125"/>
          </a:xfrm>
        </p:spPr>
        <p:txBody>
          <a:bodyPr/>
          <a:lstStyle>
            <a:lvl1pPr>
              <a:defRPr/>
            </a:lvl1pPr>
          </a:lstStyle>
          <a:p>
            <a:pPr>
              <a:defRPr/>
            </a:pPr>
            <a:fld id="{C09E840D-9750-4699-80F1-1816759092B1}" type="slidenum">
              <a:rPr lang="ja-JP" altLang="en-US"/>
              <a:pPr>
                <a:defRPr/>
              </a:pPr>
              <a:t>‹#›</a:t>
            </a:fld>
            <a:endParaRPr lang="ja-JP" altLang="en-US"/>
          </a:p>
        </p:txBody>
      </p:sp>
    </p:spTree>
    <p:extLst>
      <p:ext uri="{BB962C8B-B14F-4D97-AF65-F5344CB8AC3E}">
        <p14:creationId xmlns:p14="http://schemas.microsoft.com/office/powerpoint/2010/main" val="238562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pic>
        <p:nvPicPr>
          <p:cNvPr id="5"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257300"/>
            <a:ext cx="4038600" cy="4868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257300"/>
            <a:ext cx="4038600" cy="4868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8" name="日付プレースホルダ 4"/>
          <p:cNvSpPr>
            <a:spLocks noGrp="1"/>
          </p:cNvSpPr>
          <p:nvPr>
            <p:ph type="dt" sz="half" idx="10"/>
          </p:nvPr>
        </p:nvSpPr>
        <p:spPr>
          <a:xfrm>
            <a:off x="962025" y="6280150"/>
            <a:ext cx="2133600" cy="365125"/>
          </a:xfrm>
        </p:spPr>
        <p:txBody>
          <a:bodyPr/>
          <a:lstStyle>
            <a:lvl1pPr>
              <a:defRPr/>
            </a:lvl1pPr>
          </a:lstStyle>
          <a:p>
            <a:pPr>
              <a:defRPr/>
            </a:pPr>
            <a:fld id="{DD31505F-A843-4ADC-B5C3-DF2DED884FEA}" type="datetimeFigureOut">
              <a:rPr lang="ja-JP" altLang="en-US"/>
              <a:pPr>
                <a:defRPr/>
              </a:pPr>
              <a:t>2011/9/5</a:t>
            </a:fld>
            <a:endParaRPr lang="ja-JP" altLang="en-US"/>
          </a:p>
        </p:txBody>
      </p:sp>
      <p:sp>
        <p:nvSpPr>
          <p:cNvPr id="9" name="フッター プレースホルダ 5"/>
          <p:cNvSpPr>
            <a:spLocks noGrp="1"/>
          </p:cNvSpPr>
          <p:nvPr>
            <p:ph type="ftr" sz="quarter" idx="11"/>
          </p:nvPr>
        </p:nvSpPr>
        <p:spPr>
          <a:xfrm>
            <a:off x="3124200" y="6280150"/>
            <a:ext cx="2895600" cy="365125"/>
          </a:xfrm>
        </p:spPr>
        <p:txBody>
          <a:bodyPr/>
          <a:lstStyle>
            <a:lvl1pPr>
              <a:defRPr/>
            </a:lvl1pPr>
          </a:lstStyle>
          <a:p>
            <a:pPr>
              <a:defRPr/>
            </a:pPr>
            <a:endParaRPr lang="ja-JP" altLang="en-US"/>
          </a:p>
        </p:txBody>
      </p:sp>
      <p:sp>
        <p:nvSpPr>
          <p:cNvPr id="10" name="スライド番号プレースホルダ 6"/>
          <p:cNvSpPr>
            <a:spLocks noGrp="1"/>
          </p:cNvSpPr>
          <p:nvPr>
            <p:ph type="sldNum" sz="quarter" idx="12"/>
          </p:nvPr>
        </p:nvSpPr>
        <p:spPr>
          <a:xfrm>
            <a:off x="6553200" y="6280150"/>
            <a:ext cx="2133600" cy="365125"/>
          </a:xfrm>
        </p:spPr>
        <p:txBody>
          <a:bodyPr/>
          <a:lstStyle>
            <a:lvl1pPr>
              <a:defRPr/>
            </a:lvl1pPr>
          </a:lstStyle>
          <a:p>
            <a:pPr>
              <a:defRPr/>
            </a:pPr>
            <a:fld id="{20525CA9-4432-4B80-BD59-AEA3D2BE09C2}" type="slidenum">
              <a:rPr lang="ja-JP" altLang="en-US"/>
              <a:pPr>
                <a:defRPr/>
              </a:pPr>
              <a:t>‹#›</a:t>
            </a:fld>
            <a:endParaRPr lang="ja-JP" altLang="en-US"/>
          </a:p>
        </p:txBody>
      </p:sp>
    </p:spTree>
    <p:extLst>
      <p:ext uri="{BB962C8B-B14F-4D97-AF65-F5344CB8AC3E}">
        <p14:creationId xmlns:p14="http://schemas.microsoft.com/office/powerpoint/2010/main" val="425123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pic>
        <p:nvPicPr>
          <p:cNvPr id="7"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25888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1895475"/>
            <a:ext cx="4040188" cy="4230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25888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1895475"/>
            <a:ext cx="4041775" cy="4230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 name="日付プレースホルダ 6"/>
          <p:cNvSpPr>
            <a:spLocks noGrp="1"/>
          </p:cNvSpPr>
          <p:nvPr>
            <p:ph type="dt" sz="half" idx="10"/>
          </p:nvPr>
        </p:nvSpPr>
        <p:spPr>
          <a:xfrm>
            <a:off x="962025" y="6280150"/>
            <a:ext cx="2133600" cy="365125"/>
          </a:xfrm>
        </p:spPr>
        <p:txBody>
          <a:bodyPr/>
          <a:lstStyle>
            <a:lvl1pPr>
              <a:defRPr/>
            </a:lvl1pPr>
          </a:lstStyle>
          <a:p>
            <a:pPr>
              <a:defRPr/>
            </a:pPr>
            <a:fld id="{3E0D20A2-C787-4D24-9149-BB8B3F1E0BFF}" type="datetimeFigureOut">
              <a:rPr lang="ja-JP" altLang="en-US"/>
              <a:pPr>
                <a:defRPr/>
              </a:pPr>
              <a:t>2011/9/5</a:t>
            </a:fld>
            <a:endParaRPr lang="ja-JP" altLang="en-US"/>
          </a:p>
        </p:txBody>
      </p:sp>
      <p:sp>
        <p:nvSpPr>
          <p:cNvPr id="11" name="フッター プレースホルダ 7"/>
          <p:cNvSpPr>
            <a:spLocks noGrp="1"/>
          </p:cNvSpPr>
          <p:nvPr>
            <p:ph type="ftr" sz="quarter" idx="11"/>
          </p:nvPr>
        </p:nvSpPr>
        <p:spPr>
          <a:xfrm>
            <a:off x="3124200" y="6280150"/>
            <a:ext cx="2895600" cy="365125"/>
          </a:xfrm>
        </p:spPr>
        <p:txBody>
          <a:bodyPr/>
          <a:lstStyle>
            <a:lvl1pPr>
              <a:defRPr/>
            </a:lvl1pPr>
          </a:lstStyle>
          <a:p>
            <a:pPr>
              <a:defRPr/>
            </a:pPr>
            <a:endParaRPr lang="ja-JP" altLang="en-US"/>
          </a:p>
        </p:txBody>
      </p:sp>
      <p:sp>
        <p:nvSpPr>
          <p:cNvPr id="12" name="スライド番号プレースホルダ 8"/>
          <p:cNvSpPr>
            <a:spLocks noGrp="1"/>
          </p:cNvSpPr>
          <p:nvPr>
            <p:ph type="sldNum" sz="quarter" idx="12"/>
          </p:nvPr>
        </p:nvSpPr>
        <p:spPr>
          <a:xfrm>
            <a:off x="6553200" y="6280150"/>
            <a:ext cx="2133600" cy="365125"/>
          </a:xfrm>
        </p:spPr>
        <p:txBody>
          <a:bodyPr/>
          <a:lstStyle>
            <a:lvl1pPr>
              <a:defRPr/>
            </a:lvl1pPr>
          </a:lstStyle>
          <a:p>
            <a:pPr>
              <a:defRPr/>
            </a:pPr>
            <a:fld id="{BB127524-55B2-456C-A433-55FD382A678C}" type="slidenum">
              <a:rPr lang="ja-JP" altLang="en-US"/>
              <a:pPr>
                <a:defRPr/>
              </a:pPr>
              <a:t>‹#›</a:t>
            </a:fld>
            <a:endParaRPr lang="ja-JP" altLang="en-US"/>
          </a:p>
        </p:txBody>
      </p:sp>
    </p:spTree>
    <p:extLst>
      <p:ext uri="{BB962C8B-B14F-4D97-AF65-F5344CB8AC3E}">
        <p14:creationId xmlns:p14="http://schemas.microsoft.com/office/powerpoint/2010/main" val="790599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pic>
        <p:nvPicPr>
          <p:cNvPr id="3"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6" name="日付プレースホルダ 2"/>
          <p:cNvSpPr>
            <a:spLocks noGrp="1"/>
          </p:cNvSpPr>
          <p:nvPr>
            <p:ph type="dt" sz="half" idx="10"/>
          </p:nvPr>
        </p:nvSpPr>
        <p:spPr>
          <a:xfrm>
            <a:off x="962025" y="6280150"/>
            <a:ext cx="2133600" cy="365125"/>
          </a:xfrm>
        </p:spPr>
        <p:txBody>
          <a:bodyPr/>
          <a:lstStyle>
            <a:lvl1pPr>
              <a:defRPr/>
            </a:lvl1pPr>
          </a:lstStyle>
          <a:p>
            <a:pPr>
              <a:defRPr/>
            </a:pPr>
            <a:fld id="{D5B83382-5D1B-4473-B20E-8097582C1514}" type="datetimeFigureOut">
              <a:rPr lang="ja-JP" altLang="en-US"/>
              <a:pPr>
                <a:defRPr/>
              </a:pPr>
              <a:t>2011/9/5</a:t>
            </a:fld>
            <a:endParaRPr lang="ja-JP" altLang="en-US"/>
          </a:p>
        </p:txBody>
      </p:sp>
      <p:sp>
        <p:nvSpPr>
          <p:cNvPr id="7" name="フッター プレースホルダ 3"/>
          <p:cNvSpPr>
            <a:spLocks noGrp="1"/>
          </p:cNvSpPr>
          <p:nvPr>
            <p:ph type="ftr" sz="quarter" idx="11"/>
          </p:nvPr>
        </p:nvSpPr>
        <p:spPr>
          <a:xfrm>
            <a:off x="3124200" y="6280150"/>
            <a:ext cx="2895600" cy="365125"/>
          </a:xfrm>
        </p:spPr>
        <p:txBody>
          <a:bodyPr/>
          <a:lstStyle>
            <a:lvl1pPr>
              <a:defRPr/>
            </a:lvl1pPr>
          </a:lstStyle>
          <a:p>
            <a:pPr>
              <a:defRPr/>
            </a:pPr>
            <a:endParaRPr lang="ja-JP" altLang="en-US"/>
          </a:p>
        </p:txBody>
      </p:sp>
      <p:sp>
        <p:nvSpPr>
          <p:cNvPr id="8" name="スライド番号プレースホルダ 4"/>
          <p:cNvSpPr>
            <a:spLocks noGrp="1"/>
          </p:cNvSpPr>
          <p:nvPr>
            <p:ph type="sldNum" sz="quarter" idx="12"/>
          </p:nvPr>
        </p:nvSpPr>
        <p:spPr>
          <a:xfrm>
            <a:off x="6553200" y="6280150"/>
            <a:ext cx="2133600" cy="365125"/>
          </a:xfrm>
        </p:spPr>
        <p:txBody>
          <a:bodyPr/>
          <a:lstStyle>
            <a:lvl1pPr>
              <a:defRPr/>
            </a:lvl1pPr>
          </a:lstStyle>
          <a:p>
            <a:pPr>
              <a:defRPr/>
            </a:pPr>
            <a:fld id="{646EB9C0-D67C-47EB-84AD-0A0DE46802FE}" type="slidenum">
              <a:rPr lang="ja-JP" altLang="en-US"/>
              <a:pPr>
                <a:defRPr/>
              </a:pPr>
              <a:t>‹#›</a:t>
            </a:fld>
            <a:endParaRPr lang="ja-JP" altLang="en-US"/>
          </a:p>
        </p:txBody>
      </p:sp>
    </p:spTree>
    <p:extLst>
      <p:ext uri="{BB962C8B-B14F-4D97-AF65-F5344CB8AC3E}">
        <p14:creationId xmlns:p14="http://schemas.microsoft.com/office/powerpoint/2010/main" val="82438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pic>
        <p:nvPicPr>
          <p:cNvPr id="2"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日付プレースホルダ 1"/>
          <p:cNvSpPr>
            <a:spLocks noGrp="1"/>
          </p:cNvSpPr>
          <p:nvPr>
            <p:ph type="dt" sz="half" idx="10"/>
          </p:nvPr>
        </p:nvSpPr>
        <p:spPr>
          <a:xfrm>
            <a:off x="962025" y="6280150"/>
            <a:ext cx="2133600" cy="365125"/>
          </a:xfrm>
        </p:spPr>
        <p:txBody>
          <a:bodyPr/>
          <a:lstStyle>
            <a:lvl1pPr>
              <a:defRPr/>
            </a:lvl1pPr>
          </a:lstStyle>
          <a:p>
            <a:pPr>
              <a:defRPr/>
            </a:pPr>
            <a:fld id="{3C3FC13F-C4F6-4801-A061-CD90CFE69569}" type="datetimeFigureOut">
              <a:rPr lang="ja-JP" altLang="en-US"/>
              <a:pPr>
                <a:defRPr/>
              </a:pPr>
              <a:t>2011/9/5</a:t>
            </a:fld>
            <a:endParaRPr lang="ja-JP" altLang="en-US"/>
          </a:p>
        </p:txBody>
      </p:sp>
      <p:sp>
        <p:nvSpPr>
          <p:cNvPr id="6" name="フッター プレースホルダ 2"/>
          <p:cNvSpPr>
            <a:spLocks noGrp="1"/>
          </p:cNvSpPr>
          <p:nvPr>
            <p:ph type="ftr" sz="quarter" idx="11"/>
          </p:nvPr>
        </p:nvSpPr>
        <p:spPr>
          <a:xfrm>
            <a:off x="3124200" y="6280150"/>
            <a:ext cx="2895600" cy="365125"/>
          </a:xfrm>
        </p:spPr>
        <p:txBody>
          <a:bodyPr/>
          <a:lstStyle>
            <a:lvl1pPr>
              <a:defRPr/>
            </a:lvl1pPr>
          </a:lstStyle>
          <a:p>
            <a:pPr>
              <a:defRPr/>
            </a:pPr>
            <a:endParaRPr lang="ja-JP" altLang="en-US"/>
          </a:p>
        </p:txBody>
      </p:sp>
      <p:sp>
        <p:nvSpPr>
          <p:cNvPr id="7" name="スライド番号プレースホルダ 3"/>
          <p:cNvSpPr>
            <a:spLocks noGrp="1"/>
          </p:cNvSpPr>
          <p:nvPr>
            <p:ph type="sldNum" sz="quarter" idx="12"/>
          </p:nvPr>
        </p:nvSpPr>
        <p:spPr>
          <a:xfrm>
            <a:off x="6553200" y="6280150"/>
            <a:ext cx="2133600" cy="365125"/>
          </a:xfrm>
        </p:spPr>
        <p:txBody>
          <a:bodyPr/>
          <a:lstStyle>
            <a:lvl1pPr>
              <a:defRPr/>
            </a:lvl1pPr>
          </a:lstStyle>
          <a:p>
            <a:pPr>
              <a:defRPr/>
            </a:pPr>
            <a:fld id="{2F37110B-0A3F-4186-84BA-D33F51B0958B}" type="slidenum">
              <a:rPr lang="ja-JP" altLang="en-US"/>
              <a:pPr>
                <a:defRPr/>
              </a:pPr>
              <a:t>‹#›</a:t>
            </a:fld>
            <a:endParaRPr lang="ja-JP" altLang="en-US"/>
          </a:p>
        </p:txBody>
      </p:sp>
    </p:spTree>
    <p:extLst>
      <p:ext uri="{BB962C8B-B14F-4D97-AF65-F5344CB8AC3E}">
        <p14:creationId xmlns:p14="http://schemas.microsoft.com/office/powerpoint/2010/main" val="45776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pic>
        <p:nvPicPr>
          <p:cNvPr id="5"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1263650"/>
            <a:ext cx="3008313" cy="1162050"/>
          </a:xfrm>
        </p:spPr>
        <p:txBody>
          <a:bodyPr anchor="b"/>
          <a:lstStyle>
            <a:lvl1pPr algn="l">
              <a:defRPr sz="2000" b="1">
                <a:solidFill>
                  <a:schemeClr val="tx1"/>
                </a:solidFill>
                <a:effectLst/>
              </a:defRPr>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1257300"/>
            <a:ext cx="5111750" cy="4868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2428876"/>
            <a:ext cx="3008313" cy="36972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8" name="日付プレースホルダ 4"/>
          <p:cNvSpPr>
            <a:spLocks noGrp="1"/>
          </p:cNvSpPr>
          <p:nvPr>
            <p:ph type="dt" sz="half" idx="10"/>
          </p:nvPr>
        </p:nvSpPr>
        <p:spPr>
          <a:xfrm>
            <a:off x="962025" y="6280150"/>
            <a:ext cx="2133600" cy="365125"/>
          </a:xfrm>
        </p:spPr>
        <p:txBody>
          <a:bodyPr/>
          <a:lstStyle>
            <a:lvl1pPr>
              <a:defRPr/>
            </a:lvl1pPr>
          </a:lstStyle>
          <a:p>
            <a:pPr>
              <a:defRPr/>
            </a:pPr>
            <a:fld id="{D851702C-D4A4-4ABB-9A44-65EEDE9BE4E3}" type="datetimeFigureOut">
              <a:rPr lang="ja-JP" altLang="en-US"/>
              <a:pPr>
                <a:defRPr/>
              </a:pPr>
              <a:t>2011/9/5</a:t>
            </a:fld>
            <a:endParaRPr lang="ja-JP" altLang="en-US"/>
          </a:p>
        </p:txBody>
      </p:sp>
      <p:sp>
        <p:nvSpPr>
          <p:cNvPr id="9" name="フッター プレースホルダ 5"/>
          <p:cNvSpPr>
            <a:spLocks noGrp="1"/>
          </p:cNvSpPr>
          <p:nvPr>
            <p:ph type="ftr" sz="quarter" idx="11"/>
          </p:nvPr>
        </p:nvSpPr>
        <p:spPr>
          <a:xfrm>
            <a:off x="3124200" y="6280150"/>
            <a:ext cx="2895600" cy="365125"/>
          </a:xfrm>
        </p:spPr>
        <p:txBody>
          <a:bodyPr/>
          <a:lstStyle>
            <a:lvl1pPr>
              <a:defRPr/>
            </a:lvl1pPr>
          </a:lstStyle>
          <a:p>
            <a:pPr>
              <a:defRPr/>
            </a:pPr>
            <a:endParaRPr lang="ja-JP" altLang="en-US"/>
          </a:p>
        </p:txBody>
      </p:sp>
      <p:sp>
        <p:nvSpPr>
          <p:cNvPr id="10" name="スライド番号プレースホルダ 6"/>
          <p:cNvSpPr>
            <a:spLocks noGrp="1"/>
          </p:cNvSpPr>
          <p:nvPr>
            <p:ph type="sldNum" sz="quarter" idx="12"/>
          </p:nvPr>
        </p:nvSpPr>
        <p:spPr>
          <a:xfrm>
            <a:off x="6553200" y="6280150"/>
            <a:ext cx="2133600" cy="365125"/>
          </a:xfrm>
        </p:spPr>
        <p:txBody>
          <a:bodyPr/>
          <a:lstStyle>
            <a:lvl1pPr>
              <a:defRPr/>
            </a:lvl1pPr>
          </a:lstStyle>
          <a:p>
            <a:pPr>
              <a:defRPr/>
            </a:pPr>
            <a:fld id="{2C5432A2-B05A-443E-8193-C1A0308D20E6}" type="slidenum">
              <a:rPr lang="ja-JP" altLang="en-US"/>
              <a:pPr>
                <a:defRPr/>
              </a:pPr>
              <a:t>‹#›</a:t>
            </a:fld>
            <a:endParaRPr lang="ja-JP" altLang="en-US"/>
          </a:p>
        </p:txBody>
      </p:sp>
    </p:spTree>
    <p:extLst>
      <p:ext uri="{BB962C8B-B14F-4D97-AF65-F5344CB8AC3E}">
        <p14:creationId xmlns:p14="http://schemas.microsoft.com/office/powerpoint/2010/main" val="363841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pic>
        <p:nvPicPr>
          <p:cNvPr id="5" name="Picture 22" descr="PPT-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PT-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titl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2288" y="4800600"/>
            <a:ext cx="5486400" cy="566738"/>
          </a:xfrm>
        </p:spPr>
        <p:txBody>
          <a:bodyPr anchor="b"/>
          <a:lstStyle>
            <a:lvl1pPr algn="l">
              <a:defRPr sz="2000" b="1">
                <a:solidFill>
                  <a:schemeClr val="tx1"/>
                </a:solidFill>
                <a:effectLst/>
              </a:defRPr>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1257299"/>
            <a:ext cx="5486400" cy="34702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8" name="日付プレースホルダ 4"/>
          <p:cNvSpPr>
            <a:spLocks noGrp="1"/>
          </p:cNvSpPr>
          <p:nvPr>
            <p:ph type="dt" sz="half" idx="10"/>
          </p:nvPr>
        </p:nvSpPr>
        <p:spPr>
          <a:xfrm>
            <a:off x="962025" y="6280150"/>
            <a:ext cx="2133600" cy="365125"/>
          </a:xfrm>
        </p:spPr>
        <p:txBody>
          <a:bodyPr/>
          <a:lstStyle>
            <a:lvl1pPr>
              <a:defRPr/>
            </a:lvl1pPr>
          </a:lstStyle>
          <a:p>
            <a:pPr>
              <a:defRPr/>
            </a:pPr>
            <a:fld id="{7760ABCB-29D7-4C66-B3B2-FA4213BE4622}" type="datetimeFigureOut">
              <a:rPr lang="ja-JP" altLang="en-US"/>
              <a:pPr>
                <a:defRPr/>
              </a:pPr>
              <a:t>2011/9/5</a:t>
            </a:fld>
            <a:endParaRPr lang="ja-JP" altLang="en-US"/>
          </a:p>
        </p:txBody>
      </p:sp>
      <p:sp>
        <p:nvSpPr>
          <p:cNvPr id="9" name="フッター プレースホルダ 5"/>
          <p:cNvSpPr>
            <a:spLocks noGrp="1"/>
          </p:cNvSpPr>
          <p:nvPr>
            <p:ph type="ftr" sz="quarter" idx="11"/>
          </p:nvPr>
        </p:nvSpPr>
        <p:spPr>
          <a:xfrm>
            <a:off x="3124200" y="6280150"/>
            <a:ext cx="2895600" cy="365125"/>
          </a:xfrm>
        </p:spPr>
        <p:txBody>
          <a:bodyPr/>
          <a:lstStyle>
            <a:lvl1pPr>
              <a:defRPr/>
            </a:lvl1pPr>
          </a:lstStyle>
          <a:p>
            <a:pPr>
              <a:defRPr/>
            </a:pPr>
            <a:endParaRPr lang="ja-JP" altLang="en-US"/>
          </a:p>
        </p:txBody>
      </p:sp>
      <p:sp>
        <p:nvSpPr>
          <p:cNvPr id="10" name="スライド番号プレースホルダ 6"/>
          <p:cNvSpPr>
            <a:spLocks noGrp="1"/>
          </p:cNvSpPr>
          <p:nvPr>
            <p:ph type="sldNum" sz="quarter" idx="12"/>
          </p:nvPr>
        </p:nvSpPr>
        <p:spPr>
          <a:xfrm>
            <a:off x="6553200" y="6280150"/>
            <a:ext cx="2133600" cy="365125"/>
          </a:xfrm>
        </p:spPr>
        <p:txBody>
          <a:bodyPr/>
          <a:lstStyle>
            <a:lvl1pPr>
              <a:defRPr/>
            </a:lvl1pPr>
          </a:lstStyle>
          <a:p>
            <a:pPr>
              <a:defRPr/>
            </a:pPr>
            <a:fld id="{9E802782-0E4E-4F8A-86D3-A8ED37CF8B84}" type="slidenum">
              <a:rPr lang="ja-JP" altLang="en-US"/>
              <a:pPr>
                <a:defRPr/>
              </a:pPr>
              <a:t>‹#›</a:t>
            </a:fld>
            <a:endParaRPr lang="ja-JP" altLang="en-US"/>
          </a:p>
        </p:txBody>
      </p:sp>
    </p:spTree>
    <p:extLst>
      <p:ext uri="{BB962C8B-B14F-4D97-AF65-F5344CB8AC3E}">
        <p14:creationId xmlns:p14="http://schemas.microsoft.com/office/powerpoint/2010/main" val="322658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3.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2" descr="PPT-2-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2" descr="PPT-2-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タイトル プレースホルダ 1"/>
          <p:cNvSpPr>
            <a:spLocks noGrp="1"/>
          </p:cNvSpPr>
          <p:nvPr>
            <p:ph type="title"/>
          </p:nvPr>
        </p:nvSpPr>
        <p:spPr bwMode="auto">
          <a:xfrm>
            <a:off x="457200" y="46038"/>
            <a:ext cx="8229600"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9" name="テキスト プレースホルダ 2"/>
          <p:cNvSpPr>
            <a:spLocks noGrp="1"/>
          </p:cNvSpPr>
          <p:nvPr>
            <p:ph type="body" idx="1"/>
          </p:nvPr>
        </p:nvSpPr>
        <p:spPr bwMode="auto">
          <a:xfrm>
            <a:off x="457200" y="1257300"/>
            <a:ext cx="82296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defRPr sz="1200">
                <a:solidFill>
                  <a:schemeClr val="tx1">
                    <a:tint val="75000"/>
                  </a:schemeClr>
                </a:solidFill>
                <a:ea typeface="ＭＳ Ｐゴシック" charset="-128"/>
              </a:defRPr>
            </a:lvl1pPr>
          </a:lstStyle>
          <a:p>
            <a:pPr>
              <a:defRPr/>
            </a:pPr>
            <a:fld id="{5D41FD6F-9F82-48D1-AEE0-BF5043F8876E}" type="datetimeFigureOut">
              <a:rPr lang="ja-JP" altLang="en-US"/>
              <a:pPr>
                <a:defRPr/>
              </a:pPr>
              <a:t>2011/9/5</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defRPr sz="1200">
                <a:solidFill>
                  <a:schemeClr val="tx1">
                    <a:tint val="75000"/>
                  </a:schemeClr>
                </a:solidFill>
                <a:ea typeface="ＭＳ Ｐゴシック" charset="-128"/>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defRPr sz="1200">
                <a:solidFill>
                  <a:schemeClr val="tx1">
                    <a:tint val="75000"/>
                  </a:schemeClr>
                </a:solidFill>
                <a:ea typeface="ＭＳ Ｐゴシック" charset="-128"/>
              </a:defRPr>
            </a:lvl1pPr>
          </a:lstStyle>
          <a:p>
            <a:pPr>
              <a:defRPr/>
            </a:pPr>
            <a:fld id="{2B7D4374-EDC0-49FD-B48F-04EA3AFB4E79}" type="slidenum">
              <a:rPr lang="ja-JP" altLang="en-US"/>
              <a:pPr>
                <a:defRPr/>
              </a:pPr>
              <a:t>‹#›</a:t>
            </a:fld>
            <a:endParaRPr lang="ja-JP" altLang="en-US"/>
          </a:p>
        </p:txBody>
      </p:sp>
      <p:pic>
        <p:nvPicPr>
          <p:cNvPr id="1033" name="Picture 16" descr="title"/>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63" r:id="rId12"/>
    <p:sldLayoutId id="2147483964" r:id="rId13"/>
    <p:sldLayoutId id="2147483965" r:id="rId14"/>
    <p:sldLayoutId id="2147483966" r:id="rId15"/>
    <p:sldLayoutId id="2147483967" r:id="rId16"/>
    <p:sldLayoutId id="2147483968" r:id="rId17"/>
    <p:sldLayoutId id="2147483969" r:id="rId18"/>
  </p:sldLayoutIdLst>
  <p:txStyles>
    <p:titleStyle>
      <a:lvl1pPr algn="l" rtl="0" eaLnBrk="0" fontAlgn="base" hangingPunct="0">
        <a:spcBef>
          <a:spcPct val="0"/>
        </a:spcBef>
        <a:spcAft>
          <a:spcPct val="0"/>
        </a:spcAft>
        <a:defRPr kumimoji="1" sz="4400" kern="1200">
          <a:solidFill>
            <a:schemeClr val="bg1"/>
          </a:solidFill>
          <a:effectLst>
            <a:outerShdw blurRad="38100" dist="38100" dir="2700000" algn="tl">
              <a:srgbClr val="000000">
                <a:alpha val="43137"/>
              </a:srgbClr>
            </a:outerShdw>
          </a:effectLst>
          <a:latin typeface="Arial" charset="0"/>
          <a:ea typeface="HGPｺﾞｼｯｸM" pitchFamily="50" charset="-128"/>
          <a:cs typeface="+mj-cs"/>
        </a:defRPr>
      </a:lvl1pPr>
      <a:lvl2pPr algn="l" rtl="0" eaLnBrk="0" fontAlgn="base" hangingPunct="0">
        <a:spcBef>
          <a:spcPct val="0"/>
        </a:spcBef>
        <a:spcAft>
          <a:spcPct val="0"/>
        </a:spcAft>
        <a:defRPr kumimoji="1" sz="4400">
          <a:solidFill>
            <a:schemeClr val="bg1"/>
          </a:solidFill>
          <a:latin typeface="Arial" charset="0"/>
          <a:ea typeface="HGPｺﾞｼｯｸM" pitchFamily="50" charset="-128"/>
        </a:defRPr>
      </a:lvl2pPr>
      <a:lvl3pPr algn="l" rtl="0" eaLnBrk="0" fontAlgn="base" hangingPunct="0">
        <a:spcBef>
          <a:spcPct val="0"/>
        </a:spcBef>
        <a:spcAft>
          <a:spcPct val="0"/>
        </a:spcAft>
        <a:defRPr kumimoji="1" sz="4400">
          <a:solidFill>
            <a:schemeClr val="bg1"/>
          </a:solidFill>
          <a:latin typeface="Arial" charset="0"/>
          <a:ea typeface="HGPｺﾞｼｯｸM" pitchFamily="50" charset="-128"/>
        </a:defRPr>
      </a:lvl3pPr>
      <a:lvl4pPr algn="l" rtl="0" eaLnBrk="0" fontAlgn="base" hangingPunct="0">
        <a:spcBef>
          <a:spcPct val="0"/>
        </a:spcBef>
        <a:spcAft>
          <a:spcPct val="0"/>
        </a:spcAft>
        <a:defRPr kumimoji="1" sz="4400">
          <a:solidFill>
            <a:schemeClr val="bg1"/>
          </a:solidFill>
          <a:latin typeface="Arial" charset="0"/>
          <a:ea typeface="HGPｺﾞｼｯｸM" pitchFamily="50" charset="-128"/>
        </a:defRPr>
      </a:lvl4pPr>
      <a:lvl5pPr algn="l" rtl="0" eaLnBrk="0" fontAlgn="base" hangingPunct="0">
        <a:spcBef>
          <a:spcPct val="0"/>
        </a:spcBef>
        <a:spcAft>
          <a:spcPct val="0"/>
        </a:spcAft>
        <a:defRPr kumimoji="1" sz="4400">
          <a:solidFill>
            <a:schemeClr val="bg1"/>
          </a:solidFill>
          <a:latin typeface="Arial" charset="0"/>
          <a:ea typeface="HGPｺﾞｼｯｸM" pitchFamily="50" charset="-128"/>
        </a:defRPr>
      </a:lvl5pPr>
      <a:lvl6pPr marL="457200" algn="l" rtl="0" fontAlgn="base">
        <a:spcBef>
          <a:spcPct val="0"/>
        </a:spcBef>
        <a:spcAft>
          <a:spcPct val="0"/>
        </a:spcAft>
        <a:defRPr kumimoji="1" sz="4400">
          <a:solidFill>
            <a:schemeClr val="tx1"/>
          </a:solidFill>
          <a:latin typeface="Calibri" pitchFamily="34" charset="0"/>
          <a:ea typeface="ＭＳ Ｐゴシック" charset="-128"/>
        </a:defRPr>
      </a:lvl6pPr>
      <a:lvl7pPr marL="914400" algn="l" rtl="0" fontAlgn="base">
        <a:spcBef>
          <a:spcPct val="0"/>
        </a:spcBef>
        <a:spcAft>
          <a:spcPct val="0"/>
        </a:spcAft>
        <a:defRPr kumimoji="1" sz="4400">
          <a:solidFill>
            <a:schemeClr val="tx1"/>
          </a:solidFill>
          <a:latin typeface="Calibri" pitchFamily="34" charset="0"/>
          <a:ea typeface="ＭＳ Ｐゴシック" charset="-128"/>
        </a:defRPr>
      </a:lvl7pPr>
      <a:lvl8pPr marL="1371600" algn="l" rtl="0" fontAlgn="base">
        <a:spcBef>
          <a:spcPct val="0"/>
        </a:spcBef>
        <a:spcAft>
          <a:spcPct val="0"/>
        </a:spcAft>
        <a:defRPr kumimoji="1" sz="4400">
          <a:solidFill>
            <a:schemeClr val="tx1"/>
          </a:solidFill>
          <a:latin typeface="Calibri" pitchFamily="34" charset="0"/>
          <a:ea typeface="ＭＳ Ｐゴシック" charset="-128"/>
        </a:defRPr>
      </a:lvl8pPr>
      <a:lvl9pPr marL="1828800" algn="l"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Arial" charset="0"/>
          <a:ea typeface="HGPｺﾞｼｯｸM" pitchFamily="50" charset="-128"/>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Arial" charset="0"/>
          <a:ea typeface="HGPｺﾞｼｯｸM" pitchFamily="50" charset="-128"/>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Arial" charset="0"/>
          <a:ea typeface="HGPｺﾞｼｯｸM" pitchFamily="50" charset="-128"/>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Arial" charset="0"/>
          <a:ea typeface="HGPｺﾞｼｯｸM" pitchFamily="50" charset="-128"/>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Arial" charset="0"/>
          <a:ea typeface="HGPｺﾞｼｯｸM"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2" descr="PPT-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296025"/>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2" descr="PPT-2-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タイトル プレースホルダ 1"/>
          <p:cNvSpPr>
            <a:spLocks noGrp="1"/>
          </p:cNvSpPr>
          <p:nvPr>
            <p:ph type="title"/>
          </p:nvPr>
        </p:nvSpPr>
        <p:spPr bwMode="auto">
          <a:xfrm>
            <a:off x="457200" y="46038"/>
            <a:ext cx="8229600"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3" name="テキスト プレースホルダ 2"/>
          <p:cNvSpPr>
            <a:spLocks noGrp="1"/>
          </p:cNvSpPr>
          <p:nvPr>
            <p:ph type="body" idx="1"/>
          </p:nvPr>
        </p:nvSpPr>
        <p:spPr bwMode="auto">
          <a:xfrm>
            <a:off x="457200" y="1257300"/>
            <a:ext cx="82296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defRPr sz="1200">
                <a:solidFill>
                  <a:schemeClr val="tx1">
                    <a:tint val="75000"/>
                  </a:schemeClr>
                </a:solidFill>
                <a:ea typeface="ＭＳ Ｐゴシック" charset="-128"/>
              </a:defRPr>
            </a:lvl1pPr>
          </a:lstStyle>
          <a:p>
            <a:pPr>
              <a:defRPr/>
            </a:pPr>
            <a:r>
              <a:rPr lang="en-US" altLang="ja-JP"/>
              <a:t>2011/6/16</a:t>
            </a: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defRPr sz="1200">
                <a:solidFill>
                  <a:schemeClr val="tx1">
                    <a:tint val="75000"/>
                  </a:schemeClr>
                </a:solidFill>
                <a:ea typeface="ＭＳ Ｐゴシック" charset="-128"/>
              </a:defRPr>
            </a:lvl1pPr>
          </a:lstStyle>
          <a:p>
            <a:pPr>
              <a:defRPr/>
            </a:pPr>
            <a:r>
              <a:rPr lang="en-US" altLang="ja-JP"/>
              <a:t>CESA Confidential</a:t>
            </a: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defRPr sz="1200">
                <a:solidFill>
                  <a:schemeClr val="tx1">
                    <a:tint val="75000"/>
                  </a:schemeClr>
                </a:solidFill>
                <a:ea typeface="ＭＳ Ｐゴシック" charset="-128"/>
              </a:defRPr>
            </a:lvl1pPr>
          </a:lstStyle>
          <a:p>
            <a:pPr>
              <a:defRPr/>
            </a:pPr>
            <a:fld id="{6A13CACF-18B5-43FC-A398-E5B96107C110}" type="slidenum">
              <a:rPr lang="ja-JP" altLang="en-US"/>
              <a:pPr>
                <a:defRPr/>
              </a:pPr>
              <a:t>‹#›</a:t>
            </a:fld>
            <a:endParaRPr lang="ja-JP" altLang="en-US"/>
          </a:p>
        </p:txBody>
      </p:sp>
      <p:pic>
        <p:nvPicPr>
          <p:cNvPr id="2057" name="Picture 16" descr="titl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53200" y="6021388"/>
            <a:ext cx="2555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p:txStyles>
    <p:titleStyle>
      <a:lvl1pPr algn="l" rtl="0" eaLnBrk="0" fontAlgn="base" hangingPunct="0">
        <a:spcBef>
          <a:spcPct val="0"/>
        </a:spcBef>
        <a:spcAft>
          <a:spcPct val="0"/>
        </a:spcAft>
        <a:defRPr kumimoji="1" sz="4400" kern="1200">
          <a:ln>
            <a:solidFill>
              <a:schemeClr val="tx1"/>
            </a:solidFill>
          </a:ln>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bg1"/>
          </a:solidFill>
          <a:latin typeface="Calibri" pitchFamily="34" charset="0"/>
          <a:ea typeface="ＭＳ Ｐゴシック" charset="-128"/>
        </a:defRPr>
      </a:lvl2pPr>
      <a:lvl3pPr algn="l" rtl="0" eaLnBrk="0" fontAlgn="base" hangingPunct="0">
        <a:spcBef>
          <a:spcPct val="0"/>
        </a:spcBef>
        <a:spcAft>
          <a:spcPct val="0"/>
        </a:spcAft>
        <a:defRPr kumimoji="1" sz="4400">
          <a:solidFill>
            <a:schemeClr val="bg1"/>
          </a:solidFill>
          <a:latin typeface="Calibri" pitchFamily="34" charset="0"/>
          <a:ea typeface="ＭＳ Ｐゴシック" charset="-128"/>
        </a:defRPr>
      </a:lvl3pPr>
      <a:lvl4pPr algn="l" rtl="0" eaLnBrk="0" fontAlgn="base" hangingPunct="0">
        <a:spcBef>
          <a:spcPct val="0"/>
        </a:spcBef>
        <a:spcAft>
          <a:spcPct val="0"/>
        </a:spcAft>
        <a:defRPr kumimoji="1" sz="4400">
          <a:solidFill>
            <a:schemeClr val="bg1"/>
          </a:solidFill>
          <a:latin typeface="Calibri" pitchFamily="34" charset="0"/>
          <a:ea typeface="ＭＳ Ｐゴシック" charset="-128"/>
        </a:defRPr>
      </a:lvl4pPr>
      <a:lvl5pPr algn="l" rtl="0" eaLnBrk="0" fontAlgn="base" hangingPunct="0">
        <a:spcBef>
          <a:spcPct val="0"/>
        </a:spcBef>
        <a:spcAft>
          <a:spcPct val="0"/>
        </a:spcAft>
        <a:defRPr kumimoji="1" sz="4400">
          <a:solidFill>
            <a:schemeClr val="bg1"/>
          </a:solidFill>
          <a:latin typeface="Calibri" pitchFamily="34" charset="0"/>
          <a:ea typeface="ＭＳ Ｐゴシック" charset="-128"/>
        </a:defRPr>
      </a:lvl5pPr>
      <a:lvl6pPr marL="457200" algn="l" rtl="0" fontAlgn="base">
        <a:spcBef>
          <a:spcPct val="0"/>
        </a:spcBef>
        <a:spcAft>
          <a:spcPct val="0"/>
        </a:spcAft>
        <a:defRPr kumimoji="1" sz="4400">
          <a:solidFill>
            <a:schemeClr val="tx1"/>
          </a:solidFill>
          <a:latin typeface="Calibri" pitchFamily="34" charset="0"/>
          <a:ea typeface="ＭＳ Ｐゴシック" charset="-128"/>
        </a:defRPr>
      </a:lvl6pPr>
      <a:lvl7pPr marL="914400" algn="l" rtl="0" fontAlgn="base">
        <a:spcBef>
          <a:spcPct val="0"/>
        </a:spcBef>
        <a:spcAft>
          <a:spcPct val="0"/>
        </a:spcAft>
        <a:defRPr kumimoji="1" sz="4400">
          <a:solidFill>
            <a:schemeClr val="tx1"/>
          </a:solidFill>
          <a:latin typeface="Calibri" pitchFamily="34" charset="0"/>
          <a:ea typeface="ＭＳ Ｐゴシック" charset="-128"/>
        </a:defRPr>
      </a:lvl7pPr>
      <a:lvl8pPr marL="1371600" algn="l" rtl="0" fontAlgn="base">
        <a:spcBef>
          <a:spcPct val="0"/>
        </a:spcBef>
        <a:spcAft>
          <a:spcPct val="0"/>
        </a:spcAft>
        <a:defRPr kumimoji="1" sz="4400">
          <a:solidFill>
            <a:schemeClr val="tx1"/>
          </a:solidFill>
          <a:latin typeface="Calibri" pitchFamily="34" charset="0"/>
          <a:ea typeface="ＭＳ Ｐゴシック" charset="-128"/>
        </a:defRPr>
      </a:lvl8pPr>
      <a:lvl9pPr marL="1828800" algn="l"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21.jpeg"/><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25.jpeg"/><Relationship Id="rId5" Type="http://schemas.openxmlformats.org/officeDocument/2006/relationships/image" Target="../media/image23.wmf"/><Relationship Id="rId4"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8.vml"/><Relationship Id="rId4" Type="http://schemas.openxmlformats.org/officeDocument/2006/relationships/image" Target="../media/image32.wmf"/></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vmlDrawing" Target="../drawings/vmlDrawing9.vml"/><Relationship Id="rId5" Type="http://schemas.openxmlformats.org/officeDocument/2006/relationships/image" Target="../media/image41.jpeg"/><Relationship Id="rId4" Type="http://schemas.openxmlformats.org/officeDocument/2006/relationships/image" Target="../media/image40.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6.xml"/><Relationship Id="rId1" Type="http://schemas.openxmlformats.org/officeDocument/2006/relationships/vmlDrawing" Target="../drawings/vmlDrawing10.vml"/><Relationship Id="rId4" Type="http://schemas.openxmlformats.org/officeDocument/2006/relationships/image" Target="../media/image42.wmf"/></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6.xml"/><Relationship Id="rId1" Type="http://schemas.openxmlformats.org/officeDocument/2006/relationships/vmlDrawing" Target="../drawings/vmlDrawing11.vml"/><Relationship Id="rId5" Type="http://schemas.openxmlformats.org/officeDocument/2006/relationships/image" Target="../media/image49.jpeg"/><Relationship Id="rId4" Type="http://schemas.openxmlformats.org/officeDocument/2006/relationships/image" Target="../media/image48.wmf"/></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6.xml"/><Relationship Id="rId1" Type="http://schemas.openxmlformats.org/officeDocument/2006/relationships/vmlDrawing" Target="../drawings/vmlDrawing12.vml"/><Relationship Id="rId4" Type="http://schemas.openxmlformats.org/officeDocument/2006/relationships/image" Target="../media/image53.wmf"/></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6.xml"/><Relationship Id="rId1" Type="http://schemas.openxmlformats.org/officeDocument/2006/relationships/vmlDrawing" Target="../drawings/vmlDrawing13.vml"/><Relationship Id="rId4" Type="http://schemas.openxmlformats.org/officeDocument/2006/relationships/image" Target="../media/image55.wmf"/></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6.xml"/><Relationship Id="rId1" Type="http://schemas.openxmlformats.org/officeDocument/2006/relationships/vmlDrawing" Target="../drawings/vmlDrawing14.vml"/><Relationship Id="rId4" Type="http://schemas.openxmlformats.org/officeDocument/2006/relationships/image" Target="../media/image57.wmf"/></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10" Type="http://schemas.openxmlformats.org/officeDocument/2006/relationships/image" Target="../media/image11.wmf"/><Relationship Id="rId4" Type="http://schemas.openxmlformats.org/officeDocument/2006/relationships/image" Target="../media/image8.wmf"/><Relationship Id="rId9"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6.xml"/><Relationship Id="rId1" Type="http://schemas.openxmlformats.org/officeDocument/2006/relationships/vmlDrawing" Target="../drawings/vmlDrawing15.vml"/><Relationship Id="rId4" Type="http://schemas.openxmlformats.org/officeDocument/2006/relationships/image" Target="../media/image59.wmf"/></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6.xml"/><Relationship Id="rId1" Type="http://schemas.openxmlformats.org/officeDocument/2006/relationships/vmlDrawing" Target="../drawings/vmlDrawing16.vml"/><Relationship Id="rId4" Type="http://schemas.openxmlformats.org/officeDocument/2006/relationships/image" Target="../media/image61.wmf"/></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6.xml"/><Relationship Id="rId1" Type="http://schemas.openxmlformats.org/officeDocument/2006/relationships/vmlDrawing" Target="../drawings/vmlDrawing17.vml"/><Relationship Id="rId4" Type="http://schemas.openxmlformats.org/officeDocument/2006/relationships/image" Target="../media/image63.wmf"/></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6.xml"/><Relationship Id="rId1" Type="http://schemas.openxmlformats.org/officeDocument/2006/relationships/vmlDrawing" Target="../drawings/vmlDrawing18.vml"/><Relationship Id="rId4" Type="http://schemas.openxmlformats.org/officeDocument/2006/relationships/image" Target="../media/image65.wmf"/></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6.xml"/><Relationship Id="rId1" Type="http://schemas.openxmlformats.org/officeDocument/2006/relationships/vmlDrawing" Target="../drawings/vmlDrawing19.vml"/><Relationship Id="rId4" Type="http://schemas.openxmlformats.org/officeDocument/2006/relationships/image" Target="../media/image67.wmf"/></Relationships>
</file>

<file path=ppt/slides/_rels/slide7.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6.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8.bin"/></Relationships>
</file>

<file path=ppt/slides/_rels/slide70.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70.jpeg"/><Relationship Id="rId7" Type="http://schemas.openxmlformats.org/officeDocument/2006/relationships/oleObject" Target="../embeddings/oleObject27.bin"/><Relationship Id="rId2" Type="http://schemas.openxmlformats.org/officeDocument/2006/relationships/slideLayout" Target="../slideLayouts/slideLayout17.xml"/><Relationship Id="rId1" Type="http://schemas.openxmlformats.org/officeDocument/2006/relationships/vmlDrawing" Target="../drawings/vmlDrawing20.vml"/><Relationship Id="rId6" Type="http://schemas.openxmlformats.org/officeDocument/2006/relationships/image" Target="../media/image68.emf"/><Relationship Id="rId5" Type="http://schemas.openxmlformats.org/officeDocument/2006/relationships/oleObject" Target="../embeddings/oleObject26.bin"/><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6.xml"/><Relationship Id="rId1" Type="http://schemas.openxmlformats.org/officeDocument/2006/relationships/vmlDrawing" Target="../drawings/vmlDrawing21.vml"/><Relationship Id="rId5" Type="http://schemas.openxmlformats.org/officeDocument/2006/relationships/image" Target="../media/image73.jpeg"/><Relationship Id="rId4" Type="http://schemas.openxmlformats.org/officeDocument/2006/relationships/image" Target="../media/image72.wmf"/></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16.jpeg"/><Relationship Id="rId4" Type="http://schemas.openxmlformats.org/officeDocument/2006/relationships/image" Target="../media/image15.wmf"/></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4.vml"/><Relationship Id="rId4"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straight\Desktop\CEDEC2011\Second\img\title2のコピー.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AmbientBRDF</a:t>
            </a:r>
            <a:r>
              <a:rPr lang="ja-JP" altLang="en-US" smtClean="0">
                <a:effectLst/>
              </a:rPr>
              <a:t>比較</a:t>
            </a:r>
          </a:p>
        </p:txBody>
      </p:sp>
      <p:pic>
        <p:nvPicPr>
          <p:cNvPr id="34819" name="Picture 5" descr="ambient_type_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7100"/>
            <a:ext cx="545782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ambient_tyre_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3665538"/>
            <a:ext cx="5684837"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7"/>
          <p:cNvSpPr txBox="1">
            <a:spLocks noChangeArrowheads="1"/>
          </p:cNvSpPr>
          <p:nvPr/>
        </p:nvSpPr>
        <p:spPr bwMode="auto">
          <a:xfrm>
            <a:off x="90488" y="3930650"/>
            <a:ext cx="2971800" cy="523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algn="ctr" eaLnBrk="1" hangingPunct="1">
              <a:spcBef>
                <a:spcPct val="0"/>
              </a:spcBef>
            </a:pPr>
            <a:r>
              <a:rPr kumimoji="0" lang="en-US" altLang="ja-JP" sz="2400">
                <a:ea typeface="ＭＳ Ｐゴシック" charset="-128"/>
              </a:rPr>
              <a:t>AmbientBRDF</a:t>
            </a:r>
            <a:r>
              <a:rPr kumimoji="0" lang="en-US" altLang="ja-JP" sz="2800">
                <a:ea typeface="ＭＳ Ｐゴシック" charset="-128"/>
              </a:rPr>
              <a:t> OFF</a:t>
            </a:r>
          </a:p>
        </p:txBody>
      </p:sp>
      <p:sp>
        <p:nvSpPr>
          <p:cNvPr id="34822" name="Text Box 8"/>
          <p:cNvSpPr txBox="1">
            <a:spLocks noChangeArrowheads="1"/>
          </p:cNvSpPr>
          <p:nvPr/>
        </p:nvSpPr>
        <p:spPr bwMode="auto">
          <a:xfrm>
            <a:off x="6261100" y="3233738"/>
            <a:ext cx="2790825" cy="523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7200" eaLnBrk="0" hangingPunct="0">
              <a:defRPr kumimoji="1" sz="2000">
                <a:solidFill>
                  <a:schemeClr val="tx1"/>
                </a:solidFill>
                <a:latin typeface="Arial" charset="0"/>
                <a:ea typeface="HGPｺﾞｼｯｸM" pitchFamily="50" charset="-128"/>
              </a:defRPr>
            </a:lvl1pPr>
            <a:lvl2pPr marL="742950" indent="-285750" defTabSz="457200" eaLnBrk="0" hangingPunct="0">
              <a:defRPr kumimoji="1" sz="2000">
                <a:solidFill>
                  <a:schemeClr val="tx1"/>
                </a:solidFill>
                <a:latin typeface="Arial" charset="0"/>
                <a:ea typeface="HGPｺﾞｼｯｸM" pitchFamily="50" charset="-128"/>
              </a:defRPr>
            </a:lvl2pPr>
            <a:lvl3pPr marL="1143000" indent="-228600" defTabSz="457200" eaLnBrk="0" hangingPunct="0">
              <a:defRPr kumimoji="1" sz="2000">
                <a:solidFill>
                  <a:schemeClr val="tx1"/>
                </a:solidFill>
                <a:latin typeface="Arial" charset="0"/>
                <a:ea typeface="HGPｺﾞｼｯｸM" pitchFamily="50" charset="-128"/>
              </a:defRPr>
            </a:lvl3pPr>
            <a:lvl4pPr marL="1600200" indent="-228600" defTabSz="457200" eaLnBrk="0" hangingPunct="0">
              <a:defRPr kumimoji="1" sz="2000">
                <a:solidFill>
                  <a:schemeClr val="tx1"/>
                </a:solidFill>
                <a:latin typeface="Arial" charset="0"/>
                <a:ea typeface="HGPｺﾞｼｯｸM" pitchFamily="50" charset="-128"/>
              </a:defRPr>
            </a:lvl4pPr>
            <a:lvl5pPr marL="2057400" indent="-228600" defTabSz="457200" eaLnBrk="0" hangingPunct="0">
              <a:defRPr kumimoji="1" sz="2000">
                <a:solidFill>
                  <a:schemeClr val="tx1"/>
                </a:solidFill>
                <a:latin typeface="Arial" charset="0"/>
                <a:ea typeface="HGPｺﾞｼｯｸM" pitchFamily="50" charset="-128"/>
              </a:defRPr>
            </a:lvl5pPr>
            <a:lvl6pPr marL="2514600" indent="-228600" defTabSz="4572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defTabSz="4572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defTabSz="4572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defTabSz="4572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algn="ctr" eaLnBrk="1" hangingPunct="1">
              <a:spcBef>
                <a:spcPct val="0"/>
              </a:spcBef>
            </a:pPr>
            <a:r>
              <a:rPr kumimoji="0" lang="en-US" altLang="ja-JP" sz="2400">
                <a:ea typeface="ＭＳ Ｐゴシック" charset="-128"/>
              </a:rPr>
              <a:t>AmbientBRDF</a:t>
            </a:r>
            <a:r>
              <a:rPr kumimoji="0" lang="en-US" altLang="ja-JP" sz="2800">
                <a:ea typeface="ＭＳ Ｐゴシック" charset="-128"/>
              </a:rPr>
              <a:t> 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テクスチャの生成</a:t>
            </a:r>
          </a:p>
        </p:txBody>
      </p:sp>
      <p:sp>
        <p:nvSpPr>
          <p:cNvPr id="35843" name="Rectangle 3"/>
          <p:cNvSpPr>
            <a:spLocks noGrp="1"/>
          </p:cNvSpPr>
          <p:nvPr>
            <p:ph type="body" idx="1"/>
          </p:nvPr>
        </p:nvSpPr>
        <p:spPr/>
        <p:txBody>
          <a:bodyPr/>
          <a:lstStyle/>
          <a:p>
            <a:r>
              <a:rPr lang="en-US" altLang="ja-JP" smtClean="0"/>
              <a:t>AMD CubeMapGen</a:t>
            </a:r>
            <a:r>
              <a:rPr lang="ja-JP" altLang="en-US" smtClean="0"/>
              <a:t>を使う</a:t>
            </a:r>
            <a:r>
              <a:rPr lang="en-US" altLang="ja-JP" smtClean="0"/>
              <a:t>?</a:t>
            </a:r>
          </a:p>
          <a:p>
            <a:pPr lvl="1"/>
            <a:r>
              <a:rPr lang="ja-JP" altLang="en-US" smtClean="0"/>
              <a:t>ツールやライブラリ形式なのでリアルタイム処理をいろいろなプラットフォームで実装できない</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9"/>
          <p:cNvSpPr>
            <a:spLocks noChangeArrowheads="1"/>
          </p:cNvSpPr>
          <p:nvPr/>
        </p:nvSpPr>
        <p:spPr bwMode="auto">
          <a:xfrm>
            <a:off x="180975" y="3000375"/>
            <a:ext cx="8763000" cy="11525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67"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テクスチャの生成</a:t>
            </a:r>
          </a:p>
        </p:txBody>
      </p:sp>
      <p:sp>
        <p:nvSpPr>
          <p:cNvPr id="36868" name="Rectangle 3"/>
          <p:cNvSpPr>
            <a:spLocks noGrp="1"/>
          </p:cNvSpPr>
          <p:nvPr>
            <p:ph type="body" idx="1"/>
          </p:nvPr>
        </p:nvSpPr>
        <p:spPr/>
        <p:txBody>
          <a:bodyPr/>
          <a:lstStyle/>
          <a:p>
            <a:r>
              <a:rPr lang="en-US" altLang="ja-JP" smtClean="0"/>
              <a:t>AMD CubeMapGen</a:t>
            </a:r>
            <a:r>
              <a:rPr lang="ja-JP" altLang="en-US" smtClean="0"/>
              <a:t>を使う</a:t>
            </a:r>
            <a:r>
              <a:rPr lang="en-US" altLang="ja-JP" smtClean="0"/>
              <a:t>?</a:t>
            </a:r>
          </a:p>
          <a:p>
            <a:pPr lvl="1"/>
            <a:r>
              <a:rPr lang="ja-JP" altLang="en-US" smtClean="0"/>
              <a:t>ツールやライブラリ形式なのでリアルタイム処理をいろいろなプラットフォームで実装できない</a:t>
            </a:r>
          </a:p>
          <a:p>
            <a:pPr lvl="1"/>
            <a:endParaRPr lang="ja-JP" altLang="en-US" smtClean="0"/>
          </a:p>
          <a:p>
            <a:pPr lvl="1"/>
            <a:endParaRPr lang="ja-JP" altLang="en-US" smtClean="0"/>
          </a:p>
          <a:p>
            <a:pPr lvl="1"/>
            <a:endParaRPr lang="ja-JP" altLang="en-US" smtClean="0"/>
          </a:p>
          <a:p>
            <a:pPr lvl="1"/>
            <a:r>
              <a:rPr lang="ja-JP" altLang="en-US" smtClean="0"/>
              <a:t>とはいえクオリティ的に充分ではないので</a:t>
            </a:r>
            <a:br>
              <a:rPr lang="ja-JP" altLang="en-US" smtClean="0"/>
            </a:br>
            <a:r>
              <a:rPr lang="ja-JP" altLang="en-US" smtClean="0"/>
              <a:t>改善の余地はある</a:t>
            </a:r>
          </a:p>
        </p:txBody>
      </p:sp>
      <p:sp>
        <p:nvSpPr>
          <p:cNvPr id="36869" name="Text Box 4"/>
          <p:cNvSpPr txBox="1">
            <a:spLocks noChangeArrowheads="1"/>
          </p:cNvSpPr>
          <p:nvPr/>
        </p:nvSpPr>
        <p:spPr bwMode="auto">
          <a:xfrm>
            <a:off x="419100" y="3305175"/>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ja-JP" altLang="en-US" sz="3200"/>
              <a:t>と思っていたら先日オープンソース化されました</a:t>
            </a:r>
            <a:r>
              <a:rPr lang="en-US" altLang="ja-JP" sz="3200">
                <a:sym typeface="Wingdings" pitchFamily="2" charset="2"/>
              </a:rPr>
              <a:t></a:t>
            </a:r>
            <a:endParaRPr lang="en-US" altLang="ja-JP" sz="32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4000" smtClean="0">
                <a:effectLst/>
              </a:rPr>
              <a:t>Irradiance Environment Map</a:t>
            </a:r>
            <a:r>
              <a:rPr lang="ja-JP" altLang="en-US" sz="4000" smtClean="0">
                <a:effectLst/>
              </a:rPr>
              <a:t>生成</a:t>
            </a:r>
          </a:p>
        </p:txBody>
      </p:sp>
      <p:sp>
        <p:nvSpPr>
          <p:cNvPr id="37891" name="Rectangle 3"/>
          <p:cNvSpPr>
            <a:spLocks noGrp="1"/>
          </p:cNvSpPr>
          <p:nvPr>
            <p:ph type="body" sz="half" idx="1"/>
          </p:nvPr>
        </p:nvSpPr>
        <p:spPr>
          <a:xfrm>
            <a:off x="419100" y="2243138"/>
            <a:ext cx="8277225" cy="4176712"/>
          </a:xfrm>
        </p:spPr>
        <p:txBody>
          <a:bodyPr/>
          <a:lstStyle/>
          <a:p>
            <a:r>
              <a:rPr lang="ja-JP" altLang="en-US" sz="2800" smtClean="0"/>
              <a:t>上記の式を実装してキューブマップテクスチャを作成</a:t>
            </a:r>
          </a:p>
          <a:p>
            <a:pPr lvl="1"/>
            <a:r>
              <a:rPr lang="en-US" altLang="ja-JP" sz="2400" smtClean="0"/>
              <a:t>Diffuse</a:t>
            </a:r>
            <a:r>
              <a:rPr lang="ja-JP" altLang="en-US" sz="2400" smtClean="0"/>
              <a:t>の</a:t>
            </a:r>
            <a:r>
              <a:rPr lang="en-US" altLang="ja-JP" sz="2400" smtClean="0"/>
              <a:t>BRDF</a:t>
            </a:r>
            <a:r>
              <a:rPr lang="ja-JP" altLang="en-US" sz="2400" smtClean="0"/>
              <a:t>モデルは</a:t>
            </a:r>
            <a:r>
              <a:rPr lang="en-US" altLang="ja-JP" sz="2400" smtClean="0"/>
              <a:t>Lambert</a:t>
            </a:r>
          </a:p>
          <a:p>
            <a:pPr lvl="2"/>
            <a:r>
              <a:rPr lang="ja-JP" altLang="en-US" sz="2000" smtClean="0"/>
              <a:t>他のモデルのケースでは</a:t>
            </a:r>
            <a:r>
              <a:rPr lang="en-US" altLang="ja-JP" sz="2000" smtClean="0"/>
              <a:t>IBL</a:t>
            </a:r>
            <a:r>
              <a:rPr lang="ja-JP" altLang="en-US" sz="2000" smtClean="0"/>
              <a:t>の場合は差が出づらい</a:t>
            </a:r>
            <a:endParaRPr lang="en-US" altLang="ja-JP" sz="2000" smtClean="0"/>
          </a:p>
          <a:p>
            <a:pPr lvl="3"/>
            <a:r>
              <a:rPr lang="ja-JP" altLang="en-US" sz="1600" smtClean="0"/>
              <a:t>厳密には</a:t>
            </a:r>
            <a:r>
              <a:rPr lang="en-US" altLang="ja-JP" sz="1600" smtClean="0"/>
              <a:t>IBL</a:t>
            </a:r>
            <a:r>
              <a:rPr lang="ja-JP" altLang="en-US" sz="1600" smtClean="0"/>
              <a:t>の光源分布による</a:t>
            </a:r>
            <a:endParaRPr lang="ja-JP" altLang="en-US" smtClean="0"/>
          </a:p>
          <a:p>
            <a:pPr lvl="1"/>
            <a:r>
              <a:rPr lang="ja-JP" altLang="en-US" sz="2400" smtClean="0"/>
              <a:t>テクスチャの解像度は</a:t>
            </a:r>
            <a:r>
              <a:rPr lang="en-US" altLang="ja-JP" sz="2400" smtClean="0"/>
              <a:t>16x16x6</a:t>
            </a:r>
          </a:p>
          <a:p>
            <a:pPr lvl="1"/>
            <a:endParaRPr lang="ja-JP" altLang="en-US" sz="2400" smtClean="0"/>
          </a:p>
          <a:p>
            <a:pPr lvl="1"/>
            <a:endParaRPr lang="ja-JP" altLang="en-US" sz="2400" smtClean="0"/>
          </a:p>
          <a:p>
            <a:pPr lvl="1"/>
            <a:endParaRPr lang="ja-JP" altLang="en-US" sz="2400" smtClean="0"/>
          </a:p>
        </p:txBody>
      </p:sp>
      <p:sp>
        <p:nvSpPr>
          <p:cNvPr id="37892" name="Rectangle 4"/>
          <p:cNvSpPr>
            <a:spLocks noChangeArrowheads="1"/>
          </p:cNvSpPr>
          <p:nvPr/>
        </p:nvSpPr>
        <p:spPr bwMode="auto">
          <a:xfrm>
            <a:off x="2149475" y="1120775"/>
            <a:ext cx="4587875" cy="11128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37893" name="Object 4"/>
          <p:cNvGraphicFramePr>
            <a:graphicFrameLocks noChangeAspect="1"/>
          </p:cNvGraphicFramePr>
          <p:nvPr/>
        </p:nvGraphicFramePr>
        <p:xfrm>
          <a:off x="2222500" y="1274763"/>
          <a:ext cx="4537075" cy="847725"/>
        </p:xfrm>
        <a:graphic>
          <a:graphicData uri="http://schemas.openxmlformats.org/presentationml/2006/ole">
            <mc:AlternateContent xmlns:mc="http://schemas.openxmlformats.org/markup-compatibility/2006">
              <mc:Choice xmlns:v="urn:schemas-microsoft-com:vml" Requires="v">
                <p:oleObj spid="_x0000_s37911" name="数式" r:id="rId3" imgW="2108200" imgH="393700" progId="Equation.3">
                  <p:embed/>
                </p:oleObj>
              </mc:Choice>
              <mc:Fallback>
                <p:oleObj name="数式" r:id="rId3" imgW="2108200" imgH="3937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0" y="1274763"/>
                        <a:ext cx="45370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94" name="Picture 7" descr="Irradiance Map sam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3900488"/>
            <a:ext cx="25368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IEM</a:t>
            </a:r>
            <a:r>
              <a:rPr lang="ja-JP" altLang="en-US" smtClean="0">
                <a:effectLst/>
              </a:rPr>
              <a:t>の生成</a:t>
            </a:r>
            <a:r>
              <a:rPr lang="en-US" altLang="ja-JP" smtClean="0">
                <a:effectLst/>
              </a:rPr>
              <a:t>(2)</a:t>
            </a:r>
          </a:p>
        </p:txBody>
      </p:sp>
      <p:sp>
        <p:nvSpPr>
          <p:cNvPr id="38915" name="Rectangle 3"/>
          <p:cNvSpPr>
            <a:spLocks noGrp="1"/>
          </p:cNvSpPr>
          <p:nvPr>
            <p:ph type="body" idx="1"/>
          </p:nvPr>
        </p:nvSpPr>
        <p:spPr/>
        <p:txBody>
          <a:bodyPr/>
          <a:lstStyle/>
          <a:p>
            <a:r>
              <a:rPr lang="ja-JP" altLang="en-US" smtClean="0"/>
              <a:t>生成は</a:t>
            </a:r>
            <a:r>
              <a:rPr lang="en-US" altLang="ja-JP" smtClean="0"/>
              <a:t>GPU</a:t>
            </a:r>
            <a:r>
              <a:rPr lang="ja-JP" altLang="en-US" smtClean="0"/>
              <a:t>で実行</a:t>
            </a:r>
          </a:p>
          <a:p>
            <a:pPr lvl="1"/>
            <a:r>
              <a:rPr lang="en-US" altLang="ja-JP" smtClean="0"/>
              <a:t>Radiance Map</a:t>
            </a:r>
            <a:r>
              <a:rPr lang="ja-JP" altLang="en-US" smtClean="0"/>
              <a:t>を</a:t>
            </a:r>
            <a:r>
              <a:rPr lang="en-US" altLang="ja-JP" smtClean="0"/>
              <a:t>8x8x6</a:t>
            </a:r>
            <a:r>
              <a:rPr lang="ja-JP" altLang="en-US" smtClean="0"/>
              <a:t>まで縮小して利用</a:t>
            </a:r>
          </a:p>
          <a:p>
            <a:pPr lvl="2"/>
            <a:r>
              <a:rPr lang="en-US" altLang="ja-JP" smtClean="0">
                <a:latin typeface="Symbol" pitchFamily="18" charset="2"/>
              </a:rPr>
              <a:t>D</a:t>
            </a:r>
            <a:r>
              <a:rPr lang="en-US" altLang="ja-JP" i="1" smtClean="0">
                <a:latin typeface="Symbol" pitchFamily="18" charset="2"/>
              </a:rPr>
              <a:t>w </a:t>
            </a:r>
            <a:r>
              <a:rPr lang="ja-JP" altLang="en-US" smtClean="0"/>
              <a:t>に関しては</a:t>
            </a:r>
            <a:r>
              <a:rPr lang="en-US" altLang="ja-JP" smtClean="0"/>
              <a:t>precompute</a:t>
            </a:r>
            <a:r>
              <a:rPr lang="ja-JP" altLang="en-US" smtClean="0"/>
              <a:t>してテクスチャに格納</a:t>
            </a:r>
          </a:p>
          <a:p>
            <a:pPr lvl="3"/>
            <a:r>
              <a:rPr lang="en-US" altLang="ja-JP" smtClean="0"/>
              <a:t>AMD CubeMapGen</a:t>
            </a:r>
            <a:r>
              <a:rPr lang="ja-JP" altLang="en-US" smtClean="0"/>
              <a:t>では近似だったが今回の実装では</a:t>
            </a:r>
            <a:r>
              <a:rPr lang="en-US" altLang="ja-JP" smtClean="0"/>
              <a:t/>
            </a:r>
            <a:br>
              <a:rPr lang="en-US" altLang="ja-JP" smtClean="0"/>
            </a:br>
            <a:r>
              <a:rPr lang="ja-JP" altLang="en-US" smtClean="0"/>
              <a:t>球面四角形を利用してちゃんと計算</a:t>
            </a:r>
          </a:p>
          <a:p>
            <a:pPr lvl="2"/>
            <a:r>
              <a:rPr lang="ja-JP" altLang="en-US" smtClean="0"/>
              <a:t>このテクスチャにベクタの</a:t>
            </a:r>
            <a:r>
              <a:rPr lang="en-US" altLang="ja-JP" smtClean="0"/>
              <a:t>Normalize</a:t>
            </a:r>
            <a:r>
              <a:rPr lang="ja-JP" altLang="en-US" smtClean="0"/>
              <a:t>用係数も格納</a:t>
            </a:r>
          </a:p>
          <a:p>
            <a:pPr lvl="2"/>
            <a:r>
              <a:rPr lang="ja-JP" altLang="en-US" smtClean="0"/>
              <a:t>フォーマットは</a:t>
            </a:r>
            <a:r>
              <a:rPr lang="en-US" altLang="ja-JP" smtClean="0"/>
              <a:t>fp16</a:t>
            </a:r>
            <a:r>
              <a:rPr lang="ja-JP" altLang="en-US" smtClean="0"/>
              <a:t>を基本</a:t>
            </a:r>
          </a:p>
          <a:p>
            <a:pPr lvl="2"/>
            <a:r>
              <a:rPr lang="ja-JP" altLang="en-US" smtClean="0"/>
              <a:t>シェーダ上で</a:t>
            </a:r>
            <a:r>
              <a:rPr lang="en-US" altLang="ja-JP" smtClean="0"/>
              <a:t>8x8x5=320taps</a:t>
            </a:r>
            <a:r>
              <a:rPr lang="ja-JP" altLang="en-US" smtClean="0"/>
              <a:t>のフィルタリング</a:t>
            </a:r>
          </a:p>
          <a:p>
            <a:pPr lvl="3"/>
            <a:r>
              <a:rPr lang="en-US" altLang="ja-JP" smtClean="0"/>
              <a:t>Xbox360 0.5ms</a:t>
            </a:r>
          </a:p>
          <a:p>
            <a:pPr lvl="3"/>
            <a:r>
              <a:rPr lang="en-US" altLang="ja-JP" smtClean="0"/>
              <a:t>PS3 2.0ms</a:t>
            </a:r>
          </a:p>
          <a:p>
            <a:pPr lvl="4"/>
            <a:r>
              <a:rPr lang="en-US" altLang="ja-JP" smtClean="0"/>
              <a:t>SPU</a:t>
            </a:r>
            <a:r>
              <a:rPr lang="ja-JP" altLang="en-US" smtClean="0"/>
              <a:t>での実装のほうが良い</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Diffuse</a:t>
            </a:r>
            <a:r>
              <a:rPr lang="ja-JP" altLang="en-US" smtClean="0">
                <a:effectLst/>
              </a:rPr>
              <a:t>項の高速化</a:t>
            </a:r>
          </a:p>
        </p:txBody>
      </p:sp>
      <p:sp>
        <p:nvSpPr>
          <p:cNvPr id="39939" name="Rectangle 3"/>
          <p:cNvSpPr>
            <a:spLocks noGrp="1"/>
          </p:cNvSpPr>
          <p:nvPr>
            <p:ph type="body" idx="1"/>
          </p:nvPr>
        </p:nvSpPr>
        <p:spPr/>
        <p:txBody>
          <a:bodyPr/>
          <a:lstStyle/>
          <a:p>
            <a:r>
              <a:rPr lang="ja-JP" altLang="en-US" smtClean="0"/>
              <a:t>高速モードは</a:t>
            </a:r>
            <a:r>
              <a:rPr lang="en-US" altLang="ja-JP" smtClean="0"/>
              <a:t>IEM</a:t>
            </a:r>
            <a:r>
              <a:rPr lang="ja-JP" altLang="en-US" smtClean="0"/>
              <a:t>を</a:t>
            </a:r>
            <a:r>
              <a:rPr lang="en-US" altLang="ja-JP" smtClean="0"/>
              <a:t>SH</a:t>
            </a:r>
            <a:r>
              <a:rPr lang="ja-JP" altLang="en-US" smtClean="0"/>
              <a:t>化</a:t>
            </a:r>
          </a:p>
          <a:p>
            <a:pPr lvl="1"/>
            <a:r>
              <a:rPr lang="ja-JP" altLang="en-US" smtClean="0"/>
              <a:t>もともと</a:t>
            </a:r>
            <a:r>
              <a:rPr lang="en-US" altLang="ja-JP" smtClean="0"/>
              <a:t>Ambient</a:t>
            </a:r>
            <a:r>
              <a:rPr lang="ja-JP" altLang="en-US" smtClean="0"/>
              <a:t>ライトが</a:t>
            </a:r>
            <a:r>
              <a:rPr lang="en-US" altLang="ja-JP" smtClean="0"/>
              <a:t>SH</a:t>
            </a:r>
          </a:p>
          <a:p>
            <a:pPr lvl="2"/>
            <a:r>
              <a:rPr lang="ja-JP" altLang="en-US" smtClean="0"/>
              <a:t>そのシステムを利用している</a:t>
            </a:r>
          </a:p>
          <a:p>
            <a:pPr lvl="1"/>
            <a:r>
              <a:rPr lang="en-US" altLang="ja-JP" smtClean="0"/>
              <a:t>SH</a:t>
            </a:r>
            <a:r>
              <a:rPr lang="ja-JP" altLang="en-US" smtClean="0"/>
              <a:t>の計算は各フェイス中央の</a:t>
            </a:r>
            <a:r>
              <a:rPr lang="en-US" altLang="ja-JP" smtClean="0"/>
              <a:t>6</a:t>
            </a:r>
            <a:r>
              <a:rPr lang="ja-JP" altLang="en-US" smtClean="0"/>
              <a:t>テクセルから計算</a:t>
            </a:r>
          </a:p>
          <a:p>
            <a:pPr lvl="2"/>
            <a:endParaRPr lang="ja-JP" altLang="en-US" smtClean="0"/>
          </a:p>
          <a:p>
            <a:pPr lvl="2"/>
            <a:endParaRPr lang="ja-JP" altLang="en-US" smtClean="0"/>
          </a:p>
          <a:p>
            <a:pPr lvl="2"/>
            <a:endParaRPr lang="ja-JP" altLang="en-US" smtClean="0"/>
          </a:p>
          <a:p>
            <a:pPr lvl="1"/>
            <a:endParaRPr lang="en-US" altLang="ja-JP" smtClean="0"/>
          </a:p>
          <a:p>
            <a:endParaRPr lang="ja-JP" altLang="en-US" smtClean="0"/>
          </a:p>
          <a:p>
            <a:endParaRPr lang="ja-JP" altLang="en-US" smtClean="0"/>
          </a:p>
        </p:txBody>
      </p:sp>
      <p:pic>
        <p:nvPicPr>
          <p:cNvPr id="39940" name="Picture 5" descr="F02 IrradianceMap SH vs 16x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273425"/>
            <a:ext cx="7446963"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6"/>
          <p:cNvSpPr txBox="1">
            <a:spLocks noChangeArrowheads="1"/>
          </p:cNvSpPr>
          <p:nvPr/>
        </p:nvSpPr>
        <p:spPr bwMode="auto">
          <a:xfrm>
            <a:off x="6527800" y="5973763"/>
            <a:ext cx="1876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solidFill>
                  <a:schemeClr val="bg1"/>
                </a:solidFill>
              </a:rPr>
              <a:t>Irradiance Map</a:t>
            </a:r>
          </a:p>
        </p:txBody>
      </p:sp>
      <p:sp>
        <p:nvSpPr>
          <p:cNvPr id="39942" name="Text Box 7"/>
          <p:cNvSpPr txBox="1">
            <a:spLocks noChangeArrowheads="1"/>
          </p:cNvSpPr>
          <p:nvPr/>
        </p:nvSpPr>
        <p:spPr bwMode="auto">
          <a:xfrm>
            <a:off x="990600" y="5970588"/>
            <a:ext cx="2528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solidFill>
                  <a:schemeClr val="bg1"/>
                </a:solidFill>
              </a:rPr>
              <a:t>Spherical Harmonics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4000" smtClean="0">
                <a:effectLst/>
              </a:rPr>
              <a:t>Radiance Environment Map</a:t>
            </a:r>
            <a:r>
              <a:rPr lang="ja-JP" altLang="en-US" sz="4000" smtClean="0">
                <a:effectLst/>
              </a:rPr>
              <a:t>の生成 </a:t>
            </a:r>
          </a:p>
        </p:txBody>
      </p:sp>
      <p:sp>
        <p:nvSpPr>
          <p:cNvPr id="40963" name="Rectangle 3"/>
          <p:cNvSpPr>
            <a:spLocks noGrp="1"/>
          </p:cNvSpPr>
          <p:nvPr>
            <p:ph type="body" idx="1"/>
          </p:nvPr>
        </p:nvSpPr>
        <p:spPr>
          <a:xfrm>
            <a:off x="457200" y="2143125"/>
            <a:ext cx="8229600" cy="3906838"/>
          </a:xfrm>
        </p:spPr>
        <p:txBody>
          <a:bodyPr/>
          <a:lstStyle/>
          <a:p>
            <a:r>
              <a:rPr lang="en-US" altLang="ja-JP" smtClean="0"/>
              <a:t>Pre-filtered Mipmapped Environment Map</a:t>
            </a:r>
            <a:r>
              <a:rPr lang="ja-JP" altLang="en-US" smtClean="0"/>
              <a:t>を利用</a:t>
            </a:r>
          </a:p>
          <a:p>
            <a:pPr lvl="1"/>
            <a:r>
              <a:rPr lang="ja-JP" altLang="en-US" smtClean="0"/>
              <a:t>上記の積分を複数の</a:t>
            </a:r>
            <a:r>
              <a:rPr lang="en-US" altLang="ja-JP" smtClean="0"/>
              <a:t>shininess</a:t>
            </a:r>
            <a:r>
              <a:rPr lang="ja-JP" altLang="en-US" smtClean="0"/>
              <a:t>で計算して</a:t>
            </a:r>
            <a:r>
              <a:rPr lang="en-US" altLang="ja-JP" smtClean="0"/>
              <a:t/>
            </a:r>
            <a:br>
              <a:rPr lang="en-US" altLang="ja-JP" smtClean="0"/>
            </a:br>
            <a:r>
              <a:rPr lang="ja-JP" altLang="en-US" smtClean="0"/>
              <a:t>各</a:t>
            </a:r>
            <a:r>
              <a:rPr lang="en-US" altLang="ja-JP" smtClean="0"/>
              <a:t>mipmap</a:t>
            </a:r>
            <a:r>
              <a:rPr lang="ja-JP" altLang="en-US" smtClean="0"/>
              <a:t>テクスチャに格納する</a:t>
            </a:r>
          </a:p>
          <a:p>
            <a:pPr lvl="1"/>
            <a:r>
              <a:rPr lang="en-US" altLang="ja-JP" smtClean="0"/>
              <a:t>Blinn</a:t>
            </a:r>
            <a:r>
              <a:rPr lang="ja-JP" altLang="en-US" smtClean="0"/>
              <a:t>ベースの</a:t>
            </a:r>
            <a:r>
              <a:rPr lang="en-US" altLang="ja-JP" smtClean="0"/>
              <a:t>NDF</a:t>
            </a:r>
            <a:r>
              <a:rPr lang="ja-JP" altLang="en-US" smtClean="0"/>
              <a:t>は</a:t>
            </a:r>
            <a:r>
              <a:rPr lang="en-US" altLang="ja-JP" smtClean="0"/>
              <a:t>?</a:t>
            </a:r>
          </a:p>
          <a:p>
            <a:pPr lvl="2"/>
            <a:r>
              <a:rPr lang="en-US" altLang="ja-JP" smtClean="0"/>
              <a:t>Phong</a:t>
            </a:r>
            <a:r>
              <a:rPr lang="ja-JP" altLang="en-US" smtClean="0"/>
              <a:t>ベースで代用</a:t>
            </a:r>
          </a:p>
          <a:p>
            <a:pPr lvl="3"/>
            <a:r>
              <a:rPr lang="en-US" altLang="ja-JP" smtClean="0"/>
              <a:t>Microfacet model</a:t>
            </a:r>
            <a:r>
              <a:rPr lang="ja-JP" altLang="en-US" smtClean="0"/>
              <a:t>によって</a:t>
            </a:r>
            <a:r>
              <a:rPr lang="en-US" altLang="ja-JP" smtClean="0"/>
              <a:t>NDF</a:t>
            </a:r>
            <a:r>
              <a:rPr lang="ja-JP" altLang="en-US" smtClean="0"/>
              <a:t>の形の差は妥協</a:t>
            </a:r>
          </a:p>
          <a:p>
            <a:pPr lvl="2"/>
            <a:r>
              <a:rPr lang="en-US" altLang="ja-JP" smtClean="0"/>
              <a:t>NDF</a:t>
            </a:r>
            <a:r>
              <a:rPr lang="ja-JP" altLang="en-US" smtClean="0"/>
              <a:t>の大きさの差だけ</a:t>
            </a:r>
            <a:r>
              <a:rPr lang="en-US" altLang="ja-JP" smtClean="0"/>
              <a:t>shininess</a:t>
            </a:r>
            <a:r>
              <a:rPr lang="ja-JP" altLang="en-US" smtClean="0"/>
              <a:t>を使ってフィッティング</a:t>
            </a:r>
          </a:p>
        </p:txBody>
      </p:sp>
      <p:sp>
        <p:nvSpPr>
          <p:cNvPr id="40964" name="Rectangle 4"/>
          <p:cNvSpPr>
            <a:spLocks noChangeArrowheads="1"/>
          </p:cNvSpPr>
          <p:nvPr/>
        </p:nvSpPr>
        <p:spPr bwMode="auto">
          <a:xfrm>
            <a:off x="1216025" y="1098550"/>
            <a:ext cx="6772275" cy="10414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40965" name="Object 4"/>
          <p:cNvGraphicFramePr>
            <a:graphicFrameLocks noChangeAspect="1"/>
          </p:cNvGraphicFramePr>
          <p:nvPr/>
        </p:nvGraphicFramePr>
        <p:xfrm>
          <a:off x="1352550" y="1098550"/>
          <a:ext cx="6561138" cy="996950"/>
        </p:xfrm>
        <a:graphic>
          <a:graphicData uri="http://schemas.openxmlformats.org/presentationml/2006/ole">
            <mc:AlternateContent xmlns:mc="http://schemas.openxmlformats.org/markup-compatibility/2006">
              <mc:Choice xmlns:v="urn:schemas-microsoft-com:vml" Requires="v">
                <p:oleObj spid="_x0000_s40982" name="数式" r:id="rId3" imgW="2755900" imgH="419100" progId="Equation.3">
                  <p:embed/>
                </p:oleObj>
              </mc:Choice>
              <mc:Fallback>
                <p:oleObj name="数式" r:id="rId3" imgW="2755900" imgH="4191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550" y="1098550"/>
                        <a:ext cx="656113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Shininess</a:t>
            </a:r>
            <a:r>
              <a:rPr lang="ja-JP" altLang="en-US" smtClean="0">
                <a:effectLst/>
              </a:rPr>
              <a:t>フィッティング</a:t>
            </a:r>
          </a:p>
        </p:txBody>
      </p:sp>
      <p:pic>
        <p:nvPicPr>
          <p:cNvPr id="41987" name="Picture 7" descr="grap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530475"/>
            <a:ext cx="44688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88" name="Object 8"/>
          <p:cNvGraphicFramePr>
            <a:graphicFrameLocks noGrp="1" noChangeAspect="1"/>
          </p:cNvGraphicFramePr>
          <p:nvPr>
            <p:ph idx="1"/>
          </p:nvPr>
        </p:nvGraphicFramePr>
        <p:xfrm>
          <a:off x="831850" y="1036638"/>
          <a:ext cx="2794000" cy="1008062"/>
        </p:xfrm>
        <a:graphic>
          <a:graphicData uri="http://schemas.openxmlformats.org/presentationml/2006/ole">
            <mc:AlternateContent xmlns:mc="http://schemas.openxmlformats.org/markup-compatibility/2006">
              <mc:Choice xmlns:v="urn:schemas-microsoft-com:vml" Requires="v">
                <p:oleObj spid="_x0000_s42009" name="数式" r:id="rId4" imgW="1091726" imgH="393529" progId="Equation.3">
                  <p:embed/>
                </p:oleObj>
              </mc:Choice>
              <mc:Fallback>
                <p:oleObj name="数式" r:id="rId4" imgW="1091726" imgH="393529"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850" y="1036638"/>
                        <a:ext cx="279400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89" name="Rectangle 11"/>
          <p:cNvSpPr>
            <a:spLocks/>
          </p:cNvSpPr>
          <p:nvPr/>
        </p:nvSpPr>
        <p:spPr bwMode="auto">
          <a:xfrm>
            <a:off x="457200" y="1257300"/>
            <a:ext cx="82296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r>
              <a:rPr lang="ja-JP" altLang="en-US" sz="3200"/>
              <a:t>                        を利用</a:t>
            </a:r>
          </a:p>
          <a:p>
            <a:pPr marL="742950" lvl="1" indent="-285750" eaLnBrk="0" hangingPunct="0">
              <a:spcBef>
                <a:spcPct val="20000"/>
              </a:spcBef>
              <a:buFont typeface="Arial" charset="0"/>
              <a:buChar char="–"/>
            </a:pPr>
            <a:endParaRPr lang="ja-JP" altLang="en-US" sz="2800"/>
          </a:p>
          <a:p>
            <a:pPr marL="1143000" lvl="2" indent="-228600" eaLnBrk="0" hangingPunct="0">
              <a:spcBef>
                <a:spcPct val="20000"/>
              </a:spcBef>
              <a:buFont typeface="Arial" charset="0"/>
              <a:buChar char="•"/>
            </a:pPr>
            <a:endParaRPr lang="ja-JP" altLang="en-US" sz="2400"/>
          </a:p>
          <a:p>
            <a:pPr marL="1143000" lvl="2" indent="-228600" eaLnBrk="0" hangingPunct="0">
              <a:spcBef>
                <a:spcPct val="20000"/>
              </a:spcBef>
              <a:buFont typeface="Arial" charset="0"/>
              <a:buChar char="•"/>
            </a:pPr>
            <a:endParaRPr lang="ja-JP" altLang="en-US" sz="2400"/>
          </a:p>
          <a:p>
            <a:pPr marL="1143000" lvl="2" indent="-228600" eaLnBrk="0" hangingPunct="0">
              <a:spcBef>
                <a:spcPct val="20000"/>
              </a:spcBef>
              <a:buFont typeface="Arial" charset="0"/>
              <a:buChar char="•"/>
            </a:pPr>
            <a:endParaRPr lang="ja-JP" altLang="en-US" sz="2400"/>
          </a:p>
          <a:p>
            <a:pPr marL="742950" lvl="1" indent="-285750" eaLnBrk="0" hangingPunct="0">
              <a:spcBef>
                <a:spcPct val="20000"/>
              </a:spcBef>
              <a:buFont typeface="Arial" charset="0"/>
              <a:buChar char="–"/>
            </a:pPr>
            <a:endParaRPr lang="en-US" altLang="ja-JP" sz="2800"/>
          </a:p>
          <a:p>
            <a:pPr marL="342900" indent="-342900" eaLnBrk="0" hangingPunct="0">
              <a:spcBef>
                <a:spcPct val="20000"/>
              </a:spcBef>
              <a:buFont typeface="Arial" charset="0"/>
              <a:buChar char="•"/>
            </a:pPr>
            <a:endParaRPr lang="ja-JP" altLang="en-US" sz="3200"/>
          </a:p>
          <a:p>
            <a:pPr marL="342900" indent="-342900" eaLnBrk="0" hangingPunct="0">
              <a:spcBef>
                <a:spcPct val="20000"/>
              </a:spcBef>
              <a:buFont typeface="Arial" charset="0"/>
              <a:buChar char="•"/>
            </a:pPr>
            <a:endParaRPr lang="ja-JP" altLang="en-US" sz="3200"/>
          </a:p>
        </p:txBody>
      </p:sp>
      <p:sp>
        <p:nvSpPr>
          <p:cNvPr id="41990" name="Text Box 12"/>
          <p:cNvSpPr txBox="1">
            <a:spLocks noChangeArrowheads="1"/>
          </p:cNvSpPr>
          <p:nvPr/>
        </p:nvSpPr>
        <p:spPr bwMode="auto">
          <a:xfrm>
            <a:off x="2070100" y="3706813"/>
            <a:ext cx="167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t>shininess = 5</a:t>
            </a:r>
          </a:p>
        </p:txBody>
      </p:sp>
      <p:pic>
        <p:nvPicPr>
          <p:cNvPr id="41991" name="Picture 13" descr="graph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8675" y="2549525"/>
            <a:ext cx="4419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14"/>
          <p:cNvSpPr txBox="1">
            <a:spLocks noChangeArrowheads="1"/>
          </p:cNvSpPr>
          <p:nvPr/>
        </p:nvSpPr>
        <p:spPr bwMode="auto">
          <a:xfrm>
            <a:off x="5486400" y="3675063"/>
            <a:ext cx="188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t>shininess =100</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PMREM</a:t>
            </a:r>
            <a:r>
              <a:rPr lang="ja-JP" altLang="en-US" smtClean="0">
                <a:effectLst/>
              </a:rPr>
              <a:t>の生成</a:t>
            </a:r>
            <a:r>
              <a:rPr lang="en-US" altLang="ja-JP" smtClean="0">
                <a:effectLst/>
              </a:rPr>
              <a:t>(1)</a:t>
            </a:r>
          </a:p>
        </p:txBody>
      </p:sp>
      <p:sp>
        <p:nvSpPr>
          <p:cNvPr id="43011" name="Rectangle 3"/>
          <p:cNvSpPr>
            <a:spLocks noGrp="1"/>
          </p:cNvSpPr>
          <p:nvPr>
            <p:ph type="body" idx="1"/>
          </p:nvPr>
        </p:nvSpPr>
        <p:spPr/>
        <p:txBody>
          <a:bodyPr/>
          <a:lstStyle/>
          <a:p>
            <a:r>
              <a:rPr lang="en-US" altLang="ja-JP" dirty="0" smtClean="0"/>
              <a:t>Box-filter kernel filtering</a:t>
            </a:r>
          </a:p>
          <a:p>
            <a:pPr lvl="1"/>
            <a:r>
              <a:rPr lang="ja-JP" altLang="en-US" dirty="0" smtClean="0"/>
              <a:t>単にバイリニアフィルタ</a:t>
            </a:r>
            <a:r>
              <a:rPr lang="ja-JP" altLang="en-US" dirty="0"/>
              <a:t>を利用して</a:t>
            </a:r>
            <a:r>
              <a:rPr lang="en-US" altLang="ja-JP" dirty="0" smtClean="0"/>
              <a:t>mipmap</a:t>
            </a:r>
            <a:r>
              <a:rPr lang="ja-JP" altLang="en-US" dirty="0" smtClean="0"/>
              <a:t>を</a:t>
            </a:r>
            <a:r>
              <a:rPr lang="en-US" altLang="ja-JP" dirty="0" smtClean="0"/>
              <a:t/>
            </a:r>
            <a:br>
              <a:rPr lang="en-US" altLang="ja-JP" dirty="0" smtClean="0"/>
            </a:br>
            <a:r>
              <a:rPr lang="ja-JP" altLang="en-US" dirty="0" smtClean="0"/>
              <a:t>生成するだけ</a:t>
            </a:r>
          </a:p>
          <a:p>
            <a:pPr lvl="1"/>
            <a:r>
              <a:rPr lang="en-US" altLang="ja-JP" dirty="0" smtClean="0"/>
              <a:t>Mipmap</a:t>
            </a:r>
            <a:r>
              <a:rPr lang="ja-JP" altLang="en-US" dirty="0" smtClean="0"/>
              <a:t>の</a:t>
            </a:r>
            <a:r>
              <a:rPr lang="en-US" altLang="ja-JP" dirty="0" smtClean="0"/>
              <a:t>LOD</a:t>
            </a:r>
            <a:r>
              <a:rPr lang="ja-JP" altLang="en-US" dirty="0" smtClean="0"/>
              <a:t>を</a:t>
            </a:r>
            <a:r>
              <a:rPr lang="en-US" altLang="ja-JP" dirty="0" smtClean="0"/>
              <a:t>shininess</a:t>
            </a:r>
            <a:r>
              <a:rPr lang="ja-JP" altLang="en-US" dirty="0" smtClean="0"/>
              <a:t>にあわせて</a:t>
            </a:r>
            <a:br>
              <a:rPr lang="ja-JP" altLang="en-US" dirty="0" smtClean="0"/>
            </a:br>
            <a:r>
              <a:rPr lang="ja-JP" altLang="en-US" dirty="0" smtClean="0"/>
              <a:t>設定しているだけ</a:t>
            </a:r>
          </a:p>
          <a:p>
            <a:pPr lvl="2"/>
            <a:r>
              <a:rPr lang="ja-JP" altLang="en-US" dirty="0" smtClean="0"/>
              <a:t>クオリティはかなり低い</a:t>
            </a:r>
          </a:p>
          <a:p>
            <a:pPr lvl="2"/>
            <a:r>
              <a:rPr lang="ja-JP" altLang="en-US" dirty="0" smtClean="0"/>
              <a:t>まともな近似になっていない</a:t>
            </a:r>
          </a:p>
          <a:p>
            <a:pPr lvl="1"/>
            <a:r>
              <a:rPr lang="en-US" altLang="ja-JP" dirty="0" smtClean="0"/>
              <a:t>Dynamic PMREM</a:t>
            </a:r>
            <a:r>
              <a:rPr lang="ja-JP" altLang="en-US" dirty="0" smtClean="0"/>
              <a:t>生成の一番高速なプロファイルで使用</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Box kernel filter</a:t>
            </a:r>
          </a:p>
        </p:txBody>
      </p:sp>
      <p:pic>
        <p:nvPicPr>
          <p:cNvPr id="44035" name="Picture 6" descr="A01 Box-filter ker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イメージベースライティング</a:t>
            </a:r>
            <a:r>
              <a:rPr lang="en-US" altLang="ja-JP" smtClean="0">
                <a:effectLst/>
              </a:rPr>
              <a:t>(IBL)</a:t>
            </a:r>
          </a:p>
        </p:txBody>
      </p:sp>
      <p:sp>
        <p:nvSpPr>
          <p:cNvPr id="26627" name="Rectangle 3"/>
          <p:cNvSpPr>
            <a:spLocks noGrp="1"/>
          </p:cNvSpPr>
          <p:nvPr>
            <p:ph type="body" idx="1"/>
          </p:nvPr>
        </p:nvSpPr>
        <p:spPr/>
        <p:txBody>
          <a:bodyPr/>
          <a:lstStyle/>
          <a:p>
            <a:r>
              <a:rPr lang="ja-JP" altLang="en-US" smtClean="0"/>
              <a:t>テクスチャ</a:t>
            </a:r>
            <a:r>
              <a:rPr lang="en-US" altLang="ja-JP" smtClean="0"/>
              <a:t>(</a:t>
            </a:r>
            <a:r>
              <a:rPr lang="ja-JP" altLang="en-US" smtClean="0"/>
              <a:t>イメージ</a:t>
            </a:r>
            <a:r>
              <a:rPr lang="en-US" altLang="ja-JP" smtClean="0"/>
              <a:t>)</a:t>
            </a:r>
            <a:r>
              <a:rPr lang="ja-JP" altLang="en-US" smtClean="0"/>
              <a:t>を光源として利用する</a:t>
            </a:r>
            <a:br>
              <a:rPr lang="ja-JP" altLang="en-US" smtClean="0"/>
            </a:br>
            <a:r>
              <a:rPr lang="ja-JP" altLang="en-US" smtClean="0"/>
              <a:t>ライティング</a:t>
            </a:r>
          </a:p>
          <a:p>
            <a:pPr lvl="1"/>
            <a:r>
              <a:rPr lang="ja-JP" altLang="en-US" smtClean="0"/>
              <a:t>環境マッピングと何が違うのか</a:t>
            </a:r>
            <a:r>
              <a:rPr lang="en-US" altLang="ja-JP" smtClean="0"/>
              <a:t>?</a:t>
            </a:r>
          </a:p>
          <a:p>
            <a:pPr lvl="2"/>
            <a:r>
              <a:rPr lang="ja-JP" altLang="en-US" smtClean="0"/>
              <a:t>環境マッピングも広義では</a:t>
            </a:r>
            <a:r>
              <a:rPr lang="en-US" altLang="ja-JP" smtClean="0"/>
              <a:t>IBL</a:t>
            </a:r>
            <a:r>
              <a:rPr lang="ja-JP" altLang="en-US" smtClean="0"/>
              <a:t>の一つと言える</a:t>
            </a:r>
          </a:p>
          <a:p>
            <a:pPr lvl="2"/>
            <a:endParaRPr lang="ja-JP" altLang="en-US" smtClean="0"/>
          </a:p>
          <a:p>
            <a:pPr lvl="1"/>
            <a:endParaRPr lang="en-US" altLang="ja-JP" smtClean="0"/>
          </a:p>
        </p:txBody>
      </p:sp>
      <p:pic>
        <p:nvPicPr>
          <p:cNvPr id="26628" name="Picture 5" descr="Environment Map without fres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3262313"/>
            <a:ext cx="596741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PMREM</a:t>
            </a:r>
            <a:r>
              <a:rPr lang="ja-JP" altLang="en-US" smtClean="0">
                <a:effectLst/>
              </a:rPr>
              <a:t>の生成</a:t>
            </a:r>
            <a:r>
              <a:rPr lang="en-US" altLang="ja-JP" smtClean="0">
                <a:effectLst/>
              </a:rPr>
              <a:t>(2)</a:t>
            </a:r>
            <a:endParaRPr lang="ja-JP" altLang="en-US" smtClean="0">
              <a:effectLst/>
            </a:endParaRPr>
          </a:p>
        </p:txBody>
      </p:sp>
      <p:sp>
        <p:nvSpPr>
          <p:cNvPr id="45059" name="Rectangle 3"/>
          <p:cNvSpPr>
            <a:spLocks noGrp="1"/>
          </p:cNvSpPr>
          <p:nvPr>
            <p:ph type="body" idx="1"/>
          </p:nvPr>
        </p:nvSpPr>
        <p:spPr/>
        <p:txBody>
          <a:bodyPr/>
          <a:lstStyle/>
          <a:p>
            <a:r>
              <a:rPr lang="en-US" altLang="ja-JP" smtClean="0"/>
              <a:t>Gaussian kernel filtering</a:t>
            </a:r>
          </a:p>
          <a:p>
            <a:pPr lvl="1"/>
            <a:r>
              <a:rPr lang="ja-JP" altLang="en-US" smtClean="0"/>
              <a:t>各フェースに</a:t>
            </a:r>
            <a:r>
              <a:rPr lang="en-US" altLang="ja-JP" smtClean="0"/>
              <a:t>2D</a:t>
            </a:r>
            <a:r>
              <a:rPr lang="ja-JP" altLang="en-US" smtClean="0"/>
              <a:t>的なガウスブラーを適用</a:t>
            </a:r>
          </a:p>
          <a:p>
            <a:pPr lvl="2"/>
            <a:r>
              <a:rPr lang="ja-JP" altLang="en-US" smtClean="0"/>
              <a:t>物理的ではない</a:t>
            </a:r>
          </a:p>
          <a:p>
            <a:pPr lvl="3"/>
            <a:r>
              <a:rPr lang="ja-JP" altLang="en-US" smtClean="0"/>
              <a:t>ブラー半径が大きくなると</a:t>
            </a:r>
            <a:r>
              <a:rPr lang="en-US" altLang="ja-JP" smtClean="0">
                <a:latin typeface="Symbol" pitchFamily="18" charset="2"/>
              </a:rPr>
              <a:t>D</a:t>
            </a:r>
            <a:r>
              <a:rPr lang="en-US" altLang="ja-JP" i="1" smtClean="0">
                <a:latin typeface="Symbol" pitchFamily="18" charset="2"/>
              </a:rPr>
              <a:t>w</a:t>
            </a:r>
            <a:r>
              <a:rPr lang="ja-JP" altLang="en-US" smtClean="0"/>
              <a:t>の誤差によるアーティファクトが</a:t>
            </a:r>
            <a:br>
              <a:rPr lang="ja-JP" altLang="en-US" smtClean="0"/>
            </a:br>
            <a:r>
              <a:rPr lang="ja-JP" altLang="en-US" smtClean="0"/>
              <a:t>目立つ</a:t>
            </a:r>
          </a:p>
          <a:p>
            <a:pPr lvl="2"/>
            <a:r>
              <a:rPr lang="ja-JP" altLang="en-US" smtClean="0"/>
              <a:t>キューブマップの境界問題が目立つ</a:t>
            </a:r>
          </a:p>
          <a:p>
            <a:pPr lvl="3"/>
            <a:r>
              <a:rPr lang="ja-JP" altLang="en-US" smtClean="0"/>
              <a:t>ブラーによってグラデーションが緩やかになるがフィルタリングが境界をまたがないため</a:t>
            </a:r>
            <a:r>
              <a:rPr lang="en-US" altLang="ja-JP" smtClean="0"/>
              <a:t>Overlapping(</a:t>
            </a:r>
            <a:r>
              <a:rPr lang="ja-JP" altLang="en-US" smtClean="0"/>
              <a:t>後述</a:t>
            </a:r>
            <a:r>
              <a:rPr lang="en-US" altLang="ja-JP" smtClean="0"/>
              <a:t>)</a:t>
            </a:r>
            <a:r>
              <a:rPr lang="ja-JP" altLang="en-US" smtClean="0"/>
              <a:t>を行ったとしても</a:t>
            </a:r>
            <a:br>
              <a:rPr lang="ja-JP" altLang="en-US" smtClean="0"/>
            </a:br>
            <a:r>
              <a:rPr lang="ja-JP" altLang="en-US" smtClean="0"/>
              <a:t>境界で色の変化速度が急激だとバンディングとして知覚される</a:t>
            </a:r>
          </a:p>
          <a:p>
            <a:pPr lvl="2"/>
            <a:r>
              <a:rPr lang="en-US" altLang="ja-JP" smtClean="0"/>
              <a:t>Dynamic IBL</a:t>
            </a:r>
            <a:r>
              <a:rPr lang="ja-JP" altLang="en-US" smtClean="0"/>
              <a:t>の</a:t>
            </a:r>
            <a:r>
              <a:rPr lang="en-US" altLang="ja-JP" smtClean="0"/>
              <a:t>2</a:t>
            </a:r>
            <a:r>
              <a:rPr lang="ja-JP" altLang="en-US" smtClean="0"/>
              <a:t>番目に高速なプロファイルとして使用</a:t>
            </a:r>
          </a:p>
          <a:p>
            <a:pPr lvl="3"/>
            <a:endParaRPr lang="ja-JP" altLang="en-US" smtClean="0"/>
          </a:p>
          <a:p>
            <a:pPr lvl="3"/>
            <a:endParaRPr lang="ja-JP" altLang="en-US" smtClean="0"/>
          </a:p>
          <a:p>
            <a:pPr lvl="1"/>
            <a:endParaRPr lang="ja-JP" alt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Gaussian kernel filter</a:t>
            </a:r>
          </a:p>
        </p:txBody>
      </p:sp>
      <p:pic>
        <p:nvPicPr>
          <p:cNvPr id="46083" name="Picture 7" descr="A02 2d-gaussian ker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PMREM</a:t>
            </a:r>
            <a:r>
              <a:rPr lang="ja-JP" altLang="en-US" smtClean="0">
                <a:effectLst/>
              </a:rPr>
              <a:t>の生成</a:t>
            </a:r>
            <a:r>
              <a:rPr lang="en-US" altLang="ja-JP" smtClean="0">
                <a:effectLst/>
              </a:rPr>
              <a:t>(3)</a:t>
            </a:r>
            <a:endParaRPr lang="ja-JP" altLang="en-US" smtClean="0">
              <a:effectLst/>
            </a:endParaRPr>
          </a:p>
        </p:txBody>
      </p:sp>
      <p:sp>
        <p:nvSpPr>
          <p:cNvPr id="47107" name="Rectangle 3"/>
          <p:cNvSpPr>
            <a:spLocks noGrp="1"/>
          </p:cNvSpPr>
          <p:nvPr>
            <p:ph type="body" idx="1"/>
          </p:nvPr>
        </p:nvSpPr>
        <p:spPr/>
        <p:txBody>
          <a:bodyPr/>
          <a:lstStyle/>
          <a:p>
            <a:r>
              <a:rPr lang="en-US" altLang="ja-JP" smtClean="0"/>
              <a:t>Spherical Phong kernel filtering</a:t>
            </a:r>
          </a:p>
          <a:p>
            <a:pPr lvl="1"/>
            <a:r>
              <a:rPr lang="en-US" altLang="ja-JP" smtClean="0"/>
              <a:t>Shininess</a:t>
            </a:r>
            <a:r>
              <a:rPr lang="ja-JP" altLang="en-US" smtClean="0"/>
              <a:t>の係数はフィッティングによって変換</a:t>
            </a:r>
          </a:p>
          <a:p>
            <a:pPr lvl="1"/>
            <a:r>
              <a:rPr lang="ja-JP" altLang="en-US" smtClean="0"/>
              <a:t>キューブマップ境界問題は発生</a:t>
            </a:r>
          </a:p>
          <a:p>
            <a:pPr lvl="2"/>
            <a:r>
              <a:rPr lang="ja-JP" altLang="en-US" smtClean="0"/>
              <a:t>実装前はある程度解決されると期待</a:t>
            </a:r>
          </a:p>
          <a:p>
            <a:pPr lvl="2"/>
            <a:r>
              <a:rPr lang="ja-JP" altLang="en-US" smtClean="0"/>
              <a:t>境界の隣あったピクセルの中心が一致しないので</a:t>
            </a:r>
            <a:br>
              <a:rPr lang="ja-JP" altLang="en-US" smtClean="0"/>
            </a:br>
            <a:r>
              <a:rPr lang="ja-JP" altLang="en-US" smtClean="0"/>
              <a:t>フィルターした結果の色が異なるため</a:t>
            </a:r>
          </a:p>
        </p:txBody>
      </p:sp>
      <p:pic>
        <p:nvPicPr>
          <p:cNvPr id="47108" name="Picture 4" descr="D01 edge artifact with spherical ph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4125913"/>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Spherical Phong kernel filter</a:t>
            </a:r>
          </a:p>
        </p:txBody>
      </p:sp>
      <p:pic>
        <p:nvPicPr>
          <p:cNvPr id="48131" name="Picture 6" descr="A03 Spherical-Phong kernel(GPU 16x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4000" smtClean="0">
                <a:effectLst/>
              </a:rPr>
              <a:t>Phong kernel filtering</a:t>
            </a:r>
            <a:r>
              <a:rPr lang="ja-JP" altLang="en-US" sz="4000" smtClean="0">
                <a:effectLst/>
              </a:rPr>
              <a:t>の実装</a:t>
            </a:r>
            <a:r>
              <a:rPr lang="en-US" altLang="ja-JP" sz="4000" smtClean="0">
                <a:effectLst/>
              </a:rPr>
              <a:t>(GPU)</a:t>
            </a:r>
          </a:p>
        </p:txBody>
      </p:sp>
      <p:sp>
        <p:nvSpPr>
          <p:cNvPr id="49155" name="Rectangle 3"/>
          <p:cNvSpPr>
            <a:spLocks noGrp="1"/>
          </p:cNvSpPr>
          <p:nvPr>
            <p:ph type="body" idx="1"/>
          </p:nvPr>
        </p:nvSpPr>
        <p:spPr/>
        <p:txBody>
          <a:bodyPr/>
          <a:lstStyle/>
          <a:p>
            <a:r>
              <a:rPr lang="en-US" altLang="ja-JP" smtClean="0"/>
              <a:t>Irradiance Map</a:t>
            </a:r>
            <a:r>
              <a:rPr lang="ja-JP" altLang="en-US" smtClean="0"/>
              <a:t>の生成と同じくブルート</a:t>
            </a:r>
            <a:br>
              <a:rPr lang="ja-JP" altLang="en-US" smtClean="0"/>
            </a:br>
            <a:r>
              <a:rPr lang="ja-JP" altLang="en-US" smtClean="0"/>
              <a:t>フォースで実装</a:t>
            </a:r>
          </a:p>
          <a:p>
            <a:pPr lvl="1"/>
            <a:r>
              <a:rPr lang="ja-JP" altLang="en-US" smtClean="0"/>
              <a:t>最終的にはテクスチャフェッチを最小限にするため</a:t>
            </a:r>
            <a:r>
              <a:rPr lang="en-US" altLang="ja-JP" smtClean="0"/>
              <a:t>1</a:t>
            </a:r>
            <a:r>
              <a:rPr lang="ja-JP" altLang="en-US" smtClean="0"/>
              <a:t>フェースを</a:t>
            </a:r>
            <a:r>
              <a:rPr lang="en-US" altLang="ja-JP" smtClean="0"/>
              <a:t>9</a:t>
            </a:r>
            <a:r>
              <a:rPr lang="ja-JP" altLang="en-US" smtClean="0"/>
              <a:t>分割して実行</a:t>
            </a:r>
          </a:p>
          <a:p>
            <a:pPr lvl="2"/>
            <a:r>
              <a:rPr lang="en-US" altLang="ja-JP" smtClean="0"/>
              <a:t>50%</a:t>
            </a:r>
            <a:r>
              <a:rPr lang="ja-JP" altLang="en-US" smtClean="0"/>
              <a:t>高速化</a:t>
            </a:r>
          </a:p>
          <a:p>
            <a:pPr lvl="2"/>
            <a:r>
              <a:rPr lang="en-US" altLang="ja-JP" smtClean="0"/>
              <a:t>1mip</a:t>
            </a:r>
            <a:r>
              <a:rPr lang="ja-JP" altLang="en-US" smtClean="0"/>
              <a:t>レベルあたり</a:t>
            </a:r>
            <a:r>
              <a:rPr lang="en-US" altLang="ja-JP" smtClean="0"/>
              <a:t>9x6=54</a:t>
            </a:r>
            <a:r>
              <a:rPr lang="ja-JP" altLang="en-US" smtClean="0"/>
              <a:t>種のシェーダを用意</a:t>
            </a:r>
          </a:p>
          <a:p>
            <a:pPr lvl="1"/>
            <a:r>
              <a:rPr lang="en-US" altLang="ja-JP" smtClean="0"/>
              <a:t>16x16</a:t>
            </a:r>
            <a:r>
              <a:rPr lang="ja-JP" altLang="en-US" smtClean="0"/>
              <a:t>以下では分割を行っていない</a:t>
            </a:r>
          </a:p>
          <a:p>
            <a:pPr lvl="2"/>
            <a:r>
              <a:rPr lang="ja-JP" altLang="en-US" smtClean="0"/>
              <a:t>キャッシュ効率が良くなり</a:t>
            </a:r>
            <a:r>
              <a:rPr lang="en-US" altLang="ja-JP" smtClean="0"/>
              <a:t>ALU bound</a:t>
            </a:r>
            <a:r>
              <a:rPr lang="ja-JP" altLang="en-US" smtClean="0"/>
              <a:t>になるため</a:t>
            </a:r>
          </a:p>
          <a:p>
            <a:pPr lvl="1"/>
            <a:endParaRPr lang="ja-JP" alt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4000" smtClean="0">
                <a:effectLst/>
              </a:rPr>
              <a:t>Phong kernel filtering</a:t>
            </a:r>
            <a:r>
              <a:rPr lang="ja-JP" altLang="en-US" sz="4000" smtClean="0">
                <a:effectLst/>
              </a:rPr>
              <a:t>の実装</a:t>
            </a:r>
            <a:r>
              <a:rPr lang="en-US" altLang="ja-JP" sz="4000" smtClean="0">
                <a:effectLst/>
              </a:rPr>
              <a:t>(CPU)</a:t>
            </a:r>
          </a:p>
        </p:txBody>
      </p:sp>
      <p:sp>
        <p:nvSpPr>
          <p:cNvPr id="50179" name="Rectangle 3"/>
          <p:cNvSpPr>
            <a:spLocks noGrp="1"/>
          </p:cNvSpPr>
          <p:nvPr>
            <p:ph type="body" idx="1"/>
          </p:nvPr>
        </p:nvSpPr>
        <p:spPr/>
        <p:txBody>
          <a:bodyPr/>
          <a:lstStyle/>
          <a:p>
            <a:r>
              <a:rPr lang="en-US" altLang="ja-JP" smtClean="0"/>
              <a:t>Static IBL</a:t>
            </a:r>
            <a:r>
              <a:rPr lang="ja-JP" altLang="en-US" smtClean="0"/>
              <a:t>の場合はツール上で自動生成</a:t>
            </a:r>
          </a:p>
          <a:p>
            <a:pPr lvl="1"/>
            <a:r>
              <a:rPr lang="ja-JP" altLang="en-US" smtClean="0"/>
              <a:t>エクスポート時に</a:t>
            </a:r>
            <a:r>
              <a:rPr lang="en-US" altLang="ja-JP" smtClean="0"/>
              <a:t>SH</a:t>
            </a:r>
            <a:r>
              <a:rPr lang="ja-JP" altLang="en-US" smtClean="0"/>
              <a:t>係数と</a:t>
            </a:r>
            <a:r>
              <a:rPr lang="en-US" altLang="ja-JP" smtClean="0"/>
              <a:t>PMREM</a:t>
            </a:r>
            <a:r>
              <a:rPr lang="ja-JP" altLang="en-US" smtClean="0"/>
              <a:t>を生成</a:t>
            </a:r>
          </a:p>
          <a:p>
            <a:pPr lvl="2"/>
            <a:r>
              <a:rPr lang="ja-JP" altLang="en-US" smtClean="0"/>
              <a:t>パフォーマンスの関係上</a:t>
            </a:r>
            <a:r>
              <a:rPr lang="en-US" altLang="ja-JP" smtClean="0"/>
              <a:t>static</a:t>
            </a:r>
            <a:r>
              <a:rPr lang="ja-JP" altLang="en-US" smtClean="0"/>
              <a:t>時のみ</a:t>
            </a:r>
            <a:r>
              <a:rPr lang="en-US" altLang="ja-JP" smtClean="0"/>
              <a:t>64x64x6</a:t>
            </a:r>
            <a:r>
              <a:rPr lang="ja-JP" altLang="en-US" smtClean="0"/>
              <a:t>の</a:t>
            </a:r>
            <a:r>
              <a:rPr lang="en-US" altLang="ja-JP" smtClean="0"/>
              <a:t>PMREM</a:t>
            </a:r>
            <a:r>
              <a:rPr lang="ja-JP" altLang="en-US" smtClean="0"/>
              <a:t>をサポート</a:t>
            </a:r>
          </a:p>
          <a:p>
            <a:pPr lvl="2"/>
            <a:r>
              <a:rPr lang="ja-JP" altLang="en-US" smtClean="0"/>
              <a:t>ブルートフォース実装</a:t>
            </a:r>
          </a:p>
          <a:p>
            <a:pPr lvl="3"/>
            <a:r>
              <a:rPr lang="ja-JP" altLang="en-US" smtClean="0"/>
              <a:t>トップレベルのテクスチャから下位の</a:t>
            </a:r>
            <a:r>
              <a:rPr lang="en-US" altLang="ja-JP" smtClean="0"/>
              <a:t>mipmap</a:t>
            </a:r>
            <a:r>
              <a:rPr lang="ja-JP" altLang="en-US" smtClean="0"/>
              <a:t>を一気に生成</a:t>
            </a:r>
          </a:p>
          <a:p>
            <a:pPr lvl="2"/>
            <a:r>
              <a:rPr lang="en-US" altLang="ja-JP" smtClean="0"/>
              <a:t>Core2 8 hardware threads @ 2.8GHz</a:t>
            </a:r>
            <a:r>
              <a:rPr lang="ja-JP" altLang="en-US" smtClean="0"/>
              <a:t>で</a:t>
            </a:r>
          </a:p>
          <a:p>
            <a:pPr lvl="3"/>
            <a:r>
              <a:rPr lang="en-US" altLang="ja-JP" smtClean="0"/>
              <a:t>64x64x6 : 5.6s</a:t>
            </a:r>
          </a:p>
          <a:p>
            <a:pPr lvl="3"/>
            <a:r>
              <a:rPr lang="en-US" altLang="ja-JP" smtClean="0"/>
              <a:t>32x32x6 : 0.5s</a:t>
            </a:r>
          </a:p>
          <a:p>
            <a:pPr lvl="3"/>
            <a:r>
              <a:rPr lang="en-US" altLang="ja-JP" smtClean="0"/>
              <a:t>SSE &amp; multithread</a:t>
            </a:r>
            <a:endParaRPr lang="ja-JP" altLang="en-US" smtClean="0"/>
          </a:p>
          <a:p>
            <a:pPr lvl="2"/>
            <a:endParaRPr lang="ja-JP" altLang="en-US" smtClean="0"/>
          </a:p>
          <a:p>
            <a:pPr lvl="2"/>
            <a:endParaRPr lang="ja-JP"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PFREM</a:t>
            </a:r>
            <a:r>
              <a:rPr lang="ja-JP" altLang="en-US" smtClean="0">
                <a:effectLst/>
              </a:rPr>
              <a:t>の生成</a:t>
            </a:r>
            <a:r>
              <a:rPr lang="en-US" altLang="ja-JP" smtClean="0">
                <a:effectLst/>
              </a:rPr>
              <a:t>(4)</a:t>
            </a:r>
            <a:endParaRPr lang="ja-JP" altLang="en-US" smtClean="0">
              <a:effectLst/>
            </a:endParaRPr>
          </a:p>
        </p:txBody>
      </p:sp>
      <p:sp>
        <p:nvSpPr>
          <p:cNvPr id="51203" name="Rectangle 3"/>
          <p:cNvSpPr>
            <a:spLocks noGrp="1"/>
          </p:cNvSpPr>
          <p:nvPr>
            <p:ph type="body" idx="1"/>
          </p:nvPr>
        </p:nvSpPr>
        <p:spPr/>
        <p:txBody>
          <a:bodyPr/>
          <a:lstStyle/>
          <a:p>
            <a:r>
              <a:rPr lang="en-US" altLang="ja-JP" smtClean="0"/>
              <a:t>Poisson kernel filtering</a:t>
            </a:r>
          </a:p>
          <a:p>
            <a:pPr lvl="1"/>
            <a:r>
              <a:rPr lang="en-US" altLang="ja-JP" smtClean="0"/>
              <a:t>Phong kernel filtering</a:t>
            </a:r>
            <a:r>
              <a:rPr lang="ja-JP" altLang="en-US" smtClean="0"/>
              <a:t>の高速版として実装</a:t>
            </a:r>
          </a:p>
          <a:p>
            <a:pPr lvl="2"/>
            <a:r>
              <a:rPr lang="ja-JP" altLang="en-US" smtClean="0"/>
              <a:t>ソースとして</a:t>
            </a:r>
            <a:r>
              <a:rPr lang="en-US" altLang="ja-JP" smtClean="0"/>
              <a:t>1mip</a:t>
            </a:r>
            <a:r>
              <a:rPr lang="ja-JP" altLang="en-US" smtClean="0"/>
              <a:t>レベル下を</a:t>
            </a:r>
            <a:r>
              <a:rPr lang="en-US" altLang="ja-JP" smtClean="0"/>
              <a:t>160taps</a:t>
            </a:r>
            <a:r>
              <a:rPr lang="ja-JP" altLang="en-US" smtClean="0"/>
              <a:t>程度フィルタリング</a:t>
            </a:r>
          </a:p>
          <a:p>
            <a:pPr lvl="3"/>
            <a:r>
              <a:rPr lang="ja-JP" altLang="en-US" smtClean="0"/>
              <a:t>これでようやくノイズが許容できるレベル</a:t>
            </a:r>
          </a:p>
          <a:p>
            <a:pPr lvl="2"/>
            <a:r>
              <a:rPr lang="ja-JP" altLang="en-US" smtClean="0"/>
              <a:t>必要なクオリティのための必要な</a:t>
            </a:r>
            <a:r>
              <a:rPr lang="en-US" altLang="ja-JP" smtClean="0"/>
              <a:t>tap</a:t>
            </a:r>
            <a:r>
              <a:rPr lang="ja-JP" altLang="en-US" smtClean="0"/>
              <a:t>数が大きい</a:t>
            </a:r>
          </a:p>
          <a:p>
            <a:pPr lvl="3"/>
            <a:r>
              <a:rPr lang="ja-JP" altLang="en-US" smtClean="0"/>
              <a:t>あまり高速化としては意味が無かった</a:t>
            </a:r>
          </a:p>
          <a:p>
            <a:pPr lvl="3"/>
            <a:r>
              <a:rPr lang="en-US" altLang="ja-JP" smtClean="0"/>
              <a:t>Overlapping</a:t>
            </a:r>
            <a:r>
              <a:rPr lang="ja-JP" altLang="en-US" smtClean="0"/>
              <a:t>処理とも相性が良くない</a:t>
            </a:r>
          </a:p>
          <a:p>
            <a:pPr lvl="2"/>
            <a:r>
              <a:rPr lang="ja-JP" altLang="en-US" smtClean="0"/>
              <a:t>クオリティとパフォーマンスのバランスが悪いため未使用</a:t>
            </a:r>
          </a:p>
          <a:p>
            <a:pPr lvl="2"/>
            <a:endParaRPr lang="ja-JP" alt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比較</a:t>
            </a:r>
          </a:p>
        </p:txBody>
      </p:sp>
      <p:pic>
        <p:nvPicPr>
          <p:cNvPr id="52227" name="Picture 4" descr="A01 Box-filter ker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923925"/>
            <a:ext cx="49434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5"/>
          <p:cNvSpPr txBox="1">
            <a:spLocks noChangeArrowheads="1"/>
          </p:cNvSpPr>
          <p:nvPr/>
        </p:nvSpPr>
        <p:spPr bwMode="auto">
          <a:xfrm>
            <a:off x="9525" y="944563"/>
            <a:ext cx="1933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solidFill>
                  <a:schemeClr val="bg1"/>
                </a:solidFill>
              </a:rPr>
              <a:t>Box kernel filter</a:t>
            </a:r>
          </a:p>
        </p:txBody>
      </p:sp>
      <p:pic>
        <p:nvPicPr>
          <p:cNvPr id="52229" name="Picture 6" descr="A02 2d-gaussian ker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923925"/>
            <a:ext cx="48641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7"/>
          <p:cNvSpPr txBox="1">
            <a:spLocks noChangeArrowheads="1"/>
          </p:cNvSpPr>
          <p:nvPr/>
        </p:nvSpPr>
        <p:spPr bwMode="auto">
          <a:xfrm>
            <a:off x="6546850" y="950913"/>
            <a:ext cx="2568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solidFill>
                  <a:schemeClr val="bg1"/>
                </a:solidFill>
              </a:rPr>
              <a:t>Gaussian kernel filter</a:t>
            </a:r>
          </a:p>
        </p:txBody>
      </p:sp>
      <p:sp>
        <p:nvSpPr>
          <p:cNvPr id="52231" name="Text Box 9"/>
          <p:cNvSpPr txBox="1">
            <a:spLocks noChangeArrowheads="1"/>
          </p:cNvSpPr>
          <p:nvPr/>
        </p:nvSpPr>
        <p:spPr bwMode="auto">
          <a:xfrm>
            <a:off x="3697288" y="6062663"/>
            <a:ext cx="3360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solidFill>
                  <a:schemeClr val="bg1"/>
                </a:solidFill>
              </a:rPr>
              <a:t>Spherical Phong kernel filter</a:t>
            </a:r>
          </a:p>
        </p:txBody>
      </p:sp>
      <p:pic>
        <p:nvPicPr>
          <p:cNvPr id="52232" name="Picture 10" descr="A03 Spherical-Phong kernel(GPU 16x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3394075"/>
            <a:ext cx="57848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Text Box 11"/>
          <p:cNvSpPr txBox="1">
            <a:spLocks noChangeArrowheads="1"/>
          </p:cNvSpPr>
          <p:nvPr/>
        </p:nvSpPr>
        <p:spPr bwMode="auto">
          <a:xfrm>
            <a:off x="4000500" y="6186488"/>
            <a:ext cx="3360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solidFill>
                  <a:schemeClr val="bg1"/>
                </a:solidFill>
              </a:rPr>
              <a:t>Spherical Phong kernel filter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Mipmap LOD</a:t>
            </a:r>
            <a:endParaRPr lang="ja-JP" altLang="en-US" smtClean="0">
              <a:effectLst/>
            </a:endParaRPr>
          </a:p>
        </p:txBody>
      </p:sp>
      <p:sp>
        <p:nvSpPr>
          <p:cNvPr id="53251" name="Rectangle 3"/>
          <p:cNvSpPr>
            <a:spLocks noGrp="1"/>
          </p:cNvSpPr>
          <p:nvPr>
            <p:ph type="body" sz="half" idx="1"/>
          </p:nvPr>
        </p:nvSpPr>
        <p:spPr>
          <a:xfrm>
            <a:off x="457200" y="1257300"/>
            <a:ext cx="8572500" cy="4833938"/>
          </a:xfrm>
        </p:spPr>
        <p:txBody>
          <a:bodyPr/>
          <a:lstStyle/>
          <a:p>
            <a:r>
              <a:rPr lang="ja-JP" altLang="en-US" sz="2800" smtClean="0"/>
              <a:t>生成された</a:t>
            </a:r>
            <a:r>
              <a:rPr lang="en-US" altLang="ja-JP" sz="2800" smtClean="0"/>
              <a:t>PMREM</a:t>
            </a:r>
            <a:r>
              <a:rPr lang="ja-JP" altLang="en-US" sz="2800" smtClean="0"/>
              <a:t>にあわせて</a:t>
            </a:r>
            <a:r>
              <a:rPr lang="en-US" altLang="ja-JP" sz="2800" smtClean="0"/>
              <a:t>Mipmap LOD</a:t>
            </a:r>
            <a:r>
              <a:rPr lang="ja-JP" altLang="en-US" sz="2800" smtClean="0"/>
              <a:t>を計算</a:t>
            </a:r>
          </a:p>
          <a:p>
            <a:pPr lvl="1"/>
            <a:r>
              <a:rPr lang="en-US" altLang="ja-JP" sz="2400" smtClean="0"/>
              <a:t>Shininess</a:t>
            </a:r>
            <a:r>
              <a:rPr lang="ja-JP" altLang="en-US" sz="2400" smtClean="0"/>
              <a:t>を元に参照する</a:t>
            </a:r>
            <a:r>
              <a:rPr lang="en-US" altLang="ja-JP" sz="2400" smtClean="0"/>
              <a:t>mipmap</a:t>
            </a:r>
            <a:r>
              <a:rPr lang="ja-JP" altLang="en-US" sz="2400" smtClean="0"/>
              <a:t>レベルを変化させる</a:t>
            </a:r>
          </a:p>
          <a:p>
            <a:pPr lvl="2"/>
            <a:r>
              <a:rPr lang="en-US" altLang="ja-JP" sz="2000" smtClean="0"/>
              <a:t>texCUBElod()</a:t>
            </a:r>
            <a:r>
              <a:rPr lang="ja-JP" altLang="en-US" sz="2000" smtClean="0"/>
              <a:t>でピクセルごとに変化</a:t>
            </a:r>
          </a:p>
          <a:p>
            <a:pPr lvl="2"/>
            <a:endParaRPr lang="ja-JP" altLang="en-US" sz="2000" smtClean="0"/>
          </a:p>
          <a:p>
            <a:pPr lvl="2"/>
            <a:endParaRPr lang="ja-JP" altLang="en-US" sz="2000" smtClean="0"/>
          </a:p>
          <a:p>
            <a:pPr lvl="3"/>
            <a:r>
              <a:rPr lang="en-US" altLang="ja-JP" sz="1800" i="1" smtClean="0">
                <a:latin typeface="Times New Roman" pitchFamily="18" charset="0"/>
              </a:rPr>
              <a:t>a</a:t>
            </a:r>
            <a:r>
              <a:rPr lang="ja-JP" altLang="en-US" sz="1800" smtClean="0"/>
              <a:t>はテクスチャサイズと</a:t>
            </a:r>
            <a:r>
              <a:rPr lang="en-US" altLang="ja-JP" sz="1800" smtClean="0"/>
              <a:t>shininess</a:t>
            </a:r>
            <a:r>
              <a:rPr lang="ja-JP" altLang="en-US" sz="1800" smtClean="0"/>
              <a:t>から決定</a:t>
            </a:r>
          </a:p>
          <a:p>
            <a:pPr lvl="2"/>
            <a:r>
              <a:rPr lang="ja-JP" altLang="en-US" sz="2000" smtClean="0"/>
              <a:t>トリリニアフィルタでサンプリング</a:t>
            </a:r>
          </a:p>
          <a:p>
            <a:pPr lvl="1"/>
            <a:r>
              <a:rPr lang="ja-JP" altLang="en-US" sz="2400" smtClean="0"/>
              <a:t>各</a:t>
            </a:r>
            <a:r>
              <a:rPr lang="en-US" altLang="ja-JP" sz="2400" smtClean="0"/>
              <a:t>mipmap</a:t>
            </a:r>
            <a:r>
              <a:rPr lang="ja-JP" altLang="en-US" sz="2400" smtClean="0"/>
              <a:t>に対応する</a:t>
            </a:r>
            <a:r>
              <a:rPr lang="en-US" altLang="ja-JP" sz="2400" smtClean="0"/>
              <a:t>shininess</a:t>
            </a:r>
            <a:r>
              <a:rPr lang="ja-JP" altLang="en-US" sz="2400" smtClean="0"/>
              <a:t>の値はフィッティングで決定</a:t>
            </a:r>
          </a:p>
          <a:p>
            <a:pPr lvl="2"/>
            <a:r>
              <a:rPr lang="en-US" altLang="ja-JP" sz="2000" smtClean="0"/>
              <a:t>Box filter kernel</a:t>
            </a:r>
            <a:r>
              <a:rPr lang="ja-JP" altLang="en-US" sz="2000" smtClean="0"/>
              <a:t>と</a:t>
            </a:r>
            <a:r>
              <a:rPr lang="en-US" altLang="ja-JP" sz="2000" smtClean="0"/>
              <a:t>Phong kernel filter</a:t>
            </a:r>
            <a:r>
              <a:rPr lang="ja-JP" altLang="en-US" sz="2000" smtClean="0"/>
              <a:t>にそれぞれフィッティング</a:t>
            </a:r>
          </a:p>
          <a:p>
            <a:pPr lvl="2"/>
            <a:endParaRPr lang="ja-JP" altLang="en-US" sz="2000" smtClean="0"/>
          </a:p>
          <a:p>
            <a:pPr lvl="1"/>
            <a:endParaRPr lang="ja-JP" altLang="en-US" sz="2400" smtClean="0"/>
          </a:p>
        </p:txBody>
      </p:sp>
      <p:graphicFrame>
        <p:nvGraphicFramePr>
          <p:cNvPr id="53252" name="Object 4"/>
          <p:cNvGraphicFramePr>
            <a:graphicFrameLocks noGrp="1" noChangeAspect="1"/>
          </p:cNvGraphicFramePr>
          <p:nvPr>
            <p:ph sz="half" idx="2"/>
          </p:nvPr>
        </p:nvGraphicFramePr>
        <p:xfrm>
          <a:off x="2209800" y="2600325"/>
          <a:ext cx="4783138" cy="615950"/>
        </p:xfrm>
        <a:graphic>
          <a:graphicData uri="http://schemas.openxmlformats.org/presentationml/2006/ole">
            <mc:AlternateContent xmlns:mc="http://schemas.openxmlformats.org/markup-compatibility/2006">
              <mc:Choice xmlns:v="urn:schemas-microsoft-com:vml" Requires="v">
                <p:oleObj spid="_x0000_s53269" name="数式" r:id="rId3" imgW="1675673" imgH="215806" progId="Equation.3">
                  <p:embed/>
                </p:oleObj>
              </mc:Choice>
              <mc:Fallback>
                <p:oleObj name="数式" r:id="rId3" imgW="1675673" imgH="215806"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600325"/>
                        <a:ext cx="4783138"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Edge overlapping</a:t>
            </a:r>
          </a:p>
        </p:txBody>
      </p:sp>
      <p:sp>
        <p:nvSpPr>
          <p:cNvPr id="54275" name="Rectangle 3"/>
          <p:cNvSpPr>
            <a:spLocks noGrp="1"/>
          </p:cNvSpPr>
          <p:nvPr>
            <p:ph type="body" idx="1"/>
          </p:nvPr>
        </p:nvSpPr>
        <p:spPr/>
        <p:txBody>
          <a:bodyPr/>
          <a:lstStyle/>
          <a:p>
            <a:r>
              <a:rPr lang="en-US" altLang="ja-JP" smtClean="0"/>
              <a:t>DX9</a:t>
            </a:r>
            <a:r>
              <a:rPr lang="ja-JP" altLang="en-US" smtClean="0"/>
              <a:t>ハードウェアではキューブマップ境界で</a:t>
            </a:r>
            <a:br>
              <a:rPr lang="ja-JP" altLang="en-US" smtClean="0"/>
            </a:br>
            <a:r>
              <a:rPr lang="ja-JP" altLang="en-US" smtClean="0"/>
              <a:t>バイリニア補完が行われないため対処が必要</a:t>
            </a:r>
          </a:p>
          <a:p>
            <a:pPr lvl="1"/>
            <a:r>
              <a:rPr lang="ja-JP" altLang="en-US" smtClean="0"/>
              <a:t>特に低解像度の</a:t>
            </a:r>
            <a:r>
              <a:rPr lang="en-US" altLang="ja-JP" smtClean="0"/>
              <a:t>mipmap(1x1</a:t>
            </a:r>
            <a:r>
              <a:rPr lang="ja-JP" altLang="en-US" smtClean="0"/>
              <a:t>や</a:t>
            </a:r>
            <a:r>
              <a:rPr lang="en-US" altLang="ja-JP" smtClean="0"/>
              <a:t>2x2)</a:t>
            </a:r>
            <a:r>
              <a:rPr lang="ja-JP" altLang="en-US" smtClean="0"/>
              <a:t>などで問題</a:t>
            </a:r>
          </a:p>
          <a:p>
            <a:pPr lvl="1"/>
            <a:r>
              <a:rPr lang="en-US" altLang="ja-JP" smtClean="0"/>
              <a:t>AMD CubeMapGen</a:t>
            </a:r>
            <a:r>
              <a:rPr lang="ja-JP" altLang="en-US" smtClean="0"/>
              <a:t>の</a:t>
            </a:r>
            <a:r>
              <a:rPr lang="en-US" altLang="ja-JP" smtClean="0"/>
              <a:t>edge fixup</a:t>
            </a:r>
            <a:endParaRPr lang="ja-JP" altLang="en-US" smtClean="0"/>
          </a:p>
          <a:p>
            <a:pPr lvl="1"/>
            <a:endParaRPr lang="ja-JP" altLang="en-US" smtClean="0"/>
          </a:p>
        </p:txBody>
      </p:sp>
      <p:pic>
        <p:nvPicPr>
          <p:cNvPr id="54276" name="Picture 4" descr="B01 Edge blend-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373438"/>
            <a:ext cx="6008688"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物理ベースの</a:t>
            </a:r>
            <a:r>
              <a:rPr lang="en-US" altLang="ja-JP" smtClean="0">
                <a:effectLst/>
              </a:rPr>
              <a:t>IBL</a:t>
            </a:r>
          </a:p>
        </p:txBody>
      </p:sp>
      <p:sp>
        <p:nvSpPr>
          <p:cNvPr id="27651" name="Rectangle 3"/>
          <p:cNvSpPr>
            <a:spLocks noGrp="1"/>
          </p:cNvSpPr>
          <p:nvPr>
            <p:ph type="body" idx="1"/>
          </p:nvPr>
        </p:nvSpPr>
        <p:spPr/>
        <p:txBody>
          <a:bodyPr/>
          <a:lstStyle/>
          <a:p>
            <a:r>
              <a:rPr lang="ja-JP" altLang="en-US" smtClean="0"/>
              <a:t>従来の</a:t>
            </a:r>
            <a:r>
              <a:rPr lang="en-US" altLang="ja-JP" smtClean="0"/>
              <a:t>IBL</a:t>
            </a:r>
            <a:r>
              <a:rPr lang="ja-JP" altLang="en-US" smtClean="0"/>
              <a:t>と物理ベースの</a:t>
            </a:r>
            <a:r>
              <a:rPr lang="en-US" altLang="ja-JP" smtClean="0"/>
              <a:t>IBL</a:t>
            </a:r>
            <a:r>
              <a:rPr lang="ja-JP" altLang="en-US" smtClean="0"/>
              <a:t>は何が違う</a:t>
            </a:r>
            <a:r>
              <a:rPr lang="en-US" altLang="ja-JP" smtClean="0"/>
              <a:t>?</a:t>
            </a:r>
          </a:p>
          <a:p>
            <a:pPr lvl="1"/>
            <a:r>
              <a:rPr lang="ja-JP" altLang="en-US" smtClean="0"/>
              <a:t>従来のレンダリングと物理ベースのレンダリングの違いと同じ</a:t>
            </a:r>
          </a:p>
          <a:p>
            <a:pPr lvl="1"/>
            <a:r>
              <a:rPr lang="ja-JP" altLang="en-US" smtClean="0"/>
              <a:t>従来のレンダリング</a:t>
            </a:r>
          </a:p>
          <a:p>
            <a:pPr lvl="2"/>
            <a:r>
              <a:rPr lang="ja-JP" altLang="en-US" smtClean="0"/>
              <a:t>レンダリングに必要な処理を一つ一つアドホックに</a:t>
            </a:r>
            <a:br>
              <a:rPr lang="ja-JP" altLang="en-US" smtClean="0"/>
            </a:br>
            <a:r>
              <a:rPr lang="ja-JP" altLang="en-US" smtClean="0"/>
              <a:t>実装していく</a:t>
            </a:r>
          </a:p>
          <a:p>
            <a:pPr lvl="1"/>
            <a:r>
              <a:rPr lang="ja-JP" altLang="en-US" smtClean="0"/>
              <a:t>物理ベースのレンダリング</a:t>
            </a:r>
          </a:p>
          <a:p>
            <a:pPr lvl="2"/>
            <a:r>
              <a:rPr lang="ja-JP" altLang="en-US" smtClean="0"/>
              <a:t>レンダリング方程式など物理的な根拠をスタート地点としてレンダラー全体を一つの物理法則を前提に設計していく</a:t>
            </a:r>
          </a:p>
          <a:p>
            <a:pPr lvl="2"/>
            <a:endParaRPr lang="ja-JP" altLang="en-US" smtClean="0"/>
          </a:p>
          <a:p>
            <a:pPr lvl="1"/>
            <a:endParaRPr lang="en-US" altLang="ja-JP"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Edge overlapping (1)</a:t>
            </a:r>
          </a:p>
        </p:txBody>
      </p:sp>
      <p:sp>
        <p:nvSpPr>
          <p:cNvPr id="55299" name="Rectangle 3"/>
          <p:cNvSpPr>
            <a:spLocks noGrp="1"/>
          </p:cNvSpPr>
          <p:nvPr>
            <p:ph type="body" idx="1"/>
          </p:nvPr>
        </p:nvSpPr>
        <p:spPr/>
        <p:txBody>
          <a:bodyPr/>
          <a:lstStyle/>
          <a:p>
            <a:r>
              <a:rPr lang="ja-JP" altLang="en-US" smtClean="0"/>
              <a:t>隣り合った境界を</a:t>
            </a:r>
            <a:r>
              <a:rPr lang="en-US" altLang="ja-JP" smtClean="0"/>
              <a:t>50%</a:t>
            </a:r>
            <a:r>
              <a:rPr lang="ja-JP" altLang="en-US" smtClean="0"/>
              <a:t>ずつブレンドする</a:t>
            </a:r>
          </a:p>
          <a:p>
            <a:pPr lvl="1"/>
            <a:r>
              <a:rPr lang="en-US" altLang="ja-JP" smtClean="0"/>
              <a:t>AMD CubeMapGen</a:t>
            </a:r>
            <a:r>
              <a:rPr lang="ja-JP" altLang="en-US" smtClean="0"/>
              <a:t>の</a:t>
            </a:r>
            <a:r>
              <a:rPr lang="en-US" altLang="ja-JP" smtClean="0"/>
              <a:t>edge fixup</a:t>
            </a:r>
            <a:r>
              <a:rPr lang="ja-JP" altLang="en-US" smtClean="0"/>
              <a:t>処理の簡易版</a:t>
            </a:r>
          </a:p>
          <a:p>
            <a:pPr lvl="2"/>
            <a:r>
              <a:rPr lang="ja-JP" altLang="en-US" smtClean="0"/>
              <a:t>境界を挟んで隣接したテクセルは同じ色になる</a:t>
            </a:r>
          </a:p>
          <a:p>
            <a:pPr lvl="3"/>
            <a:r>
              <a:rPr lang="ja-JP" altLang="en-US" smtClean="0"/>
              <a:t>コーナーの場合は隣接した</a:t>
            </a:r>
            <a:r>
              <a:rPr lang="en-US" altLang="ja-JP" smtClean="0"/>
              <a:t>3</a:t>
            </a:r>
            <a:r>
              <a:rPr lang="ja-JP" altLang="en-US" smtClean="0"/>
              <a:t>テクセルの平均</a:t>
            </a:r>
          </a:p>
          <a:p>
            <a:pPr lvl="3"/>
            <a:r>
              <a:rPr lang="en-US" altLang="ja-JP" smtClean="0"/>
              <a:t>1x1</a:t>
            </a:r>
            <a:r>
              <a:rPr lang="ja-JP" altLang="en-US" smtClean="0"/>
              <a:t>の場合はすべての面の平均</a:t>
            </a:r>
          </a:p>
          <a:p>
            <a:pPr lvl="4"/>
            <a:r>
              <a:rPr lang="ja-JP" altLang="en-US" smtClean="0"/>
              <a:t>全面が同じ色になってしまう</a:t>
            </a:r>
          </a:p>
          <a:p>
            <a:pPr lvl="2"/>
            <a:r>
              <a:rPr lang="ja-JP" altLang="en-US" smtClean="0"/>
              <a:t>しかし色の変化速度が変化するためバンディングは</a:t>
            </a:r>
            <a:br>
              <a:rPr lang="ja-JP" altLang="en-US" smtClean="0"/>
            </a:br>
            <a:r>
              <a:rPr lang="ja-JP" altLang="en-US" smtClean="0"/>
              <a:t>目立つので完全ではない</a:t>
            </a:r>
          </a:p>
          <a:p>
            <a:pPr lvl="1"/>
            <a:endParaRPr lang="ja-JP" alt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Edge overlapping (1)</a:t>
            </a:r>
          </a:p>
        </p:txBody>
      </p:sp>
      <p:pic>
        <p:nvPicPr>
          <p:cNvPr id="56323" name="Picture 6" descr="B01 Edge blen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Edge overlapping (2)</a:t>
            </a:r>
          </a:p>
        </p:txBody>
      </p:sp>
      <p:sp>
        <p:nvSpPr>
          <p:cNvPr id="57347" name="Rectangle 3"/>
          <p:cNvSpPr>
            <a:spLocks noGrp="1"/>
          </p:cNvSpPr>
          <p:nvPr>
            <p:ph type="body" idx="1"/>
          </p:nvPr>
        </p:nvSpPr>
        <p:spPr/>
        <p:txBody>
          <a:bodyPr/>
          <a:lstStyle/>
          <a:p>
            <a:r>
              <a:rPr lang="ja-JP" altLang="en-US" smtClean="0"/>
              <a:t>次に複数テクセルブレンドしてみる</a:t>
            </a:r>
          </a:p>
          <a:p>
            <a:pPr lvl="1"/>
            <a:r>
              <a:rPr lang="ja-JP" altLang="en-US" smtClean="0"/>
              <a:t>とりあえず</a:t>
            </a:r>
            <a:r>
              <a:rPr lang="en-US" altLang="ja-JP" smtClean="0"/>
              <a:t>2</a:t>
            </a:r>
            <a:r>
              <a:rPr lang="ja-JP" altLang="en-US" smtClean="0"/>
              <a:t>テクセルブレンド</a:t>
            </a:r>
          </a:p>
          <a:p>
            <a:pPr lvl="2"/>
            <a:r>
              <a:rPr lang="ja-JP" altLang="en-US" smtClean="0"/>
              <a:t>速度変化を緩めればいいので</a:t>
            </a:r>
            <a:r>
              <a:rPr lang="en-US" altLang="ja-JP" smtClean="0"/>
              <a:t>2</a:t>
            </a:r>
            <a:r>
              <a:rPr lang="ja-JP" altLang="en-US" smtClean="0"/>
              <a:t>テクセルを</a:t>
            </a:r>
            <a:r>
              <a:rPr lang="en-US" altLang="ja-JP" smtClean="0"/>
              <a:t>1/4,3/4</a:t>
            </a:r>
            <a:r>
              <a:rPr lang="ja-JP" altLang="en-US" smtClean="0"/>
              <a:t>で</a:t>
            </a:r>
            <a:br>
              <a:rPr lang="ja-JP" altLang="en-US" smtClean="0"/>
            </a:br>
            <a:r>
              <a:rPr lang="ja-JP" altLang="en-US" smtClean="0"/>
              <a:t>ブレンドする</a:t>
            </a:r>
          </a:p>
          <a:p>
            <a:pPr lvl="3"/>
            <a:r>
              <a:rPr lang="en-US" altLang="ja-JP" smtClean="0"/>
              <a:t>CubeMapGen</a:t>
            </a:r>
            <a:r>
              <a:rPr lang="ja-JP" altLang="en-US" smtClean="0"/>
              <a:t>と同じアプローチ</a:t>
            </a:r>
          </a:p>
          <a:p>
            <a:pPr lvl="3"/>
            <a:r>
              <a:rPr lang="ja-JP" altLang="en-US" smtClean="0"/>
              <a:t>結局境界付近で急激に加速度が変化しているので依然として</a:t>
            </a:r>
            <a:br>
              <a:rPr lang="ja-JP" altLang="en-US" smtClean="0"/>
            </a:br>
            <a:r>
              <a:rPr lang="ja-JP" altLang="en-US" smtClean="0"/>
              <a:t>バンディングは見える</a:t>
            </a:r>
          </a:p>
          <a:p>
            <a:pPr lvl="3"/>
            <a:r>
              <a:rPr lang="ja-JP" altLang="en-US" smtClean="0"/>
              <a:t>バンディングが見える範囲は増えているのでむしろ印象は</a:t>
            </a:r>
            <a:r>
              <a:rPr lang="en-US" altLang="ja-JP" smtClean="0"/>
              <a:t/>
            </a:r>
            <a:br>
              <a:rPr lang="en-US" altLang="ja-JP" smtClean="0"/>
            </a:br>
            <a:r>
              <a:rPr lang="ja-JP" altLang="en-US" smtClean="0"/>
              <a:t>悪くなった</a:t>
            </a:r>
          </a:p>
          <a:p>
            <a:pPr lvl="3"/>
            <a:r>
              <a:rPr lang="ja-JP" altLang="en-US" smtClean="0"/>
              <a:t>ボケている範囲が増えているので積分の精度が低下している</a:t>
            </a:r>
            <a:br>
              <a:rPr lang="ja-JP" altLang="en-US" smtClean="0"/>
            </a:br>
            <a:r>
              <a:rPr lang="ja-JP" altLang="en-US" smtClean="0"/>
              <a:t>ためレンダリングのクオリティも低下</a:t>
            </a:r>
          </a:p>
          <a:p>
            <a:pPr lvl="3">
              <a:buFont typeface="Arial" charset="0"/>
              <a:buNone/>
            </a:pPr>
            <a:endParaRPr lang="en-US" altLang="ja-JP"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Edge overlapping (3)</a:t>
            </a:r>
          </a:p>
        </p:txBody>
      </p:sp>
      <p:sp>
        <p:nvSpPr>
          <p:cNvPr id="58371" name="Rectangle 3"/>
          <p:cNvSpPr>
            <a:spLocks noGrp="1"/>
          </p:cNvSpPr>
          <p:nvPr>
            <p:ph type="body" idx="1"/>
          </p:nvPr>
        </p:nvSpPr>
        <p:spPr/>
        <p:txBody>
          <a:bodyPr/>
          <a:lstStyle/>
          <a:p>
            <a:r>
              <a:rPr lang="en-US" altLang="ja-JP" smtClean="0"/>
              <a:t>4</a:t>
            </a:r>
            <a:r>
              <a:rPr lang="ja-JP" altLang="en-US" smtClean="0"/>
              <a:t>テクセルブレンド</a:t>
            </a:r>
            <a:r>
              <a:rPr lang="en-US" altLang="ja-JP" smtClean="0"/>
              <a:t>?</a:t>
            </a:r>
            <a:endParaRPr lang="ja-JP" altLang="en-US" smtClean="0"/>
          </a:p>
          <a:p>
            <a:pPr lvl="1"/>
            <a:r>
              <a:rPr lang="en-US" altLang="ja-JP" smtClean="0"/>
              <a:t>2</a:t>
            </a:r>
            <a:r>
              <a:rPr lang="ja-JP" altLang="en-US" smtClean="0"/>
              <a:t>テクセルブレンドの時点でこれ以上続けても</a:t>
            </a:r>
            <a:br>
              <a:rPr lang="ja-JP" altLang="en-US" smtClean="0"/>
            </a:br>
            <a:r>
              <a:rPr lang="ja-JP" altLang="en-US" smtClean="0"/>
              <a:t>無意味と判断</a:t>
            </a:r>
          </a:p>
          <a:p>
            <a:pPr lvl="2"/>
            <a:r>
              <a:rPr lang="en-US" altLang="ja-JP" smtClean="0"/>
              <a:t>CubeMapGen</a:t>
            </a:r>
            <a:r>
              <a:rPr lang="ja-JP" altLang="en-US" smtClean="0"/>
              <a:t>の</a:t>
            </a:r>
            <a:r>
              <a:rPr lang="en-US" altLang="ja-JP" smtClean="0"/>
              <a:t>4</a:t>
            </a:r>
            <a:r>
              <a:rPr lang="ja-JP" altLang="en-US" smtClean="0"/>
              <a:t>テクセルブレンドも決してクオリティが</a:t>
            </a:r>
            <a:br>
              <a:rPr lang="ja-JP" altLang="en-US" smtClean="0"/>
            </a:br>
            <a:r>
              <a:rPr lang="ja-JP" altLang="en-US" smtClean="0"/>
              <a:t>高いわけではない</a:t>
            </a:r>
          </a:p>
          <a:p>
            <a:pPr lvl="2"/>
            <a:r>
              <a:rPr lang="ja-JP" altLang="en-US" smtClean="0"/>
              <a:t>しかも信号としての精度はさらに下がってしまう</a:t>
            </a:r>
          </a:p>
          <a:p>
            <a:pPr lvl="2"/>
            <a:endParaRPr lang="ja-JP" altLang="en-US" smtClean="0"/>
          </a:p>
          <a:p>
            <a:pPr lvl="1"/>
            <a:endParaRPr lang="ja-JP" altLang="en-US" smtClean="0"/>
          </a:p>
          <a:p>
            <a:pPr lvl="3">
              <a:buFont typeface="Arial" charset="0"/>
              <a:buNone/>
            </a:pPr>
            <a:endParaRPr lang="en-US" altLang="ja-JP"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Bent Phong filter kernel</a:t>
            </a:r>
          </a:p>
        </p:txBody>
      </p:sp>
      <p:sp>
        <p:nvSpPr>
          <p:cNvPr id="59395" name="Rectangle 3"/>
          <p:cNvSpPr>
            <a:spLocks noGrp="1"/>
          </p:cNvSpPr>
          <p:nvPr>
            <p:ph type="body" idx="1"/>
          </p:nvPr>
        </p:nvSpPr>
        <p:spPr/>
        <p:txBody>
          <a:bodyPr/>
          <a:lstStyle/>
          <a:p>
            <a:r>
              <a:rPr lang="ja-JP" altLang="en-US" dirty="0" smtClean="0"/>
              <a:t>法線を一致するように補正</a:t>
            </a:r>
          </a:p>
          <a:p>
            <a:pPr lvl="1"/>
            <a:r>
              <a:rPr lang="ja-JP" altLang="en-US" dirty="0" smtClean="0"/>
              <a:t>フェースの中央から境界に近づくに従い補正角度が補正量に近づくように補正</a:t>
            </a:r>
          </a:p>
          <a:p>
            <a:pPr lvl="2"/>
            <a:r>
              <a:rPr lang="ja-JP" altLang="en-US" dirty="0" smtClean="0"/>
              <a:t>だいぶ改善されるが完全ではない</a:t>
            </a:r>
          </a:p>
          <a:p>
            <a:pPr lvl="2"/>
            <a:r>
              <a:rPr lang="ja-JP" altLang="en-US" dirty="0" smtClean="0"/>
              <a:t>補正量を</a:t>
            </a:r>
            <a:r>
              <a:rPr lang="en-US" altLang="ja-JP" dirty="0" smtClean="0"/>
              <a:t>50%</a:t>
            </a:r>
            <a:r>
              <a:rPr lang="ja-JP" altLang="en-US" dirty="0" smtClean="0"/>
              <a:t>にすることによりかなり改善された</a:t>
            </a:r>
          </a:p>
          <a:p>
            <a:pPr lvl="1"/>
            <a:r>
              <a:rPr lang="ja-JP" altLang="en-US" dirty="0" smtClean="0"/>
              <a:t>最終的にはブラー半径にあわせて補正量を調整</a:t>
            </a:r>
          </a:p>
          <a:p>
            <a:pPr lvl="2"/>
            <a:r>
              <a:rPr lang="ja-JP" altLang="en-US" dirty="0" smtClean="0"/>
              <a:t>ブラー小</a:t>
            </a:r>
            <a:r>
              <a:rPr lang="en-US" altLang="ja-JP" dirty="0" smtClean="0"/>
              <a:t>(50%) / </a:t>
            </a:r>
            <a:r>
              <a:rPr lang="ja-JP" altLang="en-US" dirty="0" smtClean="0"/>
              <a:t>ブラー大</a:t>
            </a:r>
            <a:r>
              <a:rPr lang="en-US" altLang="ja-JP" dirty="0" smtClean="0"/>
              <a:t>(100%)</a:t>
            </a:r>
          </a:p>
          <a:p>
            <a:pPr lvl="2"/>
            <a:r>
              <a:rPr lang="ja-JP" altLang="en-US" dirty="0" smtClean="0"/>
              <a:t>最適な値はイメージに依存するので数学的なフィッティングではなく見た目で調整している</a:t>
            </a:r>
          </a:p>
          <a:p>
            <a:pPr lvl="1"/>
            <a:endParaRPr lang="ja-JP" alt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Bent Phong filter kernel</a:t>
            </a:r>
          </a:p>
        </p:txBody>
      </p:sp>
      <p:pic>
        <p:nvPicPr>
          <p:cNvPr id="60419" name="Picture 6" descr="D03 edge artifact with spherical phong (solved 50-100% adap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Bent Phong filter kernel</a:t>
            </a:r>
          </a:p>
        </p:txBody>
      </p:sp>
      <p:sp>
        <p:nvSpPr>
          <p:cNvPr id="61443" name="Text Box 5"/>
          <p:cNvSpPr txBox="1">
            <a:spLocks noChangeArrowheads="1"/>
          </p:cNvSpPr>
          <p:nvPr/>
        </p:nvSpPr>
        <p:spPr bwMode="auto">
          <a:xfrm>
            <a:off x="5616575" y="5624513"/>
            <a:ext cx="282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t>Bent Phong filter kernel</a:t>
            </a:r>
          </a:p>
        </p:txBody>
      </p:sp>
      <p:sp>
        <p:nvSpPr>
          <p:cNvPr id="61444" name="Text Box 6"/>
          <p:cNvSpPr txBox="1">
            <a:spLocks noChangeArrowheads="1"/>
          </p:cNvSpPr>
          <p:nvPr/>
        </p:nvSpPr>
        <p:spPr bwMode="auto">
          <a:xfrm>
            <a:off x="114300" y="5621338"/>
            <a:ext cx="4602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t>Edge overlapping w/ Phong filter kernel</a:t>
            </a:r>
          </a:p>
        </p:txBody>
      </p:sp>
      <p:pic>
        <p:nvPicPr>
          <p:cNvPr id="61445" name="Picture 7" descr="D02 edge artifact with spherical phong (edge bl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9025"/>
            <a:ext cx="4637088"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8" descr="D03 edge artifact with spherical phong (solved 50-100% adap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275" y="1079500"/>
            <a:ext cx="4530725"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実装したコンフィグレーション</a:t>
            </a:r>
            <a:endParaRPr lang="en-US" altLang="ja-JP" smtClean="0">
              <a:effectLst/>
            </a:endParaRPr>
          </a:p>
        </p:txBody>
      </p:sp>
      <p:sp>
        <p:nvSpPr>
          <p:cNvPr id="62467" name="Rectangle 3"/>
          <p:cNvSpPr>
            <a:spLocks noGrp="1"/>
          </p:cNvSpPr>
          <p:nvPr>
            <p:ph type="body" sz="half" idx="1"/>
          </p:nvPr>
        </p:nvSpPr>
        <p:spPr/>
        <p:txBody>
          <a:bodyPr/>
          <a:lstStyle/>
          <a:p>
            <a:r>
              <a:rPr lang="en-US" altLang="ja-JP" sz="2800" smtClean="0"/>
              <a:t>Dynamic IBL</a:t>
            </a:r>
          </a:p>
          <a:p>
            <a:endParaRPr lang="en-US" altLang="ja-JP" sz="2800" smtClean="0"/>
          </a:p>
        </p:txBody>
      </p:sp>
      <p:graphicFrame>
        <p:nvGraphicFramePr>
          <p:cNvPr id="102517" name="Group 117"/>
          <p:cNvGraphicFramePr>
            <a:graphicFrameLocks noGrp="1"/>
          </p:cNvGraphicFramePr>
          <p:nvPr>
            <p:ph sz="half" idx="2"/>
            <p:extLst>
              <p:ext uri="{D42A27DB-BD31-4B8C-83A1-F6EECF244321}">
                <p14:modId xmlns:p14="http://schemas.microsoft.com/office/powerpoint/2010/main" val="3667551451"/>
              </p:ext>
            </p:extLst>
          </p:nvPr>
        </p:nvGraphicFramePr>
        <p:xfrm>
          <a:off x="561975" y="1852613"/>
          <a:ext cx="8229600" cy="2320926"/>
        </p:xfrm>
        <a:graphic>
          <a:graphicData uri="http://schemas.openxmlformats.org/drawingml/2006/table">
            <a:tbl>
              <a:tblPr/>
              <a:tblGrid>
                <a:gridCol w="1514475"/>
                <a:gridCol w="1487488"/>
                <a:gridCol w="2425700"/>
                <a:gridCol w="2801937"/>
              </a:tblGrid>
              <a:tr h="46355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400" b="0" i="0" u="none" strike="noStrike" cap="none" normalizeH="0" baseline="0" dirty="0" smtClean="0">
                          <a:ln>
                            <a:noFill/>
                          </a:ln>
                          <a:solidFill>
                            <a:schemeClr val="tx1"/>
                          </a:solidFill>
                          <a:effectLst/>
                          <a:latin typeface="Arial" charset="0"/>
                          <a:ea typeface="HGPｺﾞｼｯｸM" pitchFamily="50" charset="-128"/>
                        </a:rPr>
                        <a:t>解像度</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shininess</a:t>
                      </a:r>
                      <a:endParaRPr kumimoji="1" lang="ja-JP" altLang="en-US" sz="2400" b="0" i="0" u="none" strike="noStrike" cap="none" normalizeH="0" baseline="0" smtClean="0">
                        <a:ln>
                          <a:noFill/>
                        </a:ln>
                        <a:solidFill>
                          <a:schemeClr val="tx1"/>
                        </a:solidFill>
                        <a:effectLst/>
                        <a:latin typeface="Arial"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400" b="0" i="0" u="none" strike="noStrike" cap="none" normalizeH="0" baseline="0" smtClean="0">
                          <a:ln>
                            <a:noFill/>
                          </a:ln>
                          <a:solidFill>
                            <a:schemeClr val="tx1"/>
                          </a:solidFill>
                          <a:effectLst/>
                          <a:latin typeface="Arial" charset="0"/>
                          <a:ea typeface="HGPｺﾞｼｯｸM" pitchFamily="50" charset="-128"/>
                        </a:rPr>
                        <a:t>フィルタリング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400" b="0" i="0" u="none" strike="noStrike" cap="none" normalizeH="0" baseline="0" smtClean="0">
                          <a:ln>
                            <a:noFill/>
                          </a:ln>
                          <a:solidFill>
                            <a:schemeClr val="tx1"/>
                          </a:solidFill>
                          <a:effectLst/>
                          <a:latin typeface="Arial" charset="0"/>
                          <a:ea typeface="HGPｺﾞｼｯｸM" pitchFamily="50" charset="-128"/>
                        </a:rPr>
                        <a:t>境界問題対処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16x16x6</a:t>
                      </a:r>
                      <a:endParaRPr kumimoji="1" lang="ja-JP" altLang="en-US" sz="2400" b="0" i="0" u="none" strike="noStrike" cap="none" normalizeH="0" baseline="0" smtClean="0">
                        <a:ln>
                          <a:noFill/>
                        </a:ln>
                        <a:solidFill>
                          <a:schemeClr val="tx1"/>
                        </a:solidFill>
                        <a:effectLst/>
                        <a:latin typeface="Arial" charset="0"/>
                        <a:ea typeface="HGPｺﾞｼｯｸM"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1-500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400" b="0" i="0" u="none" strike="noStrike" cap="none" normalizeH="0" baseline="0" dirty="0" smtClean="0">
                          <a:ln>
                            <a:noFill/>
                          </a:ln>
                          <a:solidFill>
                            <a:schemeClr val="tx1"/>
                          </a:solidFill>
                          <a:effectLst/>
                          <a:latin typeface="Arial" charset="0"/>
                          <a:ea typeface="HGPｺﾞｼｯｸM" pitchFamily="50" charset="-128"/>
                        </a:rPr>
                        <a:t>なし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Edge overlapping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5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32x32x6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1-1000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2D Gaussian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Edge overlapping</a:t>
                      </a:r>
                      <a:endParaRPr kumimoji="1" lang="ja-JP" altLang="en-US" sz="2400" b="0" i="0" u="none" strike="noStrike" cap="none" normalizeH="0" baseline="0" smtClean="0">
                        <a:ln>
                          <a:noFill/>
                        </a:ln>
                        <a:solidFill>
                          <a:schemeClr val="tx1"/>
                        </a:solidFill>
                        <a:effectLst/>
                        <a:latin typeface="Arial"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16x16x6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1-250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Spherical Phong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Bent </a:t>
                      </a:r>
                      <a:r>
                        <a:rPr kumimoji="1" lang="en-US" altLang="ja-JP" sz="2400" b="0" i="0" u="none" strike="noStrike" cap="none" normalizeH="0" baseline="0" dirty="0" err="1" smtClean="0">
                          <a:ln>
                            <a:noFill/>
                          </a:ln>
                          <a:solidFill>
                            <a:schemeClr val="tx1"/>
                          </a:solidFill>
                          <a:effectLst/>
                          <a:latin typeface="Arial" charset="0"/>
                          <a:ea typeface="HGPｺﾞｼｯｸM" pitchFamily="50" charset="-128"/>
                        </a:rPr>
                        <a:t>Phong</a:t>
                      </a:r>
                      <a:endParaRPr kumimoji="1" lang="en-US" altLang="ja-JP" sz="2400" b="0" i="0" u="none" strike="noStrike" cap="none" normalizeH="0" baseline="0" dirty="0" smtClean="0">
                        <a:ln>
                          <a:noFill/>
                        </a:ln>
                        <a:solidFill>
                          <a:schemeClr val="tx1"/>
                        </a:solidFill>
                        <a:effectLst/>
                        <a:latin typeface="Arial"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5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32x32x6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1-1000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Spherical Phong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Bent </a:t>
                      </a:r>
                      <a:r>
                        <a:rPr kumimoji="1" lang="en-US" altLang="ja-JP" sz="2400" b="0" i="0" u="none" strike="noStrike" cap="none" normalizeH="0" baseline="0" dirty="0" err="1" smtClean="0">
                          <a:ln>
                            <a:noFill/>
                          </a:ln>
                          <a:solidFill>
                            <a:schemeClr val="tx1"/>
                          </a:solidFill>
                          <a:effectLst/>
                          <a:latin typeface="Arial" charset="0"/>
                          <a:ea typeface="HGPｺﾞｼｯｸM" pitchFamily="50" charset="-128"/>
                        </a:rPr>
                        <a:t>Phong</a:t>
                      </a:r>
                      <a:endParaRPr kumimoji="1" lang="en-US" altLang="ja-JP" sz="2400" b="0" i="0" u="none" strike="noStrike" cap="none" normalizeH="0" baseline="0" dirty="0" smtClean="0">
                        <a:ln>
                          <a:noFill/>
                        </a:ln>
                        <a:solidFill>
                          <a:schemeClr val="tx1"/>
                        </a:solidFill>
                        <a:effectLst/>
                        <a:latin typeface="Arial"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500" name="Rectangle 83"/>
          <p:cNvSpPr>
            <a:spLocks/>
          </p:cNvSpPr>
          <p:nvPr/>
        </p:nvSpPr>
        <p:spPr bwMode="auto">
          <a:xfrm>
            <a:off x="473075" y="4330700"/>
            <a:ext cx="828675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r>
              <a:rPr lang="en-US" altLang="ja-JP" sz="2800"/>
              <a:t>Static IBL</a:t>
            </a:r>
          </a:p>
          <a:p>
            <a:pPr marL="342900" indent="-342900" eaLnBrk="0" hangingPunct="0">
              <a:spcBef>
                <a:spcPct val="20000"/>
              </a:spcBef>
              <a:buFont typeface="Arial" charset="0"/>
              <a:buChar char="•"/>
            </a:pPr>
            <a:endParaRPr lang="en-US" altLang="ja-JP" sz="2800"/>
          </a:p>
        </p:txBody>
      </p:sp>
      <p:graphicFrame>
        <p:nvGraphicFramePr>
          <p:cNvPr id="102563" name="Group 163"/>
          <p:cNvGraphicFramePr>
            <a:graphicFrameLocks noGrp="1"/>
          </p:cNvGraphicFramePr>
          <p:nvPr>
            <p:ph sz="quarter" idx="4294967295"/>
            <p:extLst>
              <p:ext uri="{D42A27DB-BD31-4B8C-83A1-F6EECF244321}">
                <p14:modId xmlns:p14="http://schemas.microsoft.com/office/powerpoint/2010/main" val="80098494"/>
              </p:ext>
            </p:extLst>
          </p:nvPr>
        </p:nvGraphicFramePr>
        <p:xfrm>
          <a:off x="609600" y="4814888"/>
          <a:ext cx="8210550" cy="1393826"/>
        </p:xfrm>
        <a:graphic>
          <a:graphicData uri="http://schemas.openxmlformats.org/drawingml/2006/table">
            <a:tbl>
              <a:tblPr/>
              <a:tblGrid>
                <a:gridCol w="1511300"/>
                <a:gridCol w="1482725"/>
                <a:gridCol w="2520950"/>
                <a:gridCol w="2695575"/>
              </a:tblGrid>
              <a:tr h="46672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400" b="0" i="0" u="none" strike="noStrike" cap="none" normalizeH="0" baseline="0" dirty="0" smtClean="0">
                          <a:ln>
                            <a:noFill/>
                          </a:ln>
                          <a:solidFill>
                            <a:schemeClr val="tx1"/>
                          </a:solidFill>
                          <a:effectLst/>
                          <a:latin typeface="Arial" charset="0"/>
                          <a:ea typeface="HGPｺﾞｼｯｸM" pitchFamily="50" charset="-128"/>
                        </a:rPr>
                        <a:t>解像度</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shininess</a:t>
                      </a:r>
                      <a:endParaRPr kumimoji="1" lang="ja-JP" altLang="en-US" sz="2400" b="0" i="0" u="none" strike="noStrike" cap="none" normalizeH="0" baseline="0" smtClean="0">
                        <a:ln>
                          <a:noFill/>
                        </a:ln>
                        <a:solidFill>
                          <a:schemeClr val="tx1"/>
                        </a:solidFill>
                        <a:effectLst/>
                        <a:latin typeface="Arial"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400" b="0" i="0" u="none" strike="noStrike" cap="none" normalizeH="0" baseline="0" smtClean="0">
                          <a:ln>
                            <a:noFill/>
                          </a:ln>
                          <a:solidFill>
                            <a:schemeClr val="tx1"/>
                          </a:solidFill>
                          <a:effectLst/>
                          <a:latin typeface="Arial" charset="0"/>
                          <a:ea typeface="HGPｺﾞｼｯｸM" pitchFamily="50" charset="-128"/>
                        </a:rPr>
                        <a:t>フィルタリング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ja-JP" altLang="en-US" sz="2400" b="0" i="0" u="none" strike="noStrike" cap="none" normalizeH="0" baseline="0" smtClean="0">
                          <a:ln>
                            <a:noFill/>
                          </a:ln>
                          <a:solidFill>
                            <a:schemeClr val="tx1"/>
                          </a:solidFill>
                          <a:effectLst/>
                          <a:latin typeface="Arial" charset="0"/>
                          <a:ea typeface="HGPｺﾞｼｯｸM" pitchFamily="50" charset="-128"/>
                        </a:rPr>
                        <a:t>境界問題対処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32x32x6</a:t>
                      </a:r>
                      <a:endParaRPr kumimoji="1" lang="ja-JP" altLang="en-US" sz="2400" b="0" i="0" u="none" strike="noStrike" cap="none" normalizeH="0" baseline="0" smtClean="0">
                        <a:ln>
                          <a:noFill/>
                        </a:ln>
                        <a:solidFill>
                          <a:schemeClr val="tx1"/>
                        </a:solidFill>
                        <a:effectLst/>
                        <a:latin typeface="Arial" charset="0"/>
                        <a:ea typeface="HGPｺﾞｼｯｸM"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1-1000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Spherical Phong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Bent </a:t>
                      </a:r>
                      <a:r>
                        <a:rPr kumimoji="1" lang="en-US" altLang="ja-JP" sz="2400" b="0" i="0" u="none" strike="noStrike" cap="none" normalizeH="0" baseline="0" dirty="0" err="1" smtClean="0">
                          <a:ln>
                            <a:noFill/>
                          </a:ln>
                          <a:solidFill>
                            <a:schemeClr val="tx1"/>
                          </a:solidFill>
                          <a:effectLst/>
                          <a:latin typeface="Arial" charset="0"/>
                          <a:ea typeface="HGPｺﾞｼｯｸM" pitchFamily="50" charset="-128"/>
                        </a:rPr>
                        <a:t>Phong</a:t>
                      </a:r>
                      <a:endParaRPr kumimoji="1" lang="en-US" altLang="ja-JP" sz="2400" b="0" i="0" u="none" strike="noStrike" cap="none" normalizeH="0" baseline="0" dirty="0" smtClean="0">
                        <a:ln>
                          <a:noFill/>
                        </a:ln>
                        <a:solidFill>
                          <a:schemeClr val="tx1"/>
                        </a:solidFill>
                        <a:effectLst/>
                        <a:latin typeface="Arial"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9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64x64x6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1-2000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smtClean="0">
                          <a:ln>
                            <a:noFill/>
                          </a:ln>
                          <a:solidFill>
                            <a:schemeClr val="tx1"/>
                          </a:solidFill>
                          <a:effectLst/>
                          <a:latin typeface="Arial" charset="0"/>
                          <a:ea typeface="HGPｺﾞｼｯｸM" pitchFamily="50" charset="-128"/>
                        </a:rPr>
                        <a:t>Spherical Phong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400" b="0" i="0" u="none" strike="noStrike" cap="none" normalizeH="0" baseline="0" dirty="0" smtClean="0">
                          <a:ln>
                            <a:noFill/>
                          </a:ln>
                          <a:solidFill>
                            <a:schemeClr val="tx1"/>
                          </a:solidFill>
                          <a:effectLst/>
                          <a:latin typeface="Arial" charset="0"/>
                          <a:ea typeface="HGPｺﾞｼｯｸM" pitchFamily="50" charset="-128"/>
                        </a:rPr>
                        <a:t>Bent </a:t>
                      </a:r>
                      <a:r>
                        <a:rPr kumimoji="1" lang="en-US" altLang="ja-JP" sz="2400" b="0" i="0" u="none" strike="noStrike" cap="none" normalizeH="0" baseline="0" dirty="0" err="1" smtClean="0">
                          <a:ln>
                            <a:noFill/>
                          </a:ln>
                          <a:solidFill>
                            <a:schemeClr val="tx1"/>
                          </a:solidFill>
                          <a:effectLst/>
                          <a:latin typeface="Arial" charset="0"/>
                          <a:ea typeface="HGPｺﾞｼｯｸM" pitchFamily="50" charset="-128"/>
                        </a:rPr>
                        <a:t>Phong</a:t>
                      </a:r>
                      <a:endParaRPr kumimoji="1" lang="ja-JP" altLang="en-US" sz="2400" b="0" i="0" u="none" strike="noStrike" cap="none" normalizeH="0" baseline="0" dirty="0" smtClean="0">
                        <a:ln>
                          <a:noFill/>
                        </a:ln>
                        <a:solidFill>
                          <a:schemeClr val="tx1"/>
                        </a:solidFill>
                        <a:effectLst/>
                        <a:latin typeface="Arial" charset="0"/>
                        <a:ea typeface="HGPｺﾞｼｯｸM"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大きい</a:t>
            </a:r>
            <a:r>
              <a:rPr lang="en-US" altLang="ja-JP" smtClean="0">
                <a:effectLst/>
              </a:rPr>
              <a:t>shininess</a:t>
            </a:r>
            <a:r>
              <a:rPr lang="ja-JP" altLang="en-US" smtClean="0">
                <a:effectLst/>
              </a:rPr>
              <a:t>問題</a:t>
            </a:r>
          </a:p>
        </p:txBody>
      </p:sp>
      <p:sp>
        <p:nvSpPr>
          <p:cNvPr id="63491" name="Rectangle 3"/>
          <p:cNvSpPr>
            <a:spLocks noGrp="1"/>
          </p:cNvSpPr>
          <p:nvPr>
            <p:ph type="body" idx="1"/>
          </p:nvPr>
        </p:nvSpPr>
        <p:spPr/>
        <p:txBody>
          <a:bodyPr/>
          <a:lstStyle/>
          <a:p>
            <a:r>
              <a:rPr lang="en-US" altLang="ja-JP" smtClean="0"/>
              <a:t>Shininess</a:t>
            </a:r>
            <a:r>
              <a:rPr lang="ja-JP" altLang="en-US" smtClean="0"/>
              <a:t>が大きいときの問題</a:t>
            </a:r>
          </a:p>
          <a:p>
            <a:pPr lvl="1"/>
            <a:r>
              <a:rPr lang="ja-JP" altLang="en-US" smtClean="0"/>
              <a:t>実際</a:t>
            </a:r>
            <a:r>
              <a:rPr lang="en-US" altLang="ja-JP" smtClean="0"/>
              <a:t>IBL</a:t>
            </a:r>
            <a:r>
              <a:rPr lang="ja-JP" altLang="en-US" smtClean="0"/>
              <a:t>では</a:t>
            </a:r>
            <a:r>
              <a:rPr lang="en-US" altLang="ja-JP" smtClean="0"/>
              <a:t>shininess</a:t>
            </a:r>
            <a:r>
              <a:rPr lang="ja-JP" altLang="en-US" smtClean="0"/>
              <a:t>が</a:t>
            </a:r>
            <a:r>
              <a:rPr lang="en-US" altLang="ja-JP" smtClean="0"/>
              <a:t>1,000</a:t>
            </a:r>
            <a:r>
              <a:rPr lang="ja-JP" altLang="en-US" smtClean="0"/>
              <a:t>や</a:t>
            </a:r>
            <a:r>
              <a:rPr lang="en-US" altLang="ja-JP" smtClean="0"/>
              <a:t>2,000</a:t>
            </a:r>
            <a:r>
              <a:rPr lang="ja-JP" altLang="en-US" smtClean="0"/>
              <a:t>程度は</a:t>
            </a:r>
            <a:r>
              <a:rPr lang="en-US" altLang="ja-JP" smtClean="0"/>
              <a:t/>
            </a:r>
            <a:br>
              <a:rPr lang="en-US" altLang="ja-JP" smtClean="0"/>
            </a:br>
            <a:r>
              <a:rPr lang="ja-JP" altLang="en-US" smtClean="0"/>
              <a:t>まだかなり</a:t>
            </a:r>
            <a:r>
              <a:rPr lang="en-US" altLang="ja-JP" smtClean="0"/>
              <a:t>glossy</a:t>
            </a:r>
            <a:r>
              <a:rPr lang="ja-JP" altLang="en-US" smtClean="0"/>
              <a:t>な感じになる</a:t>
            </a:r>
          </a:p>
          <a:p>
            <a:pPr lvl="2"/>
            <a:r>
              <a:rPr lang="ja-JP" altLang="en-US" smtClean="0"/>
              <a:t>鏡のような質感では数万以上に設定したい</a:t>
            </a:r>
          </a:p>
          <a:p>
            <a:pPr lvl="2"/>
            <a:r>
              <a:rPr lang="ja-JP" altLang="en-US" smtClean="0"/>
              <a:t>充分な解像度の</a:t>
            </a:r>
            <a:r>
              <a:rPr lang="en-US" altLang="ja-JP" smtClean="0"/>
              <a:t>mipmap</a:t>
            </a:r>
            <a:r>
              <a:rPr lang="ja-JP" altLang="en-US" smtClean="0"/>
              <a:t>テクスチャを準備できない</a:t>
            </a:r>
          </a:p>
          <a:p>
            <a:pPr lvl="1"/>
            <a:r>
              <a:rPr lang="ja-JP" altLang="en-US" smtClean="0"/>
              <a:t>マテリアルに</a:t>
            </a:r>
            <a:r>
              <a:rPr lang="en-US" altLang="ja-JP" smtClean="0"/>
              <a:t>Mirror reflection</a:t>
            </a:r>
            <a:r>
              <a:rPr lang="ja-JP" altLang="en-US" smtClean="0"/>
              <a:t>モードを追加</a:t>
            </a:r>
          </a:p>
          <a:p>
            <a:pPr lvl="2"/>
            <a:r>
              <a:rPr lang="ja-JP" altLang="en-US" sz="2000" smtClean="0"/>
              <a:t>この機能を</a:t>
            </a:r>
            <a:r>
              <a:rPr lang="en-US" altLang="ja-JP" sz="2000" smtClean="0"/>
              <a:t>ON</a:t>
            </a:r>
            <a:r>
              <a:rPr lang="ja-JP" altLang="en-US" sz="2000" smtClean="0"/>
              <a:t>にすると</a:t>
            </a:r>
            <a:br>
              <a:rPr lang="ja-JP" altLang="en-US" sz="2000" smtClean="0"/>
            </a:br>
            <a:r>
              <a:rPr lang="ja-JP" altLang="en-US" sz="2000" smtClean="0"/>
              <a:t>自動的にオリジナルの</a:t>
            </a:r>
            <a:br>
              <a:rPr lang="ja-JP" altLang="en-US" sz="2000" smtClean="0"/>
            </a:br>
            <a:r>
              <a:rPr lang="ja-JP" altLang="en-US" sz="2000" smtClean="0"/>
              <a:t>高解像度のテクスチャを</a:t>
            </a:r>
            <a:br>
              <a:rPr lang="ja-JP" altLang="en-US" sz="2000" smtClean="0"/>
            </a:br>
            <a:r>
              <a:rPr lang="ja-JP" altLang="en-US" sz="2000" smtClean="0"/>
              <a:t>利用</a:t>
            </a:r>
          </a:p>
          <a:p>
            <a:pPr lvl="2"/>
            <a:endParaRPr lang="ja-JP" altLang="en-US" sz="2000" smtClean="0"/>
          </a:p>
          <a:p>
            <a:pPr lvl="2"/>
            <a:endParaRPr lang="ja-JP" altLang="en-US" smtClean="0"/>
          </a:p>
          <a:p>
            <a:pPr lvl="2"/>
            <a:endParaRPr lang="en-US" altLang="ja-JP" smtClean="0"/>
          </a:p>
        </p:txBody>
      </p:sp>
      <p:pic>
        <p:nvPicPr>
          <p:cNvPr id="63492" name="Picture 5" descr="IBL_MirrorlikeShininess_S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388" y="4103688"/>
            <a:ext cx="4929187"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IBL Blending</a:t>
            </a:r>
          </a:p>
        </p:txBody>
      </p:sp>
      <p:sp>
        <p:nvSpPr>
          <p:cNvPr id="64515" name="Rectangle 3"/>
          <p:cNvSpPr>
            <a:spLocks noGrp="1"/>
          </p:cNvSpPr>
          <p:nvPr>
            <p:ph type="body" idx="1"/>
          </p:nvPr>
        </p:nvSpPr>
        <p:spPr/>
        <p:txBody>
          <a:bodyPr/>
          <a:lstStyle/>
          <a:p>
            <a:r>
              <a:rPr lang="ja-JP" altLang="en-US" smtClean="0"/>
              <a:t>複数の</a:t>
            </a:r>
            <a:r>
              <a:rPr lang="en-US" altLang="ja-JP" smtClean="0"/>
              <a:t>Image Based Light</a:t>
            </a:r>
            <a:r>
              <a:rPr lang="ja-JP" altLang="en-US" smtClean="0"/>
              <a:t>が存在した場合にブレンディングが必要</a:t>
            </a:r>
          </a:p>
          <a:p>
            <a:pPr lvl="1"/>
            <a:r>
              <a:rPr lang="en-US" altLang="ja-JP" smtClean="0"/>
              <a:t>SH</a:t>
            </a:r>
            <a:r>
              <a:rPr lang="ja-JP" altLang="en-US" smtClean="0"/>
              <a:t>光源と</a:t>
            </a:r>
            <a:r>
              <a:rPr lang="en-US" altLang="ja-JP" smtClean="0"/>
              <a:t>IBL</a:t>
            </a:r>
            <a:r>
              <a:rPr lang="ja-JP" altLang="en-US" smtClean="0"/>
              <a:t>のクロスフェードを実装</a:t>
            </a:r>
          </a:p>
          <a:p>
            <a:pPr lvl="2"/>
            <a:r>
              <a:rPr lang="en-US" altLang="ja-JP" smtClean="0"/>
              <a:t>50%</a:t>
            </a:r>
            <a:r>
              <a:rPr lang="ja-JP" altLang="en-US" smtClean="0"/>
              <a:t>ブレンド境界を跨いでのホッピングが気になった</a:t>
            </a:r>
          </a:p>
          <a:p>
            <a:pPr lvl="2"/>
            <a:r>
              <a:rPr lang="ja-JP" altLang="en-US" smtClean="0"/>
              <a:t>実用的ではない</a:t>
            </a:r>
          </a:p>
          <a:p>
            <a:pPr lvl="1"/>
            <a:r>
              <a:rPr lang="en-US" altLang="ja-JP" smtClean="0"/>
              <a:t>Radiance Map</a:t>
            </a:r>
            <a:r>
              <a:rPr lang="ja-JP" altLang="en-US" smtClean="0"/>
              <a:t>を</a:t>
            </a:r>
            <a:r>
              <a:rPr lang="en-US" altLang="ja-JP" smtClean="0"/>
              <a:t>2</a:t>
            </a:r>
            <a:r>
              <a:rPr lang="ja-JP" altLang="en-US" smtClean="0"/>
              <a:t>回フェッチしてブレンド</a:t>
            </a:r>
          </a:p>
          <a:p>
            <a:pPr lvl="2"/>
            <a:r>
              <a:rPr lang="en-US" altLang="ja-JP" smtClean="0"/>
              <a:t>Diffuse</a:t>
            </a:r>
            <a:r>
              <a:rPr lang="ja-JP" altLang="en-US" smtClean="0"/>
              <a:t>項は</a:t>
            </a:r>
            <a:r>
              <a:rPr lang="en-US" altLang="ja-JP" smtClean="0"/>
              <a:t>SH</a:t>
            </a:r>
            <a:r>
              <a:rPr lang="ja-JP" altLang="en-US" smtClean="0"/>
              <a:t>でブレンド</a:t>
            </a:r>
          </a:p>
          <a:p>
            <a:pPr lvl="2"/>
            <a:r>
              <a:rPr lang="ja-JP" altLang="en-US" smtClean="0"/>
              <a:t>負荷を減らすために設定されている減衰区間のみで</a:t>
            </a:r>
            <a:r>
              <a:rPr lang="en-US" altLang="ja-JP" smtClean="0"/>
              <a:t/>
            </a:r>
            <a:br>
              <a:rPr lang="en-US" altLang="ja-JP" smtClean="0"/>
            </a:br>
            <a:r>
              <a:rPr lang="ja-JP" altLang="en-US" smtClean="0"/>
              <a:t>補完を行う</a:t>
            </a:r>
          </a:p>
          <a:p>
            <a:pPr lvl="3"/>
            <a:r>
              <a:rPr lang="ja-JP" altLang="en-US" smtClean="0"/>
              <a:t>シェーダを切り替えて対処</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物理ベースの</a:t>
            </a:r>
            <a:r>
              <a:rPr lang="en-US" altLang="ja-JP" smtClean="0">
                <a:effectLst/>
              </a:rPr>
              <a:t>IBL</a:t>
            </a:r>
            <a:r>
              <a:rPr lang="ja-JP" altLang="en-US" smtClean="0">
                <a:effectLst/>
              </a:rPr>
              <a:t>のメリット</a:t>
            </a:r>
            <a:endParaRPr lang="en-US" altLang="ja-JP" smtClean="0">
              <a:effectLst/>
            </a:endParaRPr>
          </a:p>
        </p:txBody>
      </p:sp>
      <p:sp>
        <p:nvSpPr>
          <p:cNvPr id="28675" name="Rectangle 3"/>
          <p:cNvSpPr>
            <a:spLocks noGrp="1"/>
          </p:cNvSpPr>
          <p:nvPr>
            <p:ph type="body" idx="1"/>
          </p:nvPr>
        </p:nvSpPr>
        <p:spPr/>
        <p:txBody>
          <a:bodyPr/>
          <a:lstStyle/>
          <a:p>
            <a:r>
              <a:rPr lang="ja-JP" altLang="en-US" smtClean="0"/>
              <a:t>通常の光源などに使われているシェーディングに近いレンダリング結果が</a:t>
            </a:r>
            <a:r>
              <a:rPr lang="en-US" altLang="ja-JP" smtClean="0"/>
              <a:t>IBL</a:t>
            </a:r>
            <a:r>
              <a:rPr lang="ja-JP" altLang="en-US" smtClean="0"/>
              <a:t>でも保証される</a:t>
            </a:r>
          </a:p>
          <a:p>
            <a:pPr lvl="1"/>
            <a:r>
              <a:rPr lang="ja-JP" altLang="en-US" smtClean="0"/>
              <a:t>直接光に支配されたシーンと間接光に支配されたシーンで同じ質感が得られる</a:t>
            </a:r>
          </a:p>
          <a:p>
            <a:pPr lvl="2"/>
            <a:r>
              <a:rPr lang="ja-JP" altLang="en-US" smtClean="0"/>
              <a:t>ライティングの差によるシーンの一貫性が保たれる</a:t>
            </a:r>
          </a:p>
          <a:p>
            <a:pPr lvl="2"/>
            <a:r>
              <a:rPr lang="ja-JP" altLang="en-US" smtClean="0"/>
              <a:t>アーティストの調整の手間を削減</a:t>
            </a:r>
          </a:p>
          <a:p>
            <a:pPr lvl="2"/>
            <a:r>
              <a:rPr lang="ja-JP" altLang="en-US" smtClean="0"/>
              <a:t>間接光主体のシーンでもリアリティのある質感</a:t>
            </a:r>
          </a:p>
          <a:p>
            <a:pPr lvl="2"/>
            <a:r>
              <a:rPr lang="ja-JP" altLang="en-US" smtClean="0"/>
              <a:t>つるつる感を出すための環境マップを貼る必要がない</a:t>
            </a:r>
          </a:p>
          <a:p>
            <a:pPr lvl="3"/>
            <a:r>
              <a:rPr lang="en-US" altLang="ja-JP" smtClean="0"/>
              <a:t>IBL</a:t>
            </a:r>
            <a:r>
              <a:rPr lang="ja-JP" altLang="en-US" smtClean="0"/>
              <a:t>を設定すればよい</a:t>
            </a:r>
          </a:p>
          <a:p>
            <a:pPr lvl="1"/>
            <a:endParaRPr lang="ja-JP" altLang="en-US" smtClean="0"/>
          </a:p>
          <a:p>
            <a:pPr lvl="2"/>
            <a:endParaRPr lang="ja-JP" altLang="en-US" smtClean="0"/>
          </a:p>
          <a:p>
            <a:pPr lvl="1"/>
            <a:endParaRPr lang="en-US" altLang="ja-JP"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IBL Blending</a:t>
            </a:r>
          </a:p>
        </p:txBody>
      </p:sp>
      <p:pic>
        <p:nvPicPr>
          <p:cNvPr id="65539" name="Picture 6" descr="IBL Blendのコピ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IBL Offset</a:t>
            </a:r>
          </a:p>
        </p:txBody>
      </p:sp>
      <p:sp>
        <p:nvSpPr>
          <p:cNvPr id="66563" name="Rectangle 3"/>
          <p:cNvSpPr>
            <a:spLocks noGrp="1"/>
          </p:cNvSpPr>
          <p:nvPr>
            <p:ph type="body" sz="half" idx="1"/>
          </p:nvPr>
        </p:nvSpPr>
        <p:spPr>
          <a:xfrm>
            <a:off x="457200" y="1257300"/>
            <a:ext cx="8429625" cy="4954588"/>
          </a:xfrm>
        </p:spPr>
        <p:txBody>
          <a:bodyPr/>
          <a:lstStyle/>
          <a:p>
            <a:r>
              <a:rPr lang="en-US" altLang="ja-JP" sz="2800" smtClean="0"/>
              <a:t>IBL</a:t>
            </a:r>
            <a:r>
              <a:rPr lang="ja-JP" altLang="en-US" sz="2800" smtClean="0"/>
              <a:t>のローカルリフレクション問題に対する若干の対処</a:t>
            </a:r>
          </a:p>
          <a:p>
            <a:pPr lvl="1"/>
            <a:r>
              <a:rPr lang="ja-JP" altLang="en-US" sz="2400" smtClean="0"/>
              <a:t>よくある手法</a:t>
            </a:r>
          </a:p>
          <a:p>
            <a:pPr lvl="2"/>
            <a:r>
              <a:rPr lang="ja-JP" altLang="en-US" sz="2000" smtClean="0"/>
              <a:t>仮想的な</a:t>
            </a:r>
            <a:r>
              <a:rPr lang="en-US" altLang="ja-JP" sz="2000" smtClean="0"/>
              <a:t>IBL</a:t>
            </a:r>
            <a:r>
              <a:rPr lang="ja-JP" altLang="en-US" sz="2000" smtClean="0"/>
              <a:t>位置を元に</a:t>
            </a:r>
            <a:r>
              <a:rPr lang="en-US" altLang="ja-JP" sz="2000" smtClean="0"/>
              <a:t>reflection</a:t>
            </a:r>
            <a:r>
              <a:rPr lang="ja-JP" altLang="en-US" sz="2000" smtClean="0"/>
              <a:t>ベクタを補正</a:t>
            </a:r>
          </a:p>
          <a:p>
            <a:pPr lvl="2"/>
            <a:endParaRPr lang="ja-JP" altLang="en-US" sz="2000" smtClean="0"/>
          </a:p>
          <a:p>
            <a:pPr lvl="2"/>
            <a:endParaRPr lang="ja-JP" altLang="en-US" sz="2000" smtClean="0"/>
          </a:p>
          <a:p>
            <a:pPr lvl="2"/>
            <a:r>
              <a:rPr lang="en-US" altLang="ja-JP" sz="2000" i="1" smtClean="0">
                <a:latin typeface="Times New Roman" pitchFamily="18" charset="0"/>
              </a:rPr>
              <a:t>c</a:t>
            </a:r>
            <a:r>
              <a:rPr lang="ja-JP" altLang="en-US" sz="2000" smtClean="0"/>
              <a:t>は</a:t>
            </a:r>
            <a:r>
              <a:rPr lang="en-US" altLang="ja-JP" sz="2000" smtClean="0"/>
              <a:t>IBL</a:t>
            </a:r>
            <a:r>
              <a:rPr lang="ja-JP" altLang="en-US" sz="2000" smtClean="0"/>
              <a:t>のサイズ、オブジェクトサイズおよび調整値などから決定</a:t>
            </a:r>
          </a:p>
        </p:txBody>
      </p:sp>
      <p:graphicFrame>
        <p:nvGraphicFramePr>
          <p:cNvPr id="66564" name="Object 4"/>
          <p:cNvGraphicFramePr>
            <a:graphicFrameLocks noGrp="1" noChangeAspect="1"/>
          </p:cNvGraphicFramePr>
          <p:nvPr>
            <p:ph sz="half" idx="2"/>
          </p:nvPr>
        </p:nvGraphicFramePr>
        <p:xfrm>
          <a:off x="1809750" y="2662238"/>
          <a:ext cx="5095875" cy="596900"/>
        </p:xfrm>
        <a:graphic>
          <a:graphicData uri="http://schemas.openxmlformats.org/presentationml/2006/ole">
            <mc:AlternateContent xmlns:mc="http://schemas.openxmlformats.org/markup-compatibility/2006">
              <mc:Choice xmlns:v="urn:schemas-microsoft-com:vml" Requires="v">
                <p:oleObj spid="_x0000_s66583" name="数式" r:id="rId3" imgW="2057400" imgH="241300" progId="Equation.3">
                  <p:embed/>
                </p:oleObj>
              </mc:Choice>
              <mc:Fallback>
                <p:oleObj name="数式" r:id="rId3" imgW="2057400" imgH="2413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2662238"/>
                        <a:ext cx="509587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6565" name="Picture 9" descr="IBL_Offset_Sam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3" y="3686175"/>
            <a:ext cx="539273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10"/>
          <p:cNvSpPr txBox="1">
            <a:spLocks noChangeArrowheads="1"/>
          </p:cNvSpPr>
          <p:nvPr/>
        </p:nvSpPr>
        <p:spPr bwMode="auto">
          <a:xfrm>
            <a:off x="5137150" y="3678238"/>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sz="2400">
                <a:solidFill>
                  <a:schemeClr val="bg1"/>
                </a:solidFill>
              </a:rPr>
              <a:t>Offset</a:t>
            </a:r>
            <a:r>
              <a:rPr lang="ja-JP" altLang="en-US" sz="2400">
                <a:solidFill>
                  <a:schemeClr val="bg1"/>
                </a:solidFill>
              </a:rPr>
              <a:t>あり</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IBL</a:t>
            </a:r>
            <a:r>
              <a:rPr lang="ja-JP" altLang="en-US" smtClean="0">
                <a:effectLst/>
              </a:rPr>
              <a:t>と</a:t>
            </a:r>
            <a:r>
              <a:rPr lang="en-US" altLang="ja-JP" smtClean="0">
                <a:effectLst/>
              </a:rPr>
              <a:t>Point light</a:t>
            </a:r>
            <a:r>
              <a:rPr lang="ja-JP" altLang="en-US" smtClean="0">
                <a:effectLst/>
              </a:rPr>
              <a:t>のマッチング</a:t>
            </a:r>
          </a:p>
        </p:txBody>
      </p:sp>
      <p:sp>
        <p:nvSpPr>
          <p:cNvPr id="67587" name="Rectangle 3"/>
          <p:cNvSpPr>
            <a:spLocks noGrp="1"/>
          </p:cNvSpPr>
          <p:nvPr>
            <p:ph type="body" sz="half" idx="1"/>
          </p:nvPr>
        </p:nvSpPr>
        <p:spPr>
          <a:xfrm>
            <a:off x="457200" y="1257300"/>
            <a:ext cx="8429625" cy="4954588"/>
          </a:xfrm>
        </p:spPr>
        <p:txBody>
          <a:bodyPr/>
          <a:lstStyle/>
          <a:p>
            <a:r>
              <a:rPr lang="en-US" altLang="ja-JP" sz="2800" smtClean="0"/>
              <a:t>IBL</a:t>
            </a:r>
            <a:r>
              <a:rPr lang="ja-JP" altLang="en-US" sz="2800" smtClean="0"/>
              <a:t>により面光源が実用的になると点光源などの</a:t>
            </a:r>
            <a:br>
              <a:rPr lang="ja-JP" altLang="en-US" sz="2800" smtClean="0"/>
            </a:br>
            <a:r>
              <a:rPr lang="ja-JP" altLang="en-US" sz="2800" smtClean="0"/>
              <a:t>大きさのないライト</a:t>
            </a:r>
            <a:r>
              <a:rPr lang="en-US" altLang="ja-JP" sz="2800" smtClean="0"/>
              <a:t>(punctual light)</a:t>
            </a:r>
            <a:r>
              <a:rPr lang="ja-JP" altLang="en-US" sz="2800" smtClean="0"/>
              <a:t>が問題となる</a:t>
            </a:r>
          </a:p>
          <a:p>
            <a:pPr lvl="1"/>
            <a:r>
              <a:rPr lang="en-US" altLang="ja-JP" sz="2400" smtClean="0"/>
              <a:t>Punctual light</a:t>
            </a:r>
            <a:r>
              <a:rPr lang="ja-JP" altLang="en-US" sz="2400" smtClean="0"/>
              <a:t>にあわせてスペキュラー</a:t>
            </a:r>
            <a:r>
              <a:rPr lang="en-US" altLang="ja-JP" sz="2400" smtClean="0"/>
              <a:t>(shininess)</a:t>
            </a:r>
            <a:r>
              <a:rPr lang="ja-JP" altLang="en-US" sz="2400" smtClean="0"/>
              <a:t>を調整</a:t>
            </a:r>
            <a:r>
              <a:rPr lang="en-US" altLang="ja-JP" sz="2400" smtClean="0"/>
              <a:t/>
            </a:r>
            <a:br>
              <a:rPr lang="en-US" altLang="ja-JP" sz="2400" smtClean="0"/>
            </a:br>
            <a:r>
              <a:rPr lang="ja-JP" altLang="en-US" sz="2400" smtClean="0"/>
              <a:t>すると現実的な値よりボケ気味</a:t>
            </a:r>
            <a:r>
              <a:rPr lang="en-US" altLang="ja-JP" sz="2400" smtClean="0"/>
              <a:t>(</a:t>
            </a:r>
            <a:r>
              <a:rPr lang="ja-JP" altLang="en-US" sz="2400" smtClean="0"/>
              <a:t>小さめ</a:t>
            </a:r>
            <a:r>
              <a:rPr lang="en-US" altLang="ja-JP" sz="2400" smtClean="0"/>
              <a:t>)</a:t>
            </a:r>
            <a:r>
              <a:rPr lang="ja-JP" altLang="en-US" sz="2400" smtClean="0"/>
              <a:t>な値を設定してしまう</a:t>
            </a:r>
          </a:p>
          <a:p>
            <a:pPr lvl="2"/>
            <a:r>
              <a:rPr lang="ja-JP" altLang="en-US" sz="2000" smtClean="0"/>
              <a:t>しかし今度は</a:t>
            </a:r>
            <a:r>
              <a:rPr lang="en-US" altLang="ja-JP" sz="2000" smtClean="0"/>
              <a:t>IBL</a:t>
            </a:r>
            <a:r>
              <a:rPr lang="ja-JP" altLang="en-US" sz="2000" smtClean="0"/>
              <a:t>では強くボケてしまう</a:t>
            </a:r>
          </a:p>
          <a:p>
            <a:pPr lvl="2"/>
            <a:r>
              <a:rPr lang="en-US" altLang="ja-JP" sz="2000" smtClean="0"/>
              <a:t>IBL</a:t>
            </a:r>
            <a:r>
              <a:rPr lang="ja-JP" altLang="en-US" sz="2000" smtClean="0"/>
              <a:t>に合わせると</a:t>
            </a:r>
            <a:r>
              <a:rPr lang="en-US" altLang="ja-JP" sz="2000" smtClean="0"/>
              <a:t>punctual light</a:t>
            </a:r>
            <a:r>
              <a:rPr lang="ja-JP" altLang="en-US" sz="2000" smtClean="0"/>
              <a:t>では鋭すぎる</a:t>
            </a:r>
          </a:p>
          <a:p>
            <a:pPr lvl="1"/>
            <a:r>
              <a:rPr lang="ja-JP" altLang="en-US" sz="2400" smtClean="0"/>
              <a:t>見た目のマッチングをしないと調整のしようがない</a:t>
            </a:r>
          </a:p>
          <a:p>
            <a:endParaRPr lang="ja-JP" altLang="en-US" sz="2800" smtClean="0"/>
          </a:p>
          <a:p>
            <a:pPr lvl="1"/>
            <a:endParaRPr lang="ja-JP" altLang="en-US" sz="24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Shininess hack</a:t>
            </a:r>
            <a:endParaRPr lang="ja-JP" altLang="en-US" smtClean="0">
              <a:effectLst/>
            </a:endParaRPr>
          </a:p>
        </p:txBody>
      </p:sp>
      <p:sp>
        <p:nvSpPr>
          <p:cNvPr id="68611" name="Rectangle 3"/>
          <p:cNvSpPr>
            <a:spLocks noGrp="1"/>
          </p:cNvSpPr>
          <p:nvPr>
            <p:ph type="body" sz="half" idx="1"/>
          </p:nvPr>
        </p:nvSpPr>
        <p:spPr>
          <a:xfrm>
            <a:off x="457200" y="1257300"/>
            <a:ext cx="8429625" cy="4954588"/>
          </a:xfrm>
        </p:spPr>
        <p:txBody>
          <a:bodyPr/>
          <a:lstStyle/>
          <a:p>
            <a:r>
              <a:rPr lang="ja-JP" altLang="en-US" sz="2800" dirty="0" smtClean="0"/>
              <a:t>数学的に合わせるのではなく</a:t>
            </a:r>
            <a:r>
              <a:rPr lang="en-US" altLang="ja-JP" sz="2800" dirty="0" smtClean="0"/>
              <a:t>IBL</a:t>
            </a:r>
            <a:r>
              <a:rPr lang="ja-JP" altLang="en-US" sz="2800" dirty="0" smtClean="0"/>
              <a:t>の結果とマッチング</a:t>
            </a:r>
            <a:br>
              <a:rPr lang="ja-JP" altLang="en-US" sz="2800" dirty="0" smtClean="0"/>
            </a:br>
            <a:r>
              <a:rPr lang="ja-JP" altLang="en-US" sz="2800" dirty="0" smtClean="0"/>
              <a:t>するように調整</a:t>
            </a:r>
          </a:p>
          <a:p>
            <a:pPr lvl="1"/>
            <a:r>
              <a:rPr lang="ja-JP" altLang="en-US" sz="2400" dirty="0" smtClean="0"/>
              <a:t>所詮ハックなので厳密に係数を調整できない</a:t>
            </a:r>
          </a:p>
          <a:p>
            <a:pPr lvl="2"/>
            <a:r>
              <a:rPr lang="ja-JP" altLang="en-US" sz="2000" dirty="0" smtClean="0"/>
              <a:t>ライティングされているオブジェクトの形状に依存</a:t>
            </a:r>
          </a:p>
          <a:p>
            <a:pPr lvl="2"/>
            <a:r>
              <a:rPr lang="ja-JP" altLang="en-US" sz="2000" dirty="0" smtClean="0"/>
              <a:t>光源の大きさに依存</a:t>
            </a:r>
          </a:p>
          <a:p>
            <a:pPr lvl="1"/>
            <a:r>
              <a:rPr lang="ja-JP" altLang="en-US" sz="2400" smtClean="0"/>
              <a:t>ライティングの減衰係数で</a:t>
            </a:r>
            <a:r>
              <a:rPr lang="en-US" altLang="ja-JP" sz="2400" dirty="0" smtClean="0"/>
              <a:t>shininess</a:t>
            </a:r>
            <a:r>
              <a:rPr lang="ja-JP" altLang="en-US" sz="2400" dirty="0" smtClean="0"/>
              <a:t>を補正する</a:t>
            </a:r>
          </a:p>
          <a:p>
            <a:pPr lvl="2"/>
            <a:r>
              <a:rPr lang="ja-JP" altLang="en-US" sz="2000" dirty="0" smtClean="0"/>
              <a:t>光源が離れているときには元の</a:t>
            </a:r>
            <a:r>
              <a:rPr lang="en-US" altLang="ja-JP" sz="2000" dirty="0" smtClean="0"/>
              <a:t>shininess</a:t>
            </a:r>
            <a:r>
              <a:rPr lang="ja-JP" altLang="en-US" sz="2000" dirty="0" smtClean="0"/>
              <a:t>になるように</a:t>
            </a:r>
          </a:p>
          <a:p>
            <a:pPr lvl="2"/>
            <a:r>
              <a:rPr lang="ja-JP" altLang="en-US" sz="2000" dirty="0" smtClean="0"/>
              <a:t>光源が近くなったときに元の</a:t>
            </a:r>
            <a:r>
              <a:rPr lang="en-US" altLang="ja-JP" sz="2000" dirty="0" smtClean="0"/>
              <a:t>shininess</a:t>
            </a:r>
            <a:r>
              <a:rPr lang="ja-JP" altLang="en-US" sz="2000" dirty="0" smtClean="0"/>
              <a:t>より小さくなるように</a:t>
            </a:r>
          </a:p>
          <a:p>
            <a:pPr lvl="2"/>
            <a:endParaRPr lang="ja-JP" altLang="en-US" sz="2000" dirty="0" smtClean="0"/>
          </a:p>
          <a:p>
            <a:pPr lvl="1">
              <a:buFont typeface="Arial" charset="0"/>
              <a:buNone/>
            </a:pPr>
            <a:endParaRPr lang="en-US" altLang="ja-JP" sz="2400" dirty="0" smtClean="0"/>
          </a:p>
          <a:p>
            <a:pPr lvl="1"/>
            <a:endParaRPr lang="ja-JP" altLang="en-US" sz="2400" dirty="0" smtClean="0"/>
          </a:p>
          <a:p>
            <a:pPr lvl="2"/>
            <a:endParaRPr lang="ja-JP" altLang="en-US" sz="2000" dirty="0" smtClean="0"/>
          </a:p>
          <a:p>
            <a:pPr lvl="1"/>
            <a:endParaRPr lang="ja-JP" altLang="en-US" sz="2400" dirty="0" smtClean="0"/>
          </a:p>
        </p:txBody>
      </p:sp>
      <p:graphicFrame>
        <p:nvGraphicFramePr>
          <p:cNvPr id="68612" name="Object 4"/>
          <p:cNvGraphicFramePr>
            <a:graphicFrameLocks noGrp="1" noChangeAspect="1"/>
          </p:cNvGraphicFramePr>
          <p:nvPr>
            <p:ph sz="half" idx="2"/>
          </p:nvPr>
        </p:nvGraphicFramePr>
        <p:xfrm>
          <a:off x="484188" y="4559300"/>
          <a:ext cx="8451850" cy="830263"/>
        </p:xfrm>
        <a:graphic>
          <a:graphicData uri="http://schemas.openxmlformats.org/presentationml/2006/ole">
            <mc:AlternateContent xmlns:mc="http://schemas.openxmlformats.org/markup-compatibility/2006">
              <mc:Choice xmlns:v="urn:schemas-microsoft-com:vml" Requires="v">
                <p:oleObj spid="_x0000_s68629" name="数式" r:id="rId3" imgW="4267080" imgH="419040" progId="Equation.3">
                  <p:embed/>
                </p:oleObj>
              </mc:Choice>
              <mc:Fallback>
                <p:oleObj name="数式" r:id="rId3" imgW="4267080" imgH="4190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8" y="4559300"/>
                        <a:ext cx="8451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Shininess hack</a:t>
            </a:r>
            <a:endParaRPr lang="ja-JP" altLang="en-US" smtClean="0">
              <a:effectLst/>
            </a:endParaRPr>
          </a:p>
        </p:txBody>
      </p:sp>
      <p:pic>
        <p:nvPicPr>
          <p:cNvPr id="69635" name="Picture 8" descr="Ib02 virtual light size 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928688"/>
            <a:ext cx="734695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Shininess hack</a:t>
            </a:r>
            <a:endParaRPr lang="ja-JP" altLang="en-US" smtClean="0">
              <a:effectLst/>
            </a:endParaRPr>
          </a:p>
        </p:txBody>
      </p:sp>
      <p:pic>
        <p:nvPicPr>
          <p:cNvPr id="70659" name="Picture 4" descr="Ib01 virtual light size 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920750"/>
            <a:ext cx="734695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6" descr="Figure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725" y="4095750"/>
            <a:ext cx="33718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HDR IBL Artifact</a:t>
            </a:r>
            <a:endParaRPr lang="ja-JP" altLang="en-US" smtClean="0">
              <a:effectLst/>
            </a:endParaRPr>
          </a:p>
        </p:txBody>
      </p:sp>
      <p:sp>
        <p:nvSpPr>
          <p:cNvPr id="71684" name="Rectangle 3"/>
          <p:cNvSpPr>
            <a:spLocks noGrp="1"/>
          </p:cNvSpPr>
          <p:nvPr>
            <p:ph type="body" sz="half" idx="1"/>
          </p:nvPr>
        </p:nvSpPr>
        <p:spPr>
          <a:xfrm>
            <a:off x="457200" y="1257300"/>
            <a:ext cx="8429625" cy="4954588"/>
          </a:xfrm>
        </p:spPr>
        <p:txBody>
          <a:bodyPr/>
          <a:lstStyle/>
          <a:p>
            <a:r>
              <a:rPr lang="ja-JP" altLang="en-US" sz="2800" smtClean="0"/>
              <a:t>カメラに対して水平に近い平面に対して水平に近い</a:t>
            </a:r>
            <a:br>
              <a:rPr lang="ja-JP" altLang="en-US" sz="2800" smtClean="0"/>
            </a:br>
            <a:r>
              <a:rPr lang="ja-JP" altLang="en-US" sz="2800" smtClean="0"/>
              <a:t>角度</a:t>
            </a:r>
            <a:r>
              <a:rPr lang="en-US" altLang="ja-JP" sz="2800" smtClean="0"/>
              <a:t>(glazing angle)</a:t>
            </a:r>
            <a:r>
              <a:rPr lang="ja-JP" altLang="en-US" sz="2800" smtClean="0"/>
              <a:t>から本来遮蔽されるべき</a:t>
            </a:r>
            <a:br>
              <a:rPr lang="ja-JP" altLang="en-US" sz="2800" smtClean="0"/>
            </a:br>
            <a:r>
              <a:rPr lang="ja-JP" altLang="en-US" sz="2800" smtClean="0"/>
              <a:t>高輝度な光が入射すると見た目が不自然になる</a:t>
            </a:r>
          </a:p>
          <a:p>
            <a:pPr lvl="1"/>
            <a:r>
              <a:rPr lang="ja-JP" altLang="en-US" sz="2400" smtClean="0"/>
              <a:t>通常は</a:t>
            </a:r>
            <a:r>
              <a:rPr lang="en-US" altLang="ja-JP" sz="2400" smtClean="0"/>
              <a:t>Ambient Occlusion</a:t>
            </a:r>
            <a:r>
              <a:rPr lang="ja-JP" altLang="en-US" sz="2400" smtClean="0"/>
              <a:t>ファクタを乗算する</a:t>
            </a:r>
          </a:p>
          <a:p>
            <a:pPr lvl="2"/>
            <a:r>
              <a:rPr lang="en-US" altLang="ja-JP" sz="2000" smtClean="0"/>
              <a:t>LDR IBL</a:t>
            </a:r>
            <a:r>
              <a:rPr lang="ja-JP" altLang="en-US" sz="2000" smtClean="0"/>
              <a:t>では問題ない</a:t>
            </a:r>
          </a:p>
          <a:p>
            <a:pPr lvl="1"/>
            <a:r>
              <a:rPr lang="ja-JP" altLang="en-US" sz="2400" smtClean="0"/>
              <a:t>現実に近い輝度差を持つ</a:t>
            </a:r>
            <a:r>
              <a:rPr lang="en-US" altLang="ja-JP" sz="2400" smtClean="0"/>
              <a:t>HDR IBL</a:t>
            </a:r>
            <a:r>
              <a:rPr lang="ja-JP" altLang="en-US" sz="2400" smtClean="0"/>
              <a:t>により問題が顕在化した</a:t>
            </a:r>
          </a:p>
          <a:p>
            <a:pPr lvl="2"/>
            <a:r>
              <a:rPr lang="en-US" altLang="ja-JP" sz="2000" smtClean="0"/>
              <a:t>Ambient Occlusion</a:t>
            </a:r>
            <a:r>
              <a:rPr lang="ja-JP" altLang="en-US" sz="2000" smtClean="0"/>
              <a:t>を乗算するだけでは不十分</a:t>
            </a:r>
          </a:p>
          <a:p>
            <a:pPr lvl="1"/>
            <a:endParaRPr lang="ja-JP" altLang="en-US" sz="240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HDR IBL Artifact</a:t>
            </a:r>
            <a:endParaRPr lang="ja-JP" altLang="en-US" smtClean="0">
              <a:effectLst/>
            </a:endParaRPr>
          </a:p>
        </p:txBody>
      </p:sp>
      <p:pic>
        <p:nvPicPr>
          <p:cNvPr id="72707" name="Picture 12" descr="Eb02 xTech_Demo_IBL_SpecOcclusion_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4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なぜ</a:t>
            </a:r>
            <a:r>
              <a:rPr lang="en-US" altLang="ja-JP" smtClean="0">
                <a:effectLst/>
              </a:rPr>
              <a:t>?</a:t>
            </a:r>
            <a:endParaRPr lang="ja-JP" altLang="en-US" smtClean="0">
              <a:effectLst/>
            </a:endParaRPr>
          </a:p>
        </p:txBody>
      </p:sp>
      <p:sp>
        <p:nvSpPr>
          <p:cNvPr id="73731" name="Rectangle 3"/>
          <p:cNvSpPr>
            <a:spLocks noGrp="1"/>
          </p:cNvSpPr>
          <p:nvPr>
            <p:ph type="body" sz="half" idx="1"/>
          </p:nvPr>
        </p:nvSpPr>
        <p:spPr>
          <a:xfrm>
            <a:off x="457200" y="1257300"/>
            <a:ext cx="8429625" cy="4954588"/>
          </a:xfrm>
        </p:spPr>
        <p:txBody>
          <a:bodyPr/>
          <a:lstStyle/>
          <a:p>
            <a:r>
              <a:rPr lang="ja-JP" altLang="en-US" sz="2800" smtClean="0"/>
              <a:t>物理ベースになってしまったから</a:t>
            </a:r>
          </a:p>
          <a:p>
            <a:pPr lvl="1"/>
            <a:r>
              <a:rPr lang="ja-JP" altLang="en-US" sz="2400" smtClean="0"/>
              <a:t>運が悪いケースでものすごく目立つ</a:t>
            </a:r>
          </a:p>
          <a:p>
            <a:pPr lvl="2"/>
            <a:r>
              <a:rPr lang="ja-JP" altLang="en-US" sz="2000" smtClean="0"/>
              <a:t>変なところ</a:t>
            </a:r>
            <a:r>
              <a:rPr lang="en-US" altLang="ja-JP" sz="2000" smtClean="0"/>
              <a:t>(</a:t>
            </a:r>
            <a:r>
              <a:rPr lang="ja-JP" altLang="en-US" sz="2000" smtClean="0"/>
              <a:t>エッジ</a:t>
            </a:r>
            <a:r>
              <a:rPr lang="en-US" altLang="ja-JP" sz="2000" smtClean="0"/>
              <a:t>)</a:t>
            </a:r>
            <a:r>
              <a:rPr lang="ja-JP" altLang="en-US" sz="2000" smtClean="0"/>
              <a:t>が輝いて見える</a:t>
            </a:r>
          </a:p>
          <a:p>
            <a:pPr lvl="1"/>
            <a:r>
              <a:rPr lang="ja-JP" altLang="en-US" sz="2400" smtClean="0"/>
              <a:t>フレネルによる効果と</a:t>
            </a:r>
            <a:r>
              <a:rPr lang="en-US" altLang="ja-JP" sz="2400" smtClean="0"/>
              <a:t>HDR IBL</a:t>
            </a:r>
            <a:r>
              <a:rPr lang="ja-JP" altLang="en-US" sz="2400" smtClean="0"/>
              <a:t>の高輝度および物理ベース</a:t>
            </a:r>
            <a:r>
              <a:rPr lang="en-US" altLang="ja-JP" sz="2400" smtClean="0"/>
              <a:t>BRDF</a:t>
            </a:r>
            <a:r>
              <a:rPr lang="ja-JP" altLang="en-US" sz="2400" smtClean="0"/>
              <a:t>において</a:t>
            </a:r>
            <a:r>
              <a:rPr lang="en-US" altLang="ja-JP" sz="2400" smtClean="0"/>
              <a:t>shininess</a:t>
            </a:r>
            <a:r>
              <a:rPr lang="ja-JP" altLang="en-US" sz="2400" smtClean="0"/>
              <a:t>が高いケースで起こる</a:t>
            </a:r>
          </a:p>
          <a:p>
            <a:pPr lvl="2">
              <a:buFont typeface="Arial" charset="0"/>
              <a:buNone/>
            </a:pPr>
            <a:endParaRPr lang="ja-JP" altLang="en-US" sz="2000" smtClean="0"/>
          </a:p>
        </p:txBody>
      </p:sp>
      <p:graphicFrame>
        <p:nvGraphicFramePr>
          <p:cNvPr id="115781" name="Group 69"/>
          <p:cNvGraphicFramePr>
            <a:graphicFrameLocks noGrp="1"/>
          </p:cNvGraphicFramePr>
          <p:nvPr>
            <p:ph sz="half" idx="2"/>
          </p:nvPr>
        </p:nvGraphicFramePr>
        <p:xfrm>
          <a:off x="457200" y="4191000"/>
          <a:ext cx="8162925" cy="1276425"/>
        </p:xfrm>
        <a:graphic>
          <a:graphicData uri="http://schemas.openxmlformats.org/drawingml/2006/table">
            <a:tbl>
              <a:tblPr/>
              <a:tblGrid>
                <a:gridCol w="2181225"/>
                <a:gridCol w="1362075"/>
                <a:gridCol w="666750"/>
                <a:gridCol w="1181100"/>
                <a:gridCol w="1304925"/>
                <a:gridCol w="1466850"/>
              </a:tblGrid>
              <a:tr h="484009">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1" lang="ja-JP" altLang="en-US" sz="2000" b="0" i="0" u="none" strike="noStrike" cap="none" normalizeH="0" baseline="0" smtClean="0">
                        <a:ln>
                          <a:noFill/>
                        </a:ln>
                        <a:solidFill>
                          <a:schemeClr val="tx1"/>
                        </a:solidFill>
                        <a:effectLst/>
                        <a:latin typeface="Arial" charset="0"/>
                        <a:ea typeface="HGPｺﾞｼｯｸM" pitchFamily="50" charset="-128"/>
                      </a:endParaRP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ja-JP" altLang="en-US" sz="2000" b="0" i="0" u="none" strike="noStrike" cap="none" normalizeH="0" baseline="0" smtClean="0">
                          <a:ln>
                            <a:noFill/>
                          </a:ln>
                          <a:solidFill>
                            <a:schemeClr val="tx1"/>
                          </a:solidFill>
                          <a:effectLst/>
                          <a:latin typeface="Arial" charset="0"/>
                          <a:ea typeface="HGPｺﾞｼｯｸM" pitchFamily="50" charset="-128"/>
                        </a:rPr>
                        <a:t>光源輝度</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E.H</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Schlick</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shininess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ja-JP" altLang="en-US" sz="2000" b="0" i="0" u="none" strike="noStrike" cap="none" normalizeH="0" baseline="0" smtClean="0">
                          <a:ln>
                            <a:noFill/>
                          </a:ln>
                          <a:solidFill>
                            <a:schemeClr val="tx1"/>
                          </a:solidFill>
                          <a:effectLst/>
                          <a:latin typeface="Arial" charset="0"/>
                          <a:ea typeface="HGPｺﾞｼｯｸM" pitchFamily="50" charset="-128"/>
                        </a:rPr>
                        <a:t>最終輝度</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71">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ja-JP" altLang="en-US" sz="2000" b="0" i="0" u="none" strike="noStrike" cap="none" normalizeH="0" baseline="0" smtClean="0">
                          <a:ln>
                            <a:noFill/>
                          </a:ln>
                          <a:solidFill>
                            <a:schemeClr val="tx1"/>
                          </a:solidFill>
                          <a:effectLst/>
                          <a:latin typeface="Arial" charset="0"/>
                          <a:ea typeface="HGPｺﾞｼｯｸM" pitchFamily="50" charset="-128"/>
                        </a:rPr>
                        <a:t>ワーストケースの例</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10.0</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0.1</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0.61</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500</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12.644</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171">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ja-JP" altLang="en-US" sz="2000" b="0" i="0" u="none" strike="noStrike" cap="none" normalizeH="0" baseline="0" smtClean="0">
                          <a:ln>
                            <a:noFill/>
                          </a:ln>
                          <a:solidFill>
                            <a:schemeClr val="tx1"/>
                          </a:solidFill>
                          <a:effectLst/>
                          <a:latin typeface="Arial" charset="0"/>
                          <a:ea typeface="HGPｺﾞｼｯｸM" pitchFamily="50" charset="-128"/>
                        </a:rPr>
                        <a:t>ベストケースの例</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1.0</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1.0</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0.04</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10</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0.00502</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3762" name="Text Box 46"/>
          <p:cNvSpPr txBox="1">
            <a:spLocks noChangeArrowheads="1"/>
          </p:cNvSpPr>
          <p:nvPr/>
        </p:nvSpPr>
        <p:spPr bwMode="auto">
          <a:xfrm>
            <a:off x="403225" y="3773488"/>
            <a:ext cx="3789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ja-JP" altLang="en-US"/>
              <a:t>屈折率</a:t>
            </a:r>
            <a:r>
              <a:rPr lang="en-US" altLang="ja-JP"/>
              <a:t>1.5</a:t>
            </a:r>
            <a:r>
              <a:rPr lang="ja-JP" altLang="en-US"/>
              <a:t>程度のマテリアルでの例</a:t>
            </a:r>
          </a:p>
        </p:txBody>
      </p:sp>
      <p:sp>
        <p:nvSpPr>
          <p:cNvPr id="73763" name="Text Box 70"/>
          <p:cNvSpPr txBox="1">
            <a:spLocks noChangeArrowheads="1"/>
          </p:cNvSpPr>
          <p:nvPr/>
        </p:nvSpPr>
        <p:spPr bwMode="auto">
          <a:xfrm>
            <a:off x="3775075" y="5564188"/>
            <a:ext cx="187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ja-JP" altLang="en-US"/>
              <a:t>約</a:t>
            </a:r>
            <a:r>
              <a:rPr lang="en-US" altLang="ja-JP"/>
              <a:t>2,500</a:t>
            </a:r>
            <a:r>
              <a:rPr lang="ja-JP" altLang="en-US"/>
              <a:t>倍の差</a:t>
            </a:r>
            <a:r>
              <a:rPr lang="en-US" altLang="ja-JP"/>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Occlusion</a:t>
            </a:r>
            <a:r>
              <a:rPr lang="ja-JP" altLang="en-US" smtClean="0">
                <a:effectLst/>
              </a:rPr>
              <a:t>を乗算</a:t>
            </a:r>
          </a:p>
        </p:txBody>
      </p:sp>
      <p:sp>
        <p:nvSpPr>
          <p:cNvPr id="74755" name="Rectangle 3"/>
          <p:cNvSpPr>
            <a:spLocks noGrp="1"/>
          </p:cNvSpPr>
          <p:nvPr>
            <p:ph type="body" idx="1"/>
          </p:nvPr>
        </p:nvSpPr>
        <p:spPr/>
        <p:txBody>
          <a:bodyPr/>
          <a:lstStyle/>
          <a:p>
            <a:r>
              <a:rPr lang="ja-JP" altLang="en-US" smtClean="0"/>
              <a:t>充分ではない</a:t>
            </a:r>
          </a:p>
          <a:p>
            <a:pPr lvl="1"/>
            <a:r>
              <a:rPr lang="en-US" altLang="ja-JP" smtClean="0"/>
              <a:t>LDR IBL</a:t>
            </a:r>
            <a:r>
              <a:rPr lang="ja-JP" altLang="en-US" smtClean="0"/>
              <a:t>で非物理ベースでは充分</a:t>
            </a:r>
          </a:p>
          <a:p>
            <a:pPr lvl="2"/>
            <a:r>
              <a:rPr lang="ja-JP" altLang="en-US" smtClean="0"/>
              <a:t>ほとんど気にならない</a:t>
            </a:r>
          </a:p>
          <a:p>
            <a:pPr lvl="1"/>
            <a:r>
              <a:rPr lang="en-US" altLang="ja-JP" smtClean="0"/>
              <a:t>HDR IBL</a:t>
            </a:r>
            <a:r>
              <a:rPr lang="ja-JP" altLang="en-US" smtClean="0"/>
              <a:t>で物理ベースだと全く役に立たない</a:t>
            </a:r>
          </a:p>
          <a:p>
            <a:pPr lvl="2"/>
            <a:r>
              <a:rPr lang="ja-JP" altLang="en-US" smtClean="0"/>
              <a:t>たとえば</a:t>
            </a:r>
            <a:r>
              <a:rPr lang="en-US" altLang="ja-JP" smtClean="0"/>
              <a:t>AO</a:t>
            </a:r>
            <a:r>
              <a:rPr lang="ja-JP" altLang="en-US" smtClean="0"/>
              <a:t>ファクタが</a:t>
            </a:r>
            <a:r>
              <a:rPr lang="en-US" altLang="ja-JP" smtClean="0"/>
              <a:t>0.1</a:t>
            </a:r>
            <a:r>
              <a:rPr lang="ja-JP" altLang="en-US" smtClean="0"/>
              <a:t>だったとしても</a:t>
            </a:r>
          </a:p>
          <a:p>
            <a:pPr lvl="3"/>
            <a:r>
              <a:rPr lang="ja-JP" altLang="en-US" smtClean="0"/>
              <a:t>さきほど例で</a:t>
            </a:r>
            <a:r>
              <a:rPr lang="en-US" altLang="ja-JP" smtClean="0"/>
              <a:t>12.64*0.1=1.264</a:t>
            </a:r>
          </a:p>
          <a:p>
            <a:pPr lvl="3"/>
            <a:r>
              <a:rPr lang="ja-JP" altLang="en-US" smtClean="0"/>
              <a:t>いまだ</a:t>
            </a:r>
            <a:r>
              <a:rPr lang="en-US" altLang="ja-JP" smtClean="0"/>
              <a:t>1.0</a:t>
            </a:r>
            <a:r>
              <a:rPr lang="ja-JP" altLang="en-US" smtClean="0"/>
              <a:t>を超えている</a:t>
            </a:r>
          </a:p>
          <a:p>
            <a:pPr lvl="1"/>
            <a:r>
              <a:rPr lang="ja-JP" altLang="en-US" smtClean="0"/>
              <a:t>もっとアグレッシブなオクルージョン処理が必要</a:t>
            </a:r>
          </a:p>
          <a:p>
            <a:pPr lvl="3"/>
            <a:endParaRPr lang="en-US" altLang="ja-JP"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物理ベースの</a:t>
            </a:r>
            <a:r>
              <a:rPr lang="en-US" altLang="ja-JP" smtClean="0">
                <a:effectLst/>
              </a:rPr>
              <a:t>IBL</a:t>
            </a:r>
            <a:r>
              <a:rPr lang="ja-JP" altLang="en-US" smtClean="0">
                <a:effectLst/>
              </a:rPr>
              <a:t>の実装</a:t>
            </a:r>
          </a:p>
        </p:txBody>
      </p:sp>
      <p:sp>
        <p:nvSpPr>
          <p:cNvPr id="29699" name="Rectangle 3"/>
          <p:cNvSpPr>
            <a:spLocks noGrp="1"/>
          </p:cNvSpPr>
          <p:nvPr>
            <p:ph type="body" idx="1"/>
          </p:nvPr>
        </p:nvSpPr>
        <p:spPr>
          <a:xfrm>
            <a:off x="457200" y="1257300"/>
            <a:ext cx="8428038" cy="2087563"/>
          </a:xfrm>
        </p:spPr>
        <p:txBody>
          <a:bodyPr/>
          <a:lstStyle/>
          <a:p>
            <a:r>
              <a:rPr lang="ja-JP" altLang="en-US" smtClean="0"/>
              <a:t>レンダリング方程式の近似解としての</a:t>
            </a:r>
            <a:r>
              <a:rPr lang="en-US" altLang="ja-JP" smtClean="0"/>
              <a:t>IBL</a:t>
            </a:r>
            <a:r>
              <a:rPr lang="ja-JP" altLang="en-US" smtClean="0"/>
              <a:t>の実装</a:t>
            </a:r>
          </a:p>
          <a:p>
            <a:pPr lvl="1"/>
            <a:r>
              <a:rPr lang="ja-JP" altLang="en-US" smtClean="0"/>
              <a:t>現行ハードで可能な範囲の実装の一例</a:t>
            </a:r>
          </a:p>
          <a:p>
            <a:pPr lvl="2"/>
            <a:r>
              <a:rPr lang="ja-JP" altLang="en-US" smtClean="0"/>
              <a:t>物理ベースのイメージベースライティング</a:t>
            </a:r>
            <a:endParaRPr lang="en-US" altLang="ja-JP" smtClean="0"/>
          </a:p>
          <a:p>
            <a:pPr lvl="1"/>
            <a:endParaRPr lang="ja-JP" altLang="en-US" smtClean="0"/>
          </a:p>
          <a:p>
            <a:pPr lvl="2"/>
            <a:endParaRPr lang="ja-JP" altLang="en-US" smtClean="0"/>
          </a:p>
          <a:p>
            <a:pPr lvl="1"/>
            <a:endParaRPr lang="en-US" altLang="ja-JP" smtClean="0"/>
          </a:p>
        </p:txBody>
      </p:sp>
      <p:pic>
        <p:nvPicPr>
          <p:cNvPr id="29700" name="Picture 5" descr="IBL_3d_model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2836863"/>
            <a:ext cx="7115175"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新しいオクルージョンを検討</a:t>
            </a:r>
          </a:p>
        </p:txBody>
      </p:sp>
      <p:sp>
        <p:nvSpPr>
          <p:cNvPr id="75779" name="Rectangle 3"/>
          <p:cNvSpPr>
            <a:spLocks noGrp="1"/>
          </p:cNvSpPr>
          <p:nvPr>
            <p:ph type="body" idx="1"/>
          </p:nvPr>
        </p:nvSpPr>
        <p:spPr/>
        <p:txBody>
          <a:bodyPr/>
          <a:lstStyle/>
          <a:p>
            <a:r>
              <a:rPr lang="ja-JP" altLang="en-US" smtClean="0"/>
              <a:t>遮蔽されているところがほとんど</a:t>
            </a:r>
            <a:r>
              <a:rPr lang="en-US" altLang="ja-JP" smtClean="0"/>
              <a:t>0</a:t>
            </a:r>
            <a:r>
              <a:rPr lang="ja-JP" altLang="en-US" smtClean="0"/>
              <a:t>に</a:t>
            </a:r>
          </a:p>
          <a:p>
            <a:pPr lvl="1"/>
            <a:r>
              <a:rPr lang="en-US" altLang="ja-JP" smtClean="0"/>
              <a:t>0.3</a:t>
            </a:r>
            <a:r>
              <a:rPr lang="ja-JP" altLang="en-US" smtClean="0"/>
              <a:t>や</a:t>
            </a:r>
            <a:r>
              <a:rPr lang="en-US" altLang="ja-JP" smtClean="0"/>
              <a:t>0.1</a:t>
            </a:r>
            <a:r>
              <a:rPr lang="ja-JP" altLang="en-US" smtClean="0"/>
              <a:t>程度では</a:t>
            </a:r>
            <a:r>
              <a:rPr lang="en-US" altLang="ja-JP" smtClean="0"/>
              <a:t>HDR</a:t>
            </a:r>
            <a:r>
              <a:rPr lang="ja-JP" altLang="en-US" smtClean="0"/>
              <a:t>では役に立たない</a:t>
            </a:r>
          </a:p>
          <a:p>
            <a:pPr lvl="2"/>
            <a:r>
              <a:rPr lang="en-US" altLang="ja-JP" smtClean="0"/>
              <a:t>0.01</a:t>
            </a:r>
            <a:r>
              <a:rPr lang="ja-JP" altLang="en-US" smtClean="0"/>
              <a:t>やそれ以下になってほしい</a:t>
            </a:r>
          </a:p>
          <a:p>
            <a:pPr lvl="1"/>
            <a:r>
              <a:rPr lang="ja-JP" altLang="en-US" smtClean="0"/>
              <a:t>しかし遮蔽されていないところで極小の値は困る</a:t>
            </a:r>
          </a:p>
          <a:p>
            <a:pPr lvl="1"/>
            <a:r>
              <a:rPr lang="ja-JP" altLang="en-US" smtClean="0"/>
              <a:t>スペキュラ専用のオクルージョン計算をしたい</a:t>
            </a:r>
          </a:p>
          <a:p>
            <a:pPr lvl="2"/>
            <a:r>
              <a:rPr lang="ja-JP" altLang="en-US" smtClean="0"/>
              <a:t>遮蔽項を高次</a:t>
            </a:r>
            <a:r>
              <a:rPr lang="en-US" altLang="ja-JP" smtClean="0"/>
              <a:t>SH</a:t>
            </a:r>
            <a:r>
              <a:rPr lang="ja-JP" altLang="en-US" smtClean="0"/>
              <a:t>で</a:t>
            </a:r>
            <a:r>
              <a:rPr lang="en-US" altLang="ja-JP" smtClean="0"/>
              <a:t>?</a:t>
            </a:r>
          </a:p>
          <a:p>
            <a:pPr lvl="2"/>
            <a:r>
              <a:rPr lang="ja-JP" altLang="en-US" smtClean="0"/>
              <a:t>しかし追加のパラメータも持ちたくない</a:t>
            </a:r>
          </a:p>
          <a:p>
            <a:pPr lvl="1"/>
            <a:endParaRPr lang="ja-JP" altLang="en-US" smtClean="0"/>
          </a:p>
          <a:p>
            <a:pPr lvl="1"/>
            <a:endParaRPr lang="ja-JP" altLang="en-US" smtClean="0"/>
          </a:p>
          <a:p>
            <a:pPr lvl="3"/>
            <a:endParaRPr lang="en-US" altLang="ja-JP"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endParaRPr lang="ja-JP" altLang="en-US" smtClean="0">
              <a:effectLst/>
            </a:endParaRPr>
          </a:p>
        </p:txBody>
      </p:sp>
      <p:sp>
        <p:nvSpPr>
          <p:cNvPr id="76803" name="Rectangle 3"/>
          <p:cNvSpPr>
            <a:spLocks noGrp="1"/>
          </p:cNvSpPr>
          <p:nvPr>
            <p:ph type="body" idx="1"/>
          </p:nvPr>
        </p:nvSpPr>
        <p:spPr/>
        <p:txBody>
          <a:bodyPr/>
          <a:lstStyle/>
          <a:p>
            <a:r>
              <a:rPr lang="en-US" altLang="ja-JP" smtClean="0"/>
              <a:t>AO</a:t>
            </a:r>
            <a:r>
              <a:rPr lang="ja-JP" altLang="en-US" smtClean="0"/>
              <a:t>ファクタを</a:t>
            </a:r>
            <a:r>
              <a:rPr lang="en-US" altLang="ja-JP" smtClean="0"/>
              <a:t>HBAO</a:t>
            </a:r>
            <a:r>
              <a:rPr lang="ja-JP" altLang="en-US" smtClean="0"/>
              <a:t>や</a:t>
            </a:r>
            <a:r>
              <a:rPr lang="en-US" altLang="ja-JP" smtClean="0"/>
              <a:t>SSAO</a:t>
            </a:r>
            <a:r>
              <a:rPr lang="ja-JP" altLang="en-US" smtClean="0"/>
              <a:t>のように扱う</a:t>
            </a:r>
          </a:p>
          <a:p>
            <a:pPr lvl="1"/>
            <a:r>
              <a:rPr lang="en-US" altLang="ja-JP" smtClean="0"/>
              <a:t>Precompute</a:t>
            </a:r>
            <a:r>
              <a:rPr lang="ja-JP" altLang="en-US" smtClean="0"/>
              <a:t>された</a:t>
            </a:r>
            <a:r>
              <a:rPr lang="en-US" altLang="ja-JP" smtClean="0"/>
              <a:t>AO</a:t>
            </a:r>
            <a:r>
              <a:rPr lang="ja-JP" altLang="en-US" smtClean="0"/>
              <a:t>は</a:t>
            </a:r>
            <a:r>
              <a:rPr lang="en-US" altLang="ja-JP" smtClean="0"/>
              <a:t>HBAO</a:t>
            </a:r>
            <a:r>
              <a:rPr lang="ja-JP" altLang="en-US" smtClean="0"/>
              <a:t>とは異なるが</a:t>
            </a:r>
            <a:br>
              <a:rPr lang="ja-JP" altLang="en-US" smtClean="0"/>
            </a:br>
            <a:r>
              <a:rPr lang="en-US" altLang="ja-JP" smtClean="0"/>
              <a:t>AO</a:t>
            </a:r>
            <a:r>
              <a:rPr lang="ja-JP" altLang="en-US" smtClean="0"/>
              <a:t>ファクタを水平全方向に同じ角度で遮蔽された</a:t>
            </a:r>
            <a:r>
              <a:rPr lang="en-US" altLang="ja-JP" smtClean="0"/>
              <a:t>HBAO</a:t>
            </a:r>
            <a:r>
              <a:rPr lang="ja-JP" altLang="en-US" smtClean="0"/>
              <a:t>ファクタだと扱ってしまう</a:t>
            </a:r>
          </a:p>
          <a:p>
            <a:pPr lvl="2"/>
            <a:r>
              <a:rPr lang="en-US" altLang="ja-JP" smtClean="0"/>
              <a:t>SSAO</a:t>
            </a:r>
            <a:r>
              <a:rPr lang="ja-JP" altLang="en-US" smtClean="0"/>
              <a:t>で全方向に同じ遮蔽が起きていると考えても良い</a:t>
            </a:r>
          </a:p>
          <a:p>
            <a:pPr lvl="2"/>
            <a:endParaRPr lang="ja-JP" altLang="en-US" smtClean="0"/>
          </a:p>
          <a:p>
            <a:pPr lvl="1"/>
            <a:endParaRPr lang="ja-JP" altLang="en-US" smtClean="0"/>
          </a:p>
          <a:p>
            <a:pPr lvl="1"/>
            <a:endParaRPr lang="ja-JP" altLang="en-US" smtClean="0"/>
          </a:p>
          <a:p>
            <a:pPr lvl="3"/>
            <a:endParaRPr lang="en-US" altLang="ja-JP" smtClean="0"/>
          </a:p>
        </p:txBody>
      </p:sp>
      <p:pic>
        <p:nvPicPr>
          <p:cNvPr id="76804" name="Picture 4" descr="Figure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5" y="3648075"/>
            <a:ext cx="33321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を求める</a:t>
            </a:r>
          </a:p>
        </p:txBody>
      </p:sp>
      <p:sp>
        <p:nvSpPr>
          <p:cNvPr id="77827" name="Rectangle 3"/>
          <p:cNvSpPr>
            <a:spLocks noGrp="1"/>
          </p:cNvSpPr>
          <p:nvPr>
            <p:ph type="body" sz="half" idx="1"/>
          </p:nvPr>
        </p:nvSpPr>
        <p:spPr>
          <a:xfrm>
            <a:off x="457200" y="1257300"/>
            <a:ext cx="8239125" cy="5173663"/>
          </a:xfrm>
        </p:spPr>
        <p:txBody>
          <a:bodyPr/>
          <a:lstStyle/>
          <a:p>
            <a:r>
              <a:rPr lang="ja-JP" altLang="en-US" sz="2800" smtClean="0"/>
              <a:t>等方的に水平線から隙間なく遮蔽されている場合</a:t>
            </a:r>
          </a:p>
          <a:p>
            <a:pPr lvl="1"/>
            <a:r>
              <a:rPr lang="en-US" altLang="ja-JP" sz="2400" smtClean="0"/>
              <a:t>AO</a:t>
            </a:r>
            <a:r>
              <a:rPr lang="ja-JP" altLang="en-US" sz="2400" smtClean="0"/>
              <a:t>ファクタは以下のようになる</a:t>
            </a:r>
          </a:p>
          <a:p>
            <a:pPr lvl="2"/>
            <a:endParaRPr lang="ja-JP" altLang="en-US" sz="2000" smtClean="0"/>
          </a:p>
          <a:p>
            <a:pPr lvl="1"/>
            <a:endParaRPr lang="ja-JP" altLang="en-US" sz="2400" smtClean="0"/>
          </a:p>
          <a:p>
            <a:pPr lvl="1"/>
            <a:endParaRPr lang="ja-JP" altLang="en-US" sz="2400" smtClean="0"/>
          </a:p>
          <a:p>
            <a:pPr lvl="1"/>
            <a:r>
              <a:rPr lang="ja-JP" altLang="en-US" sz="2400" smtClean="0"/>
              <a:t>通常の</a:t>
            </a:r>
            <a:r>
              <a:rPr lang="en-US" altLang="ja-JP" sz="2400" smtClean="0"/>
              <a:t>AO</a:t>
            </a:r>
            <a:r>
              <a:rPr lang="ja-JP" altLang="en-US" sz="2400" smtClean="0"/>
              <a:t>は等方的では</a:t>
            </a:r>
            <a:br>
              <a:rPr lang="ja-JP" altLang="en-US" sz="2400" smtClean="0"/>
            </a:br>
            <a:r>
              <a:rPr lang="ja-JP" altLang="en-US" sz="2400" smtClean="0"/>
              <a:t>なく</a:t>
            </a:r>
            <a:r>
              <a:rPr lang="en-US" altLang="ja-JP" sz="2400" smtClean="0"/>
              <a:t>Horizon Based</a:t>
            </a:r>
            <a:r>
              <a:rPr lang="ja-JP" altLang="en-US" sz="2400" smtClean="0"/>
              <a:t>でも</a:t>
            </a:r>
            <a:br>
              <a:rPr lang="ja-JP" altLang="en-US" sz="2400" smtClean="0"/>
            </a:br>
            <a:r>
              <a:rPr lang="ja-JP" altLang="en-US" sz="2400" smtClean="0"/>
              <a:t>ないが無理やりそうなって</a:t>
            </a:r>
            <a:br>
              <a:rPr lang="ja-JP" altLang="en-US" sz="2400" smtClean="0"/>
            </a:br>
            <a:r>
              <a:rPr lang="ja-JP" altLang="en-US" sz="2400" smtClean="0"/>
              <a:t>いると仮定する</a:t>
            </a:r>
          </a:p>
          <a:p>
            <a:endParaRPr lang="ja-JP" altLang="en-US" sz="2800" smtClean="0"/>
          </a:p>
        </p:txBody>
      </p:sp>
      <p:graphicFrame>
        <p:nvGraphicFramePr>
          <p:cNvPr id="77828" name="Object 4"/>
          <p:cNvGraphicFramePr>
            <a:graphicFrameLocks noGrp="1" noChangeAspect="1"/>
          </p:cNvGraphicFramePr>
          <p:nvPr>
            <p:ph sz="half" idx="2"/>
          </p:nvPr>
        </p:nvGraphicFramePr>
        <p:xfrm>
          <a:off x="1641475" y="2273300"/>
          <a:ext cx="5113338" cy="1003300"/>
        </p:xfrm>
        <a:graphic>
          <a:graphicData uri="http://schemas.openxmlformats.org/presentationml/2006/ole">
            <mc:AlternateContent xmlns:mc="http://schemas.openxmlformats.org/markup-compatibility/2006">
              <mc:Choice xmlns:v="urn:schemas-microsoft-com:vml" Requires="v">
                <p:oleObj spid="_x0000_s77846" name="数式" r:id="rId3" imgW="2005729" imgH="393529" progId="Equation.3">
                  <p:embed/>
                </p:oleObj>
              </mc:Choice>
              <mc:Fallback>
                <p:oleObj name="数式" r:id="rId3" imgW="2005729" imgH="393529"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475" y="2273300"/>
                        <a:ext cx="5113338"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7829" name="Picture 6" descr="Figure_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3106738"/>
            <a:ext cx="40132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 descr="Figure_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2413000"/>
            <a:ext cx="49149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実装</a:t>
            </a:r>
          </a:p>
        </p:txBody>
      </p:sp>
      <p:sp>
        <p:nvSpPr>
          <p:cNvPr id="78852" name="Rectangle 3"/>
          <p:cNvSpPr>
            <a:spLocks noGrp="1"/>
          </p:cNvSpPr>
          <p:nvPr>
            <p:ph type="body" sz="half" idx="1"/>
          </p:nvPr>
        </p:nvSpPr>
        <p:spPr>
          <a:xfrm>
            <a:off x="457200" y="1257300"/>
            <a:ext cx="8239125" cy="5173663"/>
          </a:xfrm>
        </p:spPr>
        <p:txBody>
          <a:bodyPr/>
          <a:lstStyle/>
          <a:p>
            <a:r>
              <a:rPr lang="ja-JP" altLang="en-US" sz="2800" smtClean="0"/>
              <a:t>求めたい</a:t>
            </a:r>
            <a:r>
              <a:rPr lang="en-US" altLang="ja-JP" sz="2800" smtClean="0"/>
              <a:t>SO(Specular Occlusion)</a:t>
            </a:r>
            <a:r>
              <a:rPr lang="ja-JP" altLang="en-US" sz="2800" smtClean="0"/>
              <a:t>ファクタ</a:t>
            </a:r>
          </a:p>
          <a:p>
            <a:pPr lvl="1"/>
            <a:r>
              <a:rPr lang="ja-JP" altLang="en-US" sz="2400" smtClean="0"/>
              <a:t>なるべく</a:t>
            </a:r>
          </a:p>
          <a:p>
            <a:pPr lvl="2"/>
            <a:r>
              <a:rPr lang="en-US" altLang="ja-JP" sz="2000" i="1" smtClean="0">
                <a:latin typeface="Symbol" pitchFamily="18" charset="2"/>
              </a:rPr>
              <a:t>q  </a:t>
            </a:r>
            <a:r>
              <a:rPr lang="en-US" altLang="ja-JP" sz="2000" smtClean="0"/>
              <a:t>= 0</a:t>
            </a:r>
            <a:r>
              <a:rPr lang="ja-JP" altLang="en-US" sz="2000" smtClean="0"/>
              <a:t>のときに</a:t>
            </a:r>
            <a:r>
              <a:rPr lang="en-US" altLang="ja-JP" sz="2000" smtClean="0"/>
              <a:t>SO = 0</a:t>
            </a:r>
            <a:endParaRPr lang="ja-JP" altLang="en-US" sz="2000" smtClean="0"/>
          </a:p>
          <a:p>
            <a:pPr lvl="2"/>
            <a:r>
              <a:rPr lang="en-US" altLang="ja-JP" sz="2000" i="1" smtClean="0">
                <a:latin typeface="Symbol" pitchFamily="18" charset="2"/>
              </a:rPr>
              <a:t>q  </a:t>
            </a:r>
            <a:r>
              <a:rPr lang="en-US" altLang="ja-JP" sz="2000" smtClean="0"/>
              <a:t>= </a:t>
            </a:r>
            <a:r>
              <a:rPr lang="en-US" altLang="ja-JP" sz="2000" smtClean="0">
                <a:latin typeface="Times New Roman" pitchFamily="18" charset="0"/>
              </a:rPr>
              <a:t>cos</a:t>
            </a:r>
            <a:r>
              <a:rPr lang="en-US" altLang="ja-JP" sz="2000" baseline="30000" smtClean="0">
                <a:latin typeface="Times New Roman" pitchFamily="18" charset="0"/>
              </a:rPr>
              <a:t>-1</a:t>
            </a:r>
            <a:r>
              <a:rPr lang="en-US" altLang="ja-JP" sz="2000" smtClean="0">
                <a:latin typeface="Times New Roman" pitchFamily="18" charset="0"/>
              </a:rPr>
              <a:t>(AO</a:t>
            </a:r>
            <a:r>
              <a:rPr lang="en-US" altLang="ja-JP" sz="2000" baseline="30000" smtClean="0">
                <a:latin typeface="Times New Roman" pitchFamily="18" charset="0"/>
              </a:rPr>
              <a:t>0.5</a:t>
            </a:r>
            <a:r>
              <a:rPr lang="en-US" altLang="ja-JP" sz="2000" smtClean="0">
                <a:latin typeface="Times New Roman" pitchFamily="18" charset="0"/>
              </a:rPr>
              <a:t>)</a:t>
            </a:r>
            <a:r>
              <a:rPr lang="ja-JP" altLang="en-US" sz="2000" smtClean="0">
                <a:latin typeface="Times New Roman" pitchFamily="18" charset="0"/>
              </a:rPr>
              <a:t>のときに</a:t>
            </a:r>
            <a:r>
              <a:rPr lang="en-US" altLang="ja-JP" sz="2000" smtClean="0"/>
              <a:t>SO = 0.5</a:t>
            </a:r>
            <a:endParaRPr lang="ja-JP" altLang="en-US" sz="2000" smtClean="0">
              <a:latin typeface="Times New Roman" pitchFamily="18" charset="0"/>
            </a:endParaRPr>
          </a:p>
          <a:p>
            <a:pPr lvl="3"/>
            <a:r>
              <a:rPr lang="ja-JP" altLang="en-US" sz="1800" smtClean="0">
                <a:latin typeface="Times New Roman" pitchFamily="18" charset="0"/>
              </a:rPr>
              <a:t>遮蔽</a:t>
            </a:r>
            <a:r>
              <a:rPr lang="en-US" altLang="ja-JP" sz="1800" smtClean="0"/>
              <a:t>(AO)</a:t>
            </a:r>
            <a:r>
              <a:rPr lang="ja-JP" altLang="en-US" sz="1800" smtClean="0">
                <a:latin typeface="Times New Roman" pitchFamily="18" charset="0"/>
              </a:rPr>
              <a:t>されている位置で</a:t>
            </a:r>
            <a:br>
              <a:rPr lang="ja-JP" altLang="en-US" sz="1800" smtClean="0">
                <a:latin typeface="Times New Roman" pitchFamily="18" charset="0"/>
              </a:rPr>
            </a:br>
            <a:r>
              <a:rPr lang="ja-JP" altLang="en-US" sz="1800" smtClean="0">
                <a:latin typeface="Times New Roman" pitchFamily="18" charset="0"/>
              </a:rPr>
              <a:t>スペキュラ項はちょうど</a:t>
            </a:r>
            <a:br>
              <a:rPr lang="ja-JP" altLang="en-US" sz="1800" smtClean="0">
                <a:latin typeface="Times New Roman" pitchFamily="18" charset="0"/>
              </a:rPr>
            </a:br>
            <a:r>
              <a:rPr lang="ja-JP" altLang="en-US" sz="1800" smtClean="0">
                <a:latin typeface="Times New Roman" pitchFamily="18" charset="0"/>
              </a:rPr>
              <a:t>半分遮蔽される</a:t>
            </a:r>
          </a:p>
          <a:p>
            <a:pPr lvl="2"/>
            <a:r>
              <a:rPr lang="en-US" altLang="ja-JP" sz="2000" i="1" smtClean="0">
                <a:latin typeface="Symbol" pitchFamily="18" charset="2"/>
              </a:rPr>
              <a:t>q  </a:t>
            </a:r>
            <a:r>
              <a:rPr lang="en-US" altLang="ja-JP" sz="2000" smtClean="0"/>
              <a:t>=</a:t>
            </a:r>
            <a:r>
              <a:rPr lang="en-US" altLang="ja-JP" sz="2000" i="1" smtClean="0">
                <a:latin typeface="Symbol" pitchFamily="18" charset="2"/>
              </a:rPr>
              <a:t> p </a:t>
            </a:r>
            <a:r>
              <a:rPr lang="en-US" altLang="ja-JP" sz="2000" smtClean="0"/>
              <a:t>/2</a:t>
            </a:r>
            <a:r>
              <a:rPr lang="ja-JP" altLang="en-US" sz="2000" smtClean="0"/>
              <a:t>のときに</a:t>
            </a:r>
            <a:r>
              <a:rPr lang="en-US" altLang="ja-JP" sz="2000" smtClean="0"/>
              <a:t>SO = 1</a:t>
            </a:r>
            <a:endParaRPr lang="ja-JP" altLang="en-US" sz="2000" smtClean="0"/>
          </a:p>
          <a:p>
            <a:pPr lvl="1"/>
            <a:endParaRPr lang="ja-JP" altLang="en-US" sz="2400" smtClean="0"/>
          </a:p>
          <a:p>
            <a:pPr lvl="1"/>
            <a:endParaRPr lang="ja-JP" altLang="en-US" sz="24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p>
        </p:txBody>
      </p:sp>
      <p:pic>
        <p:nvPicPr>
          <p:cNvPr id="79875" name="Picture 10" descr="Eb04 Tech_Demo_IBL_AmbientOcc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6150"/>
            <a:ext cx="534352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11" descr="Eb05 Tech_Demo_IBL_SpecOcclusion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3492500"/>
            <a:ext cx="554355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12"/>
          <p:cNvSpPr txBox="1">
            <a:spLocks noChangeArrowheads="1"/>
          </p:cNvSpPr>
          <p:nvPr/>
        </p:nvSpPr>
        <p:spPr bwMode="auto">
          <a:xfrm>
            <a:off x="0" y="3992563"/>
            <a:ext cx="2301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t>Ambient Occlusion</a:t>
            </a:r>
          </a:p>
        </p:txBody>
      </p:sp>
      <p:sp>
        <p:nvSpPr>
          <p:cNvPr id="79878" name="Text Box 13"/>
          <p:cNvSpPr txBox="1">
            <a:spLocks noChangeArrowheads="1"/>
          </p:cNvSpPr>
          <p:nvPr/>
        </p:nvSpPr>
        <p:spPr bwMode="auto">
          <a:xfrm>
            <a:off x="6751638" y="2808288"/>
            <a:ext cx="237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t>Specular Occlusion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実装</a:t>
            </a:r>
            <a:r>
              <a:rPr lang="en-US" altLang="ja-JP" smtClean="0">
                <a:effectLst/>
              </a:rPr>
              <a:t>(1)</a:t>
            </a:r>
          </a:p>
        </p:txBody>
      </p:sp>
      <p:sp>
        <p:nvSpPr>
          <p:cNvPr id="80899" name="Rectangle 3"/>
          <p:cNvSpPr>
            <a:spLocks noGrp="1"/>
          </p:cNvSpPr>
          <p:nvPr>
            <p:ph type="body" sz="half" idx="1"/>
          </p:nvPr>
        </p:nvSpPr>
        <p:spPr>
          <a:xfrm>
            <a:off x="457200" y="2114550"/>
            <a:ext cx="8239125" cy="4316413"/>
          </a:xfrm>
        </p:spPr>
        <p:txBody>
          <a:bodyPr/>
          <a:lstStyle/>
          <a:p>
            <a:r>
              <a:rPr lang="ja-JP" altLang="en-US" sz="2800" smtClean="0"/>
              <a:t>条件を満たす最初に考察した式</a:t>
            </a:r>
          </a:p>
          <a:p>
            <a:pPr lvl="1"/>
            <a:r>
              <a:rPr lang="en-US" altLang="ja-JP" sz="2400" smtClean="0"/>
              <a:t>SO</a:t>
            </a:r>
            <a:r>
              <a:rPr lang="ja-JP" altLang="en-US" sz="2400" smtClean="0"/>
              <a:t>として成立はしているが物理的な根拠が乏しい</a:t>
            </a:r>
          </a:p>
          <a:p>
            <a:pPr lvl="1"/>
            <a:r>
              <a:rPr lang="ja-JP" altLang="en-US" sz="2400" smtClean="0"/>
              <a:t>本来はスペキュラの遮蔽なので</a:t>
            </a:r>
            <a:r>
              <a:rPr lang="en-US" altLang="ja-JP" sz="2400" smtClean="0"/>
              <a:t>shininess</a:t>
            </a:r>
            <a:r>
              <a:rPr lang="ja-JP" altLang="en-US" sz="2400" smtClean="0"/>
              <a:t>の影響を</a:t>
            </a:r>
            <a:r>
              <a:rPr lang="en-US" altLang="ja-JP" sz="2400" smtClean="0"/>
              <a:t/>
            </a:r>
            <a:br>
              <a:rPr lang="en-US" altLang="ja-JP" sz="2400" smtClean="0"/>
            </a:br>
            <a:r>
              <a:rPr lang="ja-JP" altLang="en-US" sz="2400" smtClean="0"/>
              <a:t>受けるはず</a:t>
            </a:r>
          </a:p>
          <a:p>
            <a:pPr lvl="1">
              <a:buFont typeface="Arial" charset="0"/>
              <a:buNone/>
            </a:pPr>
            <a:endParaRPr lang="ja-JP" altLang="en-US" sz="2400" smtClean="0">
              <a:latin typeface="Times New Roman" pitchFamily="18" charset="0"/>
            </a:endParaRPr>
          </a:p>
          <a:p>
            <a:pPr lvl="1"/>
            <a:endParaRPr lang="ja-JP" altLang="en-US" sz="2400" smtClean="0"/>
          </a:p>
          <a:p>
            <a:pPr lvl="1"/>
            <a:endParaRPr lang="ja-JP" altLang="en-US" sz="2400" smtClean="0"/>
          </a:p>
        </p:txBody>
      </p:sp>
      <p:graphicFrame>
        <p:nvGraphicFramePr>
          <p:cNvPr id="80900" name="Object 4"/>
          <p:cNvGraphicFramePr>
            <a:graphicFrameLocks noGrp="1" noChangeAspect="1"/>
          </p:cNvGraphicFramePr>
          <p:nvPr>
            <p:ph sz="half" idx="2"/>
          </p:nvPr>
        </p:nvGraphicFramePr>
        <p:xfrm>
          <a:off x="1135063" y="1189038"/>
          <a:ext cx="6919912" cy="798512"/>
        </p:xfrm>
        <a:graphic>
          <a:graphicData uri="http://schemas.openxmlformats.org/presentationml/2006/ole">
            <mc:AlternateContent xmlns:mc="http://schemas.openxmlformats.org/markup-compatibility/2006">
              <mc:Choice xmlns:v="urn:schemas-microsoft-com:vml" Requires="v">
                <p:oleObj spid="_x0000_s80917" name="数式" r:id="rId3" imgW="1981200" imgH="228600" progId="Equation.3">
                  <p:embed/>
                </p:oleObj>
              </mc:Choice>
              <mc:Fallback>
                <p:oleObj name="数式" r:id="rId3" imgW="19812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1189038"/>
                        <a:ext cx="69199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実装</a:t>
            </a:r>
            <a:r>
              <a:rPr lang="en-US" altLang="ja-JP" smtClean="0">
                <a:effectLst/>
              </a:rPr>
              <a:t>(1)</a:t>
            </a:r>
          </a:p>
        </p:txBody>
      </p:sp>
      <p:pic>
        <p:nvPicPr>
          <p:cNvPr id="100354" name="Picture 2" descr="C:\Users\straight\Desktop\CEDEC2011\Second\kumapoo\Ec05 SpecularOcclusion (1stIm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8720"/>
            <a:ext cx="9144000" cy="5143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実装</a:t>
            </a:r>
            <a:r>
              <a:rPr lang="en-US" altLang="ja-JP" smtClean="0">
                <a:effectLst/>
              </a:rPr>
              <a:t>(2)</a:t>
            </a:r>
          </a:p>
        </p:txBody>
      </p:sp>
      <p:sp>
        <p:nvSpPr>
          <p:cNvPr id="82947" name="Rectangle 3"/>
          <p:cNvSpPr>
            <a:spLocks noGrp="1"/>
          </p:cNvSpPr>
          <p:nvPr>
            <p:ph type="body" sz="half" idx="1"/>
          </p:nvPr>
        </p:nvSpPr>
        <p:spPr>
          <a:xfrm>
            <a:off x="457200" y="2114550"/>
            <a:ext cx="8239125" cy="4316413"/>
          </a:xfrm>
        </p:spPr>
        <p:txBody>
          <a:bodyPr/>
          <a:lstStyle/>
          <a:p>
            <a:r>
              <a:rPr lang="en-US" altLang="ja-JP" sz="2800" smtClean="0"/>
              <a:t>Shininess</a:t>
            </a:r>
            <a:r>
              <a:rPr lang="ja-JP" altLang="en-US" sz="2800" smtClean="0"/>
              <a:t>を考慮した式</a:t>
            </a:r>
          </a:p>
          <a:p>
            <a:pPr lvl="1"/>
            <a:r>
              <a:rPr lang="ja-JP" altLang="en-US" sz="2400" smtClean="0"/>
              <a:t>最初の式よりは物理的な根拠</a:t>
            </a:r>
          </a:p>
          <a:p>
            <a:pPr lvl="1"/>
            <a:r>
              <a:rPr lang="ja-JP" altLang="en-US" sz="2400" smtClean="0"/>
              <a:t>ただし</a:t>
            </a:r>
            <a:r>
              <a:rPr lang="en-US" altLang="ja-JP" sz="2400" smtClean="0"/>
              <a:t>shininess</a:t>
            </a:r>
            <a:r>
              <a:rPr lang="ja-JP" altLang="en-US" sz="2400" smtClean="0"/>
              <a:t>が大きいときに急な</a:t>
            </a:r>
            <a:r>
              <a:rPr lang="en-US" altLang="ja-JP" sz="2400" smtClean="0"/>
              <a:t>SO</a:t>
            </a:r>
            <a:r>
              <a:rPr lang="ja-JP" altLang="en-US" sz="2400" smtClean="0"/>
              <a:t>の変化になりやすい</a:t>
            </a:r>
          </a:p>
          <a:p>
            <a:pPr lvl="1"/>
            <a:r>
              <a:rPr lang="en-US" altLang="ja-JP" sz="2400" smtClean="0"/>
              <a:t>Pow</a:t>
            </a:r>
            <a:r>
              <a:rPr lang="ja-JP" altLang="en-US" sz="2400" smtClean="0"/>
              <a:t>があるぶん計算コストが高い</a:t>
            </a:r>
          </a:p>
          <a:p>
            <a:pPr lvl="2"/>
            <a:r>
              <a:rPr lang="ja-JP" altLang="en-US" sz="2000" smtClean="0"/>
              <a:t>その割りにはビジュアル的な寄与度は低い</a:t>
            </a:r>
          </a:p>
          <a:p>
            <a:pPr lvl="2"/>
            <a:r>
              <a:rPr lang="ja-JP" altLang="en-US" sz="2000" smtClean="0"/>
              <a:t>期待していたよりオクルージョン効果が弱い</a:t>
            </a:r>
          </a:p>
          <a:p>
            <a:pPr lvl="1"/>
            <a:endParaRPr lang="ja-JP" altLang="en-US" sz="2400" smtClean="0"/>
          </a:p>
          <a:p>
            <a:pPr lvl="1"/>
            <a:endParaRPr lang="ja-JP" altLang="en-US" sz="2400" smtClean="0"/>
          </a:p>
        </p:txBody>
      </p:sp>
      <p:graphicFrame>
        <p:nvGraphicFramePr>
          <p:cNvPr id="82948" name="Object 4"/>
          <p:cNvGraphicFramePr>
            <a:graphicFrameLocks noGrp="1" noChangeAspect="1"/>
          </p:cNvGraphicFramePr>
          <p:nvPr>
            <p:ph sz="half" idx="2"/>
          </p:nvPr>
        </p:nvGraphicFramePr>
        <p:xfrm>
          <a:off x="1135063" y="1306513"/>
          <a:ext cx="6919912" cy="563562"/>
        </p:xfrm>
        <a:graphic>
          <a:graphicData uri="http://schemas.openxmlformats.org/presentationml/2006/ole">
            <mc:AlternateContent xmlns:mc="http://schemas.openxmlformats.org/markup-compatibility/2006">
              <mc:Choice xmlns:v="urn:schemas-microsoft-com:vml" Requires="v">
                <p:oleObj spid="_x0000_s82965" name="数式" r:id="rId3" imgW="2806700" imgH="228600" progId="Equation.3">
                  <p:embed/>
                </p:oleObj>
              </mc:Choice>
              <mc:Fallback>
                <p:oleObj name="数式" r:id="rId3" imgW="28067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1306513"/>
                        <a:ext cx="6919912" cy="563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実装</a:t>
            </a:r>
            <a:r>
              <a:rPr lang="en-US" altLang="ja-JP" smtClean="0">
                <a:effectLst/>
              </a:rPr>
              <a:t>(2)</a:t>
            </a:r>
          </a:p>
        </p:txBody>
      </p:sp>
      <p:pic>
        <p:nvPicPr>
          <p:cNvPr id="101378" name="Picture 2" descr="C:\Users\straight\Desktop\CEDEC2011\Second\kumapoo\Ec06 SpecularOcclusion (2nd shi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実装</a:t>
            </a:r>
            <a:r>
              <a:rPr lang="en-US" altLang="ja-JP" smtClean="0">
                <a:effectLst/>
              </a:rPr>
              <a:t>(3)</a:t>
            </a:r>
          </a:p>
        </p:txBody>
      </p:sp>
      <p:sp>
        <p:nvSpPr>
          <p:cNvPr id="84995" name="Rectangle 3"/>
          <p:cNvSpPr>
            <a:spLocks noGrp="1"/>
          </p:cNvSpPr>
          <p:nvPr>
            <p:ph type="body" sz="half" idx="1"/>
          </p:nvPr>
        </p:nvSpPr>
        <p:spPr>
          <a:xfrm>
            <a:off x="457200" y="2114550"/>
            <a:ext cx="8239125" cy="4316413"/>
          </a:xfrm>
        </p:spPr>
        <p:txBody>
          <a:bodyPr/>
          <a:lstStyle/>
          <a:p>
            <a:r>
              <a:rPr lang="en-US" altLang="ja-JP" sz="2800" smtClean="0"/>
              <a:t>2</a:t>
            </a:r>
            <a:r>
              <a:rPr lang="ja-JP" altLang="en-US" sz="2800" smtClean="0"/>
              <a:t>番目の式を高速化</a:t>
            </a:r>
          </a:p>
          <a:p>
            <a:pPr lvl="1"/>
            <a:r>
              <a:rPr lang="en-US" altLang="ja-JP" sz="2400" smtClean="0"/>
              <a:t>Shininess</a:t>
            </a:r>
            <a:r>
              <a:rPr lang="ja-JP" altLang="en-US" sz="2400" smtClean="0"/>
              <a:t>を考慮した物理的な正確性は低下</a:t>
            </a:r>
          </a:p>
          <a:p>
            <a:pPr lvl="1"/>
            <a:r>
              <a:rPr lang="ja-JP" altLang="en-US" sz="2400" smtClean="0"/>
              <a:t>ただ</a:t>
            </a:r>
            <a:r>
              <a:rPr lang="en-US" altLang="ja-JP" sz="2400" smtClean="0"/>
              <a:t>shininess</a:t>
            </a:r>
            <a:r>
              <a:rPr lang="ja-JP" altLang="en-US" sz="2400" smtClean="0"/>
              <a:t>による変動を受けなくなったので</a:t>
            </a:r>
            <a:r>
              <a:rPr lang="en-US" altLang="ja-JP" sz="2400" smtClean="0"/>
              <a:t>stable</a:t>
            </a:r>
            <a:r>
              <a:rPr lang="ja-JP" altLang="en-US" sz="2400" smtClean="0"/>
              <a:t>に</a:t>
            </a:r>
            <a:br>
              <a:rPr lang="ja-JP" altLang="en-US" sz="2400" smtClean="0"/>
            </a:br>
            <a:r>
              <a:rPr lang="ja-JP" altLang="en-US" sz="2400" smtClean="0"/>
              <a:t>なった</a:t>
            </a:r>
            <a:endParaRPr lang="en-US" altLang="ja-JP" sz="2400" smtClean="0"/>
          </a:p>
          <a:p>
            <a:pPr lvl="2"/>
            <a:r>
              <a:rPr lang="ja-JP" altLang="en-US" sz="2000" smtClean="0"/>
              <a:t>平均的なオクルージョン効果も強くなった</a:t>
            </a:r>
          </a:p>
          <a:p>
            <a:pPr lvl="1"/>
            <a:r>
              <a:rPr lang="ja-JP" altLang="en-US" sz="2400" smtClean="0"/>
              <a:t>高速化された</a:t>
            </a:r>
          </a:p>
          <a:p>
            <a:pPr lvl="2"/>
            <a:r>
              <a:rPr lang="ja-JP" altLang="en-US" sz="2000" smtClean="0"/>
              <a:t>ビジュアルクオリティとコストのバランスが良い</a:t>
            </a:r>
          </a:p>
          <a:p>
            <a:pPr lvl="1"/>
            <a:endParaRPr lang="ja-JP" altLang="en-US" sz="2400" smtClean="0"/>
          </a:p>
          <a:p>
            <a:pPr lvl="1"/>
            <a:endParaRPr lang="ja-JP" altLang="en-US" sz="2400" smtClean="0"/>
          </a:p>
        </p:txBody>
      </p:sp>
      <p:graphicFrame>
        <p:nvGraphicFramePr>
          <p:cNvPr id="84996" name="Object 4"/>
          <p:cNvGraphicFramePr>
            <a:graphicFrameLocks noGrp="1" noChangeAspect="1"/>
          </p:cNvGraphicFramePr>
          <p:nvPr>
            <p:ph sz="half" idx="2"/>
          </p:nvPr>
        </p:nvGraphicFramePr>
        <p:xfrm>
          <a:off x="1682750" y="1306513"/>
          <a:ext cx="5822950" cy="563562"/>
        </p:xfrm>
        <a:graphic>
          <a:graphicData uri="http://schemas.openxmlformats.org/presentationml/2006/ole">
            <mc:AlternateContent xmlns:mc="http://schemas.openxmlformats.org/markup-compatibility/2006">
              <mc:Choice xmlns:v="urn:schemas-microsoft-com:vml" Requires="v">
                <p:oleObj spid="_x0000_s85013" name="数式" r:id="rId3" imgW="2362200" imgH="228600" progId="Equation.3">
                  <p:embed/>
                </p:oleObj>
              </mc:Choice>
              <mc:Fallback>
                <p:oleObj name="数式" r:id="rId3" imgW="23622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0" y="1306513"/>
                        <a:ext cx="5822950" cy="563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3"/>
          <p:cNvSpPr>
            <a:spLocks noChangeArrowheads="1"/>
          </p:cNvSpPr>
          <p:nvPr/>
        </p:nvSpPr>
        <p:spPr bwMode="auto">
          <a:xfrm>
            <a:off x="3235325" y="2382838"/>
            <a:ext cx="1603375" cy="2435225"/>
          </a:xfrm>
          <a:prstGeom prst="downArrow">
            <a:avLst>
              <a:gd name="adj1" fmla="val 50000"/>
              <a:gd name="adj2" fmla="val 38441"/>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30723" name="Rectangle 21"/>
          <p:cNvSpPr>
            <a:spLocks noChangeArrowheads="1"/>
          </p:cNvSpPr>
          <p:nvPr/>
        </p:nvSpPr>
        <p:spPr bwMode="auto">
          <a:xfrm>
            <a:off x="4852988" y="3638550"/>
            <a:ext cx="3800475" cy="7207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24" name="Rectangle 20"/>
          <p:cNvSpPr>
            <a:spLocks noChangeArrowheads="1"/>
          </p:cNvSpPr>
          <p:nvPr/>
        </p:nvSpPr>
        <p:spPr bwMode="auto">
          <a:xfrm>
            <a:off x="63500" y="4826000"/>
            <a:ext cx="9017000" cy="10287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25" name="Rectangle 19"/>
          <p:cNvSpPr>
            <a:spLocks noChangeArrowheads="1"/>
          </p:cNvSpPr>
          <p:nvPr/>
        </p:nvSpPr>
        <p:spPr bwMode="auto">
          <a:xfrm>
            <a:off x="879475" y="2665413"/>
            <a:ext cx="7061200" cy="8842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26" name="Rectangle 17"/>
          <p:cNvSpPr>
            <a:spLocks noChangeArrowheads="1"/>
          </p:cNvSpPr>
          <p:nvPr/>
        </p:nvSpPr>
        <p:spPr bwMode="auto">
          <a:xfrm>
            <a:off x="161925" y="1238250"/>
            <a:ext cx="8839200" cy="112395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27"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今回利用した式</a:t>
            </a:r>
            <a:endParaRPr lang="en-US" altLang="ja-JP" smtClean="0">
              <a:effectLst/>
            </a:endParaRPr>
          </a:p>
        </p:txBody>
      </p:sp>
      <p:graphicFrame>
        <p:nvGraphicFramePr>
          <p:cNvPr id="30728" name="Object 4"/>
          <p:cNvGraphicFramePr>
            <a:graphicFrameLocks noGrp="1" noChangeAspect="1"/>
          </p:cNvGraphicFramePr>
          <p:nvPr>
            <p:ph sz="quarter" idx="2"/>
          </p:nvPr>
        </p:nvGraphicFramePr>
        <p:xfrm>
          <a:off x="708025" y="1403350"/>
          <a:ext cx="8067675" cy="892175"/>
        </p:xfrm>
        <a:graphic>
          <a:graphicData uri="http://schemas.openxmlformats.org/presentationml/2006/ole">
            <mc:AlternateContent xmlns:mc="http://schemas.openxmlformats.org/markup-compatibility/2006">
              <mc:Choice xmlns:v="urn:schemas-microsoft-com:vml" Requires="v">
                <p:oleObj spid="_x0000_s30797" name="数式" r:id="rId3" imgW="2641600" imgH="292100" progId="Equation.3">
                  <p:embed/>
                </p:oleObj>
              </mc:Choice>
              <mc:Fallback>
                <p:oleObj name="数式" r:id="rId3" imgW="2641600" imgH="2921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25" y="1403350"/>
                        <a:ext cx="806767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9" name="Object 5"/>
          <p:cNvGraphicFramePr>
            <a:graphicFrameLocks noChangeAspect="1"/>
          </p:cNvGraphicFramePr>
          <p:nvPr/>
        </p:nvGraphicFramePr>
        <p:xfrm>
          <a:off x="957263" y="2717800"/>
          <a:ext cx="6891337" cy="790575"/>
        </p:xfrm>
        <a:graphic>
          <a:graphicData uri="http://schemas.openxmlformats.org/presentationml/2006/ole">
            <mc:AlternateContent xmlns:mc="http://schemas.openxmlformats.org/markup-compatibility/2006">
              <mc:Choice xmlns:v="urn:schemas-microsoft-com:vml" Requires="v">
                <p:oleObj spid="_x0000_s30798" name="数式" r:id="rId5" imgW="5422900" imgH="622300" progId="Equation.3">
                  <p:embed/>
                </p:oleObj>
              </mc:Choice>
              <mc:Fallback>
                <p:oleObj name="数式" r:id="rId5" imgW="5422900" imgH="6223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263" y="2717800"/>
                        <a:ext cx="6891337"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30" name="Object 9"/>
          <p:cNvGraphicFramePr>
            <a:graphicFrameLocks noGrp="1" noChangeAspect="1"/>
          </p:cNvGraphicFramePr>
          <p:nvPr>
            <p:ph sz="quarter" idx="3"/>
          </p:nvPr>
        </p:nvGraphicFramePr>
        <p:xfrm>
          <a:off x="4921250" y="3670300"/>
          <a:ext cx="3648075" cy="623888"/>
        </p:xfrm>
        <a:graphic>
          <a:graphicData uri="http://schemas.openxmlformats.org/presentationml/2006/ole">
            <mc:AlternateContent xmlns:mc="http://schemas.openxmlformats.org/markup-compatibility/2006">
              <mc:Choice xmlns:v="urn:schemas-microsoft-com:vml" Requires="v">
                <p:oleObj spid="_x0000_s30799" name="数式" r:id="rId7" imgW="2451100" imgH="419100" progId="Equation.3">
                  <p:embed/>
                </p:oleObj>
              </mc:Choice>
              <mc:Fallback>
                <p:oleObj name="数式" r:id="rId7" imgW="2451100" imgH="4191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1250" y="3670300"/>
                        <a:ext cx="3648075" cy="62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31" name="Object 4"/>
          <p:cNvGraphicFramePr>
            <a:graphicFrameLocks noChangeAspect="1"/>
          </p:cNvGraphicFramePr>
          <p:nvPr/>
        </p:nvGraphicFramePr>
        <p:xfrm>
          <a:off x="130175" y="4867275"/>
          <a:ext cx="8905875" cy="1014413"/>
        </p:xfrm>
        <a:graphic>
          <a:graphicData uri="http://schemas.openxmlformats.org/presentationml/2006/ole">
            <mc:AlternateContent xmlns:mc="http://schemas.openxmlformats.org/markup-compatibility/2006">
              <mc:Choice xmlns:v="urn:schemas-microsoft-com:vml" Requires="v">
                <p:oleObj spid="_x0000_s30800" name="数式" r:id="rId9" imgW="8026400" imgH="914400" progId="Equation.3">
                  <p:embed/>
                </p:oleObj>
              </mc:Choice>
              <mc:Fallback>
                <p:oleObj name="数式" r:id="rId9" imgW="8026400" imgH="914400"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175" y="4867275"/>
                        <a:ext cx="8905875" cy="101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32" name="Text Box 24"/>
          <p:cNvSpPr txBox="1">
            <a:spLocks noChangeArrowheads="1"/>
          </p:cNvSpPr>
          <p:nvPr/>
        </p:nvSpPr>
        <p:spPr bwMode="auto">
          <a:xfrm>
            <a:off x="2774950" y="3467100"/>
            <a:ext cx="9017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ja-JP" altLang="en-US" sz="2800"/>
              <a:t>代入</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実装</a:t>
            </a:r>
            <a:r>
              <a:rPr lang="en-US" altLang="ja-JP" smtClean="0">
                <a:effectLst/>
              </a:rPr>
              <a:t>(3)</a:t>
            </a:r>
          </a:p>
        </p:txBody>
      </p:sp>
      <p:pic>
        <p:nvPicPr>
          <p:cNvPr id="102402" name="Picture 2" descr="C:\Users\straight\Desktop\CEDEC2011\Second\kumapoo\Ec04 SpecularOcclu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endParaRPr lang="en-US" altLang="ja-JP" smtClean="0">
              <a:effectLst/>
            </a:endParaRPr>
          </a:p>
        </p:txBody>
      </p:sp>
      <p:sp>
        <p:nvSpPr>
          <p:cNvPr id="87043" name="Rectangle 3"/>
          <p:cNvSpPr>
            <a:spLocks noGrp="1"/>
          </p:cNvSpPr>
          <p:nvPr>
            <p:ph type="body" sz="half" idx="1"/>
          </p:nvPr>
        </p:nvSpPr>
        <p:spPr>
          <a:xfrm>
            <a:off x="457200" y="2114550"/>
            <a:ext cx="8239125" cy="4316413"/>
          </a:xfrm>
        </p:spPr>
        <p:txBody>
          <a:bodyPr/>
          <a:lstStyle/>
          <a:p>
            <a:r>
              <a:rPr lang="ja-JP" altLang="en-US" sz="2800" smtClean="0"/>
              <a:t>最終的な</a:t>
            </a:r>
            <a:r>
              <a:rPr lang="en-US" altLang="ja-JP" sz="2800" smtClean="0"/>
              <a:t>ambient</a:t>
            </a:r>
            <a:r>
              <a:rPr lang="ja-JP" altLang="en-US" sz="2800" smtClean="0"/>
              <a:t>項を計算する</a:t>
            </a:r>
          </a:p>
          <a:p>
            <a:pPr lvl="1"/>
            <a:r>
              <a:rPr lang="ja-JP" altLang="en-US" sz="2400" smtClean="0"/>
              <a:t>これだと遮蔽された部分には光が当たらないことになるので黒くなってしまう</a:t>
            </a:r>
          </a:p>
          <a:p>
            <a:pPr lvl="2"/>
            <a:r>
              <a:rPr lang="ja-JP" altLang="en-US" sz="2000" smtClean="0"/>
              <a:t>しかし現実にはどこかのオブジェクトで反射された光に照らされて</a:t>
            </a:r>
            <a:br>
              <a:rPr lang="ja-JP" altLang="en-US" sz="2000" smtClean="0"/>
            </a:br>
            <a:r>
              <a:rPr lang="ja-JP" altLang="en-US" sz="2000" smtClean="0"/>
              <a:t>いる可能性が高い</a:t>
            </a:r>
            <a:r>
              <a:rPr lang="en-US" altLang="ja-JP" sz="2000" smtClean="0"/>
              <a:t>(interreflection)</a:t>
            </a:r>
          </a:p>
          <a:p>
            <a:pPr lvl="2"/>
            <a:r>
              <a:rPr lang="en-US" altLang="ja-JP" sz="2000" smtClean="0"/>
              <a:t>Diffuse</a:t>
            </a:r>
            <a:r>
              <a:rPr lang="ja-JP" altLang="en-US" sz="2000" smtClean="0"/>
              <a:t>項でも同じ問題はあるはず</a:t>
            </a:r>
          </a:p>
          <a:p>
            <a:pPr lvl="3"/>
            <a:r>
              <a:rPr lang="en-US" altLang="ja-JP" sz="1800" smtClean="0"/>
              <a:t>AO</a:t>
            </a:r>
            <a:r>
              <a:rPr lang="ja-JP" altLang="en-US" sz="1800" smtClean="0"/>
              <a:t>がそれほどアグレッシブな</a:t>
            </a:r>
            <a:r>
              <a:rPr lang="en-US" altLang="ja-JP" sz="1800" smtClean="0"/>
              <a:t>Occlusion</a:t>
            </a:r>
            <a:r>
              <a:rPr lang="ja-JP" altLang="en-US" sz="1800" smtClean="0"/>
              <a:t>ではない</a:t>
            </a:r>
          </a:p>
          <a:p>
            <a:pPr lvl="3"/>
            <a:r>
              <a:rPr lang="en-US" altLang="ja-JP" sz="1800" smtClean="0"/>
              <a:t>Diffuse</a:t>
            </a:r>
            <a:r>
              <a:rPr lang="ja-JP" altLang="en-US" sz="1800" smtClean="0"/>
              <a:t>効果自体がダイナミックレンジが低い</a:t>
            </a:r>
          </a:p>
          <a:p>
            <a:pPr lvl="3"/>
            <a:r>
              <a:rPr lang="ja-JP" altLang="en-US" sz="1800" smtClean="0"/>
              <a:t>問題にならない</a:t>
            </a:r>
          </a:p>
          <a:p>
            <a:pPr lvl="2"/>
            <a:r>
              <a:rPr lang="en-US" altLang="ja-JP" sz="2000" smtClean="0"/>
              <a:t>Specular</a:t>
            </a:r>
            <a:r>
              <a:rPr lang="ja-JP" altLang="en-US" sz="2000" smtClean="0"/>
              <a:t>項では問題になる</a:t>
            </a:r>
          </a:p>
          <a:p>
            <a:pPr lvl="3"/>
            <a:r>
              <a:rPr lang="ja-JP" altLang="en-US" sz="1800" smtClean="0"/>
              <a:t>不自然に暗すぎる</a:t>
            </a:r>
          </a:p>
        </p:txBody>
      </p:sp>
      <p:graphicFrame>
        <p:nvGraphicFramePr>
          <p:cNvPr id="87044" name="Object 4"/>
          <p:cNvGraphicFramePr>
            <a:graphicFrameLocks noGrp="1" noChangeAspect="1"/>
          </p:cNvGraphicFramePr>
          <p:nvPr>
            <p:ph sz="half" idx="2"/>
          </p:nvPr>
        </p:nvGraphicFramePr>
        <p:xfrm>
          <a:off x="1020763" y="1387475"/>
          <a:ext cx="7505700" cy="484188"/>
        </p:xfrm>
        <a:graphic>
          <a:graphicData uri="http://schemas.openxmlformats.org/presentationml/2006/ole">
            <mc:AlternateContent xmlns:mc="http://schemas.openxmlformats.org/markup-compatibility/2006">
              <mc:Choice xmlns:v="urn:schemas-microsoft-com:vml" Requires="v">
                <p:oleObj spid="_x0000_s87061" name="数式" r:id="rId3" imgW="3149600" imgH="203200" progId="Equation.3">
                  <p:embed/>
                </p:oleObj>
              </mc:Choice>
              <mc:Fallback>
                <p:oleObj name="数式" r:id="rId3" imgW="3149600" imgH="203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763" y="1387475"/>
                        <a:ext cx="75057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endParaRPr lang="en-US" altLang="ja-JP" smtClean="0">
              <a:effectLst/>
            </a:endParaRPr>
          </a:p>
        </p:txBody>
      </p:sp>
      <p:pic>
        <p:nvPicPr>
          <p:cNvPr id="88067" name="Picture 4" descr="E05 No interref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r>
              <a:rPr lang="en-US" altLang="ja-JP" smtClean="0">
                <a:effectLst/>
              </a:rPr>
              <a:t>(1)</a:t>
            </a:r>
          </a:p>
        </p:txBody>
      </p:sp>
      <p:sp>
        <p:nvSpPr>
          <p:cNvPr id="89091" name="Rectangle 3"/>
          <p:cNvSpPr>
            <a:spLocks noGrp="1"/>
          </p:cNvSpPr>
          <p:nvPr>
            <p:ph type="body" sz="half" idx="1"/>
          </p:nvPr>
        </p:nvSpPr>
        <p:spPr>
          <a:xfrm>
            <a:off x="457200" y="2114550"/>
            <a:ext cx="8239125" cy="4316413"/>
          </a:xfrm>
        </p:spPr>
        <p:txBody>
          <a:bodyPr/>
          <a:lstStyle/>
          <a:p>
            <a:r>
              <a:rPr lang="ja-JP" altLang="en-US" sz="2800" smtClean="0"/>
              <a:t>擬似的な</a:t>
            </a:r>
            <a:r>
              <a:rPr lang="en-US" altLang="ja-JP" sz="2800" smtClean="0"/>
              <a:t>interreflection</a:t>
            </a:r>
            <a:r>
              <a:rPr lang="ja-JP" altLang="en-US" sz="2800" smtClean="0"/>
              <a:t>を計算する</a:t>
            </a:r>
          </a:p>
          <a:p>
            <a:pPr lvl="1"/>
            <a:r>
              <a:rPr lang="ja-JP" altLang="en-US" sz="2400" smtClean="0"/>
              <a:t>本来はその反射した地点の</a:t>
            </a:r>
            <a:r>
              <a:rPr lang="en-US" altLang="ja-JP" sz="2400" smtClean="0"/>
              <a:t>albedo</a:t>
            </a:r>
            <a:r>
              <a:rPr lang="ja-JP" altLang="en-US" sz="2400" smtClean="0"/>
              <a:t>やライトでやるべき</a:t>
            </a:r>
          </a:p>
          <a:p>
            <a:pPr lvl="2"/>
            <a:r>
              <a:rPr lang="ja-JP" altLang="en-US" sz="2000" smtClean="0"/>
              <a:t>擬似的なものなのでシェーディング点での</a:t>
            </a:r>
            <a:r>
              <a:rPr lang="en-US" altLang="ja-JP" sz="2000" smtClean="0"/>
              <a:t>albedo</a:t>
            </a:r>
            <a:r>
              <a:rPr lang="ja-JP" altLang="en-US" sz="2000" smtClean="0"/>
              <a:t>やライトを</a:t>
            </a:r>
            <a:br>
              <a:rPr lang="ja-JP" altLang="en-US" sz="2000" smtClean="0"/>
            </a:br>
            <a:r>
              <a:rPr lang="ja-JP" altLang="en-US" sz="2000" smtClean="0"/>
              <a:t>利用する</a:t>
            </a:r>
          </a:p>
          <a:p>
            <a:pPr lvl="1"/>
            <a:r>
              <a:rPr lang="ja-JP" altLang="en-US" sz="2400" smtClean="0"/>
              <a:t>ビジュアル的にはもうちょっとアグレッシブな</a:t>
            </a:r>
            <a:r>
              <a:rPr lang="en-US" altLang="ja-JP" sz="2400" smtClean="0"/>
              <a:t>occlusion</a:t>
            </a:r>
            <a:r>
              <a:rPr lang="ja-JP" altLang="en-US" sz="2400" smtClean="0"/>
              <a:t>効果が欲しい</a:t>
            </a:r>
          </a:p>
          <a:p>
            <a:pPr lvl="2"/>
            <a:r>
              <a:rPr lang="ja-JP" altLang="en-US" sz="2000" smtClean="0"/>
              <a:t>物理的理由ではない</a:t>
            </a:r>
          </a:p>
          <a:p>
            <a:pPr lvl="1"/>
            <a:r>
              <a:rPr lang="ja-JP" altLang="en-US" sz="2400" smtClean="0"/>
              <a:t>実際の</a:t>
            </a:r>
            <a:r>
              <a:rPr lang="en-US" altLang="ja-JP" sz="2400" smtClean="0"/>
              <a:t>interreflection</a:t>
            </a:r>
            <a:r>
              <a:rPr lang="ja-JP" altLang="en-US" sz="2400" smtClean="0"/>
              <a:t>を計算しているわけではないので</a:t>
            </a:r>
            <a:br>
              <a:rPr lang="ja-JP" altLang="en-US" sz="2400" smtClean="0"/>
            </a:br>
            <a:r>
              <a:rPr lang="ja-JP" altLang="en-US" sz="2400" smtClean="0"/>
              <a:t>場所によってはおかしなレンダリング結果になる</a:t>
            </a:r>
          </a:p>
        </p:txBody>
      </p:sp>
      <p:graphicFrame>
        <p:nvGraphicFramePr>
          <p:cNvPr id="89092" name="Object 4"/>
          <p:cNvGraphicFramePr>
            <a:graphicFrameLocks noGrp="1" noChangeAspect="1"/>
          </p:cNvGraphicFramePr>
          <p:nvPr>
            <p:ph sz="half" idx="2"/>
          </p:nvPr>
        </p:nvGraphicFramePr>
        <p:xfrm>
          <a:off x="153988" y="1368425"/>
          <a:ext cx="8847137" cy="420688"/>
        </p:xfrm>
        <a:graphic>
          <a:graphicData uri="http://schemas.openxmlformats.org/presentationml/2006/ole">
            <mc:AlternateContent xmlns:mc="http://schemas.openxmlformats.org/markup-compatibility/2006">
              <mc:Choice xmlns:v="urn:schemas-microsoft-com:vml" Requires="v">
                <p:oleObj spid="_x0000_s89109" name="数式" r:id="rId3" imgW="4279900" imgH="203200" progId="Equation.3">
                  <p:embed/>
                </p:oleObj>
              </mc:Choice>
              <mc:Fallback>
                <p:oleObj name="数式" r:id="rId3" imgW="4279900" imgH="203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368425"/>
                        <a:ext cx="8847137"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r>
              <a:rPr lang="en-US" altLang="ja-JP" smtClean="0">
                <a:effectLst/>
              </a:rPr>
              <a:t>(1)</a:t>
            </a:r>
          </a:p>
        </p:txBody>
      </p:sp>
      <p:pic>
        <p:nvPicPr>
          <p:cNvPr id="90115" name="Picture 4" descr="E01d with Specular Occlusion (albe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4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r>
              <a:rPr lang="en-US" altLang="ja-JP" smtClean="0">
                <a:effectLst/>
              </a:rPr>
              <a:t>(2)</a:t>
            </a:r>
          </a:p>
        </p:txBody>
      </p:sp>
      <p:sp>
        <p:nvSpPr>
          <p:cNvPr id="91139" name="Rectangle 3"/>
          <p:cNvSpPr>
            <a:spLocks noGrp="1"/>
          </p:cNvSpPr>
          <p:nvPr>
            <p:ph type="body" sz="half" idx="1"/>
          </p:nvPr>
        </p:nvSpPr>
        <p:spPr>
          <a:xfrm>
            <a:off x="457200" y="2114550"/>
            <a:ext cx="8239125" cy="4316413"/>
          </a:xfrm>
        </p:spPr>
        <p:txBody>
          <a:bodyPr/>
          <a:lstStyle/>
          <a:p>
            <a:r>
              <a:rPr lang="en-US" altLang="ja-JP" sz="2800" smtClean="0"/>
              <a:t>albedo</a:t>
            </a:r>
            <a:r>
              <a:rPr lang="ja-JP" altLang="en-US" sz="2800" smtClean="0"/>
              <a:t>の代わりに</a:t>
            </a:r>
            <a:r>
              <a:rPr lang="en-US" altLang="ja-JP" sz="2800" smtClean="0"/>
              <a:t>AO</a:t>
            </a:r>
            <a:r>
              <a:rPr lang="ja-JP" altLang="en-US" sz="2800" smtClean="0"/>
              <a:t>要素を乗算</a:t>
            </a:r>
          </a:p>
          <a:p>
            <a:pPr lvl="1"/>
            <a:r>
              <a:rPr lang="en-US" altLang="ja-JP" sz="2400" smtClean="0"/>
              <a:t>Interreflection</a:t>
            </a:r>
            <a:r>
              <a:rPr lang="ja-JP" altLang="en-US" sz="2400" smtClean="0"/>
              <a:t>的効果は弱くなったが</a:t>
            </a:r>
            <a:r>
              <a:rPr lang="en-US" altLang="ja-JP" sz="2400" smtClean="0"/>
              <a:t>occlusion</a:t>
            </a:r>
            <a:r>
              <a:rPr lang="ja-JP" altLang="en-US" sz="2400" smtClean="0"/>
              <a:t>効果は</a:t>
            </a:r>
            <a:br>
              <a:rPr lang="ja-JP" altLang="en-US" sz="2400" smtClean="0"/>
            </a:br>
            <a:r>
              <a:rPr lang="ja-JP" altLang="en-US" sz="2400" smtClean="0"/>
              <a:t>強くなった</a:t>
            </a:r>
          </a:p>
          <a:p>
            <a:pPr lvl="2"/>
            <a:r>
              <a:rPr lang="ja-JP" altLang="en-US" sz="2000" smtClean="0"/>
              <a:t>ビジュアル的にはこちらが好ましかった</a:t>
            </a:r>
          </a:p>
          <a:p>
            <a:pPr lvl="2"/>
            <a:r>
              <a:rPr lang="ja-JP" altLang="en-US" sz="2000" smtClean="0"/>
              <a:t>最終的には好みの範囲</a:t>
            </a:r>
          </a:p>
          <a:p>
            <a:pPr lvl="2"/>
            <a:r>
              <a:rPr lang="ja-JP" altLang="en-US" sz="2000" smtClean="0"/>
              <a:t>選択できるようにするのはあり</a:t>
            </a:r>
          </a:p>
          <a:p>
            <a:pPr lvl="1"/>
            <a:endParaRPr lang="ja-JP" altLang="en-US" sz="2400" smtClean="0"/>
          </a:p>
          <a:p>
            <a:pPr lvl="1"/>
            <a:endParaRPr lang="ja-JP" altLang="en-US" sz="2400" smtClean="0"/>
          </a:p>
          <a:p>
            <a:pPr lvl="1"/>
            <a:endParaRPr lang="ja-JP" altLang="en-US" sz="2400" smtClean="0"/>
          </a:p>
          <a:p>
            <a:pPr lvl="1"/>
            <a:endParaRPr lang="ja-JP" altLang="en-US" sz="2400" smtClean="0"/>
          </a:p>
        </p:txBody>
      </p:sp>
      <p:graphicFrame>
        <p:nvGraphicFramePr>
          <p:cNvPr id="91140" name="Object 4"/>
          <p:cNvGraphicFramePr>
            <a:graphicFrameLocks noGrp="1" noChangeAspect="1"/>
          </p:cNvGraphicFramePr>
          <p:nvPr>
            <p:ph sz="half" idx="2"/>
          </p:nvPr>
        </p:nvGraphicFramePr>
        <p:xfrm>
          <a:off x="246063" y="1368425"/>
          <a:ext cx="8616950" cy="425450"/>
        </p:xfrm>
        <a:graphic>
          <a:graphicData uri="http://schemas.openxmlformats.org/presentationml/2006/ole">
            <mc:AlternateContent xmlns:mc="http://schemas.openxmlformats.org/markup-compatibility/2006">
              <mc:Choice xmlns:v="urn:schemas-microsoft-com:vml" Requires="v">
                <p:oleObj spid="_x0000_s91157" name="数式" r:id="rId3" imgW="4114800" imgH="203200" progId="Equation.3">
                  <p:embed/>
                </p:oleObj>
              </mc:Choice>
              <mc:Fallback>
                <p:oleObj name="数式" r:id="rId3" imgW="4114800" imgH="203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3" y="1368425"/>
                        <a:ext cx="8616950"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r>
              <a:rPr lang="en-US" altLang="ja-JP" smtClean="0">
                <a:effectLst/>
              </a:rPr>
              <a:t>(2)</a:t>
            </a:r>
          </a:p>
        </p:txBody>
      </p:sp>
      <p:pic>
        <p:nvPicPr>
          <p:cNvPr id="92163" name="Picture 4" descr="E01b with Specular Occlusion (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r>
              <a:rPr lang="en-US" altLang="ja-JP" smtClean="0">
                <a:effectLst/>
              </a:rPr>
              <a:t>(3)</a:t>
            </a:r>
          </a:p>
        </p:txBody>
      </p:sp>
      <p:sp>
        <p:nvSpPr>
          <p:cNvPr id="93187" name="Rectangle 3"/>
          <p:cNvSpPr>
            <a:spLocks noGrp="1"/>
          </p:cNvSpPr>
          <p:nvPr>
            <p:ph type="body" sz="half" idx="1"/>
          </p:nvPr>
        </p:nvSpPr>
        <p:spPr>
          <a:xfrm>
            <a:off x="457200" y="2114550"/>
            <a:ext cx="8239125" cy="4316413"/>
          </a:xfrm>
        </p:spPr>
        <p:txBody>
          <a:bodyPr/>
          <a:lstStyle/>
          <a:p>
            <a:r>
              <a:rPr lang="en-US" altLang="ja-JP" sz="2800" smtClean="0"/>
              <a:t>AO</a:t>
            </a:r>
            <a:r>
              <a:rPr lang="ja-JP" altLang="en-US" sz="2800" smtClean="0"/>
              <a:t>ファクタを</a:t>
            </a:r>
            <a:r>
              <a:rPr lang="en-US" altLang="ja-JP" sz="2800" smtClean="0"/>
              <a:t>specular</a:t>
            </a:r>
            <a:r>
              <a:rPr lang="ja-JP" altLang="en-US" sz="2800" smtClean="0"/>
              <a:t>項にさらに乗算</a:t>
            </a:r>
          </a:p>
          <a:p>
            <a:pPr lvl="1"/>
            <a:r>
              <a:rPr lang="en-US" altLang="ja-JP" sz="2400" smtClean="0"/>
              <a:t>Ambient</a:t>
            </a:r>
            <a:r>
              <a:rPr lang="ja-JP" altLang="en-US" sz="2400" smtClean="0"/>
              <a:t>の</a:t>
            </a:r>
            <a:r>
              <a:rPr lang="en-US" altLang="ja-JP" sz="2400" smtClean="0"/>
              <a:t>Specular</a:t>
            </a:r>
            <a:r>
              <a:rPr lang="ja-JP" altLang="en-US" sz="2400" smtClean="0"/>
              <a:t>効果を</a:t>
            </a:r>
            <a:r>
              <a:rPr lang="en-US" altLang="ja-JP" sz="2400" smtClean="0"/>
              <a:t>robust</a:t>
            </a:r>
            <a:r>
              <a:rPr lang="ja-JP" altLang="en-US" sz="2400" smtClean="0"/>
              <a:t>にするため</a:t>
            </a:r>
          </a:p>
          <a:p>
            <a:pPr lvl="2"/>
            <a:r>
              <a:rPr lang="ja-JP" altLang="en-US" sz="2000" smtClean="0"/>
              <a:t>物理的根拠はない</a:t>
            </a:r>
          </a:p>
          <a:p>
            <a:pPr lvl="2"/>
            <a:r>
              <a:rPr lang="en-US" altLang="ja-JP" sz="2000" smtClean="0"/>
              <a:t>SO</a:t>
            </a:r>
            <a:r>
              <a:rPr lang="ja-JP" altLang="en-US" sz="2000" smtClean="0"/>
              <a:t>ファクタ自体が近似の近似</a:t>
            </a:r>
          </a:p>
          <a:p>
            <a:pPr lvl="2"/>
            <a:r>
              <a:rPr lang="ja-JP" altLang="en-US" sz="2000" smtClean="0"/>
              <a:t>比較的コンサバティブな方向に調整</a:t>
            </a:r>
          </a:p>
          <a:p>
            <a:pPr lvl="3"/>
            <a:r>
              <a:rPr lang="ja-JP" altLang="en-US" sz="1800" smtClean="0"/>
              <a:t>こちらも好みの問題</a:t>
            </a:r>
          </a:p>
          <a:p>
            <a:pPr lvl="2"/>
            <a:endParaRPr lang="ja-JP" altLang="en-US" sz="2000" smtClean="0"/>
          </a:p>
          <a:p>
            <a:pPr lvl="2"/>
            <a:endParaRPr lang="ja-JP" altLang="en-US" sz="2000" smtClean="0"/>
          </a:p>
          <a:p>
            <a:pPr lvl="1"/>
            <a:endParaRPr lang="ja-JP" altLang="en-US" sz="2400" smtClean="0"/>
          </a:p>
          <a:p>
            <a:pPr lvl="1"/>
            <a:endParaRPr lang="ja-JP" altLang="en-US" sz="2400" smtClean="0"/>
          </a:p>
          <a:p>
            <a:pPr lvl="1"/>
            <a:endParaRPr lang="ja-JP" altLang="en-US" sz="2400" smtClean="0"/>
          </a:p>
        </p:txBody>
      </p:sp>
      <p:graphicFrame>
        <p:nvGraphicFramePr>
          <p:cNvPr id="93188" name="Object 4"/>
          <p:cNvGraphicFramePr>
            <a:graphicFrameLocks noGrp="1" noChangeAspect="1"/>
          </p:cNvGraphicFramePr>
          <p:nvPr>
            <p:ph sz="half" idx="2"/>
          </p:nvPr>
        </p:nvGraphicFramePr>
        <p:xfrm>
          <a:off x="284163" y="1433513"/>
          <a:ext cx="8669337" cy="403225"/>
        </p:xfrm>
        <a:graphic>
          <a:graphicData uri="http://schemas.openxmlformats.org/presentationml/2006/ole">
            <mc:AlternateContent xmlns:mc="http://schemas.openxmlformats.org/markup-compatibility/2006">
              <mc:Choice xmlns:v="urn:schemas-microsoft-com:vml" Requires="v">
                <p:oleObj spid="_x0000_s93205" name="数式" r:id="rId3" imgW="4368800" imgH="203200" progId="Equation.3">
                  <p:embed/>
                </p:oleObj>
              </mc:Choice>
              <mc:Fallback>
                <p:oleObj name="数式" r:id="rId3" imgW="4368800" imgH="203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3" y="1433513"/>
                        <a:ext cx="8669337"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r>
              <a:rPr lang="en-US" altLang="ja-JP" smtClean="0">
                <a:effectLst/>
              </a:rPr>
              <a:t>(3)</a:t>
            </a:r>
          </a:p>
        </p:txBody>
      </p:sp>
      <p:pic>
        <p:nvPicPr>
          <p:cNvPr id="94211" name="Picture 4" descr="E01a with Specular Occlusion (a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4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r>
              <a:rPr lang="en-US" altLang="ja-JP" smtClean="0">
                <a:effectLst/>
              </a:rPr>
              <a:t>(4)</a:t>
            </a:r>
          </a:p>
        </p:txBody>
      </p:sp>
      <p:sp>
        <p:nvSpPr>
          <p:cNvPr id="95235" name="Rectangle 3"/>
          <p:cNvSpPr>
            <a:spLocks noGrp="1"/>
          </p:cNvSpPr>
          <p:nvPr>
            <p:ph type="body" sz="half" idx="1"/>
          </p:nvPr>
        </p:nvSpPr>
        <p:spPr>
          <a:xfrm>
            <a:off x="457200" y="2114550"/>
            <a:ext cx="8239125" cy="4316413"/>
          </a:xfrm>
        </p:spPr>
        <p:txBody>
          <a:bodyPr/>
          <a:lstStyle/>
          <a:p>
            <a:r>
              <a:rPr lang="en-US" altLang="ja-JP" sz="2800" smtClean="0"/>
              <a:t>2</a:t>
            </a:r>
            <a:r>
              <a:rPr lang="ja-JP" altLang="en-US" sz="2800" smtClean="0"/>
              <a:t>つめの</a:t>
            </a:r>
            <a:r>
              <a:rPr lang="en-US" altLang="ja-JP" sz="2800" smtClean="0"/>
              <a:t>AO</a:t>
            </a:r>
            <a:r>
              <a:rPr lang="ja-JP" altLang="en-US" sz="2800" smtClean="0"/>
              <a:t>ファクタを</a:t>
            </a:r>
            <a:r>
              <a:rPr lang="en-US" altLang="ja-JP" sz="2800" smtClean="0"/>
              <a:t>diffuse</a:t>
            </a:r>
            <a:r>
              <a:rPr lang="ja-JP" altLang="en-US" sz="2800" smtClean="0"/>
              <a:t>項だけに乗算する</a:t>
            </a:r>
          </a:p>
          <a:p>
            <a:pPr lvl="1"/>
            <a:r>
              <a:rPr lang="ja-JP" altLang="en-US" sz="2400" smtClean="0"/>
              <a:t>好みの差</a:t>
            </a:r>
          </a:p>
          <a:p>
            <a:pPr lvl="2"/>
            <a:r>
              <a:rPr lang="ja-JP" altLang="en-US" sz="2000" smtClean="0"/>
              <a:t>こちらのパターンもあり</a:t>
            </a:r>
          </a:p>
          <a:p>
            <a:pPr lvl="2"/>
            <a:r>
              <a:rPr lang="ja-JP" altLang="en-US" sz="2000" smtClean="0"/>
              <a:t>絵作りの方向性</a:t>
            </a:r>
          </a:p>
          <a:p>
            <a:pPr lvl="2"/>
            <a:endParaRPr lang="ja-JP" altLang="en-US" sz="2000" smtClean="0"/>
          </a:p>
          <a:p>
            <a:pPr lvl="1"/>
            <a:endParaRPr lang="ja-JP" altLang="en-US" sz="2400" smtClean="0"/>
          </a:p>
          <a:p>
            <a:pPr lvl="1"/>
            <a:endParaRPr lang="ja-JP" altLang="en-US" sz="2400" smtClean="0"/>
          </a:p>
          <a:p>
            <a:pPr lvl="1"/>
            <a:endParaRPr lang="ja-JP" altLang="en-US" sz="2400" smtClean="0"/>
          </a:p>
        </p:txBody>
      </p:sp>
      <p:graphicFrame>
        <p:nvGraphicFramePr>
          <p:cNvPr id="95236" name="Object 4"/>
          <p:cNvGraphicFramePr>
            <a:graphicFrameLocks noGrp="1" noChangeAspect="1"/>
          </p:cNvGraphicFramePr>
          <p:nvPr>
            <p:ph sz="half" idx="2"/>
          </p:nvPr>
        </p:nvGraphicFramePr>
        <p:xfrm>
          <a:off x="966788" y="1433513"/>
          <a:ext cx="7302500" cy="403225"/>
        </p:xfrm>
        <a:graphic>
          <a:graphicData uri="http://schemas.openxmlformats.org/presentationml/2006/ole">
            <mc:AlternateContent xmlns:mc="http://schemas.openxmlformats.org/markup-compatibility/2006">
              <mc:Choice xmlns:v="urn:schemas-microsoft-com:vml" Requires="v">
                <p:oleObj spid="_x0000_s95253" name="数式" r:id="rId3" imgW="4140200" imgH="228600" progId="Equation.3">
                  <p:embed/>
                </p:oleObj>
              </mc:Choice>
              <mc:Fallback>
                <p:oleObj name="数式" r:id="rId3" imgW="41402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788" y="1433513"/>
                        <a:ext cx="7302500"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7"/>
          <p:cNvSpPr>
            <a:spLocks noChangeShapeType="1"/>
          </p:cNvSpPr>
          <p:nvPr/>
        </p:nvSpPr>
        <p:spPr bwMode="auto">
          <a:xfrm flipH="1">
            <a:off x="5167313" y="2190750"/>
            <a:ext cx="733425" cy="831850"/>
          </a:xfrm>
          <a:prstGeom prst="line">
            <a:avLst/>
          </a:prstGeom>
          <a:noFill/>
          <a:ln w="762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54" name="Line 15"/>
          <p:cNvSpPr>
            <a:spLocks noChangeShapeType="1"/>
          </p:cNvSpPr>
          <p:nvPr/>
        </p:nvSpPr>
        <p:spPr bwMode="auto">
          <a:xfrm flipH="1">
            <a:off x="612774" y="2240285"/>
            <a:ext cx="1222921" cy="828675"/>
          </a:xfrm>
          <a:prstGeom prst="line">
            <a:avLst/>
          </a:prstGeom>
          <a:noFill/>
          <a:ln w="762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ln w="76200">
                <a:solidFill>
                  <a:schemeClr val="tx1"/>
                </a:solidFill>
              </a:ln>
            </a:endParaRPr>
          </a:p>
        </p:txBody>
      </p:sp>
      <p:sp>
        <p:nvSpPr>
          <p:cNvPr id="31748" name="Line 28"/>
          <p:cNvSpPr>
            <a:spLocks noChangeShapeType="1"/>
          </p:cNvSpPr>
          <p:nvPr/>
        </p:nvSpPr>
        <p:spPr bwMode="auto">
          <a:xfrm flipH="1">
            <a:off x="1665287" y="2190750"/>
            <a:ext cx="3122736" cy="2400300"/>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749" name="Rectangle 26"/>
          <p:cNvSpPr>
            <a:spLocks noChangeArrowheads="1"/>
          </p:cNvSpPr>
          <p:nvPr/>
        </p:nvSpPr>
        <p:spPr bwMode="auto">
          <a:xfrm>
            <a:off x="180975" y="4591050"/>
            <a:ext cx="8763000" cy="11525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50" name="Rectangle 25"/>
          <p:cNvSpPr>
            <a:spLocks noChangeArrowheads="1"/>
          </p:cNvSpPr>
          <p:nvPr/>
        </p:nvSpPr>
        <p:spPr bwMode="auto">
          <a:xfrm>
            <a:off x="4451350" y="3022600"/>
            <a:ext cx="4606925" cy="904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51" name="Rectangle 24"/>
          <p:cNvSpPr>
            <a:spLocks noChangeArrowheads="1"/>
          </p:cNvSpPr>
          <p:nvPr/>
        </p:nvSpPr>
        <p:spPr bwMode="auto">
          <a:xfrm>
            <a:off x="53975" y="3016250"/>
            <a:ext cx="4333875" cy="904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52" name="Rectangle 11"/>
          <p:cNvSpPr>
            <a:spLocks noChangeArrowheads="1"/>
          </p:cNvSpPr>
          <p:nvPr/>
        </p:nvSpPr>
        <p:spPr bwMode="auto">
          <a:xfrm>
            <a:off x="0" y="1268760"/>
            <a:ext cx="9144000" cy="101724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53"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積分の分解</a:t>
            </a:r>
          </a:p>
        </p:txBody>
      </p:sp>
      <p:graphicFrame>
        <p:nvGraphicFramePr>
          <p:cNvPr id="2" name="Object 4"/>
          <p:cNvGraphicFramePr>
            <a:graphicFrameLocks noGrp="1" noChangeAspect="1"/>
          </p:cNvGraphicFramePr>
          <p:nvPr>
            <p:ph sz="quarter" idx="2"/>
            <p:extLst>
              <p:ext uri="{D42A27DB-BD31-4B8C-83A1-F6EECF244321}">
                <p14:modId xmlns:p14="http://schemas.microsoft.com/office/powerpoint/2010/main" val="2134949142"/>
              </p:ext>
            </p:extLst>
          </p:nvPr>
        </p:nvGraphicFramePr>
        <p:xfrm>
          <a:off x="127000" y="3067050"/>
          <a:ext cx="4200525" cy="784225"/>
        </p:xfrm>
        <a:graphic>
          <a:graphicData uri="http://schemas.openxmlformats.org/presentationml/2006/ole">
            <mc:AlternateContent xmlns:mc="http://schemas.openxmlformats.org/markup-compatibility/2006">
              <mc:Choice xmlns:v="urn:schemas-microsoft-com:vml" Requires="v">
                <p:oleObj spid="_x0000_s31825" name="数式" r:id="rId3" imgW="2108160" imgH="393480" progId="Equation.3">
                  <p:embed/>
                </p:oleObj>
              </mc:Choice>
              <mc:Fallback>
                <p:oleObj name="数式" r:id="rId3" imgW="2108160" imgH="393480" progId="Equation.3">
                  <p:embed/>
                  <p:pic>
                    <p:nvPicPr>
                      <p:cNvPr id="0" name="Object 4"/>
                      <p:cNvPicPr>
                        <a:picLocks noChangeAspect="1" noChangeArrowheads="1"/>
                      </p:cNvPicPr>
                      <p:nvPr/>
                    </p:nvPicPr>
                    <p:blipFill>
                      <a:blip r:embed="rId4"/>
                      <a:srcRect/>
                      <a:stretch>
                        <a:fillRect/>
                      </a:stretch>
                    </p:blipFill>
                    <p:spPr bwMode="auto">
                      <a:xfrm>
                        <a:off x="127000" y="3067050"/>
                        <a:ext cx="4200525"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5" name="Object 4"/>
          <p:cNvGraphicFramePr>
            <a:graphicFrameLocks noChangeAspect="1"/>
          </p:cNvGraphicFramePr>
          <p:nvPr>
            <p:extLst>
              <p:ext uri="{D42A27DB-BD31-4B8C-83A1-F6EECF244321}">
                <p14:modId xmlns:p14="http://schemas.microsoft.com/office/powerpoint/2010/main" val="1750846485"/>
              </p:ext>
            </p:extLst>
          </p:nvPr>
        </p:nvGraphicFramePr>
        <p:xfrm>
          <a:off x="85725" y="1340768"/>
          <a:ext cx="9022779" cy="819585"/>
        </p:xfrm>
        <a:graphic>
          <a:graphicData uri="http://schemas.openxmlformats.org/presentationml/2006/ole">
            <mc:AlternateContent xmlns:mc="http://schemas.openxmlformats.org/markup-compatibility/2006">
              <mc:Choice xmlns:v="urn:schemas-microsoft-com:vml" Requires="v">
                <p:oleObj spid="_x0000_s31826" name="数式" r:id="rId5" imgW="7264080" imgH="660240" progId="Equation.3">
                  <p:embed/>
                </p:oleObj>
              </mc:Choice>
              <mc:Fallback>
                <p:oleObj name="数式" r:id="rId5" imgW="7264080" imgH="660240" progId="Equation.3">
                  <p:embed/>
                  <p:pic>
                    <p:nvPicPr>
                      <p:cNvPr id="0" name="Object 4"/>
                      <p:cNvPicPr>
                        <a:picLocks noChangeAspect="1" noChangeArrowheads="1"/>
                      </p:cNvPicPr>
                      <p:nvPr/>
                    </p:nvPicPr>
                    <p:blipFill>
                      <a:blip r:embed="rId6"/>
                      <a:srcRect/>
                      <a:stretch>
                        <a:fillRect/>
                      </a:stretch>
                    </p:blipFill>
                    <p:spPr bwMode="auto">
                      <a:xfrm>
                        <a:off x="85725" y="1340768"/>
                        <a:ext cx="9022779" cy="819585"/>
                      </a:xfrm>
                      <a:prstGeom prst="rect">
                        <a:avLst/>
                      </a:prstGeom>
                      <a:noFill/>
                      <a:ln>
                        <a:noFill/>
                      </a:ln>
                      <a:extLst/>
                    </p:spPr>
                  </p:pic>
                </p:oleObj>
              </mc:Fallback>
            </mc:AlternateContent>
          </a:graphicData>
        </a:graphic>
      </p:graphicFrame>
      <p:graphicFrame>
        <p:nvGraphicFramePr>
          <p:cNvPr id="31756" name="Object 4"/>
          <p:cNvGraphicFramePr>
            <a:graphicFrameLocks noChangeAspect="1"/>
          </p:cNvGraphicFramePr>
          <p:nvPr/>
        </p:nvGraphicFramePr>
        <p:xfrm>
          <a:off x="4495800" y="3135313"/>
          <a:ext cx="4562475" cy="693737"/>
        </p:xfrm>
        <a:graphic>
          <a:graphicData uri="http://schemas.openxmlformats.org/presentationml/2006/ole">
            <mc:AlternateContent xmlns:mc="http://schemas.openxmlformats.org/markup-compatibility/2006">
              <mc:Choice xmlns:v="urn:schemas-microsoft-com:vml" Requires="v">
                <p:oleObj spid="_x0000_s31827" name="数式" r:id="rId7" imgW="2755900" imgH="419100" progId="Equation.3">
                  <p:embed/>
                </p:oleObj>
              </mc:Choice>
              <mc:Fallback>
                <p:oleObj name="数式" r:id="rId7" imgW="2755900" imgH="4191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135313"/>
                        <a:ext cx="4562475" cy="69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7" name="Object 4"/>
          <p:cNvGraphicFramePr>
            <a:graphicFrameLocks noGrp="1" noChangeAspect="1"/>
          </p:cNvGraphicFramePr>
          <p:nvPr>
            <p:ph sz="quarter" idx="3"/>
          </p:nvPr>
        </p:nvGraphicFramePr>
        <p:xfrm>
          <a:off x="349250" y="4603750"/>
          <a:ext cx="8461375" cy="1068388"/>
        </p:xfrm>
        <a:graphic>
          <a:graphicData uri="http://schemas.openxmlformats.org/presentationml/2006/ole">
            <mc:AlternateContent xmlns:mc="http://schemas.openxmlformats.org/markup-compatibility/2006">
              <mc:Choice xmlns:v="urn:schemas-microsoft-com:vml" Requires="v">
                <p:oleObj spid="_x0000_s31828" name="数式" r:id="rId9" imgW="5232400" imgH="660400" progId="Equation.3">
                  <p:embed/>
                </p:oleObj>
              </mc:Choice>
              <mc:Fallback>
                <p:oleObj name="数式" r:id="rId9" imgW="5232400" imgH="660400"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0" y="4603750"/>
                        <a:ext cx="8461375"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8" name="Text Box 30"/>
          <p:cNvSpPr txBox="1">
            <a:spLocks noChangeArrowheads="1"/>
          </p:cNvSpPr>
          <p:nvPr/>
        </p:nvSpPr>
        <p:spPr bwMode="auto">
          <a:xfrm>
            <a:off x="723900" y="3906838"/>
            <a:ext cx="329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sz="1800">
                <a:ea typeface="ＭＳ Ｐゴシック" charset="-128"/>
              </a:rPr>
              <a:t>Irradiance Environment Map</a:t>
            </a:r>
          </a:p>
        </p:txBody>
      </p:sp>
      <p:sp>
        <p:nvSpPr>
          <p:cNvPr id="31759" name="Text Box 31"/>
          <p:cNvSpPr txBox="1">
            <a:spLocks noChangeArrowheads="1"/>
          </p:cNvSpPr>
          <p:nvPr/>
        </p:nvSpPr>
        <p:spPr bwMode="auto">
          <a:xfrm>
            <a:off x="4659313" y="3903663"/>
            <a:ext cx="422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sz="1800">
                <a:ea typeface="ＭＳ Ｐゴシック" charset="-128"/>
              </a:rPr>
              <a:t>Pre-filtered Radiance Environment Map</a:t>
            </a:r>
          </a:p>
        </p:txBody>
      </p:sp>
      <p:sp>
        <p:nvSpPr>
          <p:cNvPr id="31760" name="Text Box 32"/>
          <p:cNvSpPr txBox="1">
            <a:spLocks noChangeArrowheads="1"/>
          </p:cNvSpPr>
          <p:nvPr/>
        </p:nvSpPr>
        <p:spPr bwMode="auto">
          <a:xfrm>
            <a:off x="2803525" y="5759450"/>
            <a:ext cx="354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sz="1800">
                <a:ea typeface="ＭＳ Ｐゴシック" charset="-128"/>
              </a:rPr>
              <a:t>AmbientBRDF Volume Texture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 Specular</a:t>
            </a:r>
            <a:r>
              <a:rPr lang="ja-JP" altLang="en-US" smtClean="0">
                <a:effectLst/>
              </a:rPr>
              <a:t>項の計算</a:t>
            </a:r>
            <a:r>
              <a:rPr lang="en-US" altLang="ja-JP" smtClean="0">
                <a:effectLst/>
              </a:rPr>
              <a:t>(4)</a:t>
            </a:r>
          </a:p>
        </p:txBody>
      </p:sp>
      <p:pic>
        <p:nvPicPr>
          <p:cNvPr id="96259" name="Picture 4" descr="H02 ambient specuar x so x 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3424238"/>
            <a:ext cx="5648325"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descr="H01 ambient specuar x 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2975"/>
            <a:ext cx="567213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61" name="Object 12"/>
          <p:cNvGraphicFramePr>
            <a:graphicFrameLocks noGrp="1" noChangeAspect="1"/>
          </p:cNvGraphicFramePr>
          <p:nvPr>
            <p:ph sz="half" idx="2"/>
          </p:nvPr>
        </p:nvGraphicFramePr>
        <p:xfrm>
          <a:off x="114300" y="960438"/>
          <a:ext cx="5111750" cy="358775"/>
        </p:xfrm>
        <a:graphic>
          <a:graphicData uri="http://schemas.openxmlformats.org/presentationml/2006/ole">
            <mc:AlternateContent xmlns:mc="http://schemas.openxmlformats.org/markup-compatibility/2006">
              <mc:Choice xmlns:v="urn:schemas-microsoft-com:vml" Requires="v">
                <p:oleObj spid="_x0000_s96295" name="数式" r:id="rId5" imgW="3238570" imgH="213408" progId="Equation.3">
                  <p:embed/>
                </p:oleObj>
              </mc:Choice>
              <mc:Fallback>
                <p:oleObj name="数式" r:id="rId5" imgW="3238570" imgH="213408"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960438"/>
                        <a:ext cx="511175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6262" name="Object 6"/>
          <p:cNvGraphicFramePr>
            <a:graphicFrameLocks noGrp="1" noChangeAspect="1"/>
          </p:cNvGraphicFramePr>
          <p:nvPr>
            <p:ph sz="half" idx="1"/>
          </p:nvPr>
        </p:nvGraphicFramePr>
        <p:xfrm>
          <a:off x="4279900" y="6299200"/>
          <a:ext cx="4864100" cy="284163"/>
        </p:xfrm>
        <a:graphic>
          <a:graphicData uri="http://schemas.openxmlformats.org/presentationml/2006/ole">
            <mc:AlternateContent xmlns:mc="http://schemas.openxmlformats.org/markup-compatibility/2006">
              <mc:Choice xmlns:v="urn:schemas-microsoft-com:vml" Requires="v">
                <p:oleObj spid="_x0000_s96296" name="数式" r:id="rId7" imgW="3466994" imgH="190512" progId="Equation.3">
                  <p:embed/>
                </p:oleObj>
              </mc:Choice>
              <mc:Fallback>
                <p:oleObj name="数式" r:id="rId7" imgW="3466994" imgH="190512" progId="Equation.3">
                  <p:embed/>
                  <p:pic>
                    <p:nvPicPr>
                      <p:cNvPr id="0" name="Object 6"/>
                      <p:cNvPicPr>
                        <a:picLocks noChangeAspect="1" noChangeArrowheads="1"/>
                      </p:cNvPicPr>
                      <p:nvPr/>
                    </p:nvPicPr>
                    <p:blipFill>
                      <a:blip r:embed="rId8">
                        <a:lum bright="2000"/>
                        <a:extLst>
                          <a:ext uri="{28A0092B-C50C-407E-A947-70E740481C1C}">
                            <a14:useLocalDpi xmlns:a14="http://schemas.microsoft.com/office/drawing/2010/main" val="0"/>
                          </a:ext>
                        </a:extLst>
                      </a:blip>
                      <a:srcRect/>
                      <a:stretch>
                        <a:fillRect/>
                      </a:stretch>
                    </p:blipFill>
                    <p:spPr bwMode="auto">
                      <a:xfrm>
                        <a:off x="4279900" y="6299200"/>
                        <a:ext cx="4864100"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a:t>
            </a:r>
            <a:r>
              <a:rPr lang="ja-JP" altLang="en-US" smtClean="0">
                <a:effectLst/>
              </a:rPr>
              <a:t>項全体への適用</a:t>
            </a:r>
            <a:endParaRPr lang="en-US" altLang="ja-JP" smtClean="0">
              <a:effectLst/>
            </a:endParaRPr>
          </a:p>
        </p:txBody>
      </p:sp>
      <p:sp>
        <p:nvSpPr>
          <p:cNvPr id="97283" name="Rectangle 3"/>
          <p:cNvSpPr>
            <a:spLocks noGrp="1"/>
          </p:cNvSpPr>
          <p:nvPr>
            <p:ph type="body" sz="half" idx="1"/>
          </p:nvPr>
        </p:nvSpPr>
        <p:spPr>
          <a:xfrm>
            <a:off x="457200" y="1885950"/>
            <a:ext cx="8239125" cy="4316413"/>
          </a:xfrm>
        </p:spPr>
        <p:txBody>
          <a:bodyPr/>
          <a:lstStyle/>
          <a:p>
            <a:r>
              <a:rPr lang="en-US" altLang="ja-JP" sz="2800" smtClean="0"/>
              <a:t>SO</a:t>
            </a:r>
            <a:r>
              <a:rPr lang="ja-JP" altLang="en-US" sz="2800" smtClean="0"/>
              <a:t>ファクタは直接光の</a:t>
            </a:r>
            <a:r>
              <a:rPr lang="en-US" altLang="ja-JP" sz="2800" smtClean="0"/>
              <a:t>specular</a:t>
            </a:r>
            <a:r>
              <a:rPr lang="ja-JP" altLang="en-US" sz="2800" smtClean="0"/>
              <a:t>項にも使用可能</a:t>
            </a:r>
          </a:p>
          <a:p>
            <a:pPr lvl="1"/>
            <a:r>
              <a:rPr lang="ja-JP" altLang="en-US" sz="2400" smtClean="0"/>
              <a:t>実装では直接光の項にも適応</a:t>
            </a:r>
          </a:p>
          <a:p>
            <a:pPr lvl="2"/>
            <a:r>
              <a:rPr lang="en-US" altLang="ja-JP" sz="2000" smtClean="0"/>
              <a:t>HDR</a:t>
            </a:r>
            <a:r>
              <a:rPr lang="ja-JP" altLang="en-US" sz="2000" smtClean="0"/>
              <a:t>かつ物理ベースなマテリアル</a:t>
            </a:r>
            <a:r>
              <a:rPr lang="en-US" altLang="ja-JP" sz="2000" smtClean="0"/>
              <a:t>,</a:t>
            </a:r>
            <a:r>
              <a:rPr lang="ja-JP" altLang="en-US" sz="2000" smtClean="0"/>
              <a:t>テクスチャのシーンには効果大</a:t>
            </a:r>
          </a:p>
        </p:txBody>
      </p:sp>
      <p:graphicFrame>
        <p:nvGraphicFramePr>
          <p:cNvPr id="97284" name="Object 4"/>
          <p:cNvGraphicFramePr>
            <a:graphicFrameLocks noGrp="1" noChangeAspect="1"/>
          </p:cNvGraphicFramePr>
          <p:nvPr>
            <p:ph sz="half" idx="2"/>
          </p:nvPr>
        </p:nvGraphicFramePr>
        <p:xfrm>
          <a:off x="246063" y="1282700"/>
          <a:ext cx="8669337" cy="379413"/>
        </p:xfrm>
        <a:graphic>
          <a:graphicData uri="http://schemas.openxmlformats.org/presentationml/2006/ole">
            <mc:AlternateContent xmlns:mc="http://schemas.openxmlformats.org/markup-compatibility/2006">
              <mc:Choice xmlns:v="urn:schemas-microsoft-com:vml" Requires="v">
                <p:oleObj spid="_x0000_s97303" name="数式" r:id="rId3" imgW="4635500" imgH="203200" progId="Equation.3">
                  <p:embed/>
                </p:oleObj>
              </mc:Choice>
              <mc:Fallback>
                <p:oleObj name="数式" r:id="rId3" imgW="4635500" imgH="203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3" y="1282700"/>
                        <a:ext cx="8669337"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7285" name="Picture 6" descr="LightOcclusion_Sam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888" y="3251200"/>
            <a:ext cx="4937125"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7"/>
          <p:cNvSpPr txBox="1">
            <a:spLocks noChangeArrowheads="1"/>
          </p:cNvSpPr>
          <p:nvPr/>
        </p:nvSpPr>
        <p:spPr bwMode="auto">
          <a:xfrm>
            <a:off x="117475" y="6116638"/>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t>Specular Occlusion</a:t>
            </a:r>
            <a:r>
              <a:rPr lang="ja-JP" altLang="en-US"/>
              <a:t>あり</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なし</a:t>
            </a:r>
            <a:r>
              <a:rPr lang="en-US" altLang="ja-JP" smtClean="0">
                <a:effectLst/>
              </a:rPr>
              <a:t>(AO</a:t>
            </a:r>
            <a:r>
              <a:rPr lang="ja-JP" altLang="en-US" smtClean="0">
                <a:effectLst/>
              </a:rPr>
              <a:t>のみ</a:t>
            </a:r>
            <a:r>
              <a:rPr lang="en-US" altLang="ja-JP" smtClean="0">
                <a:effectLst/>
              </a:rPr>
              <a:t>)</a:t>
            </a:r>
            <a:endParaRPr lang="ja-JP" altLang="en-US" smtClean="0">
              <a:effectLst/>
            </a:endParaRPr>
          </a:p>
        </p:txBody>
      </p:sp>
      <p:pic>
        <p:nvPicPr>
          <p:cNvPr id="2" name="Picture 2" descr="C:\Users\straight\Desktop\CEDEC2011\Second\kumapoo\Ec02 without SpecularOcclu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Specular Occlusion</a:t>
            </a:r>
            <a:r>
              <a:rPr lang="ja-JP" altLang="en-US" smtClean="0">
                <a:effectLst/>
              </a:rPr>
              <a:t>あり</a:t>
            </a:r>
          </a:p>
        </p:txBody>
      </p:sp>
      <p:pic>
        <p:nvPicPr>
          <p:cNvPr id="2" name="Picture 2" descr="C:\Users\straight\Desktop\CEDEC2011\Second\kumapoo\Ec01 with SpecularOcclu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19"/>
            <a:ext cx="9144000" cy="5143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IBL</a:t>
            </a:r>
            <a:r>
              <a:rPr lang="ja-JP" altLang="en-US" smtClean="0">
                <a:effectLst/>
              </a:rPr>
              <a:t>のパフォーマンス</a:t>
            </a:r>
          </a:p>
        </p:txBody>
      </p:sp>
      <p:graphicFrame>
        <p:nvGraphicFramePr>
          <p:cNvPr id="162861" name="Group 45"/>
          <p:cNvGraphicFramePr>
            <a:graphicFrameLocks noGrp="1"/>
          </p:cNvGraphicFramePr>
          <p:nvPr>
            <p:ph idx="1"/>
          </p:nvPr>
        </p:nvGraphicFramePr>
        <p:xfrm>
          <a:off x="647700" y="1371600"/>
          <a:ext cx="7962900" cy="1647825"/>
        </p:xfrm>
        <a:graphic>
          <a:graphicData uri="http://schemas.openxmlformats.org/drawingml/2006/table">
            <a:tbl>
              <a:tblPr/>
              <a:tblGrid>
                <a:gridCol w="792163"/>
                <a:gridCol w="1255712"/>
                <a:gridCol w="1571625"/>
                <a:gridCol w="1419225"/>
                <a:gridCol w="2924175"/>
              </a:tblGrid>
              <a:tr h="70115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1" lang="ja-JP" altLang="en-US" sz="2000" b="0" i="0" u="none" strike="noStrike" cap="none" normalizeH="0" baseline="0" smtClean="0">
                        <a:ln>
                          <a:noFill/>
                        </a:ln>
                        <a:solidFill>
                          <a:schemeClr val="tx1"/>
                        </a:solidFill>
                        <a:effectLst/>
                        <a:latin typeface="Arial" charset="0"/>
                        <a:ea typeface="HGPｺﾞｼｯｸM" pitchFamily="50"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IBL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IBL+</a:t>
                      </a:r>
                      <a:br>
                        <a:rPr kumimoji="1" lang="en-US" altLang="ja-JP" sz="2000" b="0" i="0" u="none" strike="noStrike" cap="none" normalizeH="0" baseline="0" smtClean="0">
                          <a:ln>
                            <a:noFill/>
                          </a:ln>
                          <a:solidFill>
                            <a:schemeClr val="tx1"/>
                          </a:solidFill>
                          <a:effectLst/>
                          <a:latin typeface="Arial" charset="0"/>
                          <a:ea typeface="HGPｺﾞｼｯｸM" pitchFamily="50" charset="-128"/>
                        </a:rPr>
                      </a:br>
                      <a:r>
                        <a:rPr kumimoji="1" lang="en-US" altLang="ja-JP" sz="2000" b="0" i="0" u="none" strike="noStrike" cap="none" normalizeH="0" baseline="0" smtClean="0">
                          <a:ln>
                            <a:noFill/>
                          </a:ln>
                          <a:solidFill>
                            <a:schemeClr val="tx1"/>
                          </a:solidFill>
                          <a:effectLst/>
                          <a:latin typeface="Arial" charset="0"/>
                          <a:ea typeface="HGPｺﾞｼｯｸM" pitchFamily="50" charset="-128"/>
                        </a:rPr>
                        <a:t>1direct light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SH</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SH</a:t>
                      </a:r>
                      <a:br>
                        <a:rPr kumimoji="1" lang="en-US" altLang="ja-JP" sz="2000" b="0" i="0" u="none" strike="noStrike" cap="none" normalizeH="0" baseline="0" smtClean="0">
                          <a:ln>
                            <a:noFill/>
                          </a:ln>
                          <a:solidFill>
                            <a:schemeClr val="tx1"/>
                          </a:solidFill>
                          <a:effectLst/>
                          <a:latin typeface="Arial" charset="0"/>
                          <a:ea typeface="HGPｺﾞｼｯｸM" pitchFamily="50" charset="-128"/>
                        </a:rPr>
                      </a:br>
                      <a:r>
                        <a:rPr kumimoji="1" lang="en-US" altLang="ja-JP" sz="2000" b="0" i="0" u="none" strike="noStrike" cap="none" normalizeH="0" baseline="0" smtClean="0">
                          <a:ln>
                            <a:noFill/>
                          </a:ln>
                          <a:solidFill>
                            <a:schemeClr val="tx1"/>
                          </a:solidFill>
                          <a:effectLst/>
                          <a:latin typeface="Arial" charset="0"/>
                          <a:ea typeface="HGPｺﾞｼｯｸM" pitchFamily="50" charset="-128"/>
                        </a:rPr>
                        <a:t>(no AmbientBRDF)</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85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X360</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5.8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7.0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5.0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4.5</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81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PS3</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5.9</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7.9</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smtClean="0">
                          <a:ln>
                            <a:noFill/>
                          </a:ln>
                          <a:solidFill>
                            <a:schemeClr val="tx1"/>
                          </a:solidFill>
                          <a:effectLst/>
                          <a:latin typeface="Arial" charset="0"/>
                          <a:ea typeface="HGPｺﾞｼｯｸM" pitchFamily="50" charset="-128"/>
                        </a:rPr>
                        <a:t>5.1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ja-JP" sz="2000" b="0" i="0" u="none" strike="noStrike" cap="none" normalizeH="0" baseline="0" dirty="0" smtClean="0">
                          <a:ln>
                            <a:noFill/>
                          </a:ln>
                          <a:solidFill>
                            <a:schemeClr val="tx1"/>
                          </a:solidFill>
                          <a:effectLst/>
                          <a:latin typeface="Arial" charset="0"/>
                          <a:ea typeface="HGPｺﾞｼｯｸM" pitchFamily="50" charset="-128"/>
                        </a:rPr>
                        <a:t>4.3</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0381" name="Text Box 46"/>
          <p:cNvSpPr txBox="1">
            <a:spLocks noChangeArrowheads="1"/>
          </p:cNvSpPr>
          <p:nvPr/>
        </p:nvSpPr>
        <p:spPr bwMode="auto">
          <a:xfrm>
            <a:off x="6546850" y="982663"/>
            <a:ext cx="2035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en-US" altLang="ja-JP"/>
              <a:t>ms @ 1280x720</a:t>
            </a:r>
          </a:p>
        </p:txBody>
      </p:sp>
      <p:pic>
        <p:nvPicPr>
          <p:cNvPr id="100382" name="Picture 47" descr="IBL_s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097213"/>
            <a:ext cx="5907088"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物理ベース</a:t>
            </a:r>
            <a:r>
              <a:rPr lang="en-US" altLang="ja-JP" smtClean="0">
                <a:effectLst/>
              </a:rPr>
              <a:t>IBL</a:t>
            </a:r>
            <a:endParaRPr lang="ja-JP" altLang="en-US" smtClean="0">
              <a:effectLst/>
            </a:endParaRPr>
          </a:p>
        </p:txBody>
      </p:sp>
      <p:pic>
        <p:nvPicPr>
          <p:cNvPr id="101379" name="Picture 4" descr="APEscreenshot_20110901_2140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物理ベース</a:t>
            </a:r>
            <a:r>
              <a:rPr lang="en-US" altLang="ja-JP" smtClean="0">
                <a:effectLst/>
              </a:rPr>
              <a:t>IBL</a:t>
            </a:r>
            <a:endParaRPr lang="ja-JP" altLang="en-US" smtClean="0">
              <a:effectLst/>
            </a:endParaRPr>
          </a:p>
        </p:txBody>
      </p:sp>
      <p:pic>
        <p:nvPicPr>
          <p:cNvPr id="102403" name="Picture 3" descr="CD_Layer_Spectral_Ani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物理ベース</a:t>
            </a:r>
            <a:r>
              <a:rPr lang="en-US" altLang="ja-JP" smtClean="0">
                <a:effectLst/>
              </a:rPr>
              <a:t>IBL</a:t>
            </a:r>
            <a:endParaRPr lang="ja-JP" altLang="en-US" smtClean="0">
              <a:effectLst/>
            </a:endParaRPr>
          </a:p>
        </p:txBody>
      </p:sp>
      <p:pic>
        <p:nvPicPr>
          <p:cNvPr id="103427" name="Picture 5" descr="IBL_3d_model_2_ambient_spec_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200" y="3546475"/>
            <a:ext cx="55118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IBL_3d_model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3450"/>
            <a:ext cx="521017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6"/>
          <p:cNvSpPr txBox="1">
            <a:spLocks noChangeArrowheads="1"/>
          </p:cNvSpPr>
          <p:nvPr/>
        </p:nvSpPr>
        <p:spPr bwMode="auto">
          <a:xfrm>
            <a:off x="1588" y="3816350"/>
            <a:ext cx="247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ja-JP" altLang="en-US"/>
              <a:t>スペキュラ項あり</a:t>
            </a:r>
            <a:r>
              <a:rPr lang="en-US" altLang="ja-JP"/>
              <a:t>(IBL)</a:t>
            </a:r>
          </a:p>
        </p:txBody>
      </p:sp>
      <p:sp>
        <p:nvSpPr>
          <p:cNvPr id="103430" name="Text Box 7"/>
          <p:cNvSpPr txBox="1">
            <a:spLocks noChangeArrowheads="1"/>
          </p:cNvSpPr>
          <p:nvPr/>
        </p:nvSpPr>
        <p:spPr bwMode="auto">
          <a:xfrm>
            <a:off x="6586538" y="3121025"/>
            <a:ext cx="2513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charset="0"/>
                <a:ea typeface="HGPｺﾞｼｯｸM" pitchFamily="50" charset="-128"/>
              </a:defRPr>
            </a:lvl1pPr>
            <a:lvl2pPr marL="742950" indent="-285750" eaLnBrk="0" hangingPunct="0">
              <a:defRPr kumimoji="1" sz="2000">
                <a:solidFill>
                  <a:schemeClr val="tx1"/>
                </a:solidFill>
                <a:latin typeface="Arial" charset="0"/>
                <a:ea typeface="HGPｺﾞｼｯｸM" pitchFamily="50" charset="-128"/>
              </a:defRPr>
            </a:lvl2pPr>
            <a:lvl3pPr marL="1143000" indent="-228600" eaLnBrk="0" hangingPunct="0">
              <a:defRPr kumimoji="1" sz="2000">
                <a:solidFill>
                  <a:schemeClr val="tx1"/>
                </a:solidFill>
                <a:latin typeface="Arial" charset="0"/>
                <a:ea typeface="HGPｺﾞｼｯｸM" pitchFamily="50" charset="-128"/>
              </a:defRPr>
            </a:lvl3pPr>
            <a:lvl4pPr marL="1600200" indent="-228600" eaLnBrk="0" hangingPunct="0">
              <a:defRPr kumimoji="1" sz="2000">
                <a:solidFill>
                  <a:schemeClr val="tx1"/>
                </a:solidFill>
                <a:latin typeface="Arial" charset="0"/>
                <a:ea typeface="HGPｺﾞｼｯｸM" pitchFamily="50" charset="-128"/>
              </a:defRPr>
            </a:lvl4pPr>
            <a:lvl5pPr marL="2057400" indent="-228600" eaLnBrk="0" hangingPunct="0">
              <a:defRPr kumimoji="1" sz="2000">
                <a:solidFill>
                  <a:schemeClr val="tx1"/>
                </a:solidFill>
                <a:latin typeface="Arial" charset="0"/>
                <a:ea typeface="HGPｺﾞｼｯｸM" pitchFamily="50" charset="-128"/>
              </a:defRPr>
            </a:lvl5pPr>
            <a:lvl6pPr marL="2514600" indent="-2286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eaLnBrk="1" hangingPunct="1"/>
            <a:r>
              <a:rPr lang="ja-JP" altLang="en-US"/>
              <a:t>スペキュラ項なし</a:t>
            </a:r>
            <a:r>
              <a:rPr lang="en-US" altLang="ja-JP"/>
              <a:t>(IBL)</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まとめ</a:t>
            </a:r>
          </a:p>
        </p:txBody>
      </p:sp>
      <p:sp>
        <p:nvSpPr>
          <p:cNvPr id="104451" name="Rectangle 3"/>
          <p:cNvSpPr>
            <a:spLocks noGrp="1"/>
          </p:cNvSpPr>
          <p:nvPr>
            <p:ph type="body" idx="1"/>
          </p:nvPr>
        </p:nvSpPr>
        <p:spPr/>
        <p:txBody>
          <a:bodyPr/>
          <a:lstStyle/>
          <a:p>
            <a:r>
              <a:rPr lang="ja-JP" altLang="en-US" smtClean="0"/>
              <a:t>物理ベースの</a:t>
            </a:r>
            <a:r>
              <a:rPr lang="en-US" altLang="ja-JP" smtClean="0"/>
              <a:t>IBL</a:t>
            </a:r>
            <a:r>
              <a:rPr lang="ja-JP" altLang="en-US" smtClean="0"/>
              <a:t>を利用すると</a:t>
            </a:r>
          </a:p>
          <a:p>
            <a:pPr lvl="1"/>
            <a:r>
              <a:rPr lang="en-US" altLang="ja-JP" smtClean="0"/>
              <a:t>Punctual lights</a:t>
            </a:r>
            <a:r>
              <a:rPr lang="ja-JP" altLang="en-US" smtClean="0"/>
              <a:t>では難しい面光源が表現できる</a:t>
            </a:r>
          </a:p>
          <a:p>
            <a:pPr lvl="2"/>
            <a:r>
              <a:rPr lang="ja-JP" altLang="en-US" smtClean="0"/>
              <a:t>広い光源が持つソフトなライティング</a:t>
            </a:r>
          </a:p>
          <a:p>
            <a:pPr lvl="2"/>
            <a:r>
              <a:rPr lang="ja-JP" altLang="en-US" smtClean="0"/>
              <a:t>狭い光源が持つ鋭いライティング</a:t>
            </a:r>
          </a:p>
          <a:p>
            <a:pPr lvl="1"/>
            <a:r>
              <a:rPr lang="ja-JP" altLang="en-US" smtClean="0"/>
              <a:t>直接光主体と間接光主体のライティングどちらの</a:t>
            </a:r>
            <a:br>
              <a:rPr lang="ja-JP" altLang="en-US" smtClean="0"/>
            </a:br>
            <a:r>
              <a:rPr lang="ja-JP" altLang="en-US" smtClean="0"/>
              <a:t>シーンでも一貫性のある質感表現が可能</a:t>
            </a:r>
          </a:p>
          <a:p>
            <a:pPr lvl="2"/>
            <a:r>
              <a:rPr lang="ja-JP" altLang="en-US" smtClean="0"/>
              <a:t>アーティストの手での調整を減らすことができる</a:t>
            </a:r>
          </a:p>
          <a:p>
            <a:pPr lvl="2"/>
            <a:r>
              <a:rPr lang="ja-JP" altLang="en-US" smtClean="0"/>
              <a:t>マテリアルに物理的に正しいパラメータを設定し易くなる</a:t>
            </a:r>
          </a:p>
          <a:p>
            <a:pPr lvl="1"/>
            <a:r>
              <a:rPr lang="ja-JP" altLang="en-US" smtClean="0"/>
              <a:t>本当の意味での</a:t>
            </a:r>
            <a:r>
              <a:rPr lang="en-US" altLang="ja-JP" smtClean="0"/>
              <a:t>HDR</a:t>
            </a:r>
            <a:r>
              <a:rPr lang="ja-JP" altLang="en-US" smtClean="0"/>
              <a:t>表現が可能になる</a:t>
            </a:r>
          </a:p>
          <a:p>
            <a:pPr lvl="1"/>
            <a:endParaRPr lang="ja-JP" altLang="en-US" smtClean="0"/>
          </a:p>
          <a:p>
            <a:pPr lvl="1"/>
            <a:endParaRPr lang="ja-JP" alt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CD_Layer_Spectral_Anis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34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謝辞</a:t>
            </a:r>
          </a:p>
        </p:txBody>
      </p:sp>
      <p:sp>
        <p:nvSpPr>
          <p:cNvPr id="105476" name="Rectangle 3"/>
          <p:cNvSpPr>
            <a:spLocks noGrp="1"/>
          </p:cNvSpPr>
          <p:nvPr>
            <p:ph type="body" idx="1"/>
          </p:nvPr>
        </p:nvSpPr>
        <p:spPr/>
        <p:txBody>
          <a:bodyPr/>
          <a:lstStyle/>
          <a:p>
            <a:r>
              <a:rPr lang="en-US" altLang="ja-JP" smtClean="0">
                <a:solidFill>
                  <a:schemeClr val="bg1"/>
                </a:solidFill>
              </a:rPr>
              <a:t>(</a:t>
            </a:r>
            <a:r>
              <a:rPr lang="ja-JP" altLang="en-US" smtClean="0">
                <a:solidFill>
                  <a:schemeClr val="bg1"/>
                </a:solidFill>
              </a:rPr>
              <a:t>株</a:t>
            </a:r>
            <a:r>
              <a:rPr lang="en-US" altLang="ja-JP" smtClean="0">
                <a:solidFill>
                  <a:schemeClr val="bg1"/>
                </a:solidFill>
              </a:rPr>
              <a:t>)</a:t>
            </a:r>
            <a:r>
              <a:rPr lang="ja-JP" altLang="en-US" smtClean="0">
                <a:solidFill>
                  <a:schemeClr val="bg1"/>
                </a:solidFill>
              </a:rPr>
              <a:t>トライエース 研究開発部</a:t>
            </a:r>
          </a:p>
          <a:p>
            <a:pPr lvl="1"/>
            <a:r>
              <a:rPr lang="ja-JP" altLang="en-US" smtClean="0">
                <a:solidFill>
                  <a:schemeClr val="bg1"/>
                </a:solidFill>
              </a:rPr>
              <a:t>庄子 達哉</a:t>
            </a:r>
          </a:p>
          <a:p>
            <a:pPr lvl="1"/>
            <a:r>
              <a:rPr lang="ja-JP" altLang="en-US" smtClean="0">
                <a:solidFill>
                  <a:schemeClr val="bg1"/>
                </a:solidFill>
              </a:rPr>
              <a:t>河野 慧一</a:t>
            </a:r>
          </a:p>
          <a:p>
            <a:pPr lvl="1"/>
            <a:endParaRPr lang="ja-JP" altLang="en-US" smtClean="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AmbientBRDF</a:t>
            </a:r>
            <a:r>
              <a:rPr lang="ja-JP" altLang="en-US" smtClean="0">
                <a:effectLst/>
              </a:rPr>
              <a:t>の実装</a:t>
            </a:r>
          </a:p>
        </p:txBody>
      </p:sp>
      <p:sp>
        <p:nvSpPr>
          <p:cNvPr id="32771" name="Rectangle 3"/>
          <p:cNvSpPr>
            <a:spLocks noGrp="1"/>
          </p:cNvSpPr>
          <p:nvPr>
            <p:ph type="body" sz="half" idx="1"/>
          </p:nvPr>
        </p:nvSpPr>
        <p:spPr>
          <a:xfrm>
            <a:off x="352425" y="2257425"/>
            <a:ext cx="8229600" cy="2481263"/>
          </a:xfrm>
        </p:spPr>
        <p:txBody>
          <a:bodyPr/>
          <a:lstStyle/>
          <a:p>
            <a:r>
              <a:rPr lang="ja-JP" altLang="en-US" sz="2800" smtClean="0"/>
              <a:t>上記の式をオフラインで計算してボリューム</a:t>
            </a:r>
            <a:br>
              <a:rPr lang="ja-JP" altLang="en-US" sz="2800" smtClean="0"/>
            </a:br>
            <a:r>
              <a:rPr lang="ja-JP" altLang="en-US" sz="2800" smtClean="0"/>
              <a:t>テクスチャに格納</a:t>
            </a:r>
          </a:p>
          <a:p>
            <a:pPr lvl="1"/>
            <a:r>
              <a:rPr lang="ja-JP" altLang="en-US" sz="2400" smtClean="0"/>
              <a:t>ボリュームテクスチャの各座標の意味は以下のとおり</a:t>
            </a:r>
          </a:p>
          <a:p>
            <a:pPr lvl="2"/>
            <a:r>
              <a:rPr lang="en-US" altLang="ja-JP" sz="2000" smtClean="0"/>
              <a:t>U – </a:t>
            </a:r>
            <a:r>
              <a:rPr lang="ja-JP" altLang="en-US" sz="2000" smtClean="0"/>
              <a:t>視線ベクトル</a:t>
            </a:r>
            <a:r>
              <a:rPr lang="en-US" altLang="ja-JP" sz="2000" smtClean="0"/>
              <a:t>(</a:t>
            </a:r>
            <a:r>
              <a:rPr lang="en-US" altLang="ja-JP" sz="2000" i="1" smtClean="0">
                <a:latin typeface="Symbol" pitchFamily="18" charset="2"/>
              </a:rPr>
              <a:t>w</a:t>
            </a:r>
            <a:r>
              <a:rPr lang="en-US" altLang="ja-JP" sz="2000" smtClean="0"/>
              <a:t>)</a:t>
            </a:r>
            <a:r>
              <a:rPr lang="ja-JP" altLang="en-US" sz="2000" smtClean="0"/>
              <a:t>と法線</a:t>
            </a:r>
            <a:r>
              <a:rPr lang="en-US" altLang="ja-JP" sz="2000" smtClean="0"/>
              <a:t>(</a:t>
            </a:r>
            <a:r>
              <a:rPr lang="en-US" altLang="ja-JP" sz="2000" b="1" smtClean="0"/>
              <a:t>n</a:t>
            </a:r>
            <a:r>
              <a:rPr lang="en-US" altLang="ja-JP" sz="2000" smtClean="0"/>
              <a:t>)</a:t>
            </a:r>
            <a:r>
              <a:rPr lang="ja-JP" altLang="en-US" sz="2000" smtClean="0"/>
              <a:t>の内積</a:t>
            </a:r>
            <a:endParaRPr lang="en-US" altLang="ja-JP" sz="2000" smtClean="0"/>
          </a:p>
          <a:p>
            <a:pPr lvl="2"/>
            <a:r>
              <a:rPr lang="en-US" altLang="ja-JP" sz="2000" smtClean="0"/>
              <a:t>V – </a:t>
            </a:r>
            <a:r>
              <a:rPr lang="en-US" altLang="ja-JP" sz="2000" i="1" smtClean="0">
                <a:latin typeface="Times New Roman" pitchFamily="18" charset="0"/>
              </a:rPr>
              <a:t>shininess</a:t>
            </a:r>
            <a:endParaRPr lang="en-US" altLang="ja-JP" sz="2000" i="1" baseline="-25000" smtClean="0">
              <a:latin typeface="Times New Roman" pitchFamily="18" charset="0"/>
            </a:endParaRPr>
          </a:p>
          <a:p>
            <a:pPr lvl="2"/>
            <a:r>
              <a:rPr lang="en-US" altLang="ja-JP" sz="2000" smtClean="0"/>
              <a:t>W – </a:t>
            </a:r>
            <a:r>
              <a:rPr lang="en-US" altLang="ja-JP" sz="2000" i="1" smtClean="0">
                <a:latin typeface="Times New Roman" pitchFamily="18" charset="0"/>
              </a:rPr>
              <a:t>F</a:t>
            </a:r>
            <a:r>
              <a:rPr lang="en-US" altLang="ja-JP" sz="2000" baseline="-25000" smtClean="0">
                <a:latin typeface="Times New Roman" pitchFamily="18" charset="0"/>
              </a:rPr>
              <a:t>0</a:t>
            </a:r>
            <a:endParaRPr lang="en-US" altLang="ja-JP" sz="2000" smtClean="0">
              <a:latin typeface="Times New Roman" pitchFamily="18" charset="0"/>
            </a:endParaRPr>
          </a:p>
          <a:p>
            <a:endParaRPr lang="ja-JP" altLang="en-US" sz="2800" smtClean="0">
              <a:latin typeface="Times New Roman" pitchFamily="18" charset="0"/>
            </a:endParaRPr>
          </a:p>
        </p:txBody>
      </p:sp>
      <p:sp>
        <p:nvSpPr>
          <p:cNvPr id="32772" name="Rectangle 13"/>
          <p:cNvSpPr>
            <a:spLocks noChangeArrowheads="1"/>
          </p:cNvSpPr>
          <p:nvPr/>
        </p:nvSpPr>
        <p:spPr bwMode="auto">
          <a:xfrm>
            <a:off x="219075" y="1057275"/>
            <a:ext cx="8763000" cy="11525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32773" name="Object 4"/>
          <p:cNvGraphicFramePr>
            <a:graphicFrameLocks noChangeAspect="1"/>
          </p:cNvGraphicFramePr>
          <p:nvPr/>
        </p:nvGraphicFramePr>
        <p:xfrm>
          <a:off x="387350" y="1060450"/>
          <a:ext cx="8461375" cy="1068388"/>
        </p:xfrm>
        <a:graphic>
          <a:graphicData uri="http://schemas.openxmlformats.org/presentationml/2006/ole">
            <mc:AlternateContent xmlns:mc="http://schemas.openxmlformats.org/markup-compatibility/2006">
              <mc:Choice xmlns:v="urn:schemas-microsoft-com:vml" Requires="v">
                <p:oleObj spid="_x0000_s32791" name="数式" r:id="rId3" imgW="5232400" imgH="660400" progId="Equation.3">
                  <p:embed/>
                </p:oleObj>
              </mc:Choice>
              <mc:Fallback>
                <p:oleObj name="数式" r:id="rId3" imgW="5232400" imgH="660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060450"/>
                        <a:ext cx="8461375"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2774" name="Picture 11" descr="ambientbrdf_volu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013" y="4383088"/>
            <a:ext cx="33051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CD_Oran_Nay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effectLst/>
              </a:rPr>
              <a:t>ご質問は</a:t>
            </a:r>
            <a:r>
              <a:rPr lang="en-US" altLang="ja-JP" smtClean="0">
                <a:effectLst/>
              </a:rPr>
              <a:t>?</a:t>
            </a:r>
          </a:p>
        </p:txBody>
      </p:sp>
      <p:sp>
        <p:nvSpPr>
          <p:cNvPr id="106500" name="Text Box 5"/>
          <p:cNvSpPr txBox="1">
            <a:spLocks noChangeArrowheads="1"/>
          </p:cNvSpPr>
          <p:nvPr/>
        </p:nvSpPr>
        <p:spPr bwMode="auto">
          <a:xfrm>
            <a:off x="1651000" y="5272088"/>
            <a:ext cx="5629275" cy="579437"/>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kumimoji="1" sz="2000">
                <a:solidFill>
                  <a:schemeClr val="tx1"/>
                </a:solidFill>
                <a:latin typeface="Arial" charset="0"/>
                <a:ea typeface="HGPｺﾞｼｯｸM" pitchFamily="50" charset="-128"/>
              </a:defRPr>
            </a:lvl1pPr>
            <a:lvl2pPr marL="742950" indent="-285750" defTabSz="457200" eaLnBrk="0" hangingPunct="0">
              <a:defRPr kumimoji="1" sz="2000">
                <a:solidFill>
                  <a:schemeClr val="tx1"/>
                </a:solidFill>
                <a:latin typeface="Arial" charset="0"/>
                <a:ea typeface="HGPｺﾞｼｯｸM" pitchFamily="50" charset="-128"/>
              </a:defRPr>
            </a:lvl2pPr>
            <a:lvl3pPr marL="1143000" indent="-228600" defTabSz="457200" eaLnBrk="0" hangingPunct="0">
              <a:defRPr kumimoji="1" sz="2000">
                <a:solidFill>
                  <a:schemeClr val="tx1"/>
                </a:solidFill>
                <a:latin typeface="Arial" charset="0"/>
                <a:ea typeface="HGPｺﾞｼｯｸM" pitchFamily="50" charset="-128"/>
              </a:defRPr>
            </a:lvl3pPr>
            <a:lvl4pPr marL="1600200" indent="-228600" defTabSz="457200" eaLnBrk="0" hangingPunct="0">
              <a:defRPr kumimoji="1" sz="2000">
                <a:solidFill>
                  <a:schemeClr val="tx1"/>
                </a:solidFill>
                <a:latin typeface="Arial" charset="0"/>
                <a:ea typeface="HGPｺﾞｼｯｸM" pitchFamily="50" charset="-128"/>
              </a:defRPr>
            </a:lvl4pPr>
            <a:lvl5pPr marL="2057400" indent="-228600" defTabSz="457200" eaLnBrk="0" hangingPunct="0">
              <a:defRPr kumimoji="1" sz="2000">
                <a:solidFill>
                  <a:schemeClr val="tx1"/>
                </a:solidFill>
                <a:latin typeface="Arial" charset="0"/>
                <a:ea typeface="HGPｺﾞｼｯｸM" pitchFamily="50" charset="-128"/>
              </a:defRPr>
            </a:lvl5pPr>
            <a:lvl6pPr marL="2514600" indent="-228600" defTabSz="457200" eaLnBrk="0" fontAlgn="base" hangingPunct="0">
              <a:spcBef>
                <a:spcPct val="50000"/>
              </a:spcBef>
              <a:spcAft>
                <a:spcPct val="0"/>
              </a:spcAft>
              <a:defRPr kumimoji="1" sz="2000">
                <a:solidFill>
                  <a:schemeClr val="tx1"/>
                </a:solidFill>
                <a:latin typeface="Arial" charset="0"/>
                <a:ea typeface="HGPｺﾞｼｯｸM" pitchFamily="50" charset="-128"/>
              </a:defRPr>
            </a:lvl6pPr>
            <a:lvl7pPr marL="2971800" indent="-228600" defTabSz="457200" eaLnBrk="0" fontAlgn="base" hangingPunct="0">
              <a:spcBef>
                <a:spcPct val="50000"/>
              </a:spcBef>
              <a:spcAft>
                <a:spcPct val="0"/>
              </a:spcAft>
              <a:defRPr kumimoji="1" sz="2000">
                <a:solidFill>
                  <a:schemeClr val="tx1"/>
                </a:solidFill>
                <a:latin typeface="Arial" charset="0"/>
                <a:ea typeface="HGPｺﾞｼｯｸM" pitchFamily="50" charset="-128"/>
              </a:defRPr>
            </a:lvl7pPr>
            <a:lvl8pPr marL="3429000" indent="-228600" defTabSz="457200" eaLnBrk="0" fontAlgn="base" hangingPunct="0">
              <a:spcBef>
                <a:spcPct val="50000"/>
              </a:spcBef>
              <a:spcAft>
                <a:spcPct val="0"/>
              </a:spcAft>
              <a:defRPr kumimoji="1" sz="2000">
                <a:solidFill>
                  <a:schemeClr val="tx1"/>
                </a:solidFill>
                <a:latin typeface="Arial" charset="0"/>
                <a:ea typeface="HGPｺﾞｼｯｸM" pitchFamily="50" charset="-128"/>
              </a:defRPr>
            </a:lvl8pPr>
            <a:lvl9pPr marL="3886200" indent="-228600" defTabSz="457200" eaLnBrk="0" fontAlgn="base" hangingPunct="0">
              <a:spcBef>
                <a:spcPct val="50000"/>
              </a:spcBef>
              <a:spcAft>
                <a:spcPct val="0"/>
              </a:spcAft>
              <a:defRPr kumimoji="1" sz="2000">
                <a:solidFill>
                  <a:schemeClr val="tx1"/>
                </a:solidFill>
                <a:latin typeface="Arial" charset="0"/>
                <a:ea typeface="HGPｺﾞｼｯｸM" pitchFamily="50" charset="-128"/>
              </a:defRPr>
            </a:lvl9pPr>
          </a:lstStyle>
          <a:p>
            <a:pPr algn="ctr" eaLnBrk="1" hangingPunct="1">
              <a:spcBef>
                <a:spcPct val="0"/>
              </a:spcBef>
            </a:pPr>
            <a:r>
              <a:rPr kumimoji="0" lang="en-US" altLang="ja-JP" sz="3200">
                <a:solidFill>
                  <a:schemeClr val="bg1"/>
                </a:solidFill>
                <a:ea typeface="ＭＳ Ｐゴシック" charset="-128"/>
              </a:rPr>
              <a:t>http://research.tri-ace.com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ffectLst/>
              </a:rPr>
              <a:t>AmbientBRDF</a:t>
            </a:r>
            <a:r>
              <a:rPr lang="ja-JP" altLang="en-US" smtClean="0">
                <a:effectLst/>
              </a:rPr>
              <a:t>テクスチャの利用</a:t>
            </a:r>
          </a:p>
        </p:txBody>
      </p:sp>
      <p:sp>
        <p:nvSpPr>
          <p:cNvPr id="33795" name="Rectangle 3"/>
          <p:cNvSpPr>
            <a:spLocks noGrp="1"/>
          </p:cNvSpPr>
          <p:nvPr>
            <p:ph type="body" sz="half" idx="1"/>
          </p:nvPr>
        </p:nvSpPr>
        <p:spPr>
          <a:xfrm>
            <a:off x="457200" y="1257300"/>
            <a:ext cx="8372475" cy="4891088"/>
          </a:xfrm>
        </p:spPr>
        <p:txBody>
          <a:bodyPr/>
          <a:lstStyle/>
          <a:p>
            <a:r>
              <a:rPr lang="ja-JP" altLang="en-US" sz="2800" smtClean="0"/>
              <a:t>このテクスチャをフェッチして</a:t>
            </a:r>
          </a:p>
          <a:p>
            <a:pPr lvl="1"/>
            <a:r>
              <a:rPr lang="ja-JP" altLang="en-US" sz="2400" smtClean="0"/>
              <a:t>スペキュラ項</a:t>
            </a:r>
          </a:p>
          <a:p>
            <a:pPr lvl="1"/>
            <a:endParaRPr lang="ja-JP" altLang="en-US" sz="2400" smtClean="0"/>
          </a:p>
          <a:p>
            <a:pPr lvl="2"/>
            <a:r>
              <a:rPr lang="ja-JP" altLang="en-US" sz="2000" smtClean="0"/>
              <a:t>　　　　　　　　　　　　　　　　　　                の式としてそのまま利用する</a:t>
            </a:r>
          </a:p>
          <a:p>
            <a:pPr lvl="2"/>
            <a:endParaRPr lang="ja-JP" altLang="en-US" sz="2000" smtClean="0"/>
          </a:p>
          <a:p>
            <a:pPr lvl="1"/>
            <a:r>
              <a:rPr lang="ja-JP" altLang="en-US" sz="2400" smtClean="0"/>
              <a:t>ディフューズ項</a:t>
            </a:r>
          </a:p>
          <a:p>
            <a:pPr lvl="2"/>
            <a:r>
              <a:rPr lang="en-US" altLang="ja-JP" sz="2000" i="1" smtClean="0">
                <a:latin typeface="Times New Roman" pitchFamily="18" charset="0"/>
              </a:rPr>
              <a:t>R</a:t>
            </a:r>
            <a:r>
              <a:rPr lang="en-US" altLang="ja-JP" sz="2000" i="1" baseline="-25000" smtClean="0">
                <a:latin typeface="Times New Roman" pitchFamily="18" charset="0"/>
              </a:rPr>
              <a:t>d</a:t>
            </a:r>
            <a:r>
              <a:rPr lang="en-US" altLang="ja-JP" sz="2000" smtClean="0"/>
              <a:t>*(1 - </a:t>
            </a:r>
            <a:r>
              <a:rPr lang="ja-JP" altLang="en-US" sz="2000" smtClean="0"/>
              <a:t>フェッチした値</a:t>
            </a:r>
            <a:r>
              <a:rPr lang="en-US" altLang="ja-JP" sz="2000" smtClean="0"/>
              <a:t>)</a:t>
            </a:r>
          </a:p>
          <a:p>
            <a:pPr lvl="3"/>
            <a:r>
              <a:rPr lang="ja-JP" altLang="en-US" sz="1800" smtClean="0"/>
              <a:t>高速化のため</a:t>
            </a:r>
            <a:endParaRPr lang="en-US" altLang="ja-JP" sz="1800" smtClean="0"/>
          </a:p>
          <a:p>
            <a:pPr lvl="2"/>
            <a:r>
              <a:rPr lang="ja-JP" altLang="en-US" sz="2000" smtClean="0"/>
              <a:t>本来はディフューズ項も積分してテクスチャに格納するほうが正確</a:t>
            </a:r>
          </a:p>
          <a:p>
            <a:pPr lvl="2"/>
            <a:endParaRPr lang="en-US" altLang="ja-JP" sz="2000" smtClean="0"/>
          </a:p>
          <a:p>
            <a:pPr lvl="2"/>
            <a:endParaRPr lang="ja-JP" altLang="en-US" sz="2000" smtClean="0"/>
          </a:p>
          <a:p>
            <a:pPr lvl="1"/>
            <a:endParaRPr lang="en-US" altLang="ja-JP" sz="2400" smtClean="0"/>
          </a:p>
        </p:txBody>
      </p:sp>
      <p:graphicFrame>
        <p:nvGraphicFramePr>
          <p:cNvPr id="33796" name="Object 4"/>
          <p:cNvGraphicFramePr>
            <a:graphicFrameLocks noGrp="1" noChangeAspect="1"/>
          </p:cNvGraphicFramePr>
          <p:nvPr>
            <p:ph sz="half" idx="2"/>
          </p:nvPr>
        </p:nvGraphicFramePr>
        <p:xfrm>
          <a:off x="1647825" y="2317750"/>
          <a:ext cx="4132263" cy="779463"/>
        </p:xfrm>
        <a:graphic>
          <a:graphicData uri="http://schemas.openxmlformats.org/presentationml/2006/ole">
            <mc:AlternateContent xmlns:mc="http://schemas.openxmlformats.org/markup-compatibility/2006">
              <mc:Choice xmlns:v="urn:schemas-microsoft-com:vml" Requires="v">
                <p:oleObj spid="_x0000_s33813" name="数式" r:id="rId3" imgW="3505200" imgH="660400" progId="Equation.3">
                  <p:embed/>
                </p:oleObj>
              </mc:Choice>
              <mc:Fallback>
                <p:oleObj name="数式" r:id="rId3" imgW="3505200" imgH="660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825" y="2317750"/>
                        <a:ext cx="41322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1456</TotalTime>
  <Words>2035</Words>
  <Application>Microsoft Office PowerPoint</Application>
  <PresentationFormat>画面に合わせる (4:3)</PresentationFormat>
  <Paragraphs>476</Paragraphs>
  <Slides>80</Slides>
  <Notes>0</Notes>
  <HiddenSlides>0</HiddenSlides>
  <MMClips>0</MMClips>
  <ScaleCrop>false</ScaleCrop>
  <HeadingPairs>
    <vt:vector size="6" baseType="variant">
      <vt:variant>
        <vt:lpstr>テーマ</vt:lpstr>
      </vt:variant>
      <vt:variant>
        <vt:i4>2</vt:i4>
      </vt:variant>
      <vt:variant>
        <vt:lpstr>埋め込まれた OLE サーバー</vt:lpstr>
      </vt:variant>
      <vt:variant>
        <vt:i4>1</vt:i4>
      </vt:variant>
      <vt:variant>
        <vt:lpstr>スライド タイトル</vt:lpstr>
      </vt:variant>
      <vt:variant>
        <vt:i4>80</vt:i4>
      </vt:variant>
    </vt:vector>
  </HeadingPairs>
  <TitlesOfParts>
    <vt:vector size="83" baseType="lpstr">
      <vt:lpstr>デザインの設定</vt:lpstr>
      <vt:lpstr>2_デザインの設定</vt:lpstr>
      <vt:lpstr>数式</vt:lpstr>
      <vt:lpstr>PowerPoint プレゼンテーション</vt:lpstr>
      <vt:lpstr>イメージベースライティング(IBL)</vt:lpstr>
      <vt:lpstr>物理ベースのIBL</vt:lpstr>
      <vt:lpstr>物理ベースのIBLのメリット</vt:lpstr>
      <vt:lpstr>物理ベースのIBLの実装</vt:lpstr>
      <vt:lpstr>今回利用した式</vt:lpstr>
      <vt:lpstr>積分の分解</vt:lpstr>
      <vt:lpstr>AmbientBRDFの実装</vt:lpstr>
      <vt:lpstr>AmbientBRDFテクスチャの利用</vt:lpstr>
      <vt:lpstr>AmbientBRDF比較</vt:lpstr>
      <vt:lpstr>テクスチャの生成</vt:lpstr>
      <vt:lpstr>テクスチャの生成</vt:lpstr>
      <vt:lpstr>Irradiance Environment Map生成</vt:lpstr>
      <vt:lpstr>IEMの生成(2)</vt:lpstr>
      <vt:lpstr>Diffuse項の高速化</vt:lpstr>
      <vt:lpstr>Radiance Environment Mapの生成 </vt:lpstr>
      <vt:lpstr>Shininessフィッティング</vt:lpstr>
      <vt:lpstr>PMREMの生成(1)</vt:lpstr>
      <vt:lpstr>Box kernel filter</vt:lpstr>
      <vt:lpstr>PMREMの生成(2)</vt:lpstr>
      <vt:lpstr>Gaussian kernel filter</vt:lpstr>
      <vt:lpstr>PMREMの生成(3)</vt:lpstr>
      <vt:lpstr>Spherical Phong kernel filter</vt:lpstr>
      <vt:lpstr>Phong kernel filteringの実装(GPU)</vt:lpstr>
      <vt:lpstr>Phong kernel filteringの実装(CPU)</vt:lpstr>
      <vt:lpstr>PFREMの生成(4)</vt:lpstr>
      <vt:lpstr>比較</vt:lpstr>
      <vt:lpstr>Mipmap LOD</vt:lpstr>
      <vt:lpstr>Edge overlapping</vt:lpstr>
      <vt:lpstr>Edge overlapping (1)</vt:lpstr>
      <vt:lpstr>Edge overlapping (1)</vt:lpstr>
      <vt:lpstr>Edge overlapping (2)</vt:lpstr>
      <vt:lpstr>Edge overlapping (3)</vt:lpstr>
      <vt:lpstr>Bent Phong filter kernel</vt:lpstr>
      <vt:lpstr>Bent Phong filter kernel</vt:lpstr>
      <vt:lpstr>Bent Phong filter kernel</vt:lpstr>
      <vt:lpstr>実装したコンフィグレーション</vt:lpstr>
      <vt:lpstr>大きいshininess問題</vt:lpstr>
      <vt:lpstr>IBL Blending</vt:lpstr>
      <vt:lpstr>IBL Blending</vt:lpstr>
      <vt:lpstr>IBL Offset</vt:lpstr>
      <vt:lpstr>IBLとPoint lightのマッチング</vt:lpstr>
      <vt:lpstr>Shininess hack</vt:lpstr>
      <vt:lpstr>Shininess hack</vt:lpstr>
      <vt:lpstr>Shininess hack</vt:lpstr>
      <vt:lpstr>HDR IBL Artifact</vt:lpstr>
      <vt:lpstr>HDR IBL Artifact</vt:lpstr>
      <vt:lpstr>なぜ?</vt:lpstr>
      <vt:lpstr>Ambient Occlusionを乗算</vt:lpstr>
      <vt:lpstr>新しいオクルージョンを検討</vt:lpstr>
      <vt:lpstr>Specular Occlusion</vt:lpstr>
      <vt:lpstr>Specular Occlusionを求める</vt:lpstr>
      <vt:lpstr>Specular Occlusion実装</vt:lpstr>
      <vt:lpstr>Specular Occlusion</vt:lpstr>
      <vt:lpstr>Specular Occlusion実装(1)</vt:lpstr>
      <vt:lpstr>Specular Occlusion実装(1)</vt:lpstr>
      <vt:lpstr>Specular Occlusion実装(2)</vt:lpstr>
      <vt:lpstr>Specular Occlusion実装(2)</vt:lpstr>
      <vt:lpstr>Specular Occlusion実装(3)</vt:lpstr>
      <vt:lpstr>Specular Occlusion実装(3)</vt:lpstr>
      <vt:lpstr>Ambient Specular項の計算</vt:lpstr>
      <vt:lpstr>Ambient Specular項の計算</vt:lpstr>
      <vt:lpstr>Ambient Specular項の計算(1)</vt:lpstr>
      <vt:lpstr>Ambient Specular項の計算(1)</vt:lpstr>
      <vt:lpstr>Ambient Specular項の計算(2)</vt:lpstr>
      <vt:lpstr>Ambient Specular項の計算(2)</vt:lpstr>
      <vt:lpstr>Ambient Specular項の計算(3)</vt:lpstr>
      <vt:lpstr>Ambient Specular項の計算(3)</vt:lpstr>
      <vt:lpstr>Ambient Specular項の計算(4)</vt:lpstr>
      <vt:lpstr>Ambient Specular項の計算(4)</vt:lpstr>
      <vt:lpstr>Specular項全体への適用</vt:lpstr>
      <vt:lpstr>Specular Occlusionなし(AOのみ)</vt:lpstr>
      <vt:lpstr>Specular Occlusionあり</vt:lpstr>
      <vt:lpstr>IBLのパフォーマンス</vt:lpstr>
      <vt:lpstr>物理ベースIBL</vt:lpstr>
      <vt:lpstr>物理ベースIBL</vt:lpstr>
      <vt:lpstr>物理ベースIBL</vt:lpstr>
      <vt:lpstr>まとめ</vt:lpstr>
      <vt:lpstr>謝辞</vt:lpstr>
      <vt:lpstr>ご質問は?</vt:lpstr>
    </vt:vector>
  </TitlesOfParts>
  <Company>日経BP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CEDEC事務局</dc:creator>
  <cp:lastModifiedBy>Yoshiharu Gotanda</cp:lastModifiedBy>
  <cp:revision>381</cp:revision>
  <dcterms:created xsi:type="dcterms:W3CDTF">2009-06-29T02:54:40Z</dcterms:created>
  <dcterms:modified xsi:type="dcterms:W3CDTF">2011-09-05T09:19:15Z</dcterms:modified>
</cp:coreProperties>
</file>