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827" r:id="rId2"/>
  </p:sldMasterIdLst>
  <p:notesMasterIdLst>
    <p:notesMasterId r:id="rId83"/>
  </p:notesMasterIdLst>
  <p:sldIdLst>
    <p:sldId id="256" r:id="rId3"/>
    <p:sldId id="257" r:id="rId4"/>
    <p:sldId id="258" r:id="rId5"/>
    <p:sldId id="261" r:id="rId6"/>
    <p:sldId id="259" r:id="rId7"/>
    <p:sldId id="346" r:id="rId8"/>
    <p:sldId id="347" r:id="rId9"/>
    <p:sldId id="348" r:id="rId10"/>
    <p:sldId id="349" r:id="rId11"/>
    <p:sldId id="266" r:id="rId12"/>
    <p:sldId id="282" r:id="rId13"/>
    <p:sldId id="350" r:id="rId14"/>
    <p:sldId id="268" r:id="rId15"/>
    <p:sldId id="270" r:id="rId16"/>
    <p:sldId id="271" r:id="rId17"/>
    <p:sldId id="351" r:id="rId18"/>
    <p:sldId id="352" r:id="rId19"/>
    <p:sldId id="274" r:id="rId20"/>
    <p:sldId id="310" r:id="rId21"/>
    <p:sldId id="275" r:id="rId22"/>
    <p:sldId id="311" r:id="rId23"/>
    <p:sldId id="276" r:id="rId24"/>
    <p:sldId id="312" r:id="rId25"/>
    <p:sldId id="278" r:id="rId26"/>
    <p:sldId id="279" r:id="rId27"/>
    <p:sldId id="280" r:id="rId28"/>
    <p:sldId id="314" r:id="rId29"/>
    <p:sldId id="281" r:id="rId30"/>
    <p:sldId id="284" r:id="rId31"/>
    <p:sldId id="285" r:id="rId32"/>
    <p:sldId id="315" r:id="rId33"/>
    <p:sldId id="286" r:id="rId34"/>
    <p:sldId id="287" r:id="rId35"/>
    <p:sldId id="289" r:id="rId36"/>
    <p:sldId id="316" r:id="rId37"/>
    <p:sldId id="337" r:id="rId38"/>
    <p:sldId id="353" r:id="rId39"/>
    <p:sldId id="317" r:id="rId40"/>
    <p:sldId id="291" r:id="rId41"/>
    <p:sldId id="318" r:id="rId42"/>
    <p:sldId id="292" r:id="rId43"/>
    <p:sldId id="293" r:id="rId44"/>
    <p:sldId id="294" r:id="rId45"/>
    <p:sldId id="319" r:id="rId46"/>
    <p:sldId id="338" r:id="rId47"/>
    <p:sldId id="354" r:id="rId48"/>
    <p:sldId id="320" r:id="rId49"/>
    <p:sldId id="355" r:id="rId50"/>
    <p:sldId id="356" r:id="rId51"/>
    <p:sldId id="357" r:id="rId52"/>
    <p:sldId id="358" r:id="rId53"/>
    <p:sldId id="300" r:id="rId54"/>
    <p:sldId id="301" r:id="rId55"/>
    <p:sldId id="321" r:id="rId56"/>
    <p:sldId id="302" r:id="rId57"/>
    <p:sldId id="322" r:id="rId58"/>
    <p:sldId id="303" r:id="rId59"/>
    <p:sldId id="323" r:id="rId60"/>
    <p:sldId id="304" r:id="rId61"/>
    <p:sldId id="324" r:id="rId62"/>
    <p:sldId id="306" r:id="rId63"/>
    <p:sldId id="325" r:id="rId64"/>
    <p:sldId id="305" r:id="rId65"/>
    <p:sldId id="326" r:id="rId66"/>
    <p:sldId id="307" r:id="rId67"/>
    <p:sldId id="327" r:id="rId68"/>
    <p:sldId id="308" r:id="rId69"/>
    <p:sldId id="328" r:id="rId70"/>
    <p:sldId id="340" r:id="rId71"/>
    <p:sldId id="341" r:id="rId72"/>
    <p:sldId id="309" r:id="rId73"/>
    <p:sldId id="330" r:id="rId74"/>
    <p:sldId id="339" r:id="rId75"/>
    <p:sldId id="336" r:id="rId76"/>
    <p:sldId id="331" r:id="rId77"/>
    <p:sldId id="343" r:id="rId78"/>
    <p:sldId id="342" r:id="rId79"/>
    <p:sldId id="344" r:id="rId80"/>
    <p:sldId id="345" r:id="rId81"/>
    <p:sldId id="334" r:id="rId82"/>
  </p:sldIdLst>
  <p:sldSz cx="9144000" cy="6858000" type="screen4x3"/>
  <p:notesSz cx="6400800" cy="86868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00"/>
    <a:srgbClr val="CCFF99"/>
    <a:srgbClr val="99FF66"/>
    <a:srgbClr val="66FF66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1" autoAdjust="0"/>
    <p:restoredTop sz="99851" autoAdjust="0"/>
  </p:normalViewPr>
  <p:slideViewPr>
    <p:cSldViewPr>
      <p:cViewPr varScale="1">
        <p:scale>
          <a:sx n="106" d="100"/>
          <a:sy n="106" d="100"/>
        </p:scale>
        <p:origin x="-102" y="-7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50"/>
    </p:cViewPr>
  </p:sorterViewPr>
  <p:notesViewPr>
    <p:cSldViewPr>
      <p:cViewPr varScale="1">
        <p:scale>
          <a:sx n="85" d="100"/>
          <a:sy n="85" d="100"/>
        </p:scale>
        <p:origin x="-1992" y="-96"/>
      </p:cViewPr>
      <p:guideLst>
        <p:guide orient="horz" pos="2736"/>
        <p:guide pos="201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03" tIns="43101" rIns="86203" bIns="43101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03" tIns="43101" rIns="86203" bIns="43101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E12F776A-589B-4797-99B7-A05B7F647DEE}" type="datetimeFigureOut">
              <a:rPr lang="ja-JP" altLang="en-US"/>
              <a:pPr>
                <a:defRPr/>
              </a:pPr>
              <a:t>2012/3/1</a:t>
            </a:fld>
            <a:endParaRPr lang="en-US" altLang="ja-JP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03" tIns="43101" rIns="86203" bIns="43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03" tIns="43101" rIns="86203" bIns="43101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03" tIns="43101" rIns="86203" bIns="43101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3A6214F8-E222-4B8A-99FA-32D2AE60F6FB}" type="slidenum">
              <a:rPr lang="ja-JP" altLang="en-US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PPT-2TOP-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706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8E474-3D35-4967-9E1E-6A4F09EAE8A4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706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706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F9FE6-4D14-4C1D-A5A7-42F89D03840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57300"/>
            <a:ext cx="8229600" cy="47926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34C82-4063-4BBA-98B0-47D56194D4DC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CA698-8DCE-4895-84F5-2F149ADE2F0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57300"/>
            <a:ext cx="2057400" cy="48688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57300"/>
            <a:ext cx="6019800" cy="48688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6461-1BB7-4730-A627-DA9A82F3E9A6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52775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8177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F3BBB-1243-40E8-BB53-C3EBAA27F71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7C012-A1E1-4F4C-8F2E-006BEAE6281B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0B9DB-CED6-4F30-AF52-8A73BB825FA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0168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7926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71AE8-3BB3-43AD-931A-0C73CBAE709C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F35C-91B0-4D6A-928F-1FCBF1311BE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0168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257300"/>
            <a:ext cx="4038600" cy="47926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257300"/>
            <a:ext cx="4038600" cy="2319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729038"/>
            <a:ext cx="4038600" cy="23209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8F2E0-D2CB-44F7-8F7D-BFEA3327936C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F714C-C5C3-4B3E-8A29-12C32981336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0168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257300"/>
            <a:ext cx="8229600" cy="2319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3729038"/>
            <a:ext cx="8229600" cy="23209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9C017-AEA8-4EAB-AEB6-1950F70EE837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B5E08-D823-4FC4-B557-867F9DAFF99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0168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257300"/>
            <a:ext cx="4038600" cy="47926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4038600" cy="47926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11574-7503-47E2-8D7B-C357BD0CBB70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29958-3BF4-4823-9DB8-EC9A7B67FCE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0168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257300"/>
            <a:ext cx="403860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403860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BF4CE-A71D-4B38-A685-2A51F6B93A33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5CB3-DC8B-4D40-A853-46CD5566810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0168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257300"/>
            <a:ext cx="8229600" cy="47926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D890E-2E6E-4588-A034-F4A9A98BD079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566B5-0614-4003-9D58-955E60FEA54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B75F2-78D9-4CF9-B311-F848BA001132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6A081-2734-456B-8900-9DE6D68412B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7926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835B8-1B71-471E-9B06-32C77BD1F736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EB821-A16E-4168-AA5A-C0CD56B9965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PPT-2TOP-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706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7062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706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C52D4-DE50-4E40-A412-477CB3FEB36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7926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B3388-ED11-444C-B323-3312FAD21EA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FF71-14BB-41AA-B22A-C8828461C33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57300"/>
            <a:ext cx="4038600" cy="486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4038600" cy="486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8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9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10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B66E8-1191-472C-8536-3CCC6531F7A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25888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95475"/>
            <a:ext cx="4040188" cy="4230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25888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95475"/>
            <a:ext cx="4041775" cy="4230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10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12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781DC-88F0-4F30-97C9-87788447DF6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6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8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C1BF-EBC1-4E9D-A436-136D336CF77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2DD15-4482-4753-B39F-C515FDD5FF3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63650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1257300"/>
            <a:ext cx="5111750" cy="4868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2428876"/>
            <a:ext cx="3008313" cy="36972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9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10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B3EE3-6CA0-400B-9F0D-082A2868BEF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1257299"/>
            <a:ext cx="5486400" cy="34702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9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10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5B002-5C33-41AF-9068-EB0D8DE0AE6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57300"/>
            <a:ext cx="8229600" cy="47926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6C488-9FCD-40E4-8773-C08DBF1BC09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7C634-1224-42FF-85EF-3BA825F39931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2438C-BE24-4828-AC12-2FF5F5E564D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57300"/>
            <a:ext cx="2057400" cy="4868863"/>
          </a:xfrm>
        </p:spPr>
        <p:txBody>
          <a:bodyPr vert="eaVert"/>
          <a:lstStyle>
            <a:lvl1pPr>
              <a:defRPr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57300"/>
            <a:ext cx="6019800" cy="48688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52775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8177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11201-E1F7-42CE-94D2-AACAC1174A0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57300"/>
            <a:ext cx="4038600" cy="486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4038600" cy="486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8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D4301-D481-4087-8695-2734F5BCC440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9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5A89D-5757-4CBF-807C-DC61B4FF72D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25888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95475"/>
            <a:ext cx="4040188" cy="4230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25888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95475"/>
            <a:ext cx="4041775" cy="4230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10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89818-690A-43ED-862E-6C7E8E5CDEF2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11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2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5931E-AAD0-4509-B133-7575651CF1D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6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4A585-B69D-4DDD-889E-C235D29BBA74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57370-62D4-4BE7-942A-630DB37116F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F3EEB-DE5A-477A-8B66-24A6C6BBCE19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53748-1796-4FED-BA58-9023B336E0A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636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1257300"/>
            <a:ext cx="5111750" cy="48688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2428876"/>
            <a:ext cx="3008313" cy="36972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57B20-FDFB-46FB-BD85-2945D9254B67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9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450F2-447E-40AB-A5CF-A8682629944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PPT-2-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PPT-2-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titl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1257299"/>
            <a:ext cx="5486400" cy="34702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962025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E0515-8FB5-4C33-B4E3-FC544A551B49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9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801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0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801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0ED6C-6231-4465-8A8A-9754876002B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2" descr="PPT-2-2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2" descr="PPT-2-2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46038"/>
            <a:ext cx="82296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257300"/>
            <a:ext cx="8229600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0"/>
              </a:spcBef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A47473A7-887F-4BE2-94B3-785522185C22}" type="datetimeFigureOut">
              <a:rPr lang="ja-JP" altLang="en-US"/>
              <a:pPr>
                <a:defRPr/>
              </a:pPr>
              <a:t>2012/3/1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0"/>
              </a:spcBef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0"/>
              </a:spcBef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C15AB072-516E-4B30-8B6D-9C9D7CB335A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  <p:pic>
        <p:nvPicPr>
          <p:cNvPr id="1033" name="Picture 16" descr="title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charset="0"/>
          <a:ea typeface="HGPｺﾞｼｯｸM" pitchFamily="50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HGPｺﾞｼｯｸM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HGPｺﾞｼｯｸM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HGPｺﾞｼｯｸM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HGPｺﾞｼｯｸM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Arial" charset="0"/>
          <a:ea typeface="HGPｺﾞｼｯｸM" pitchFamily="5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Arial" charset="0"/>
          <a:ea typeface="HGPｺﾞｼｯｸM" pitchFamily="50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Arial" charset="0"/>
          <a:ea typeface="HGPｺﾞｼｯｸM" pitchFamily="50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Arial" charset="0"/>
          <a:ea typeface="HGPｺﾞｼｯｸM" pitchFamily="50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Arial" charset="0"/>
          <a:ea typeface="HGPｺﾞｼｯｸM" pitchFamily="5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2" descr="PPT-2-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6296025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2" descr="PPT-2-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46038"/>
            <a:ext cx="82296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150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257300"/>
            <a:ext cx="8229600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0"/>
              </a:spcBef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2011/6/16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0"/>
              </a:spcBef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ja-JP"/>
              <a:t>CESA Confidential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ct val="0"/>
              </a:spcBef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79569D13-5919-44C0-8EC5-672524684E9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  <p:pic>
        <p:nvPicPr>
          <p:cNvPr id="21513" name="Picture 16" descr="title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6553200" y="6021388"/>
            <a:ext cx="2555875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ln>
            <a:solidFill>
              <a:schemeClr val="tx1"/>
            </a:solidFill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Calibri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Calibri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Calibri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Calibri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6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5.jpeg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0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7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2.v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3.v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5.v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6.v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7.v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8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9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7.bin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title2_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AmbientBRDF comparison</a:t>
            </a:r>
            <a:endParaRPr lang="ja-JP" altLang="en-US" smtClean="0">
              <a:effectLst/>
            </a:endParaRPr>
          </a:p>
        </p:txBody>
      </p:sp>
      <p:pic>
        <p:nvPicPr>
          <p:cNvPr id="160770" name="Picture 5" descr="ambient_type_o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7100"/>
            <a:ext cx="545782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6" descr="ambient_tyre_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9163" y="3665538"/>
            <a:ext cx="5684837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2" name="Text Box 7"/>
          <p:cNvSpPr txBox="1">
            <a:spLocks noChangeArrowheads="1"/>
          </p:cNvSpPr>
          <p:nvPr/>
        </p:nvSpPr>
        <p:spPr bwMode="auto">
          <a:xfrm>
            <a:off x="90488" y="3930650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altLang="ja-JP" sz="2400"/>
              <a:t>AmbientBRDF</a:t>
            </a:r>
            <a:r>
              <a:rPr kumimoji="0" lang="en-US" altLang="ja-JP" sz="2800"/>
              <a:t> OFF</a:t>
            </a:r>
          </a:p>
        </p:txBody>
      </p:sp>
      <p:sp>
        <p:nvSpPr>
          <p:cNvPr id="160773" name="Text Box 8"/>
          <p:cNvSpPr txBox="1">
            <a:spLocks noChangeArrowheads="1"/>
          </p:cNvSpPr>
          <p:nvPr/>
        </p:nvSpPr>
        <p:spPr bwMode="auto">
          <a:xfrm>
            <a:off x="6261100" y="3233738"/>
            <a:ext cx="2790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kumimoji="0" lang="en-US" altLang="ja-JP" sz="2400"/>
              <a:t>AmbientBRDF</a:t>
            </a:r>
            <a:r>
              <a:rPr kumimoji="0" lang="en-US" altLang="ja-JP" sz="2800"/>
              <a:t> 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Generate textures</a:t>
            </a:r>
            <a:endParaRPr lang="ja-JP" altLang="en-US" smtClean="0">
              <a:effectLst/>
            </a:endParaRPr>
          </a:p>
        </p:txBody>
      </p:sp>
      <p:sp>
        <p:nvSpPr>
          <p:cNvPr id="161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Use AMD CubeMapGen?</a:t>
            </a:r>
          </a:p>
          <a:p>
            <a:pPr lvl="1"/>
            <a:r>
              <a:rPr lang="en-US" altLang="ja-JP" smtClean="0"/>
              <a:t>It can't be used for real-time processing on multi-platform, because it is released as a tool / library</a:t>
            </a:r>
          </a:p>
          <a:p>
            <a:pPr lvl="1">
              <a:buFont typeface="Arial" charset="0"/>
              <a:buNone/>
            </a:pPr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Generate textures</a:t>
            </a:r>
            <a:endParaRPr lang="ja-JP" altLang="en-US" smtClean="0">
              <a:effectLst/>
            </a:endParaRPr>
          </a:p>
        </p:txBody>
      </p:sp>
      <p:sp>
        <p:nvSpPr>
          <p:cNvPr id="168962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268413"/>
            <a:ext cx="8229600" cy="4792662"/>
          </a:xfrm>
        </p:spPr>
        <p:txBody>
          <a:bodyPr/>
          <a:lstStyle/>
          <a:p>
            <a:r>
              <a:rPr lang="en-US" altLang="ja-JP" smtClean="0"/>
              <a:t>Use AMD CubeMapGen?</a:t>
            </a:r>
          </a:p>
          <a:p>
            <a:pPr lvl="1"/>
            <a:r>
              <a:rPr lang="en-US" altLang="ja-JP" smtClean="0"/>
              <a:t>It can't be used for real-time processing on multi-platform, because it is released as a tool / library</a:t>
            </a:r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r>
              <a:rPr lang="en-US" altLang="ja-JP" smtClean="0"/>
              <a:t>Even so, the quality is not perfect and there is room for improvement</a:t>
            </a:r>
          </a:p>
          <a:p>
            <a:pPr lvl="1">
              <a:buFont typeface="Arial" charset="0"/>
              <a:buNone/>
            </a:pPr>
            <a:endParaRPr lang="ja-JP" altLang="en-US" smtClean="0"/>
          </a:p>
        </p:txBody>
      </p:sp>
      <p:sp>
        <p:nvSpPr>
          <p:cNvPr id="168963" name="Rectangle 9"/>
          <p:cNvSpPr>
            <a:spLocks noChangeArrowheads="1"/>
          </p:cNvSpPr>
          <p:nvPr/>
        </p:nvSpPr>
        <p:spPr bwMode="auto">
          <a:xfrm>
            <a:off x="107950" y="3357563"/>
            <a:ext cx="8763000" cy="11525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1187450" y="3644900"/>
            <a:ext cx="655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3200">
                <a:ea typeface="HGPｺﾞｼｯｸM" pitchFamily="50" charset="-128"/>
              </a:rPr>
              <a:t>But it has become open-source </a:t>
            </a:r>
            <a:r>
              <a:rPr lang="en-US" altLang="ja-JP" sz="3200">
                <a:ea typeface="HGPｺﾞｼｯｸM" pitchFamily="50" charset="-128"/>
                <a:sym typeface="Wingdings" pitchFamily="2" charset="2"/>
              </a:rPr>
              <a:t></a:t>
            </a:r>
            <a:endParaRPr lang="en-US" altLang="ja-JP" sz="3200">
              <a:ea typeface="HGPｺﾞｼｯｸM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Generate IEM</a:t>
            </a:r>
          </a:p>
        </p:txBody>
      </p:sp>
      <p:sp>
        <p:nvSpPr>
          <p:cNvPr id="37913" name="Rectangle 3"/>
          <p:cNvSpPr>
            <a:spLocks noGrp="1"/>
          </p:cNvSpPr>
          <p:nvPr>
            <p:ph type="body" sz="half" idx="1"/>
          </p:nvPr>
        </p:nvSpPr>
        <p:spPr>
          <a:xfrm>
            <a:off x="419100" y="2243138"/>
            <a:ext cx="8277225" cy="4176712"/>
          </a:xfrm>
        </p:spPr>
        <p:txBody>
          <a:bodyPr/>
          <a:lstStyle/>
          <a:p>
            <a:r>
              <a:rPr lang="en-US" altLang="ja-JP" sz="2800" smtClean="0"/>
              <a:t>Implement this equation straightforwardly on GPU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Diffuse BRDF is Lambert</a:t>
            </a:r>
          </a:p>
          <a:p>
            <a:pPr lvl="2"/>
            <a:r>
              <a:rPr lang="en-US" altLang="ja-JP" sz="2000" smtClean="0"/>
              <a:t>In the case of IBL, the use of other models doesn't bring any significant differences</a:t>
            </a:r>
          </a:p>
          <a:p>
            <a:pPr lvl="3"/>
            <a:r>
              <a:rPr lang="en-US" altLang="ja-JP" sz="1800" smtClean="0"/>
              <a:t>Strictly speaking, it depends of the intensity distribution in an IBL image</a:t>
            </a:r>
            <a:endParaRPr lang="ja-JP" altLang="en-US" smtClean="0"/>
          </a:p>
          <a:p>
            <a:pPr lvl="1"/>
            <a:r>
              <a:rPr lang="en-US" altLang="ja-JP" sz="2400" smtClean="0"/>
              <a:t>Texture resolution is 16x16x6</a:t>
            </a:r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</p:txBody>
      </p:sp>
      <p:sp>
        <p:nvSpPr>
          <p:cNvPr id="37914" name="Rectangle 4"/>
          <p:cNvSpPr>
            <a:spLocks noChangeArrowheads="1"/>
          </p:cNvSpPr>
          <p:nvPr/>
        </p:nvSpPr>
        <p:spPr bwMode="auto">
          <a:xfrm>
            <a:off x="2149475" y="1120775"/>
            <a:ext cx="4587875" cy="11128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graphicFrame>
        <p:nvGraphicFramePr>
          <p:cNvPr id="37911" name="Object 23"/>
          <p:cNvGraphicFramePr>
            <a:graphicFrameLocks noChangeAspect="1"/>
          </p:cNvGraphicFramePr>
          <p:nvPr/>
        </p:nvGraphicFramePr>
        <p:xfrm>
          <a:off x="2222500" y="1274763"/>
          <a:ext cx="4537075" cy="847725"/>
        </p:xfrm>
        <a:graphic>
          <a:graphicData uri="http://schemas.openxmlformats.org/presentationml/2006/ole">
            <p:oleObj spid="_x0000_s37911" name="数式" r:id="rId3" imgW="2108200" imgH="393700" progId="Equation.3">
              <p:embed/>
            </p:oleObj>
          </a:graphicData>
        </a:graphic>
      </p:graphicFrame>
      <p:pic>
        <p:nvPicPr>
          <p:cNvPr id="37915" name="Picture 7" descr="Irradiance Map samp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4797425"/>
            <a:ext cx="20320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Generate IEM (2)	</a:t>
            </a:r>
          </a:p>
        </p:txBody>
      </p:sp>
      <p:sp>
        <p:nvSpPr>
          <p:cNvPr id="16589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mtClean="0"/>
              <a:t>Using a radiance map reduced to 8x8x6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Store accurately precomputed </a:t>
            </a:r>
            <a:r>
              <a:rPr lang="en-US" altLang="ja-JP" smtClean="0">
                <a:latin typeface="Symbol" pitchFamily="18" charset="2"/>
              </a:rPr>
              <a:t>D</a:t>
            </a:r>
            <a:r>
              <a:rPr lang="en-US" altLang="ja-JP" i="1" smtClean="0">
                <a:latin typeface="Symbol" pitchFamily="18" charset="2"/>
              </a:rPr>
              <a:t>w </a:t>
            </a:r>
            <a:r>
              <a:rPr lang="en-US" altLang="ja-JP" smtClean="0"/>
              <a:t>to the texture using spherical quadrilateral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AMD CubeMapGen uses approximated </a:t>
            </a:r>
            <a:r>
              <a:rPr lang="en-US" altLang="ja-JP" smtClean="0">
                <a:latin typeface="Symbol" pitchFamily="18" charset="2"/>
              </a:rPr>
              <a:t>D</a:t>
            </a:r>
            <a:r>
              <a:rPr lang="en-US" altLang="ja-JP" i="1" smtClean="0">
                <a:latin typeface="Symbol" pitchFamily="18" charset="2"/>
              </a:rPr>
              <a:t>w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Normalizing coefficient is also stored in the texture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Fp16 format</a:t>
            </a:r>
          </a:p>
          <a:p>
            <a:pPr lvl="1">
              <a:lnSpc>
                <a:spcPct val="90000"/>
              </a:lnSpc>
            </a:pPr>
            <a:r>
              <a:rPr lang="en-US" altLang="ja-JP" smtClean="0"/>
              <a:t>8x8x5 = 320tap filter on GPU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Xbox360 0.5ms</a:t>
            </a:r>
          </a:p>
          <a:p>
            <a:pPr lvl="2">
              <a:lnSpc>
                <a:spcPct val="90000"/>
              </a:lnSpc>
            </a:pPr>
            <a:r>
              <a:rPr lang="en-US" altLang="ja-JP" smtClean="0"/>
              <a:t>PS3 2.0ms</a:t>
            </a:r>
          </a:p>
          <a:p>
            <a:pPr lvl="3">
              <a:lnSpc>
                <a:spcPct val="90000"/>
              </a:lnSpc>
            </a:pPr>
            <a:r>
              <a:rPr lang="en-US" altLang="ja-JP" smtClean="0"/>
              <a:t>Would be better on SPU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Optimize diffuse term</a:t>
            </a:r>
            <a:endParaRPr lang="ja-JP" altLang="en-US" smtClean="0">
              <a:effectLst/>
            </a:endParaRPr>
          </a:p>
        </p:txBody>
      </p:sp>
      <p:sp>
        <p:nvSpPr>
          <p:cNvPr id="16691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800" smtClean="0"/>
              <a:t>Using SH lighting instead of IEM for a high performance configuration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Our engine already implements SH lighting</a:t>
            </a:r>
          </a:p>
          <a:p>
            <a:pPr lvl="2"/>
            <a:r>
              <a:rPr lang="en-US" altLang="ja-JP" sz="2000" smtClean="0"/>
              <a:t>No extra GPU cost</a:t>
            </a:r>
          </a:p>
          <a:p>
            <a:pPr lvl="1"/>
            <a:r>
              <a:rPr lang="en-US" altLang="ja-JP" sz="2400" smtClean="0"/>
              <a:t>Compute the coefficients from 6 texels at the center in each face</a:t>
            </a:r>
          </a:p>
          <a:p>
            <a:pPr lvl="1"/>
            <a:endParaRPr lang="ja-JP" altLang="en-US" sz="2400" smtClean="0"/>
          </a:p>
          <a:p>
            <a:pPr lvl="2"/>
            <a:endParaRPr lang="ja-JP" altLang="en-US" smtClean="0"/>
          </a:p>
          <a:p>
            <a:pPr lvl="2"/>
            <a:endParaRPr lang="ja-JP" altLang="en-US" smtClean="0"/>
          </a:p>
          <a:p>
            <a:pPr lvl="2"/>
            <a:endParaRPr lang="ja-JP" altLang="en-US" smtClean="0"/>
          </a:p>
          <a:p>
            <a:pPr lvl="1"/>
            <a:endParaRPr lang="en-US" altLang="ja-JP" smtClean="0"/>
          </a:p>
          <a:p>
            <a:endParaRPr lang="ja-JP" altLang="en-US" smtClean="0"/>
          </a:p>
          <a:p>
            <a:endParaRPr lang="ja-JP" altLang="en-US" smtClean="0"/>
          </a:p>
        </p:txBody>
      </p:sp>
      <p:pic>
        <p:nvPicPr>
          <p:cNvPr id="166915" name="Picture 5" descr="F02 IrradianceMap SH vs 16xC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3808413"/>
            <a:ext cx="6192838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6" name="Text Box 6"/>
          <p:cNvSpPr txBox="1">
            <a:spLocks noChangeArrowheads="1"/>
          </p:cNvSpPr>
          <p:nvPr/>
        </p:nvSpPr>
        <p:spPr bwMode="auto">
          <a:xfrm>
            <a:off x="5292725" y="6021388"/>
            <a:ext cx="1876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bg1"/>
                </a:solidFill>
                <a:ea typeface="HGPｺﾞｼｯｸM" pitchFamily="50" charset="-128"/>
              </a:rPr>
              <a:t>Irradiance Map</a:t>
            </a:r>
          </a:p>
        </p:txBody>
      </p:sp>
      <p:sp>
        <p:nvSpPr>
          <p:cNvPr id="166917" name="Text Box 7"/>
          <p:cNvSpPr txBox="1">
            <a:spLocks noChangeArrowheads="1"/>
          </p:cNvSpPr>
          <p:nvPr/>
        </p:nvSpPr>
        <p:spPr bwMode="auto">
          <a:xfrm>
            <a:off x="900113" y="6021388"/>
            <a:ext cx="2528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bg1"/>
                </a:solidFill>
                <a:ea typeface="HGPｺﾞｼｯｸM" pitchFamily="50" charset="-128"/>
              </a:rPr>
              <a:t>Spherical Harmonics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2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Generate REM</a:t>
            </a:r>
          </a:p>
        </p:txBody>
      </p:sp>
      <p:sp>
        <p:nvSpPr>
          <p:cNvPr id="162823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143125"/>
            <a:ext cx="8229600" cy="3906838"/>
          </a:xfrm>
        </p:spPr>
        <p:txBody>
          <a:bodyPr/>
          <a:lstStyle/>
          <a:p>
            <a:r>
              <a:rPr lang="en-US" altLang="ja-JP" sz="2800" smtClean="0"/>
              <a:t>Pre-filtered Mipmapped Environment Map</a:t>
            </a:r>
          </a:p>
          <a:p>
            <a:pPr lvl="1"/>
            <a:r>
              <a:rPr lang="en-US" altLang="ja-JP" sz="2400" smtClean="0"/>
              <a:t>Compute the equation with different shininess values and store results to each mipmapped texture</a:t>
            </a:r>
          </a:p>
          <a:p>
            <a:pPr lvl="1"/>
            <a:r>
              <a:rPr lang="en-US" altLang="ja-JP" sz="2400" smtClean="0"/>
              <a:t>Blinn based NDF?</a:t>
            </a:r>
          </a:p>
          <a:p>
            <a:pPr lvl="2"/>
            <a:r>
              <a:rPr lang="en-US" altLang="ja-JP" sz="2000" smtClean="0"/>
              <a:t>Approximated with Phong</a:t>
            </a:r>
          </a:p>
          <a:p>
            <a:pPr lvl="3"/>
            <a:r>
              <a:rPr lang="en-US" altLang="ja-JP" sz="1800" smtClean="0"/>
              <a:t>This is a compromise solution because the specular highlight shape changes due to different microfacet models</a:t>
            </a:r>
          </a:p>
          <a:p>
            <a:pPr lvl="2"/>
            <a:r>
              <a:rPr lang="en-US" altLang="ja-JP" sz="2000" smtClean="0"/>
              <a:t>Only fitting the size difference of NDFs using shininess</a:t>
            </a:r>
          </a:p>
        </p:txBody>
      </p:sp>
      <p:sp>
        <p:nvSpPr>
          <p:cNvPr id="162824" name="Rectangle 4"/>
          <p:cNvSpPr>
            <a:spLocks noChangeArrowheads="1"/>
          </p:cNvSpPr>
          <p:nvPr/>
        </p:nvSpPr>
        <p:spPr bwMode="auto">
          <a:xfrm>
            <a:off x="1255713" y="1052513"/>
            <a:ext cx="6772275" cy="1041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graphicFrame>
        <p:nvGraphicFramePr>
          <p:cNvPr id="162821" name="Object 5"/>
          <p:cNvGraphicFramePr>
            <a:graphicFrameLocks noChangeAspect="1"/>
          </p:cNvGraphicFramePr>
          <p:nvPr/>
        </p:nvGraphicFramePr>
        <p:xfrm>
          <a:off x="1392238" y="1052513"/>
          <a:ext cx="6561137" cy="996950"/>
        </p:xfrm>
        <a:graphic>
          <a:graphicData uri="http://schemas.openxmlformats.org/presentationml/2006/ole">
            <p:oleObj spid="_x0000_s162821" name="数式" r:id="rId3" imgW="27559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5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Fitting shininess</a:t>
            </a:r>
          </a:p>
        </p:txBody>
      </p:sp>
      <p:pic>
        <p:nvPicPr>
          <p:cNvPr id="163846" name="Picture 7" descr="grap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2781300"/>
            <a:ext cx="44688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384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820738" y="1428750"/>
          <a:ext cx="2794000" cy="1008063"/>
        </p:xfrm>
        <a:graphic>
          <a:graphicData uri="http://schemas.openxmlformats.org/presentationml/2006/ole">
            <p:oleObj spid="_x0000_s163844" name="数式" r:id="rId4" imgW="1091726" imgH="393529" progId="Equation.3">
              <p:embed/>
            </p:oleObj>
          </a:graphicData>
        </a:graphic>
      </p:graphicFrame>
      <p:sp>
        <p:nvSpPr>
          <p:cNvPr id="163847" name="Rectangle 11"/>
          <p:cNvSpPr>
            <a:spLocks/>
          </p:cNvSpPr>
          <p:nvPr/>
        </p:nvSpPr>
        <p:spPr bwMode="auto">
          <a:xfrm>
            <a:off x="446088" y="1649413"/>
            <a:ext cx="822960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ja-JP" altLang="en-US" sz="3200">
                <a:ea typeface="HGPｺﾞｼｯｸM" pitchFamily="50" charset="-128"/>
              </a:rPr>
              <a:t>                        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endParaRPr lang="ja-JP" altLang="en-US" sz="2800">
              <a:ea typeface="HGPｺﾞｼｯｸM" pitchFamily="50" charset="-128"/>
            </a:endParaRP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endParaRPr lang="ja-JP" altLang="en-US" sz="2400">
              <a:ea typeface="HGPｺﾞｼｯｸM" pitchFamily="50" charset="-128"/>
            </a:endParaRP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endParaRPr lang="ja-JP" altLang="en-US" sz="2400">
              <a:ea typeface="HGPｺﾞｼｯｸM" pitchFamily="50" charset="-128"/>
            </a:endParaRPr>
          </a:p>
          <a:p>
            <a:pPr marL="1143000" lvl="2" indent="-228600" eaLnBrk="0" hangingPunct="0">
              <a:spcBef>
                <a:spcPct val="20000"/>
              </a:spcBef>
              <a:buFont typeface="Arial" charset="0"/>
              <a:buChar char="•"/>
            </a:pPr>
            <a:endParaRPr lang="ja-JP" altLang="en-US" sz="2400">
              <a:ea typeface="HGPｺﾞｼｯｸM" pitchFamily="50" charset="-128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endParaRPr lang="ja-JP" altLang="en-US" sz="2800">
              <a:ea typeface="HGPｺﾞｼｯｸM" pitchFamily="50" charset="-128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ja-JP" altLang="en-US" sz="3200">
              <a:ea typeface="HGPｺﾞｼｯｸM" pitchFamily="50" charset="-128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ja-JP" altLang="en-US" sz="3200">
              <a:ea typeface="HGPｺﾞｼｯｸM" pitchFamily="50" charset="-128"/>
            </a:endParaRPr>
          </a:p>
        </p:txBody>
      </p:sp>
      <p:sp>
        <p:nvSpPr>
          <p:cNvPr id="163848" name="Text Box 12"/>
          <p:cNvSpPr txBox="1">
            <a:spLocks noChangeArrowheads="1"/>
          </p:cNvSpPr>
          <p:nvPr/>
        </p:nvSpPr>
        <p:spPr bwMode="auto">
          <a:xfrm>
            <a:off x="2070100" y="3957638"/>
            <a:ext cx="167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shininess = 5</a:t>
            </a:r>
          </a:p>
        </p:txBody>
      </p:sp>
      <p:pic>
        <p:nvPicPr>
          <p:cNvPr id="163849" name="Picture 13" descr="graph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8675" y="2800350"/>
            <a:ext cx="4419600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0" name="Text Box 14"/>
          <p:cNvSpPr txBox="1">
            <a:spLocks noChangeArrowheads="1"/>
          </p:cNvSpPr>
          <p:nvPr/>
        </p:nvSpPr>
        <p:spPr bwMode="auto">
          <a:xfrm>
            <a:off x="5486400" y="3925888"/>
            <a:ext cx="1885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shininess =100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Generate PMREM (1)</a:t>
            </a:r>
          </a:p>
        </p:txBody>
      </p:sp>
      <p:sp>
        <p:nvSpPr>
          <p:cNvPr id="1710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Box-filter kernel filtering</a:t>
            </a:r>
          </a:p>
          <a:p>
            <a:pPr lvl="1"/>
            <a:r>
              <a:rPr lang="en-US" altLang="ja-JP" smtClean="0"/>
              <a:t>Simply use bilinear filtering to generate mipmaps</a:t>
            </a:r>
            <a:endParaRPr lang="ja-JP" altLang="en-US" smtClean="0"/>
          </a:p>
          <a:p>
            <a:pPr lvl="1"/>
            <a:r>
              <a:rPr lang="en-US" altLang="en-US" smtClean="0"/>
              <a:t>LOD</a:t>
            </a:r>
            <a:r>
              <a:rPr lang="en-US" altLang="ja-JP" smtClean="0"/>
              <a:t> values </a:t>
            </a:r>
            <a:r>
              <a:rPr lang="en-US" altLang="en-US" smtClean="0"/>
              <a:t>are set </a:t>
            </a:r>
            <a:r>
              <a:rPr lang="en-US" altLang="ja-JP" smtClean="0"/>
              <a:t>according to </a:t>
            </a:r>
            <a:r>
              <a:rPr lang="en-US" altLang="en-US" smtClean="0"/>
              <a:t>shininess</a:t>
            </a:r>
            <a:endParaRPr lang="ja-JP" altLang="en-US" smtClean="0"/>
          </a:p>
          <a:p>
            <a:pPr lvl="2"/>
            <a:r>
              <a:rPr lang="en-US" altLang="ja-JP" smtClean="0"/>
              <a:t>Quality is quite low</a:t>
            </a:r>
            <a:endParaRPr lang="ja-JP" altLang="en-US" smtClean="0"/>
          </a:p>
          <a:p>
            <a:pPr lvl="2"/>
            <a:r>
              <a:rPr lang="en-US" altLang="ja-JP" smtClean="0"/>
              <a:t>Not even an approximation</a:t>
            </a:r>
            <a:endParaRPr lang="ja-JP" altLang="en-US" smtClean="0"/>
          </a:p>
          <a:p>
            <a:pPr lvl="1"/>
            <a:r>
              <a:rPr lang="en-US" altLang="en-US" smtClean="0"/>
              <a:t>Use as </a:t>
            </a:r>
            <a:r>
              <a:rPr lang="en-US" altLang="ja-JP" smtClean="0"/>
              <a:t>a fa</a:t>
            </a:r>
            <a:r>
              <a:rPr lang="en-US" altLang="en-US" smtClean="0"/>
              <a:t>stest profile for dynamic PMREM</a:t>
            </a:r>
            <a:r>
              <a:rPr lang="en-US" altLang="ja-JP" smtClean="0"/>
              <a:t> generation</a:t>
            </a:r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Box kernel filter</a:t>
            </a:r>
          </a:p>
        </p:txBody>
      </p:sp>
      <p:pic>
        <p:nvPicPr>
          <p:cNvPr id="172034" name="Picture 6" descr="A01 Box-filter kern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Image Based Lighting (IBL)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Lighting that uses a texture (an image) as light source</a:t>
            </a:r>
            <a:endParaRPr lang="ja-JP" altLang="en-US" smtClean="0"/>
          </a:p>
          <a:p>
            <a:pPr lvl="1"/>
            <a:r>
              <a:rPr lang="en-US" altLang="ja-JP" smtClean="0"/>
              <a:t>How is it different than Environment Mapping? </a:t>
            </a:r>
          </a:p>
          <a:p>
            <a:pPr lvl="2"/>
            <a:r>
              <a:rPr lang="en-US" altLang="ja-JP" smtClean="0"/>
              <a:t>In a broad sense, environment mapping is one of techniques of Image Based Lighting</a:t>
            </a:r>
            <a:endParaRPr lang="ja-JP" altLang="en-US" smtClean="0"/>
          </a:p>
          <a:p>
            <a:pPr lvl="1"/>
            <a:endParaRPr lang="en-US" altLang="ja-JP" smtClean="0"/>
          </a:p>
        </p:txBody>
      </p:sp>
      <p:pic>
        <p:nvPicPr>
          <p:cNvPr id="35843" name="Picture 5" descr="Environment Map without fresn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3643313"/>
            <a:ext cx="5329238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Generate PMREM (2)</a:t>
            </a:r>
            <a:endParaRPr lang="ja-JP" altLang="en-US" smtClean="0">
              <a:effectLst/>
            </a:endParaRPr>
          </a:p>
        </p:txBody>
      </p:sp>
      <p:sp>
        <p:nvSpPr>
          <p:cNvPr id="1730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Gaussian kernel filtering</a:t>
            </a:r>
          </a:p>
          <a:p>
            <a:pPr lvl="1"/>
            <a:r>
              <a:rPr lang="en-US" altLang="ja-JP" smtClean="0"/>
              <a:t>Apply 2D Gaussian blur to each face</a:t>
            </a:r>
            <a:endParaRPr lang="ja-JP" altLang="en-US" smtClean="0"/>
          </a:p>
          <a:p>
            <a:pPr lvl="2"/>
            <a:r>
              <a:rPr lang="en-US" altLang="ja-JP" smtClean="0"/>
              <a:t>Not physically based</a:t>
            </a:r>
            <a:endParaRPr lang="ja-JP" altLang="en-US" smtClean="0"/>
          </a:p>
          <a:p>
            <a:pPr lvl="3"/>
            <a:r>
              <a:rPr lang="en-US" altLang="ja-JP" smtClean="0"/>
              <a:t>As the blur radius increases, visual artifacts from error in </a:t>
            </a:r>
            <a:r>
              <a:rPr lang="en-US" altLang="ja-JP" smtClean="0">
                <a:latin typeface="Symbol" pitchFamily="18" charset="2"/>
              </a:rPr>
              <a:t>Dw</a:t>
            </a:r>
            <a:r>
              <a:rPr lang="en-US" altLang="ja-JP" smtClean="0"/>
              <a:t> become noticeable</a:t>
            </a:r>
          </a:p>
          <a:p>
            <a:pPr lvl="2"/>
            <a:r>
              <a:rPr lang="en-US" altLang="ja-JP" smtClean="0"/>
              <a:t>The cube map boundary problem is noticeable</a:t>
            </a:r>
            <a:endParaRPr lang="ja-JP" altLang="en-US" smtClean="0"/>
          </a:p>
          <a:p>
            <a:pPr lvl="3"/>
            <a:r>
              <a:rPr lang="en-US" altLang="ja-JP" smtClean="0"/>
              <a:t>Even using overlapping (described later) for slow gradation generated by the blur process, since filtering isn’t performed over edges, banding is perceived on the edges when colors are changed rapidly  </a:t>
            </a:r>
            <a:endParaRPr lang="ja-JP" altLang="en-US" smtClean="0"/>
          </a:p>
          <a:p>
            <a:pPr lvl="2"/>
            <a:r>
              <a:rPr lang="en-US" altLang="en-US" smtClean="0"/>
              <a:t>Use as </a:t>
            </a:r>
            <a:r>
              <a:rPr lang="en-US" altLang="ja-JP" smtClean="0"/>
              <a:t>the second fa</a:t>
            </a:r>
            <a:r>
              <a:rPr lang="en-US" altLang="en-US" smtClean="0"/>
              <a:t>stest profile for dynamic PMREM</a:t>
            </a:r>
            <a:r>
              <a:rPr lang="en-US" altLang="ja-JP" smtClean="0"/>
              <a:t> generation</a:t>
            </a:r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Gaussian kernel filter</a:t>
            </a:r>
          </a:p>
        </p:txBody>
      </p:sp>
      <p:pic>
        <p:nvPicPr>
          <p:cNvPr id="174082" name="Picture 7" descr="A02 2d-gaussian kern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Generate PMREM(3)</a:t>
            </a:r>
            <a:endParaRPr lang="ja-JP" altLang="en-US" smtClean="0">
              <a:effectLst/>
            </a:endParaRPr>
          </a:p>
        </p:txBody>
      </p:sp>
      <p:sp>
        <p:nvSpPr>
          <p:cNvPr id="175106" name="Rectangle 3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8362950" cy="3108325"/>
          </a:xfrm>
        </p:spPr>
        <p:txBody>
          <a:bodyPr/>
          <a:lstStyle/>
          <a:p>
            <a:r>
              <a:rPr lang="en-US" altLang="ja-JP" sz="2800" smtClean="0"/>
              <a:t>Spherical Phong kernel filtering</a:t>
            </a:r>
          </a:p>
          <a:p>
            <a:pPr lvl="1"/>
            <a:r>
              <a:rPr lang="en-US" altLang="ja-JP" sz="2400" smtClean="0"/>
              <a:t>T</a:t>
            </a:r>
            <a:r>
              <a:rPr lang="en-US" altLang="en-US" sz="2400" smtClean="0"/>
              <a:t>he shininess </a:t>
            </a:r>
            <a:r>
              <a:rPr lang="en-US" altLang="ja-JP" sz="2400" smtClean="0"/>
              <a:t>values are converted using the fitting function</a:t>
            </a:r>
            <a:endParaRPr lang="ja-JP" altLang="en-US" sz="2400" smtClean="0"/>
          </a:p>
          <a:p>
            <a:pPr lvl="1"/>
            <a:r>
              <a:rPr lang="en-US" altLang="ja-JP" sz="2400" smtClean="0"/>
              <a:t>The cube map boundary problem still exists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We expected to solve it before the implementation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The reason is that, since the centers of adjacent pixels across the edges are not matched, the filtered colors are also not matched</a:t>
            </a:r>
            <a:endParaRPr lang="ja-JP" altLang="en-US" sz="2000" smtClean="0"/>
          </a:p>
        </p:txBody>
      </p:sp>
      <p:pic>
        <p:nvPicPr>
          <p:cNvPr id="175107" name="Picture 4" descr="D01 edge artifact with spherical ph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4149725"/>
            <a:ext cx="41767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Spherical Phong kernel filter</a:t>
            </a:r>
          </a:p>
        </p:txBody>
      </p:sp>
      <p:pic>
        <p:nvPicPr>
          <p:cNvPr id="176130" name="Picture 6" descr="A03 Spherical-Phong kernel(GPU 16x1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>
                <a:effectLst/>
              </a:rPr>
              <a:t>Phong kernel implementation(GPU)</a:t>
            </a:r>
          </a:p>
        </p:txBody>
      </p:sp>
      <p:sp>
        <p:nvSpPr>
          <p:cNvPr id="1771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Brute force implementation similar to irradiance map generation</a:t>
            </a:r>
            <a:endParaRPr lang="ja-JP" altLang="en-US" smtClean="0"/>
          </a:p>
          <a:p>
            <a:pPr lvl="1"/>
            <a:r>
              <a:rPr lang="en-US" altLang="ja-JP" smtClean="0"/>
              <a:t>In the final implementation, a face is subdivided into 9 rectangles for texture fetch reduction</a:t>
            </a:r>
            <a:endParaRPr lang="ja-JP" altLang="en-US" smtClean="0"/>
          </a:p>
          <a:p>
            <a:pPr lvl="2"/>
            <a:r>
              <a:rPr lang="en-US" altLang="ja-JP" smtClean="0"/>
              <a:t>Faster by 50%</a:t>
            </a:r>
            <a:endParaRPr lang="ja-JP" altLang="en-US" smtClean="0"/>
          </a:p>
          <a:p>
            <a:pPr lvl="2"/>
            <a:r>
              <a:rPr lang="en-US" altLang="ja-JP" smtClean="0"/>
              <a:t>9x6=54 shaders are used for each mip level</a:t>
            </a:r>
            <a:endParaRPr lang="ja-JP" altLang="en-US" smtClean="0"/>
          </a:p>
          <a:p>
            <a:pPr lvl="1"/>
            <a:r>
              <a:rPr lang="en-US" altLang="ja-JP" smtClean="0"/>
              <a:t>Subdivision is not used below 16x16</a:t>
            </a:r>
            <a:endParaRPr lang="ja-JP" altLang="en-US" smtClean="0"/>
          </a:p>
          <a:p>
            <a:pPr lvl="2"/>
            <a:r>
              <a:rPr lang="en-US" altLang="ja-JP" smtClean="0"/>
              <a:t>It becomes ALU bound as texture cache efficiently works for smaller textures </a:t>
            </a:r>
            <a:endParaRPr lang="ja-JP" altLang="en-US" smtClean="0"/>
          </a:p>
          <a:p>
            <a:pPr lvl="1"/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>
                <a:effectLst/>
              </a:rPr>
              <a:t>Phong kernel implementation(CPU)</a:t>
            </a:r>
          </a:p>
        </p:txBody>
      </p:sp>
      <p:sp>
        <p:nvSpPr>
          <p:cNvPr id="1781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mtClean="0"/>
              <a:t>Offline generation by the tool for static IBL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SH coefficients and PMREM are automatically generated during scene export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For performance, 64x64x6 PMREM is only supported for static IBL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Brute force implementation</a:t>
            </a:r>
            <a:endParaRPr lang="ja-JP" altLang="en-US" smtClean="0"/>
          </a:p>
          <a:p>
            <a:pPr lvl="3">
              <a:lnSpc>
                <a:spcPct val="90000"/>
              </a:lnSpc>
            </a:pPr>
            <a:r>
              <a:rPr lang="en-US" altLang="ja-JP" smtClean="0"/>
              <a:t>All level mipmaps are generated from the top level texture at the same time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Core2 8 hardware threads @ 2.8GHz</a:t>
            </a:r>
            <a:endParaRPr lang="ja-JP" altLang="en-US" smtClean="0"/>
          </a:p>
          <a:p>
            <a:pPr lvl="3">
              <a:lnSpc>
                <a:spcPct val="90000"/>
              </a:lnSpc>
            </a:pPr>
            <a:r>
              <a:rPr lang="en-US" altLang="ja-JP" smtClean="0"/>
              <a:t>64x64x6 : 5.6s</a:t>
            </a:r>
          </a:p>
          <a:p>
            <a:pPr lvl="3">
              <a:lnSpc>
                <a:spcPct val="90000"/>
              </a:lnSpc>
            </a:pPr>
            <a:r>
              <a:rPr lang="en-US" altLang="ja-JP" smtClean="0"/>
              <a:t>32x32x6 : 0.5s</a:t>
            </a:r>
          </a:p>
          <a:p>
            <a:pPr lvl="3">
              <a:lnSpc>
                <a:spcPct val="90000"/>
              </a:lnSpc>
            </a:pPr>
            <a:r>
              <a:rPr lang="en-US" altLang="ja-JP" smtClean="0"/>
              <a:t>SSE &amp; multithread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endParaRPr lang="ja-JP" altLang="en-US" smtClean="0"/>
          </a:p>
          <a:p>
            <a:pPr lvl="2">
              <a:lnSpc>
                <a:spcPct val="90000"/>
              </a:lnSpc>
            </a:pPr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Generate PFREM (4)</a:t>
            </a:r>
            <a:endParaRPr lang="ja-JP" altLang="en-US" smtClean="0">
              <a:effectLst/>
            </a:endParaRPr>
          </a:p>
        </p:txBody>
      </p:sp>
      <p:sp>
        <p:nvSpPr>
          <p:cNvPr id="1792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Poisson kernel filtering</a:t>
            </a:r>
          </a:p>
          <a:p>
            <a:pPr lvl="1"/>
            <a:r>
              <a:rPr lang="en-US" altLang="ja-JP" smtClean="0"/>
              <a:t>Implemented a faster version of Phong kernel filtering</a:t>
            </a:r>
            <a:endParaRPr lang="ja-JP" altLang="en-US" smtClean="0"/>
          </a:p>
          <a:p>
            <a:pPr lvl="2"/>
            <a:r>
              <a:rPr lang="en-US" altLang="ja-JP" smtClean="0"/>
              <a:t>Apply about 160tap filter with one lower level mipmap texture</a:t>
            </a:r>
            <a:endParaRPr lang="ja-JP" altLang="en-US" smtClean="0"/>
          </a:p>
          <a:p>
            <a:pPr lvl="3"/>
            <a:r>
              <a:rPr lang="en-US" altLang="ja-JP" smtClean="0"/>
              <a:t>Quality is compromised even with this process</a:t>
            </a:r>
            <a:endParaRPr lang="ja-JP" altLang="en-US" smtClean="0"/>
          </a:p>
          <a:p>
            <a:pPr lvl="2"/>
            <a:r>
              <a:rPr lang="en-US" altLang="ja-JP" smtClean="0"/>
              <a:t>Many taps are needed for desired quality</a:t>
            </a:r>
            <a:endParaRPr lang="ja-JP" altLang="en-US" smtClean="0"/>
          </a:p>
          <a:p>
            <a:pPr lvl="3"/>
            <a:r>
              <a:rPr lang="en-US" altLang="ja-JP" smtClean="0"/>
              <a:t>Didn’t work as optimization</a:t>
            </a:r>
            <a:endParaRPr lang="ja-JP" altLang="en-US" smtClean="0"/>
          </a:p>
          <a:p>
            <a:pPr lvl="3"/>
            <a:r>
              <a:rPr lang="en-US" altLang="ja-JP" smtClean="0"/>
              <a:t>Didn’t work well with Overlapping process</a:t>
            </a:r>
            <a:endParaRPr lang="ja-JP" altLang="en-US" smtClean="0"/>
          </a:p>
          <a:p>
            <a:pPr lvl="2"/>
            <a:r>
              <a:rPr lang="en-US" altLang="ja-JP" smtClean="0"/>
              <a:t>Not used because of bad quality and performance</a:t>
            </a:r>
            <a:endParaRPr lang="ja-JP" altLang="en-US" smtClean="0"/>
          </a:p>
          <a:p>
            <a:pPr lvl="2"/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Comparisons</a:t>
            </a:r>
            <a:endParaRPr lang="ja-JP" altLang="en-US" smtClean="0">
              <a:effectLst/>
            </a:endParaRPr>
          </a:p>
        </p:txBody>
      </p:sp>
      <p:pic>
        <p:nvPicPr>
          <p:cNvPr id="180226" name="Picture 4" descr="A01 Box-filter kern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923925"/>
            <a:ext cx="49434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 Box 5"/>
          <p:cNvSpPr txBox="1">
            <a:spLocks noChangeArrowheads="1"/>
          </p:cNvSpPr>
          <p:nvPr/>
        </p:nvSpPr>
        <p:spPr bwMode="auto">
          <a:xfrm>
            <a:off x="9525" y="944563"/>
            <a:ext cx="1933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bg1"/>
                </a:solidFill>
                <a:ea typeface="HGPｺﾞｼｯｸM" pitchFamily="50" charset="-128"/>
              </a:rPr>
              <a:t>Box kernel filter</a:t>
            </a:r>
          </a:p>
        </p:txBody>
      </p:sp>
      <p:pic>
        <p:nvPicPr>
          <p:cNvPr id="180228" name="Picture 6" descr="A02 2d-gaussian kern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200" y="923925"/>
            <a:ext cx="48641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9" name="Text Box 7"/>
          <p:cNvSpPr txBox="1">
            <a:spLocks noChangeArrowheads="1"/>
          </p:cNvSpPr>
          <p:nvPr/>
        </p:nvSpPr>
        <p:spPr bwMode="auto">
          <a:xfrm>
            <a:off x="6546850" y="950913"/>
            <a:ext cx="256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bg1"/>
                </a:solidFill>
                <a:ea typeface="HGPｺﾞｼｯｸM" pitchFamily="50" charset="-128"/>
              </a:rPr>
              <a:t>Gaussian kernel filter</a:t>
            </a:r>
          </a:p>
        </p:txBody>
      </p:sp>
      <p:sp>
        <p:nvSpPr>
          <p:cNvPr id="180230" name="Text Box 9"/>
          <p:cNvSpPr txBox="1">
            <a:spLocks noChangeArrowheads="1"/>
          </p:cNvSpPr>
          <p:nvPr/>
        </p:nvSpPr>
        <p:spPr bwMode="auto">
          <a:xfrm>
            <a:off x="3697288" y="6062663"/>
            <a:ext cx="3360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bg1"/>
                </a:solidFill>
                <a:ea typeface="HGPｺﾞｼｯｸM" pitchFamily="50" charset="-128"/>
              </a:rPr>
              <a:t>Spherical Phong kernel filter</a:t>
            </a:r>
          </a:p>
        </p:txBody>
      </p:sp>
      <p:pic>
        <p:nvPicPr>
          <p:cNvPr id="180231" name="Picture 10" descr="A03 Spherical-Phong kernel(GPU 16x16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75" y="3394075"/>
            <a:ext cx="578485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2" name="Text Box 11"/>
          <p:cNvSpPr txBox="1">
            <a:spLocks noChangeArrowheads="1"/>
          </p:cNvSpPr>
          <p:nvPr/>
        </p:nvSpPr>
        <p:spPr bwMode="auto">
          <a:xfrm>
            <a:off x="4000500" y="6186488"/>
            <a:ext cx="3360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bg1"/>
                </a:solidFill>
                <a:ea typeface="HGPｺﾞｼｯｸM" pitchFamily="50" charset="-128"/>
              </a:rPr>
              <a:t>Spherical Phong kernel 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Mipmap LOD</a:t>
            </a:r>
            <a:endParaRPr lang="ja-JP" altLang="en-US" smtClean="0">
              <a:effectLst/>
            </a:endParaRPr>
          </a:p>
        </p:txBody>
      </p:sp>
      <p:sp>
        <p:nvSpPr>
          <p:cNvPr id="5327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257300"/>
            <a:ext cx="8572500" cy="4833938"/>
          </a:xfrm>
        </p:spPr>
        <p:txBody>
          <a:bodyPr/>
          <a:lstStyle/>
          <a:p>
            <a:r>
              <a:rPr lang="en-US" altLang="ja-JP" sz="2800" smtClean="0"/>
              <a:t>Mipmap LOD parameter is calculated for generated PMREM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Select the mip level according to shininess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Using texCUBElod() for each pixel</a:t>
            </a:r>
          </a:p>
          <a:p>
            <a:pPr lvl="2"/>
            <a:endParaRPr lang="ja-JP" altLang="en-US" sz="2000" smtClean="0"/>
          </a:p>
          <a:p>
            <a:pPr lvl="2"/>
            <a:endParaRPr lang="ja-JP" altLang="en-US" sz="2000" smtClean="0"/>
          </a:p>
          <a:p>
            <a:pPr lvl="3"/>
            <a:r>
              <a:rPr lang="en-US" altLang="ja-JP" sz="1800" i="1" smtClean="0">
                <a:latin typeface="Times New Roman" pitchFamily="18" charset="0"/>
              </a:rPr>
              <a:t>a </a:t>
            </a:r>
            <a:r>
              <a:rPr lang="en-US" altLang="ja-JP" sz="1800" smtClean="0"/>
              <a:t>is calculated according to the texture size and shininess</a:t>
            </a:r>
            <a:endParaRPr lang="ja-JP" altLang="en-US" sz="1800" smtClean="0"/>
          </a:p>
          <a:p>
            <a:pPr lvl="2"/>
            <a:r>
              <a:rPr lang="en-US" altLang="ja-JP" sz="2000" smtClean="0"/>
              <a:t>With trilinear filtering </a:t>
            </a:r>
            <a:endParaRPr lang="ja-JP" altLang="en-US" sz="2000" smtClean="0"/>
          </a:p>
          <a:p>
            <a:pPr lvl="1"/>
            <a:r>
              <a:rPr lang="en-US" altLang="ja-JP" sz="2400" smtClean="0"/>
              <a:t>Each shininess value corresponding to each mip level is calculated by fitting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Fitted for both Box Filter Kernel and Phong Filter Kernel</a:t>
            </a:r>
            <a:endParaRPr lang="ja-JP" altLang="en-US" sz="2000" smtClean="0"/>
          </a:p>
          <a:p>
            <a:pPr lvl="1"/>
            <a:endParaRPr lang="ja-JP" altLang="en-US" sz="2400" smtClean="0"/>
          </a:p>
        </p:txBody>
      </p:sp>
      <p:graphicFrame>
        <p:nvGraphicFramePr>
          <p:cNvPr id="53269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2124075" y="3068638"/>
          <a:ext cx="4783138" cy="615950"/>
        </p:xfrm>
        <a:graphic>
          <a:graphicData uri="http://schemas.openxmlformats.org/presentationml/2006/ole">
            <p:oleObj spid="_x0000_s53269" name="数式" r:id="rId3" imgW="167616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Edge overlapping</a:t>
            </a:r>
          </a:p>
        </p:txBody>
      </p:sp>
      <p:sp>
        <p:nvSpPr>
          <p:cNvPr id="182274" name="Rectangle 3"/>
          <p:cNvSpPr>
            <a:spLocks noGrp="1"/>
          </p:cNvSpPr>
          <p:nvPr>
            <p:ph type="body" idx="1"/>
          </p:nvPr>
        </p:nvSpPr>
        <p:spPr>
          <a:xfrm>
            <a:off x="468313" y="1268413"/>
            <a:ext cx="8229600" cy="4792662"/>
          </a:xfrm>
        </p:spPr>
        <p:txBody>
          <a:bodyPr/>
          <a:lstStyle/>
          <a:p>
            <a:r>
              <a:rPr lang="en-US" altLang="ja-JP" sz="2800" smtClean="0"/>
              <a:t>Need to solve the cubemap boundary problem</a:t>
            </a:r>
          </a:p>
          <a:p>
            <a:pPr lvl="1"/>
            <a:r>
              <a:rPr lang="en-US" altLang="ja-JP" sz="2400" smtClean="0"/>
              <a:t>No bilinear filtering is applied on the cubemap boundaries of each face with DX9 hardware</a:t>
            </a:r>
            <a:endParaRPr lang="ja-JP" altLang="en-US" sz="2400" smtClean="0"/>
          </a:p>
          <a:p>
            <a:pPr lvl="1"/>
            <a:r>
              <a:rPr lang="en-US" altLang="ja-JP" sz="2400" smtClean="0"/>
              <a:t>Problematic especially for low resolution mipmaps (1x1 or 2x2)</a:t>
            </a:r>
            <a:endParaRPr lang="ja-JP" altLang="en-US" sz="2400" smtClean="0"/>
          </a:p>
          <a:p>
            <a:pPr lvl="1"/>
            <a:r>
              <a:rPr lang="en-US" altLang="ja-JP" sz="2400" smtClean="0"/>
              <a:t>Edge fixup in AMD CubeMapGen</a:t>
            </a:r>
            <a:endParaRPr lang="ja-JP" altLang="en-US" sz="2400" smtClean="0"/>
          </a:p>
          <a:p>
            <a:pPr lvl="1"/>
            <a:endParaRPr lang="ja-JP" altLang="en-US" sz="2400" smtClean="0"/>
          </a:p>
        </p:txBody>
      </p:sp>
      <p:pic>
        <p:nvPicPr>
          <p:cNvPr id="182275" name="Picture 4" descr="B01 Edge blend-O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3860800"/>
            <a:ext cx="5111750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Physically Based IBL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mtClean="0"/>
              <a:t>Ad-hoc IBL vs. Physically-based IBL</a:t>
            </a:r>
          </a:p>
          <a:p>
            <a:pPr lvl="1">
              <a:lnSpc>
                <a:spcPct val="90000"/>
              </a:lnSpc>
            </a:pPr>
            <a:r>
              <a:rPr lang="en-US" altLang="ja-JP" smtClean="0"/>
              <a:t>Has the same differences and similarities between ad-hoc rendering and physically based rendering</a:t>
            </a:r>
            <a:r>
              <a:rPr lang="en-US" altLang="ja-JP" sz="3200" smtClean="0"/>
              <a:t> 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Ad-hoc rendering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Each process needed for rendering is implemented one by one, ad-hoc</a:t>
            </a:r>
            <a:endParaRPr lang="ja-JP" altLang="en-US" sz="2000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Physically Based Rendering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The entire renderer is designed and built based on physical premises such as the Rendering Equation and etc.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endParaRPr lang="en-US" altLang="ja-JP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Edge overlapping (1)</a:t>
            </a:r>
          </a:p>
        </p:txBody>
      </p:sp>
      <p:sp>
        <p:nvSpPr>
          <p:cNvPr id="1832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Blend adjacent boundaries by 50%</a:t>
            </a:r>
            <a:endParaRPr lang="ja-JP" altLang="en-US" smtClean="0"/>
          </a:p>
          <a:p>
            <a:pPr lvl="1"/>
            <a:r>
              <a:rPr lang="en-US" altLang="ja-JP" smtClean="0"/>
              <a:t>Simplified version of AMD CubeMapGen’s Edge Fixup</a:t>
            </a:r>
            <a:endParaRPr lang="ja-JP" altLang="en-US" smtClean="0"/>
          </a:p>
          <a:p>
            <a:pPr lvl="2"/>
            <a:r>
              <a:rPr lang="en-US" altLang="ja-JP" smtClean="0"/>
              <a:t>Adjacent texels across the boundaries become the same colors</a:t>
            </a:r>
            <a:endParaRPr lang="ja-JP" altLang="en-US" smtClean="0"/>
          </a:p>
          <a:p>
            <a:pPr lvl="3"/>
            <a:r>
              <a:rPr lang="en-US" altLang="ja-JP" smtClean="0"/>
              <a:t>If corners, the colors become the average of adjacent three texel colors</a:t>
            </a:r>
            <a:endParaRPr lang="ja-JP" altLang="en-US" smtClean="0"/>
          </a:p>
          <a:p>
            <a:pPr lvl="3"/>
            <a:r>
              <a:rPr lang="en-US" altLang="ja-JP" smtClean="0"/>
              <a:t>If 1x1, the color becomes the average of all faces</a:t>
            </a:r>
            <a:endParaRPr lang="ja-JP" altLang="en-US" smtClean="0"/>
          </a:p>
          <a:p>
            <a:pPr lvl="4"/>
            <a:r>
              <a:rPr lang="en-US" altLang="ja-JP" smtClean="0"/>
              <a:t>All texels become the same color</a:t>
            </a:r>
            <a:endParaRPr lang="ja-JP" altLang="en-US" smtClean="0"/>
          </a:p>
          <a:p>
            <a:pPr lvl="2"/>
            <a:r>
              <a:rPr lang="en-US" altLang="ja-JP" smtClean="0"/>
              <a:t>Banding is still noticeable because color gradation velocity varies</a:t>
            </a:r>
            <a:endParaRPr lang="ja-JP" altLang="en-US" smtClean="0"/>
          </a:p>
          <a:p>
            <a:pPr lvl="1"/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Edge overlapping (1)</a:t>
            </a:r>
          </a:p>
        </p:txBody>
      </p:sp>
      <p:pic>
        <p:nvPicPr>
          <p:cNvPr id="184322" name="Picture 6" descr="B01 Edge blend-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Edge overlapping (2)</a:t>
            </a:r>
          </a:p>
        </p:txBody>
      </p:sp>
      <p:sp>
        <p:nvSpPr>
          <p:cNvPr id="1853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Blend multiple texels</a:t>
            </a:r>
            <a:endParaRPr lang="ja-JP" altLang="en-US" smtClean="0"/>
          </a:p>
          <a:p>
            <a:pPr lvl="1"/>
            <a:r>
              <a:rPr lang="en-US" altLang="ja-JP" smtClean="0"/>
              <a:t>For the next step, blend 2 texels</a:t>
            </a:r>
            <a:endParaRPr lang="ja-JP" altLang="en-US" smtClean="0"/>
          </a:p>
          <a:p>
            <a:pPr lvl="2"/>
            <a:r>
              <a:rPr lang="en-US" altLang="ja-JP" smtClean="0"/>
              <a:t>In order to reduce gradation velocity variation, blend 2 texels by 1/4 and 3/4 ratio</a:t>
            </a:r>
            <a:endParaRPr lang="ja-JP" altLang="en-US" smtClean="0"/>
          </a:p>
          <a:p>
            <a:pPr lvl="3"/>
            <a:r>
              <a:rPr lang="en-US" altLang="ja-JP" smtClean="0"/>
              <a:t>Same approach as CubeMapGen</a:t>
            </a:r>
            <a:endParaRPr lang="ja-JP" altLang="en-US" smtClean="0"/>
          </a:p>
          <a:p>
            <a:pPr lvl="3"/>
            <a:r>
              <a:rPr lang="en-US" altLang="ja-JP" smtClean="0"/>
              <a:t>However, banding is still noticeable in the case where gradation acceleration drastically varies</a:t>
            </a:r>
            <a:endParaRPr lang="ja-JP" altLang="en-US" smtClean="0"/>
          </a:p>
          <a:p>
            <a:pPr lvl="3"/>
            <a:r>
              <a:rPr lang="en-US" altLang="ja-JP" smtClean="0"/>
              <a:t>As the area where banding is noticeable increases, the impression gets worse</a:t>
            </a:r>
            <a:endParaRPr lang="ja-JP" altLang="en-US" smtClean="0"/>
          </a:p>
          <a:p>
            <a:pPr lvl="3"/>
            <a:r>
              <a:rPr lang="en-US" altLang="ja-JP" smtClean="0"/>
              <a:t>Because the blurred area increases, the accuracy of the integration decreases</a:t>
            </a:r>
          </a:p>
          <a:p>
            <a:pPr lvl="4"/>
            <a:r>
              <a:rPr lang="en-US" altLang="ja-JP" smtClean="0"/>
              <a:t>Worse rendering quality</a:t>
            </a:r>
          </a:p>
          <a:p>
            <a:pPr lvl="3">
              <a:buFont typeface="Arial" charset="0"/>
              <a:buNone/>
            </a:pPr>
            <a:endParaRPr lang="en-US" altLang="ja-JP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Edge overlapping (3)</a:t>
            </a:r>
          </a:p>
        </p:txBody>
      </p:sp>
      <p:sp>
        <p:nvSpPr>
          <p:cNvPr id="1863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4 texel blend?</a:t>
            </a:r>
            <a:endParaRPr lang="ja-JP" altLang="en-US" smtClean="0"/>
          </a:p>
          <a:p>
            <a:pPr lvl="1"/>
            <a:r>
              <a:rPr lang="en-US" altLang="ja-JP" smtClean="0"/>
              <a:t>More blends don’t make sense according to our research</a:t>
            </a:r>
            <a:endParaRPr lang="ja-JP" altLang="en-US" smtClean="0"/>
          </a:p>
          <a:p>
            <a:pPr lvl="2"/>
            <a:r>
              <a:rPr lang="en-US" altLang="ja-JP" smtClean="0"/>
              <a:t>4 texel blending in CubeMapGen is not so high quality</a:t>
            </a:r>
            <a:endParaRPr lang="ja-JP" altLang="en-US" smtClean="0"/>
          </a:p>
          <a:p>
            <a:pPr lvl="2"/>
            <a:r>
              <a:rPr lang="en-US" altLang="ja-JP" smtClean="0"/>
              <a:t>Moreover, the precision as a signal decreses</a:t>
            </a:r>
            <a:endParaRPr lang="ja-JP" altLang="en-US" smtClean="0"/>
          </a:p>
          <a:p>
            <a:pPr lvl="1"/>
            <a:endParaRPr lang="ja-JP" altLang="en-US" smtClean="0"/>
          </a:p>
          <a:p>
            <a:pPr lvl="3">
              <a:buFont typeface="Arial" charset="0"/>
              <a:buNone/>
            </a:pPr>
            <a:endParaRPr lang="en-US" altLang="ja-JP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Bent Phong filter kernel</a:t>
            </a:r>
          </a:p>
        </p:txBody>
      </p:sp>
      <p:sp>
        <p:nvSpPr>
          <p:cNvPr id="1873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2000" smtClean="0"/>
              <a:t>This algorithm blends normals instead of colors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/>
              <a:t>Similar to the difference between Gouraud Shading and Phong Shading</a:t>
            </a:r>
          </a:p>
          <a:p>
            <a:pPr>
              <a:lnSpc>
                <a:spcPct val="80000"/>
              </a:lnSpc>
            </a:pPr>
            <a:r>
              <a:rPr lang="en-US" altLang="ja-JP" sz="2000" smtClean="0"/>
              <a:t>The normal from the center of the cube map through the center of the texel is bent by an offset angle 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/>
              <a:t>The offset angle is interpolated from zero at the center of the face to a target angle at the edge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/>
              <a:t>The target angle is the angle between the two normals of adjacent faces’ edge texels</a:t>
            </a:r>
          </a:p>
          <a:p>
            <a:pPr lvl="2">
              <a:lnSpc>
                <a:spcPct val="80000"/>
              </a:lnSpc>
            </a:pPr>
            <a:r>
              <a:rPr lang="en-US" altLang="ja-JP" sz="1600" smtClean="0"/>
              <a:t>The result from just the above steps was improved, but still not perfect</a:t>
            </a:r>
          </a:p>
          <a:p>
            <a:pPr lvl="2">
              <a:lnSpc>
                <a:spcPct val="80000"/>
              </a:lnSpc>
            </a:pPr>
            <a:r>
              <a:rPr lang="en-US" altLang="ja-JP" sz="1600" smtClean="0"/>
              <a:t>Then, using only 50% of target angle gave a much better result</a:t>
            </a:r>
          </a:p>
          <a:p>
            <a:pPr>
              <a:lnSpc>
                <a:spcPct val="80000"/>
              </a:lnSpc>
            </a:pPr>
            <a:r>
              <a:rPr lang="en-US" altLang="ja-JP" sz="2000" smtClean="0"/>
              <a:t>In the final implementation, the target angle is additionally modified based on the blur radius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/>
              <a:t>Large radius : 100% of target angle used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/>
              <a:t>Small radius : 50% used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/>
              <a:t>Since optimal values for the target angle are image dependant, adjust the values by visual adjustment instead of mathematical fitting</a:t>
            </a:r>
            <a:endParaRPr lang="ja-JP" altLang="en-US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Bent Phong filter kernel</a:t>
            </a:r>
          </a:p>
        </p:txBody>
      </p:sp>
      <p:pic>
        <p:nvPicPr>
          <p:cNvPr id="188418" name="Picture 6" descr="D03 edge artifact with spherical phong (solved 50-100% adaptive)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Bent Phong filter kernel</a:t>
            </a:r>
          </a:p>
        </p:txBody>
      </p:sp>
      <p:sp>
        <p:nvSpPr>
          <p:cNvPr id="189442" name="Text Box 5"/>
          <p:cNvSpPr txBox="1">
            <a:spLocks noChangeArrowheads="1"/>
          </p:cNvSpPr>
          <p:nvPr/>
        </p:nvSpPr>
        <p:spPr bwMode="auto">
          <a:xfrm>
            <a:off x="5616575" y="5624513"/>
            <a:ext cx="282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Bent Phong filter kernel</a:t>
            </a:r>
          </a:p>
        </p:txBody>
      </p:sp>
      <p:sp>
        <p:nvSpPr>
          <p:cNvPr id="189443" name="Text Box 6"/>
          <p:cNvSpPr txBox="1">
            <a:spLocks noChangeArrowheads="1"/>
          </p:cNvSpPr>
          <p:nvPr/>
        </p:nvSpPr>
        <p:spPr bwMode="auto">
          <a:xfrm>
            <a:off x="114300" y="5621338"/>
            <a:ext cx="4602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Edge overlapping w/ Phong filter kernel</a:t>
            </a:r>
          </a:p>
        </p:txBody>
      </p:sp>
      <p:pic>
        <p:nvPicPr>
          <p:cNvPr id="189444" name="Picture 7" descr="D02 edge artifact with spherical phong (edge blend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89025"/>
            <a:ext cx="4637088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5" name="Picture 8" descr="D03 edge artifact with spherical phong (solved 50-100% adaptive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3275" y="1079500"/>
            <a:ext cx="4530725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Implemented configurations</a:t>
            </a:r>
          </a:p>
        </p:txBody>
      </p:sp>
      <p:sp>
        <p:nvSpPr>
          <p:cNvPr id="190466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68313" y="1052513"/>
            <a:ext cx="8229600" cy="2190750"/>
          </a:xfrm>
        </p:spPr>
        <p:txBody>
          <a:bodyPr/>
          <a:lstStyle/>
          <a:p>
            <a:r>
              <a:rPr lang="en-US" altLang="ja-JP" sz="2800" smtClean="0"/>
              <a:t>Dynamic IBL</a:t>
            </a:r>
          </a:p>
          <a:p>
            <a:endParaRPr lang="ja-JP" altLang="en-US" sz="2800" smtClean="0"/>
          </a:p>
        </p:txBody>
      </p:sp>
      <p:graphicFrame>
        <p:nvGraphicFramePr>
          <p:cNvPr id="258052" name="Group 4"/>
          <p:cNvGraphicFramePr>
            <a:graphicFrameLocks noGrp="1"/>
          </p:cNvGraphicFramePr>
          <p:nvPr>
            <p:ph sz="half" idx="4294967295"/>
          </p:nvPr>
        </p:nvGraphicFramePr>
        <p:xfrm>
          <a:off x="561975" y="1563688"/>
          <a:ext cx="8229600" cy="2320925"/>
        </p:xfrm>
        <a:graphic>
          <a:graphicData uri="http://schemas.openxmlformats.org/drawingml/2006/table">
            <a:tbl>
              <a:tblPr/>
              <a:tblGrid>
                <a:gridCol w="1514475"/>
                <a:gridCol w="1487488"/>
                <a:gridCol w="2425700"/>
                <a:gridCol w="2801937"/>
              </a:tblGrid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Shininess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Filtering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Edge fixup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16x16x6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1-500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Edge overlapping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32x32x6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1-1000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2D Gaussian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Edge overlapping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16x16x6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1-250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Spherical Phong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Bent Phong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32x32x6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1-1000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Spherical Phong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Bent Phong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0499" name="Rectangle 83"/>
          <p:cNvSpPr>
            <a:spLocks/>
          </p:cNvSpPr>
          <p:nvPr/>
        </p:nvSpPr>
        <p:spPr bwMode="auto">
          <a:xfrm>
            <a:off x="473075" y="4041775"/>
            <a:ext cx="828675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altLang="ja-JP" sz="2800">
                <a:ea typeface="HGPｺﾞｼｯｸM" pitchFamily="50" charset="-128"/>
              </a:rPr>
              <a:t>Static IBL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ja-JP" altLang="en-US" sz="2800">
              <a:ea typeface="HGPｺﾞｼｯｸM" pitchFamily="50" charset="-128"/>
            </a:endParaRPr>
          </a:p>
        </p:txBody>
      </p:sp>
      <p:graphicFrame>
        <p:nvGraphicFramePr>
          <p:cNvPr id="258085" name="Group 37"/>
          <p:cNvGraphicFramePr>
            <a:graphicFrameLocks noGrp="1"/>
          </p:cNvGraphicFramePr>
          <p:nvPr>
            <p:ph sz="quarter" idx="4294967295"/>
          </p:nvPr>
        </p:nvGraphicFramePr>
        <p:xfrm>
          <a:off x="609600" y="4525963"/>
          <a:ext cx="8210550" cy="1393825"/>
        </p:xfrm>
        <a:graphic>
          <a:graphicData uri="http://schemas.openxmlformats.org/drawingml/2006/table">
            <a:tbl>
              <a:tblPr/>
              <a:tblGrid>
                <a:gridCol w="1511300"/>
                <a:gridCol w="1482725"/>
                <a:gridCol w="2520950"/>
                <a:gridCol w="2695575"/>
              </a:tblGrid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Shininess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Filtering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Edge fixup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32x32x6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1-1000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Spherical Phong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Bent Phong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64x64x6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1-2000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Spherical Phong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Bent Phong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Problems with large shininess</a:t>
            </a:r>
            <a:endParaRPr lang="ja-JP" altLang="en-US" smtClean="0">
              <a:effectLst/>
            </a:endParaRPr>
          </a:p>
        </p:txBody>
      </p:sp>
      <p:sp>
        <p:nvSpPr>
          <p:cNvPr id="19149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800" smtClean="0"/>
              <a:t>In practice with IBL, materials still look glossy even with shininess of 1,000 or 2,000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For mirror like materials, shininess of ten thousands is preferred</a:t>
            </a:r>
            <a:endParaRPr lang="ja-JP" altLang="en-US" sz="2400" smtClean="0"/>
          </a:p>
          <a:p>
            <a:pPr lvl="1"/>
            <a:r>
              <a:rPr lang="en-US" altLang="ja-JP" sz="2400" smtClean="0"/>
              <a:t>Difficult to have high enough resolution mipmap textures, because of memory and performance issues</a:t>
            </a:r>
            <a:endParaRPr lang="ja-JP" altLang="en-US" sz="2400" smtClean="0"/>
          </a:p>
          <a:p>
            <a:r>
              <a:rPr lang="en-US" altLang="ja-JP" sz="2800" smtClean="0"/>
              <a:t>Adding the mirror reflection option</a:t>
            </a:r>
            <a:endParaRPr lang="ja-JP" altLang="en-US" sz="2800" smtClean="0"/>
          </a:p>
          <a:p>
            <a:pPr lvl="1"/>
            <a:r>
              <a:rPr lang="en-US" altLang="ja-JP" sz="2000" smtClean="0"/>
              <a:t>When this functionality is turned</a:t>
            </a:r>
            <a:br>
              <a:rPr lang="en-US" altLang="ja-JP" sz="2000" smtClean="0"/>
            </a:br>
            <a:r>
              <a:rPr lang="en-US" altLang="ja-JP" sz="2000" smtClean="0"/>
              <a:t>on,</a:t>
            </a:r>
            <a:r>
              <a:rPr lang="ja-JP" altLang="en-US" sz="2000" smtClean="0"/>
              <a:t> </a:t>
            </a:r>
            <a:r>
              <a:rPr lang="en-US" altLang="ja-JP" sz="2000" smtClean="0"/>
              <a:t>the original high resolution</a:t>
            </a:r>
            <a:br>
              <a:rPr lang="en-US" altLang="ja-JP" sz="2000" smtClean="0"/>
            </a:br>
            <a:r>
              <a:rPr lang="en-US" altLang="ja-JP" sz="2000" smtClean="0"/>
              <a:t>texture is automatically chosen</a:t>
            </a:r>
            <a:endParaRPr lang="ja-JP" altLang="en-US" sz="2000" smtClean="0"/>
          </a:p>
          <a:p>
            <a:pPr lvl="2"/>
            <a:endParaRPr lang="ja-JP" altLang="en-US" sz="1800" smtClean="0"/>
          </a:p>
          <a:p>
            <a:pPr lvl="2"/>
            <a:endParaRPr lang="ja-JP" altLang="en-US" smtClean="0"/>
          </a:p>
          <a:p>
            <a:pPr lvl="2"/>
            <a:endParaRPr lang="en-US" altLang="ja-JP" smtClean="0"/>
          </a:p>
        </p:txBody>
      </p:sp>
      <p:pic>
        <p:nvPicPr>
          <p:cNvPr id="191491" name="Picture 5" descr="IBL_MirrorlikeShininess_Sam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4292600"/>
            <a:ext cx="40671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IBL Blending</a:t>
            </a:r>
          </a:p>
        </p:txBody>
      </p:sp>
      <p:sp>
        <p:nvSpPr>
          <p:cNvPr id="19251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800" smtClean="0"/>
              <a:t>Blending is necessary when using multiple Image Based Lights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Implemented blending between an SH light and an IBL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Popping was annoying when the blend factor cross 50%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Not practical</a:t>
            </a:r>
            <a:endParaRPr lang="ja-JP" altLang="en-US" sz="2000" smtClean="0"/>
          </a:p>
          <a:p>
            <a:pPr lvl="1"/>
            <a:r>
              <a:rPr lang="en-US" altLang="ja-JP" sz="2400" smtClean="0"/>
              <a:t>Blending by fetching Radiance Map twice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Diffuse term is blended with SH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For optimization, this process is performed only for the specified attenuation zone</a:t>
            </a:r>
            <a:endParaRPr lang="ja-JP" altLang="en-US" sz="2000" smtClean="0"/>
          </a:p>
          <a:p>
            <a:pPr lvl="3"/>
            <a:r>
              <a:rPr lang="en-US" altLang="ja-JP" sz="1800" smtClean="0"/>
              <a:t>Switching shader</a:t>
            </a:r>
            <a:endParaRPr lang="ja-JP" altLang="en-US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>
                <a:effectLst/>
              </a:rPr>
              <a:t>Physically Based IBL advantages</a:t>
            </a:r>
          </a:p>
        </p:txBody>
      </p:sp>
      <p:sp>
        <p:nvSpPr>
          <p:cNvPr id="164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mtClean="0"/>
              <a:t>Guarantees a rendering result that is close to shading under punctual light sources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Materials in a scene dominated by direct lighting and indirect lighting seem the same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Consistency is preserved through different lighting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Artists spend less time tweaking parameters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Even in a scene dominated by indirect lighting, materials look realistic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No need to use an environment map for glossy objects</a:t>
            </a:r>
            <a:endParaRPr lang="ja-JP" altLang="en-US" smtClean="0"/>
          </a:p>
          <a:p>
            <a:pPr lvl="3">
              <a:lnSpc>
                <a:spcPct val="90000"/>
              </a:lnSpc>
            </a:pPr>
            <a:r>
              <a:rPr lang="en-US" altLang="ja-JP" smtClean="0"/>
              <a:t>Just add an IBL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IBL Blending</a:t>
            </a:r>
          </a:p>
        </p:txBody>
      </p:sp>
      <p:pic>
        <p:nvPicPr>
          <p:cNvPr id="193538" name="Picture 6" descr="IBL Blendのコピ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8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IBL Offset</a:t>
            </a:r>
          </a:p>
        </p:txBody>
      </p:sp>
      <p:sp>
        <p:nvSpPr>
          <p:cNvPr id="66585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257300"/>
            <a:ext cx="8429625" cy="4954588"/>
          </a:xfrm>
        </p:spPr>
        <p:txBody>
          <a:bodyPr/>
          <a:lstStyle/>
          <a:p>
            <a:r>
              <a:rPr lang="en-US" altLang="ja-JP" sz="2400" smtClean="0"/>
              <a:t>A little tweak for a local reflection problem with IBL</a:t>
            </a:r>
            <a:endParaRPr lang="ja-JP" altLang="en-US" sz="2400" smtClean="0"/>
          </a:p>
          <a:p>
            <a:pPr lvl="1"/>
            <a:r>
              <a:rPr lang="en-US" altLang="ja-JP" sz="2000" smtClean="0"/>
              <a:t>The usual method</a:t>
            </a:r>
          </a:p>
          <a:p>
            <a:pPr lvl="2"/>
            <a:r>
              <a:rPr lang="en-US" altLang="ja-JP" sz="1800" smtClean="0"/>
              <a:t>Reflection vector is modified according to the virtual IBL position</a:t>
            </a:r>
            <a:endParaRPr lang="ja-JP" altLang="en-US" sz="1800" smtClean="0"/>
          </a:p>
          <a:p>
            <a:pPr lvl="2"/>
            <a:endParaRPr lang="ja-JP" altLang="en-US" sz="1800" smtClean="0"/>
          </a:p>
          <a:p>
            <a:pPr lvl="2"/>
            <a:endParaRPr lang="ja-JP" altLang="en-US" sz="1800" smtClean="0"/>
          </a:p>
          <a:p>
            <a:pPr lvl="2"/>
            <a:r>
              <a:rPr lang="en-US" altLang="ja-JP" sz="1800" i="1" smtClean="0">
                <a:latin typeface="Times New Roman" pitchFamily="18" charset="0"/>
              </a:rPr>
              <a:t>c</a:t>
            </a:r>
            <a:r>
              <a:rPr lang="en-US" altLang="ja-JP" sz="1800" smtClean="0"/>
              <a:t> is computed from the IBL size, the object size and another coefficient which is adjusted by hand</a:t>
            </a:r>
            <a:endParaRPr lang="ja-JP" altLang="en-US" sz="1800" smtClean="0"/>
          </a:p>
        </p:txBody>
      </p:sp>
      <p:graphicFrame>
        <p:nvGraphicFramePr>
          <p:cNvPr id="66583" name="Object 23"/>
          <p:cNvGraphicFramePr>
            <a:graphicFrameLocks noGrp="1" noChangeAspect="1"/>
          </p:cNvGraphicFramePr>
          <p:nvPr>
            <p:ph sz="half" idx="2"/>
          </p:nvPr>
        </p:nvGraphicFramePr>
        <p:xfrm>
          <a:off x="2051050" y="2420938"/>
          <a:ext cx="5095875" cy="596900"/>
        </p:xfrm>
        <a:graphic>
          <a:graphicData uri="http://schemas.openxmlformats.org/presentationml/2006/ole">
            <p:oleObj spid="_x0000_s66583" name="数式" r:id="rId3" imgW="2057400" imgH="241300" progId="Equation.3">
              <p:embed/>
            </p:oleObj>
          </a:graphicData>
        </a:graphic>
      </p:graphicFrame>
      <p:pic>
        <p:nvPicPr>
          <p:cNvPr id="66586" name="Picture 9" descr="IBL_Offset_Samp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8713" y="3686175"/>
            <a:ext cx="539273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87" name="Text Box 10"/>
          <p:cNvSpPr txBox="1">
            <a:spLocks noChangeArrowheads="1"/>
          </p:cNvSpPr>
          <p:nvPr/>
        </p:nvSpPr>
        <p:spPr bwMode="auto">
          <a:xfrm>
            <a:off x="4211638" y="3716338"/>
            <a:ext cx="2230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>
                <a:solidFill>
                  <a:schemeClr val="bg1"/>
                </a:solidFill>
                <a:ea typeface="HGPｺﾞｼｯｸM" pitchFamily="50" charset="-128"/>
              </a:rPr>
              <a:t>With IBL Offset</a:t>
            </a:r>
            <a:endParaRPr lang="ja-JP" altLang="en-US" sz="2400">
              <a:solidFill>
                <a:schemeClr val="bg1"/>
              </a:solidFill>
              <a:ea typeface="HGPｺﾞｼｯｸM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Matching IBL with point light</a:t>
            </a:r>
            <a:endParaRPr lang="ja-JP" altLang="en-US" smtClean="0">
              <a:effectLst/>
            </a:endParaRPr>
          </a:p>
        </p:txBody>
      </p:sp>
      <p:sp>
        <p:nvSpPr>
          <p:cNvPr id="195586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257300"/>
            <a:ext cx="8429625" cy="4954588"/>
          </a:xfrm>
        </p:spPr>
        <p:txBody>
          <a:bodyPr/>
          <a:lstStyle/>
          <a:p>
            <a:r>
              <a:rPr lang="en-US" altLang="ja-JP" sz="2800" smtClean="0"/>
              <a:t>In the case where area lighting becomes practical with IBL, punctual lights becomes problematic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When adjusting specular for punctual lights, artists tend to set smaller (blurrier) shininess values than physically based values</a:t>
            </a:r>
          </a:p>
          <a:p>
            <a:pPr lvl="2"/>
            <a:r>
              <a:rPr lang="en-US" altLang="ja-JP" sz="2000" smtClean="0"/>
              <a:t>But it is too blurry for IBL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When adjusted for IBLs, it is too sharp for punctual lights</a:t>
            </a:r>
            <a:endParaRPr lang="ja-JP" altLang="en-US" sz="2000" smtClean="0"/>
          </a:p>
          <a:p>
            <a:pPr lvl="1"/>
            <a:r>
              <a:rPr lang="en-US" altLang="ja-JP" sz="2400" smtClean="0"/>
              <a:t>No way for artists to adjust specular without matching</a:t>
            </a:r>
            <a:endParaRPr lang="ja-JP" altLang="en-US" sz="2400" smtClean="0"/>
          </a:p>
          <a:p>
            <a:endParaRPr lang="ja-JP" altLang="en-US" sz="2800" smtClean="0"/>
          </a:p>
          <a:p>
            <a:pPr lvl="1"/>
            <a:endParaRPr lang="ja-JP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Shininess hack</a:t>
            </a:r>
            <a:endParaRPr lang="ja-JP" altLang="en-US" smtClean="0">
              <a:effectLst/>
            </a:endParaRPr>
          </a:p>
        </p:txBody>
      </p:sp>
      <p:sp>
        <p:nvSpPr>
          <p:cNvPr id="6863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257300"/>
            <a:ext cx="8429625" cy="4954588"/>
          </a:xfrm>
        </p:spPr>
        <p:txBody>
          <a:bodyPr/>
          <a:lstStyle/>
          <a:p>
            <a:r>
              <a:rPr lang="en-US" altLang="ja-JP" sz="2400" smtClean="0"/>
              <a:t>Not mathematical matching, but matching the result from punctual lights to the result from IBL</a:t>
            </a:r>
            <a:endParaRPr lang="ja-JP" altLang="en-US" sz="2400" smtClean="0"/>
          </a:p>
          <a:p>
            <a:pPr lvl="1"/>
            <a:r>
              <a:rPr lang="en-US" altLang="ja-JP" sz="2000" smtClean="0"/>
              <a:t>Anyhow, this is a hack</a:t>
            </a:r>
          </a:p>
          <a:p>
            <a:pPr lvl="2"/>
            <a:r>
              <a:rPr lang="en-US" altLang="ja-JP" sz="1800" smtClean="0"/>
              <a:t>The coefficient can’t be precisely adjusted</a:t>
            </a:r>
            <a:endParaRPr lang="ja-JP" altLang="en-US" sz="1800" smtClean="0"/>
          </a:p>
          <a:p>
            <a:pPr lvl="3"/>
            <a:r>
              <a:rPr lang="en-US" altLang="ja-JP" sz="1600" smtClean="0"/>
              <a:t>Depends on the shape of the object lit</a:t>
            </a:r>
            <a:endParaRPr lang="ja-JP" altLang="en-US" sz="1600" smtClean="0"/>
          </a:p>
          <a:p>
            <a:pPr lvl="3"/>
            <a:r>
              <a:rPr lang="en-US" altLang="ja-JP" sz="1600" smtClean="0"/>
              <a:t>Depends on the size of the light source</a:t>
            </a:r>
            <a:endParaRPr lang="ja-JP" altLang="en-US" sz="1600" smtClean="0"/>
          </a:p>
          <a:p>
            <a:pPr lvl="1"/>
            <a:r>
              <a:rPr lang="en-US" altLang="ja-JP" sz="2000" smtClean="0"/>
              <a:t>Shininess value is compensated by the lighting attenuation factor</a:t>
            </a:r>
            <a:endParaRPr lang="ja-JP" altLang="en-US" sz="2000" smtClean="0"/>
          </a:p>
          <a:p>
            <a:pPr lvl="2"/>
            <a:r>
              <a:rPr lang="en-US" altLang="ja-JP" sz="1800" smtClean="0"/>
              <a:t>In the case of distant light source, shininess value tends to be the original shininess value</a:t>
            </a:r>
            <a:endParaRPr lang="ja-JP" altLang="en-US" sz="1800" smtClean="0"/>
          </a:p>
          <a:p>
            <a:pPr lvl="2"/>
            <a:r>
              <a:rPr lang="en-US" altLang="ja-JP" sz="1800" smtClean="0"/>
              <a:t>In the case of close light source, shininess values tends to be smaller than the original value</a:t>
            </a:r>
            <a:endParaRPr lang="ja-JP" altLang="en-US" sz="2000" smtClean="0"/>
          </a:p>
        </p:txBody>
      </p:sp>
      <p:graphicFrame>
        <p:nvGraphicFramePr>
          <p:cNvPr id="68629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468313" y="5013325"/>
          <a:ext cx="8451850" cy="830263"/>
        </p:xfrm>
        <a:graphic>
          <a:graphicData uri="http://schemas.openxmlformats.org/presentationml/2006/ole">
            <p:oleObj spid="_x0000_s68629" name="数式" r:id="rId3" imgW="4267200" imgH="419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Shininess hack</a:t>
            </a:r>
            <a:endParaRPr lang="ja-JP" altLang="en-US" smtClean="0">
              <a:effectLst/>
            </a:endParaRPr>
          </a:p>
        </p:txBody>
      </p:sp>
      <p:pic>
        <p:nvPicPr>
          <p:cNvPr id="197634" name="Picture 8" descr="Ib02 virtual light size 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25" y="928688"/>
            <a:ext cx="7346950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Shininess hack</a:t>
            </a:r>
            <a:endParaRPr lang="ja-JP" altLang="en-US" smtClean="0">
              <a:effectLst/>
            </a:endParaRPr>
          </a:p>
        </p:txBody>
      </p:sp>
      <p:pic>
        <p:nvPicPr>
          <p:cNvPr id="198658" name="Picture 4" descr="Ib01 virtual light size 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920750"/>
            <a:ext cx="734695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6" descr="Figure_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4543425"/>
            <a:ext cx="2735262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2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HDR IBL Artifact</a:t>
            </a:r>
          </a:p>
        </p:txBody>
      </p:sp>
      <p:sp>
        <p:nvSpPr>
          <p:cNvPr id="199683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68313" y="1268413"/>
            <a:ext cx="8351837" cy="3600450"/>
          </a:xfrm>
        </p:spPr>
        <p:txBody>
          <a:bodyPr/>
          <a:lstStyle/>
          <a:p>
            <a:r>
              <a:rPr lang="en-US" altLang="ja-JP" sz="2800" smtClean="0"/>
              <a:t>The rendering result looks unnatural when the high intensity light that should be occluded is coming from grazing angles </a:t>
            </a:r>
          </a:p>
          <a:p>
            <a:pPr lvl="1"/>
            <a:r>
              <a:rPr lang="en-US" altLang="ja-JP" sz="2400" smtClean="0"/>
              <a:t>Generally multiply by the ambient occlusion factor</a:t>
            </a:r>
          </a:p>
          <a:p>
            <a:pPr lvl="2"/>
            <a:r>
              <a:rPr lang="en-US" altLang="ja-JP" sz="2000" smtClean="0"/>
              <a:t>Enough for LDR IBL</a:t>
            </a:r>
          </a:p>
          <a:p>
            <a:pPr lvl="1"/>
            <a:r>
              <a:rPr lang="en-US" altLang="ja-JP" sz="2400" smtClean="0"/>
              <a:t>The artifact is noticeable when HDR IBL has a big difference of intensities, just like the real world</a:t>
            </a:r>
          </a:p>
          <a:p>
            <a:pPr lvl="2"/>
            <a:r>
              <a:rPr lang="en-US" altLang="ja-JP" sz="2000" smtClean="0"/>
              <a:t>Multiplying by the ambient occlusion factor isn’t enough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HDR IBL Artifact</a:t>
            </a:r>
            <a:endParaRPr lang="ja-JP" altLang="en-US" smtClean="0">
              <a:effectLst/>
            </a:endParaRPr>
          </a:p>
        </p:txBody>
      </p:sp>
      <p:pic>
        <p:nvPicPr>
          <p:cNvPr id="200706" name="Picture 12" descr="Eb02 xTech_Demo_IBL_SpecOcclusion_o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34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Why does the artifact occur?</a:t>
            </a:r>
          </a:p>
        </p:txBody>
      </p:sp>
      <p:sp>
        <p:nvSpPr>
          <p:cNvPr id="201730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57200" y="1257300"/>
            <a:ext cx="8429625" cy="4954588"/>
          </a:xfrm>
        </p:spPr>
        <p:txBody>
          <a:bodyPr/>
          <a:lstStyle/>
          <a:p>
            <a:r>
              <a:rPr lang="en-US" altLang="ja-JP" sz="2800" smtClean="0"/>
              <a:t>Because it is physically based</a:t>
            </a:r>
          </a:p>
          <a:p>
            <a:pPr lvl="1"/>
            <a:r>
              <a:rPr lang="en-US" altLang="ja-JP" sz="2400" smtClean="0"/>
              <a:t>It is sometimes very noticeable</a:t>
            </a:r>
          </a:p>
          <a:p>
            <a:pPr lvl="2"/>
            <a:r>
              <a:rPr lang="en-US" altLang="ja-JP" sz="2000" smtClean="0"/>
              <a:t>It unnaturally looks too bright on some pixels (edge of objects)</a:t>
            </a:r>
          </a:p>
          <a:p>
            <a:pPr lvl="1"/>
            <a:r>
              <a:rPr lang="en-US" altLang="ja-JP" sz="2400" smtClean="0"/>
              <a:t>This artifact occurs when all of the following are present: Fresnel effect, high intensity value from HDR IBL, physically based BRDF models, and high shininess values</a:t>
            </a:r>
          </a:p>
        </p:txBody>
      </p:sp>
      <p:graphicFrame>
        <p:nvGraphicFramePr>
          <p:cNvPr id="260100" name="Group 4"/>
          <p:cNvGraphicFramePr>
            <a:graphicFrameLocks noGrp="1"/>
          </p:cNvGraphicFramePr>
          <p:nvPr>
            <p:ph sz="half" idx="4294967295"/>
          </p:nvPr>
        </p:nvGraphicFramePr>
        <p:xfrm>
          <a:off x="457200" y="4692650"/>
          <a:ext cx="8162925" cy="1495425"/>
        </p:xfrm>
        <a:graphic>
          <a:graphicData uri="http://schemas.openxmlformats.org/drawingml/2006/table">
            <a:tbl>
              <a:tblPr/>
              <a:tblGrid>
                <a:gridCol w="2181225"/>
                <a:gridCol w="1362075"/>
                <a:gridCol w="666750"/>
                <a:gridCol w="1181100"/>
                <a:gridCol w="1304925"/>
                <a:gridCol w="1466850"/>
              </a:tblGrid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1" lang="ja-JP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PｺﾞｼｯｸM" pitchFamily="50" charset="-128"/>
                      </a:endParaRP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Light intensity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E.H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Schlick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shininess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Result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Worst case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10.0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0.61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500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12.644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Best case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1.0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1.0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0.04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10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0.00502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1761" name="Text Box 46"/>
          <p:cNvSpPr txBox="1">
            <a:spLocks noChangeArrowheads="1"/>
          </p:cNvSpPr>
          <p:nvPr/>
        </p:nvSpPr>
        <p:spPr bwMode="auto">
          <a:xfrm>
            <a:off x="539750" y="4256088"/>
            <a:ext cx="5865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Example of a material with a refractive index of 1.5</a:t>
            </a:r>
          </a:p>
        </p:txBody>
      </p:sp>
      <p:sp>
        <p:nvSpPr>
          <p:cNvPr id="201762" name="Text Box 70"/>
          <p:cNvSpPr txBox="1">
            <a:spLocks noChangeArrowheads="1"/>
          </p:cNvSpPr>
          <p:nvPr/>
        </p:nvSpPr>
        <p:spPr bwMode="auto">
          <a:xfrm>
            <a:off x="2484438" y="6272213"/>
            <a:ext cx="3905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A difference of about 2,500times!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Multiplying by AO factor</a:t>
            </a:r>
          </a:p>
        </p:txBody>
      </p:sp>
      <p:sp>
        <p:nvSpPr>
          <p:cNvPr id="2027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ja-JP" smtClean="0"/>
              <a:t>Is not enough</a:t>
            </a:r>
          </a:p>
          <a:p>
            <a:pPr lvl="1"/>
            <a:r>
              <a:rPr lang="en-US" altLang="ja-JP" smtClean="0"/>
              <a:t>Enough for LDR IBL and non physically based</a:t>
            </a:r>
          </a:p>
          <a:p>
            <a:pPr lvl="2"/>
            <a:r>
              <a:rPr lang="en-US" altLang="ja-JP" smtClean="0"/>
              <a:t>Unnoticeable</a:t>
            </a:r>
          </a:p>
          <a:p>
            <a:pPr lvl="1"/>
            <a:r>
              <a:rPr lang="en-US" altLang="ja-JP" smtClean="0"/>
              <a:t>Not enough for HDR IBL and physically based at all</a:t>
            </a:r>
          </a:p>
          <a:p>
            <a:pPr lvl="2"/>
            <a:r>
              <a:rPr lang="en-US" altLang="ja-JP" smtClean="0"/>
              <a:t>If an AO factor is 0.1,</a:t>
            </a:r>
          </a:p>
          <a:p>
            <a:pPr lvl="3"/>
            <a:r>
              <a:rPr lang="en-US" altLang="ja-JP" smtClean="0"/>
              <a:t>12.64*0.1=1.264 with the example</a:t>
            </a:r>
          </a:p>
          <a:p>
            <a:pPr lvl="3"/>
            <a:r>
              <a:rPr lang="en-US" altLang="ja-JP" smtClean="0"/>
              <a:t>Still higher than 1.0</a:t>
            </a:r>
          </a:p>
          <a:p>
            <a:pPr lvl="1"/>
            <a:r>
              <a:rPr lang="en-US" altLang="ja-JP" smtClean="0"/>
              <a:t>Need a more aggressive occlusion factor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>
          <a:xfrm>
            <a:off x="457200" y="46038"/>
            <a:ext cx="8686800" cy="801687"/>
          </a:xfrm>
        </p:spPr>
        <p:txBody>
          <a:bodyPr/>
          <a:lstStyle/>
          <a:p>
            <a:r>
              <a:rPr lang="en-US" altLang="ja-JP" smtClean="0">
                <a:effectLst/>
              </a:rPr>
              <a:t>PBIBL implementation</a:t>
            </a:r>
          </a:p>
        </p:txBody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8428038" cy="2087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z="2800" smtClean="0"/>
              <a:t>Implementing IBL as an approximation of the rendering equation</a:t>
            </a:r>
            <a:endParaRPr lang="ja-JP" altLang="en-US" sz="2800" smtClean="0"/>
          </a:p>
          <a:p>
            <a:pPr lvl="1">
              <a:lnSpc>
                <a:spcPct val="90000"/>
              </a:lnSpc>
            </a:pPr>
            <a:r>
              <a:rPr lang="en-US" altLang="ja-JP" sz="2400" smtClean="0"/>
              <a:t>Physically Based Image Based Lighting is one of possible examples to reasonably implement physically based rendering</a:t>
            </a:r>
            <a:endParaRPr lang="ja-JP" altLang="en-US" sz="2400" smtClean="0"/>
          </a:p>
          <a:p>
            <a:pPr lvl="1">
              <a:lnSpc>
                <a:spcPct val="90000"/>
              </a:lnSpc>
            </a:pPr>
            <a:endParaRPr lang="ja-JP" altLang="en-US" sz="2400" smtClean="0"/>
          </a:p>
          <a:p>
            <a:pPr lvl="2">
              <a:lnSpc>
                <a:spcPct val="90000"/>
              </a:lnSpc>
            </a:pPr>
            <a:endParaRPr lang="ja-JP" altLang="en-US" sz="2000" smtClean="0"/>
          </a:p>
          <a:p>
            <a:pPr lvl="1">
              <a:lnSpc>
                <a:spcPct val="90000"/>
              </a:lnSpc>
            </a:pPr>
            <a:endParaRPr lang="en-US" altLang="ja-JP" sz="2400" smtClean="0"/>
          </a:p>
        </p:txBody>
      </p:sp>
      <p:pic>
        <p:nvPicPr>
          <p:cNvPr id="38915" name="Picture 5" descr="IBL_3d_model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3141663"/>
            <a:ext cx="61928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Novel Occlusion Factor</a:t>
            </a:r>
          </a:p>
        </p:txBody>
      </p:sp>
      <p:sp>
        <p:nvSpPr>
          <p:cNvPr id="20377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ja-JP" smtClean="0"/>
              <a:t>Need almost zero for occluded cases</a:t>
            </a:r>
          </a:p>
          <a:p>
            <a:pPr lvl="1"/>
            <a:r>
              <a:rPr lang="en-US" altLang="ja-JP" smtClean="0"/>
              <a:t>Not enough with 0.3 or 0.1 for HDR</a:t>
            </a:r>
          </a:p>
          <a:p>
            <a:pPr lvl="2"/>
            <a:r>
              <a:rPr lang="en-US" altLang="ja-JP" smtClean="0"/>
              <a:t>Need 0.01 or less</a:t>
            </a:r>
          </a:p>
          <a:p>
            <a:pPr lvl="1"/>
            <a:r>
              <a:rPr lang="en-US" altLang="ja-JP" smtClean="0"/>
              <a:t>Very small values for not occluded area are problematic</a:t>
            </a:r>
          </a:p>
          <a:p>
            <a:pPr lvl="1"/>
            <a:r>
              <a:rPr lang="en-US" altLang="ja-JP" smtClean="0"/>
              <a:t>Need to compute an occlusion term designed for the specular component</a:t>
            </a:r>
          </a:p>
          <a:p>
            <a:pPr lvl="2"/>
            <a:r>
              <a:rPr lang="en-US" altLang="ja-JP" smtClean="0"/>
              <a:t>High-order SH?</a:t>
            </a:r>
          </a:p>
          <a:p>
            <a:pPr lvl="2"/>
            <a:r>
              <a:rPr lang="en-US" altLang="ja-JP" smtClean="0"/>
              <a:t>No more extra parameters!</a:t>
            </a:r>
          </a:p>
          <a:p>
            <a:pPr lvl="1"/>
            <a:endParaRPr lang="ja-JP" altLang="en-US" smtClean="0"/>
          </a:p>
          <a:p>
            <a:pPr lvl="3"/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Specular Occlusion</a:t>
            </a:r>
          </a:p>
        </p:txBody>
      </p:sp>
      <p:sp>
        <p:nvSpPr>
          <p:cNvPr id="20480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ja-JP" sz="2800" smtClean="0"/>
              <a:t>SO is acquired from AO</a:t>
            </a:r>
          </a:p>
          <a:p>
            <a:pPr lvl="1"/>
            <a:r>
              <a:rPr lang="en-US" altLang="ja-JP" sz="2400" smtClean="0"/>
              <a:t>Use AO factor as HBAO or SSAO</a:t>
            </a:r>
          </a:p>
          <a:p>
            <a:pPr lvl="2"/>
            <a:r>
              <a:rPr lang="en-US" altLang="ja-JP" sz="2000" smtClean="0"/>
              <a:t>But precomputed AO factor is not HBAO factor</a:t>
            </a:r>
          </a:p>
          <a:p>
            <a:pPr lvl="3"/>
            <a:r>
              <a:rPr lang="en-US" altLang="ja-JP" sz="1800" smtClean="0"/>
              <a:t>Using AO factor as HBAO factor that assumes that the pixel is occluded by the same angle for all horizontal directions</a:t>
            </a:r>
          </a:p>
          <a:p>
            <a:pPr lvl="3"/>
            <a:r>
              <a:rPr lang="en-US" altLang="ja-JP" sz="1800" smtClean="0"/>
              <a:t>In other words, you can consider that the same occlusion happens for all directions in the case of SSAO</a:t>
            </a:r>
          </a:p>
          <a:p>
            <a:pPr lvl="2"/>
            <a:endParaRPr lang="en-US" altLang="ja-JP" sz="2000" smtClean="0"/>
          </a:p>
          <a:p>
            <a:pPr lvl="3"/>
            <a:endParaRPr lang="en-US" altLang="ja-JP" sz="1800" smtClean="0"/>
          </a:p>
          <a:p>
            <a:pPr lvl="2"/>
            <a:endParaRPr lang="en-US" altLang="ja-JP" sz="1800" smtClean="0"/>
          </a:p>
        </p:txBody>
      </p:sp>
      <p:pic>
        <p:nvPicPr>
          <p:cNvPr id="204803" name="Picture 4" descr="Figure_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3860800"/>
            <a:ext cx="316865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47" name="Picture 6" descr="Figure_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0800" y="3284538"/>
            <a:ext cx="40132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Aqcuire Specular Occlusion</a:t>
            </a:r>
            <a:endParaRPr lang="ja-JP" altLang="en-US" smtClean="0">
              <a:effectLst/>
            </a:endParaRPr>
          </a:p>
        </p:txBody>
      </p:sp>
      <p:sp>
        <p:nvSpPr>
          <p:cNvPr id="77849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257300"/>
            <a:ext cx="8239125" cy="5173663"/>
          </a:xfrm>
        </p:spPr>
        <p:txBody>
          <a:bodyPr/>
          <a:lstStyle/>
          <a:p>
            <a:r>
              <a:rPr lang="en-US" altLang="ja-JP" sz="2400" smtClean="0"/>
              <a:t>In the case where a pixel is isotropically occluded from the horizon without gaps</a:t>
            </a:r>
            <a:endParaRPr lang="ja-JP" altLang="en-US" sz="2400" smtClean="0"/>
          </a:p>
          <a:p>
            <a:pPr lvl="1"/>
            <a:r>
              <a:rPr lang="en-US" altLang="ja-JP" sz="2000" smtClean="0"/>
              <a:t>AO factor becomes</a:t>
            </a:r>
            <a:endParaRPr lang="ja-JP" altLang="en-US" sz="2000" smtClean="0"/>
          </a:p>
          <a:p>
            <a:pPr lvl="2"/>
            <a:endParaRPr lang="ja-JP" altLang="en-US" sz="1800" smtClean="0"/>
          </a:p>
          <a:p>
            <a:pPr lvl="1"/>
            <a:endParaRPr lang="ja-JP" altLang="en-US" sz="2000" smtClean="0"/>
          </a:p>
          <a:p>
            <a:pPr lvl="1"/>
            <a:endParaRPr lang="ja-JP" altLang="en-US" sz="2000" smtClean="0"/>
          </a:p>
          <a:p>
            <a:pPr lvl="1"/>
            <a:r>
              <a:rPr lang="en-US" altLang="ja-JP" sz="2000" smtClean="0"/>
              <a:t>Neither conventional AO nor HBAO</a:t>
            </a:r>
            <a:br>
              <a:rPr lang="en-US" altLang="ja-JP" sz="2000" smtClean="0"/>
            </a:br>
            <a:r>
              <a:rPr lang="en-US" altLang="ja-JP" sz="2000" smtClean="0"/>
              <a:t>are isotropic for horizontal directions,</a:t>
            </a:r>
            <a:br>
              <a:rPr lang="en-US" altLang="ja-JP" sz="2000" smtClean="0"/>
            </a:br>
            <a:r>
              <a:rPr lang="en-US" altLang="ja-JP" sz="2000" smtClean="0"/>
              <a:t>but Specular Occlusion forcibly</a:t>
            </a:r>
            <a:br>
              <a:rPr lang="en-US" altLang="ja-JP" sz="2000" smtClean="0"/>
            </a:br>
            <a:r>
              <a:rPr lang="en-US" altLang="ja-JP" sz="2000" smtClean="0"/>
              <a:t>assumes that it is</a:t>
            </a:r>
            <a:r>
              <a:rPr lang="ja-JP" altLang="en-US" sz="2000" smtClean="0"/>
              <a:t/>
            </a:r>
            <a:br>
              <a:rPr lang="ja-JP" altLang="en-US" sz="2000" smtClean="0"/>
            </a:br>
            <a:endParaRPr lang="ja-JP" altLang="en-US" sz="2000" smtClean="0"/>
          </a:p>
          <a:p>
            <a:endParaRPr lang="ja-JP" altLang="en-US" sz="2400" smtClean="0"/>
          </a:p>
        </p:txBody>
      </p:sp>
      <p:graphicFrame>
        <p:nvGraphicFramePr>
          <p:cNvPr id="77846" name="Object 22"/>
          <p:cNvGraphicFramePr>
            <a:graphicFrameLocks noGrp="1" noChangeAspect="1"/>
          </p:cNvGraphicFramePr>
          <p:nvPr>
            <p:ph sz="half" idx="2"/>
          </p:nvPr>
        </p:nvGraphicFramePr>
        <p:xfrm>
          <a:off x="1476375" y="2420938"/>
          <a:ext cx="5113338" cy="1003300"/>
        </p:xfrm>
        <a:graphic>
          <a:graphicData uri="http://schemas.openxmlformats.org/presentationml/2006/ole">
            <p:oleObj spid="_x0000_s77846" name="数式" r:id="rId4" imgW="2005729" imgH="393529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6" descr="Figure_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0" y="2636838"/>
            <a:ext cx="49149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>
                <a:effectLst/>
              </a:rPr>
              <a:t>Specular Occlusion implementation</a:t>
            </a:r>
            <a:endParaRPr lang="ja-JP" altLang="en-US" sz="4000" smtClean="0">
              <a:effectLst/>
            </a:endParaRPr>
          </a:p>
        </p:txBody>
      </p:sp>
      <p:sp>
        <p:nvSpPr>
          <p:cNvPr id="20685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257300"/>
            <a:ext cx="8239125" cy="5173663"/>
          </a:xfrm>
        </p:spPr>
        <p:txBody>
          <a:bodyPr/>
          <a:lstStyle/>
          <a:p>
            <a:r>
              <a:rPr lang="en-US" altLang="ja-JP" sz="2800" smtClean="0"/>
              <a:t>Required SO (Specular Occlusion) factor should satisfy the following as much as possible</a:t>
            </a:r>
          </a:p>
          <a:p>
            <a:pPr lvl="1"/>
            <a:r>
              <a:rPr lang="en-US" altLang="ja-JP" sz="2400" smtClean="0"/>
              <a:t>Where </a:t>
            </a:r>
            <a:r>
              <a:rPr lang="en-US" altLang="ja-JP" sz="2400" i="1" smtClean="0">
                <a:latin typeface="Symbol" pitchFamily="18" charset="2"/>
              </a:rPr>
              <a:t>q  </a:t>
            </a:r>
            <a:r>
              <a:rPr lang="en-US" altLang="ja-JP" sz="2400" smtClean="0"/>
              <a:t>= 0, SO = 0</a:t>
            </a:r>
            <a:endParaRPr lang="ja-JP" altLang="en-US" sz="2400" smtClean="0"/>
          </a:p>
          <a:p>
            <a:pPr lvl="1"/>
            <a:r>
              <a:rPr lang="en-US" altLang="ja-JP" sz="2400" smtClean="0"/>
              <a:t>Where </a:t>
            </a:r>
            <a:r>
              <a:rPr lang="en-US" altLang="ja-JP" sz="2400" i="1" smtClean="0">
                <a:latin typeface="Symbol" pitchFamily="18" charset="2"/>
              </a:rPr>
              <a:t>q  </a:t>
            </a:r>
            <a:r>
              <a:rPr lang="en-US" altLang="ja-JP" sz="2400" smtClean="0"/>
              <a:t>= </a:t>
            </a:r>
            <a:r>
              <a:rPr lang="en-US" altLang="ja-JP" sz="2400" smtClean="0">
                <a:latin typeface="Times New Roman" pitchFamily="18" charset="0"/>
              </a:rPr>
              <a:t>cos</a:t>
            </a:r>
            <a:r>
              <a:rPr lang="en-US" altLang="ja-JP" sz="2400" baseline="30000" smtClean="0">
                <a:latin typeface="Times New Roman" pitchFamily="18" charset="0"/>
              </a:rPr>
              <a:t>-1</a:t>
            </a:r>
            <a:r>
              <a:rPr lang="en-US" altLang="ja-JP" sz="2400" smtClean="0">
                <a:latin typeface="Times New Roman" pitchFamily="18" charset="0"/>
              </a:rPr>
              <a:t>(AO</a:t>
            </a:r>
            <a:r>
              <a:rPr lang="en-US" altLang="ja-JP" sz="2400" baseline="30000" smtClean="0">
                <a:latin typeface="Times New Roman" pitchFamily="18" charset="0"/>
              </a:rPr>
              <a:t>0.5</a:t>
            </a:r>
            <a:r>
              <a:rPr lang="en-US" altLang="ja-JP" sz="2400" smtClean="0">
                <a:latin typeface="Times New Roman" pitchFamily="18" charset="0"/>
              </a:rPr>
              <a:t>), </a:t>
            </a:r>
            <a:r>
              <a:rPr lang="en-US" altLang="ja-JP" sz="2400" smtClean="0"/>
              <a:t>SO = 0.5</a:t>
            </a:r>
            <a:endParaRPr lang="ja-JP" altLang="en-US" sz="2400" smtClean="0">
              <a:latin typeface="Times New Roman" pitchFamily="18" charset="0"/>
            </a:endParaRPr>
          </a:p>
          <a:p>
            <a:pPr lvl="2"/>
            <a:r>
              <a:rPr lang="en-US" altLang="ja-JP" sz="2000" smtClean="0"/>
              <a:t>Specular term becomes 0.5</a:t>
            </a:r>
            <a:br>
              <a:rPr lang="en-US" altLang="ja-JP" sz="2000" smtClean="0"/>
            </a:br>
            <a:r>
              <a:rPr lang="en-US" altLang="ja-JP" sz="2000" smtClean="0"/>
              <a:t>where the pixel is occluded by</a:t>
            </a:r>
            <a:br>
              <a:rPr lang="en-US" altLang="ja-JP" sz="2000" smtClean="0"/>
            </a:br>
            <a:r>
              <a:rPr lang="en-US" altLang="ja-JP" sz="2000" smtClean="0"/>
              <a:t>a half at the occluded position</a:t>
            </a:r>
            <a:endParaRPr lang="ja-JP" altLang="en-US" sz="2000" smtClean="0">
              <a:latin typeface="Times New Roman" pitchFamily="18" charset="0"/>
            </a:endParaRPr>
          </a:p>
          <a:p>
            <a:pPr lvl="1"/>
            <a:r>
              <a:rPr lang="en-US" altLang="ja-JP" sz="2400" smtClean="0"/>
              <a:t>Where </a:t>
            </a:r>
            <a:r>
              <a:rPr lang="en-US" altLang="ja-JP" sz="2400" i="1" smtClean="0">
                <a:latin typeface="Symbol" pitchFamily="18" charset="2"/>
              </a:rPr>
              <a:t>q  </a:t>
            </a:r>
            <a:r>
              <a:rPr lang="en-US" altLang="ja-JP" sz="2400" smtClean="0"/>
              <a:t>=</a:t>
            </a:r>
            <a:r>
              <a:rPr lang="en-US" altLang="ja-JP" sz="2400" i="1" smtClean="0">
                <a:latin typeface="Symbol" pitchFamily="18" charset="2"/>
              </a:rPr>
              <a:t> p </a:t>
            </a:r>
            <a:r>
              <a:rPr lang="en-US" altLang="ja-JP" sz="2400" smtClean="0"/>
              <a:t>/2, SO = 1</a:t>
            </a:r>
            <a:endParaRPr lang="ja-JP" altLang="en-US" sz="2400" smtClean="0"/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Specular Occlusion</a:t>
            </a:r>
          </a:p>
        </p:txBody>
      </p:sp>
      <p:pic>
        <p:nvPicPr>
          <p:cNvPr id="207874" name="Picture 10" descr="Eb04 Tech_Demo_IBL_AmbientOcclu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6150"/>
            <a:ext cx="534352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5" name="Picture 11" descr="Eb05 Tech_Demo_IBL_SpecOcclusionMas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0450" y="3492500"/>
            <a:ext cx="55435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6" name="Text Box 12"/>
          <p:cNvSpPr txBox="1">
            <a:spLocks noChangeArrowheads="1"/>
          </p:cNvSpPr>
          <p:nvPr/>
        </p:nvSpPr>
        <p:spPr bwMode="auto">
          <a:xfrm>
            <a:off x="0" y="3992563"/>
            <a:ext cx="230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Ambient Occlusion</a:t>
            </a:r>
          </a:p>
        </p:txBody>
      </p:sp>
      <p:sp>
        <p:nvSpPr>
          <p:cNvPr id="207877" name="Text Box 13"/>
          <p:cNvSpPr txBox="1">
            <a:spLocks noChangeArrowheads="1"/>
          </p:cNvSpPr>
          <p:nvPr/>
        </p:nvSpPr>
        <p:spPr bwMode="auto">
          <a:xfrm>
            <a:off x="6751638" y="2808288"/>
            <a:ext cx="2373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Specular Occlusion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SO implementation (1)</a:t>
            </a:r>
          </a:p>
        </p:txBody>
      </p:sp>
      <p:sp>
        <p:nvSpPr>
          <p:cNvPr id="80919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2114550"/>
            <a:ext cx="8239125" cy="4316413"/>
          </a:xfrm>
        </p:spPr>
        <p:txBody>
          <a:bodyPr/>
          <a:lstStyle/>
          <a:p>
            <a:r>
              <a:rPr lang="en-US" altLang="ja-JP" sz="2800" smtClean="0"/>
              <a:t>The first equation that satisfies the condition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Though this satisfies the conditions as Specular Occlusion, it is not physically based</a:t>
            </a:r>
            <a:endParaRPr lang="ja-JP" altLang="en-US" sz="2400" smtClean="0"/>
          </a:p>
          <a:p>
            <a:pPr lvl="1"/>
            <a:r>
              <a:rPr lang="en-US" altLang="ja-JP" sz="2400" smtClean="0"/>
              <a:t>Since Specular Occlusion literally represents the occlusion factor for the specular term, it should be affected by the shininess value</a:t>
            </a:r>
          </a:p>
          <a:p>
            <a:pPr lvl="1"/>
            <a:endParaRPr lang="ja-JP" altLang="en-US" sz="2400" smtClean="0"/>
          </a:p>
          <a:p>
            <a:pPr lvl="1">
              <a:buFont typeface="Arial" charset="0"/>
              <a:buNone/>
            </a:pPr>
            <a:endParaRPr lang="ja-JP" altLang="en-US" sz="2400" smtClean="0">
              <a:latin typeface="Times New Roman" pitchFamily="18" charset="0"/>
            </a:endParaRPr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</p:txBody>
      </p:sp>
      <p:graphicFrame>
        <p:nvGraphicFramePr>
          <p:cNvPr id="80917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1135063" y="1189038"/>
          <a:ext cx="6919912" cy="798512"/>
        </p:xfrm>
        <a:graphic>
          <a:graphicData uri="http://schemas.openxmlformats.org/presentationml/2006/ole">
            <p:oleObj spid="_x0000_s80917" name="数式" r:id="rId3" imgW="19812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SO implementation (1)</a:t>
            </a:r>
          </a:p>
        </p:txBody>
      </p:sp>
      <p:pic>
        <p:nvPicPr>
          <p:cNvPr id="209922" name="Picture 2" descr="C:\Users\straight\Desktop\CEDEC2011\Second\kumapoo\Ec05 SpecularOcclusion (1stImpl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SO implementation (2)</a:t>
            </a:r>
          </a:p>
        </p:txBody>
      </p:sp>
      <p:sp>
        <p:nvSpPr>
          <p:cNvPr id="82967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2114550"/>
            <a:ext cx="8239125" cy="4316413"/>
          </a:xfrm>
        </p:spPr>
        <p:txBody>
          <a:bodyPr/>
          <a:lstStyle/>
          <a:p>
            <a:r>
              <a:rPr lang="en-US" altLang="ja-JP" sz="2800" smtClean="0"/>
              <a:t>Equation taking into account the shininess value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More physically based than the first one</a:t>
            </a:r>
            <a:endParaRPr lang="ja-JP" altLang="en-US" sz="2400" smtClean="0"/>
          </a:p>
          <a:p>
            <a:pPr lvl="1"/>
            <a:r>
              <a:rPr lang="en-US" altLang="ja-JP" sz="2400" smtClean="0"/>
              <a:t>SO suddenly changes with larger shininess values</a:t>
            </a:r>
            <a:endParaRPr lang="ja-JP" altLang="en-US" sz="2400" smtClean="0"/>
          </a:p>
          <a:p>
            <a:pPr lvl="1"/>
            <a:r>
              <a:rPr lang="en-US" altLang="ja-JP" sz="2400" smtClean="0"/>
              <a:t>High computational cost with Pow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A little visual contribution to the result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Smaller occlusion effect than expected</a:t>
            </a:r>
            <a:endParaRPr lang="ja-JP" altLang="en-US" sz="2000" smtClean="0"/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</p:txBody>
      </p:sp>
      <p:graphicFrame>
        <p:nvGraphicFramePr>
          <p:cNvPr id="82965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1135063" y="1306513"/>
          <a:ext cx="6919912" cy="563562"/>
        </p:xfrm>
        <a:graphic>
          <a:graphicData uri="http://schemas.openxmlformats.org/presentationml/2006/ole">
            <p:oleObj spid="_x0000_s82965" name="数式" r:id="rId3" imgW="28067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SO implementation (2)</a:t>
            </a:r>
          </a:p>
        </p:txBody>
      </p:sp>
      <p:pic>
        <p:nvPicPr>
          <p:cNvPr id="211970" name="Picture 2" descr="C:\Users\straight\Desktop\CEDEC2011\Second\kumapoo\Ec06 SpecularOcclusion (2nd shiness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SO implementation (3)</a:t>
            </a:r>
          </a:p>
        </p:txBody>
      </p:sp>
      <p:sp>
        <p:nvSpPr>
          <p:cNvPr id="85015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2114550"/>
            <a:ext cx="8239125" cy="4316413"/>
          </a:xfrm>
        </p:spPr>
        <p:txBody>
          <a:bodyPr/>
          <a:lstStyle/>
          <a:p>
            <a:r>
              <a:rPr lang="en-US" altLang="ja-JP" sz="2800" smtClean="0"/>
              <a:t>Optimizing the second equation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The physically based correctness with respect to shininess decreases</a:t>
            </a:r>
            <a:endParaRPr lang="ja-JP" altLang="en-US" sz="2400" smtClean="0"/>
          </a:p>
          <a:p>
            <a:pPr lvl="1"/>
            <a:r>
              <a:rPr lang="en-US" altLang="ja-JP" sz="2400" smtClean="0"/>
              <a:t>Stable as SO doesn’t take into account shininess</a:t>
            </a:r>
          </a:p>
          <a:p>
            <a:pPr lvl="2"/>
            <a:r>
              <a:rPr lang="en-US" altLang="ja-JP" sz="2000" smtClean="0"/>
              <a:t>Average occlusion effect becomes stronger</a:t>
            </a:r>
            <a:endParaRPr lang="ja-JP" altLang="en-US" sz="2000" smtClean="0"/>
          </a:p>
          <a:p>
            <a:pPr lvl="1"/>
            <a:r>
              <a:rPr lang="en-US" altLang="ja-JP" sz="2400" smtClean="0"/>
              <a:t>Optimized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The balance between quality and cost is good</a:t>
            </a:r>
            <a:endParaRPr lang="ja-JP" altLang="en-US" sz="2000" smtClean="0"/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</p:txBody>
      </p:sp>
      <p:graphicFrame>
        <p:nvGraphicFramePr>
          <p:cNvPr id="85013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1682750" y="1306513"/>
          <a:ext cx="5822950" cy="563562"/>
        </p:xfrm>
        <a:graphic>
          <a:graphicData uri="http://schemas.openxmlformats.org/presentationml/2006/ole">
            <p:oleObj spid="_x0000_s85013" name="数式" r:id="rId3" imgW="23622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84" name="AutoShape 2"/>
          <p:cNvSpPr>
            <a:spLocks noChangeArrowheads="1"/>
          </p:cNvSpPr>
          <p:nvPr/>
        </p:nvSpPr>
        <p:spPr bwMode="auto">
          <a:xfrm>
            <a:off x="3276600" y="2598738"/>
            <a:ext cx="1368425" cy="2449512"/>
          </a:xfrm>
          <a:prstGeom prst="downArrow">
            <a:avLst>
              <a:gd name="adj1" fmla="val 50000"/>
              <a:gd name="adj2" fmla="val 447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5668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Equations </a:t>
            </a:r>
          </a:p>
        </p:txBody>
      </p:sp>
      <p:sp>
        <p:nvSpPr>
          <p:cNvPr id="156686" name="Rectangle 21"/>
          <p:cNvSpPr>
            <a:spLocks noChangeArrowheads="1"/>
          </p:cNvSpPr>
          <p:nvPr/>
        </p:nvSpPr>
        <p:spPr bwMode="auto">
          <a:xfrm>
            <a:off x="4852988" y="3884613"/>
            <a:ext cx="3800475" cy="7207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sp>
        <p:nvSpPr>
          <p:cNvPr id="156687" name="Rectangle 20"/>
          <p:cNvSpPr>
            <a:spLocks noChangeArrowheads="1"/>
          </p:cNvSpPr>
          <p:nvPr/>
        </p:nvSpPr>
        <p:spPr bwMode="auto">
          <a:xfrm>
            <a:off x="63500" y="5072063"/>
            <a:ext cx="9017000" cy="10287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sp>
        <p:nvSpPr>
          <p:cNvPr id="156688" name="Rectangle 19"/>
          <p:cNvSpPr>
            <a:spLocks noChangeArrowheads="1"/>
          </p:cNvSpPr>
          <p:nvPr/>
        </p:nvSpPr>
        <p:spPr bwMode="auto">
          <a:xfrm>
            <a:off x="879475" y="2911475"/>
            <a:ext cx="7061200" cy="8842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sp>
        <p:nvSpPr>
          <p:cNvPr id="156689" name="Rectangle 17"/>
          <p:cNvSpPr>
            <a:spLocks noChangeArrowheads="1"/>
          </p:cNvSpPr>
          <p:nvPr/>
        </p:nvSpPr>
        <p:spPr bwMode="auto">
          <a:xfrm>
            <a:off x="161925" y="1484313"/>
            <a:ext cx="8839200" cy="112395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graphicFrame>
        <p:nvGraphicFramePr>
          <p:cNvPr id="156680" name="Object 8"/>
          <p:cNvGraphicFramePr>
            <a:graphicFrameLocks noChangeAspect="1"/>
          </p:cNvGraphicFramePr>
          <p:nvPr/>
        </p:nvGraphicFramePr>
        <p:xfrm>
          <a:off x="708025" y="1649413"/>
          <a:ext cx="8067675" cy="892175"/>
        </p:xfrm>
        <a:graphic>
          <a:graphicData uri="http://schemas.openxmlformats.org/presentationml/2006/ole">
            <p:oleObj spid="_x0000_s156680" name="数式" r:id="rId3" imgW="2641600" imgH="292100" progId="Equation.3">
              <p:embed/>
            </p:oleObj>
          </a:graphicData>
        </a:graphic>
      </p:graphicFrame>
      <p:graphicFrame>
        <p:nvGraphicFramePr>
          <p:cNvPr id="156681" name="Object 9"/>
          <p:cNvGraphicFramePr>
            <a:graphicFrameLocks noChangeAspect="1"/>
          </p:cNvGraphicFramePr>
          <p:nvPr/>
        </p:nvGraphicFramePr>
        <p:xfrm>
          <a:off x="957263" y="2963863"/>
          <a:ext cx="6891337" cy="790575"/>
        </p:xfrm>
        <a:graphic>
          <a:graphicData uri="http://schemas.openxmlformats.org/presentationml/2006/ole">
            <p:oleObj spid="_x0000_s156681" name="数式" r:id="rId4" imgW="5422900" imgH="622300" progId="Equation.3">
              <p:embed/>
            </p:oleObj>
          </a:graphicData>
        </a:graphic>
      </p:graphicFrame>
      <p:graphicFrame>
        <p:nvGraphicFramePr>
          <p:cNvPr id="156682" name="Object 10"/>
          <p:cNvGraphicFramePr>
            <a:graphicFrameLocks noChangeAspect="1"/>
          </p:cNvGraphicFramePr>
          <p:nvPr/>
        </p:nvGraphicFramePr>
        <p:xfrm>
          <a:off x="4921250" y="3916363"/>
          <a:ext cx="3648075" cy="623887"/>
        </p:xfrm>
        <a:graphic>
          <a:graphicData uri="http://schemas.openxmlformats.org/presentationml/2006/ole">
            <p:oleObj spid="_x0000_s156682" name="数式" r:id="rId5" imgW="2451100" imgH="419100" progId="Equation.3">
              <p:embed/>
            </p:oleObj>
          </a:graphicData>
        </a:graphic>
      </p:graphicFrame>
      <p:graphicFrame>
        <p:nvGraphicFramePr>
          <p:cNvPr id="156683" name="Object 11"/>
          <p:cNvGraphicFramePr>
            <a:graphicFrameLocks noChangeAspect="1"/>
          </p:cNvGraphicFramePr>
          <p:nvPr/>
        </p:nvGraphicFramePr>
        <p:xfrm>
          <a:off x="130175" y="5113338"/>
          <a:ext cx="8905875" cy="1014412"/>
        </p:xfrm>
        <a:graphic>
          <a:graphicData uri="http://schemas.openxmlformats.org/presentationml/2006/ole">
            <p:oleObj spid="_x0000_s156683" name="数式" r:id="rId6" imgW="8026400" imgH="914400" progId="Equation.3">
              <p:embed/>
            </p:oleObj>
          </a:graphicData>
        </a:graphic>
      </p:graphicFrame>
      <p:sp>
        <p:nvSpPr>
          <p:cNvPr id="156690" name="Text Box 24"/>
          <p:cNvSpPr txBox="1">
            <a:spLocks noChangeArrowheads="1"/>
          </p:cNvSpPr>
          <p:nvPr/>
        </p:nvSpPr>
        <p:spPr bwMode="auto">
          <a:xfrm>
            <a:off x="1908175" y="3860800"/>
            <a:ext cx="1708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>
                <a:ea typeface="HGPｺﾞｼｯｸM" pitchFamily="50" charset="-128"/>
              </a:rPr>
              <a:t>substitute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SO implementation (3)</a:t>
            </a:r>
          </a:p>
        </p:txBody>
      </p:sp>
      <p:pic>
        <p:nvPicPr>
          <p:cNvPr id="214018" name="Picture 2" descr="C:\Users\straight\Desktop\CEDEC2011\Second\kumapoo\Ec04 SpecularOcclus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>
                <a:effectLst/>
              </a:rPr>
              <a:t>Ambient specular term computation</a:t>
            </a:r>
          </a:p>
        </p:txBody>
      </p:sp>
      <p:sp>
        <p:nvSpPr>
          <p:cNvPr id="87063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2114550"/>
            <a:ext cx="8239125" cy="4316413"/>
          </a:xfrm>
        </p:spPr>
        <p:txBody>
          <a:bodyPr/>
          <a:lstStyle/>
          <a:p>
            <a:r>
              <a:rPr lang="en-US" altLang="ja-JP" sz="2800" smtClean="0"/>
              <a:t>Computing the final ambient term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With this equation, the pixel gets black, because the occluded pixel isn’t lit by the ambient lights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In reality, the pixel would be illuminated by the some light reflected by some of the objects (interreflection)</a:t>
            </a:r>
          </a:p>
          <a:p>
            <a:pPr lvl="2"/>
            <a:r>
              <a:rPr lang="en-US" altLang="ja-JP" sz="2000" smtClean="0"/>
              <a:t>The diffuse term has the same issue</a:t>
            </a:r>
            <a:endParaRPr lang="ja-JP" altLang="en-US" sz="2000" smtClean="0"/>
          </a:p>
          <a:p>
            <a:pPr lvl="3"/>
            <a:r>
              <a:rPr lang="en-US" altLang="ja-JP" sz="1800" smtClean="0"/>
              <a:t>AO itself is not such an aggressive occlusion term</a:t>
            </a:r>
            <a:endParaRPr lang="ja-JP" altLang="en-US" sz="1800" smtClean="0"/>
          </a:p>
          <a:p>
            <a:pPr lvl="3"/>
            <a:r>
              <a:rPr lang="en-US" altLang="ja-JP" sz="1800" smtClean="0"/>
              <a:t>Diffuse factor does not have such a high dynamic range</a:t>
            </a:r>
            <a:endParaRPr lang="ja-JP" altLang="en-US" sz="1800" smtClean="0"/>
          </a:p>
          <a:p>
            <a:pPr lvl="3"/>
            <a:r>
              <a:rPr lang="en-US" altLang="ja-JP" sz="1800" smtClean="0"/>
              <a:t>Not problematic</a:t>
            </a:r>
          </a:p>
          <a:p>
            <a:pPr lvl="2"/>
            <a:r>
              <a:rPr lang="en-US" altLang="ja-JP" sz="2000" smtClean="0"/>
              <a:t>Problematic for the specular term</a:t>
            </a:r>
            <a:endParaRPr lang="ja-JP" altLang="en-US" sz="2000" smtClean="0"/>
          </a:p>
          <a:p>
            <a:pPr lvl="3"/>
            <a:r>
              <a:rPr lang="en-US" altLang="ja-JP" sz="1800" smtClean="0"/>
              <a:t>Unnaturally too dark</a:t>
            </a:r>
            <a:endParaRPr lang="ja-JP" altLang="en-US" sz="1800" smtClean="0"/>
          </a:p>
        </p:txBody>
      </p:sp>
      <p:graphicFrame>
        <p:nvGraphicFramePr>
          <p:cNvPr id="87061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1020763" y="1387475"/>
          <a:ext cx="7505700" cy="484188"/>
        </p:xfrm>
        <a:graphic>
          <a:graphicData uri="http://schemas.openxmlformats.org/presentationml/2006/ole">
            <p:oleObj spid="_x0000_s87061" name="数式" r:id="rId3" imgW="31496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>
                <a:effectLst/>
              </a:rPr>
              <a:t>Ambient specular term computation</a:t>
            </a:r>
          </a:p>
        </p:txBody>
      </p:sp>
      <p:pic>
        <p:nvPicPr>
          <p:cNvPr id="216066" name="Picture 4" descr="E05 No interrefle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AS term computation (1)</a:t>
            </a:r>
          </a:p>
        </p:txBody>
      </p:sp>
      <p:sp>
        <p:nvSpPr>
          <p:cNvPr id="8911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2114550"/>
            <a:ext cx="8239125" cy="4316413"/>
          </a:xfrm>
        </p:spPr>
        <p:txBody>
          <a:bodyPr/>
          <a:lstStyle/>
          <a:p>
            <a:r>
              <a:rPr lang="en-US" altLang="ja-JP" sz="2400" smtClean="0"/>
              <a:t>Computing pseudo interreflection</a:t>
            </a:r>
            <a:endParaRPr lang="ja-JP" altLang="en-US" sz="2400" smtClean="0"/>
          </a:p>
          <a:p>
            <a:pPr lvl="1"/>
            <a:r>
              <a:rPr lang="en-US" altLang="ja-JP" sz="2000" smtClean="0"/>
              <a:t>Fundamentally, it should take into account light and albedo at the reflected point</a:t>
            </a:r>
            <a:endParaRPr lang="ja-JP" altLang="en-US" sz="2000" smtClean="0"/>
          </a:p>
          <a:p>
            <a:pPr lvl="2"/>
            <a:r>
              <a:rPr lang="en-US" altLang="ja-JP" sz="1800" smtClean="0"/>
              <a:t>Because this implementation is “pseudo”, it takes into account light and albedo at the shading point</a:t>
            </a:r>
          </a:p>
          <a:p>
            <a:r>
              <a:rPr lang="en-US" altLang="ja-JP" sz="2400" smtClean="0"/>
              <a:t>The results	</a:t>
            </a:r>
          </a:p>
          <a:p>
            <a:pPr lvl="1"/>
            <a:r>
              <a:rPr lang="en-US" altLang="ja-JP" sz="2000" smtClean="0"/>
              <a:t>Visually, we desired a little more aggressive occlusion effect</a:t>
            </a:r>
            <a:endParaRPr lang="ja-JP" altLang="en-US" sz="2000" smtClean="0"/>
          </a:p>
          <a:p>
            <a:pPr lvl="2"/>
            <a:r>
              <a:rPr lang="en-US" altLang="ja-JP" sz="1800" smtClean="0"/>
              <a:t>Not based on physics</a:t>
            </a:r>
            <a:endParaRPr lang="ja-JP" altLang="en-US" sz="1800" smtClean="0"/>
          </a:p>
          <a:p>
            <a:pPr lvl="1"/>
            <a:r>
              <a:rPr lang="en-US" altLang="ja-JP" sz="2000" smtClean="0"/>
              <a:t>Depending on the position, the rendering result becomes strange</a:t>
            </a:r>
          </a:p>
          <a:p>
            <a:pPr lvl="2"/>
            <a:r>
              <a:rPr lang="en-US" altLang="ja-JP" sz="1800" smtClean="0"/>
              <a:t>This implementation does not take into account the actual interreflection</a:t>
            </a:r>
          </a:p>
          <a:p>
            <a:pPr lvl="1">
              <a:buFont typeface="Arial" charset="0"/>
              <a:buNone/>
            </a:pPr>
            <a:endParaRPr lang="ja-JP" altLang="en-US" sz="2000" smtClean="0"/>
          </a:p>
        </p:txBody>
      </p:sp>
      <p:graphicFrame>
        <p:nvGraphicFramePr>
          <p:cNvPr id="89109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153988" y="1368425"/>
          <a:ext cx="8847137" cy="420688"/>
        </p:xfrm>
        <a:graphic>
          <a:graphicData uri="http://schemas.openxmlformats.org/presentationml/2006/ole">
            <p:oleObj spid="_x0000_s89109" name="数式" r:id="rId3" imgW="42799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AS term computation (1)</a:t>
            </a:r>
          </a:p>
        </p:txBody>
      </p:sp>
      <p:pic>
        <p:nvPicPr>
          <p:cNvPr id="218114" name="Picture 4" descr="E01d with Specular Occlusion (albedo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34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AS term computation (2)</a:t>
            </a:r>
          </a:p>
        </p:txBody>
      </p:sp>
      <p:sp>
        <p:nvSpPr>
          <p:cNvPr id="91159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2114550"/>
            <a:ext cx="8239125" cy="4316413"/>
          </a:xfrm>
        </p:spPr>
        <p:txBody>
          <a:bodyPr/>
          <a:lstStyle/>
          <a:p>
            <a:r>
              <a:rPr lang="en-US" altLang="ja-JP" sz="2800" smtClean="0"/>
              <a:t>Multiplying by the AO factor instead of albedo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Interreflection like effect becomes smaller, but the occlusion effect becomes stronger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Visually preferable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Eventually, it depends on your preference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It is a good choice to make this an option for artists</a:t>
            </a:r>
            <a:endParaRPr lang="ja-JP" altLang="en-US" sz="2000" smtClean="0"/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</p:txBody>
      </p:sp>
      <p:graphicFrame>
        <p:nvGraphicFramePr>
          <p:cNvPr id="91157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246063" y="1368425"/>
          <a:ext cx="8616950" cy="425450"/>
        </p:xfrm>
        <a:graphic>
          <a:graphicData uri="http://schemas.openxmlformats.org/presentationml/2006/ole">
            <p:oleObj spid="_x0000_s91157" name="数式" r:id="rId3" imgW="41148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AS term computation (2)</a:t>
            </a:r>
          </a:p>
        </p:txBody>
      </p:sp>
      <p:pic>
        <p:nvPicPr>
          <p:cNvPr id="220162" name="Picture 4" descr="E01b with Specular Occlusion (ao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AS term computation (3)</a:t>
            </a:r>
          </a:p>
        </p:txBody>
      </p:sp>
      <p:sp>
        <p:nvSpPr>
          <p:cNvPr id="93207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2114550"/>
            <a:ext cx="8239125" cy="4316413"/>
          </a:xfrm>
        </p:spPr>
        <p:txBody>
          <a:bodyPr/>
          <a:lstStyle/>
          <a:p>
            <a:r>
              <a:rPr lang="en-US" altLang="ja-JP" sz="2800" smtClean="0"/>
              <a:t>Again, the AO factor is multiplied by the specular term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Makes the specular effect for ambient lighting robust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Not based on physics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The SO factor itself approximates the approximation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Relatively adjusted to conservative result</a:t>
            </a:r>
            <a:endParaRPr lang="ja-JP" altLang="en-US" sz="2000" smtClean="0"/>
          </a:p>
          <a:p>
            <a:pPr lvl="3"/>
            <a:r>
              <a:rPr lang="en-US" altLang="ja-JP" sz="1800" smtClean="0"/>
              <a:t>It also depends on your preference</a:t>
            </a:r>
            <a:endParaRPr lang="ja-JP" altLang="en-US" sz="1800" smtClean="0"/>
          </a:p>
        </p:txBody>
      </p:sp>
      <p:graphicFrame>
        <p:nvGraphicFramePr>
          <p:cNvPr id="93205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284163" y="1433513"/>
          <a:ext cx="8669337" cy="403225"/>
        </p:xfrm>
        <a:graphic>
          <a:graphicData uri="http://schemas.openxmlformats.org/presentationml/2006/ole">
            <p:oleObj spid="_x0000_s93205" name="数式" r:id="rId3" imgW="43688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AS term computation (3)</a:t>
            </a:r>
          </a:p>
        </p:txBody>
      </p:sp>
      <p:pic>
        <p:nvPicPr>
          <p:cNvPr id="222210" name="Picture 4" descr="E01a with Specular Occlusion (ao^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34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AS term computation (4)</a:t>
            </a:r>
          </a:p>
        </p:txBody>
      </p:sp>
      <p:sp>
        <p:nvSpPr>
          <p:cNvPr id="95255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2114550"/>
            <a:ext cx="8239125" cy="4316413"/>
          </a:xfrm>
        </p:spPr>
        <p:txBody>
          <a:bodyPr/>
          <a:lstStyle/>
          <a:p>
            <a:r>
              <a:rPr lang="en-US" altLang="ja-JP" sz="2800" smtClean="0"/>
              <a:t>The secondary AO factor is only multiplied by the diffuse term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Still your preference</a:t>
            </a:r>
          </a:p>
          <a:p>
            <a:pPr lvl="2"/>
            <a:r>
              <a:rPr lang="en-US" altLang="ja-JP" sz="2000" smtClean="0"/>
              <a:t>This term is optional according to your preference</a:t>
            </a:r>
            <a:endParaRPr lang="ja-JP" altLang="en-US" sz="2000" smtClean="0"/>
          </a:p>
          <a:p>
            <a:pPr lvl="2"/>
            <a:r>
              <a:rPr lang="en-US" altLang="ja-JP" sz="2000" smtClean="0"/>
              <a:t>Not physical reason, but artistic direction</a:t>
            </a:r>
          </a:p>
          <a:p>
            <a:pPr lvl="2"/>
            <a:endParaRPr lang="ja-JP" altLang="en-US" sz="2000" smtClean="0"/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  <a:p>
            <a:pPr lvl="1"/>
            <a:endParaRPr lang="ja-JP" altLang="en-US" sz="2400" smtClean="0"/>
          </a:p>
        </p:txBody>
      </p:sp>
      <p:graphicFrame>
        <p:nvGraphicFramePr>
          <p:cNvPr id="95253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966788" y="1433513"/>
          <a:ext cx="7302500" cy="403225"/>
        </p:xfrm>
        <a:graphic>
          <a:graphicData uri="http://schemas.openxmlformats.org/presentationml/2006/ole">
            <p:oleObj spid="_x0000_s95253" name="数式" r:id="rId3" imgW="41402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Decompose integral </a:t>
            </a:r>
          </a:p>
        </p:txBody>
      </p:sp>
      <p:sp>
        <p:nvSpPr>
          <p:cNvPr id="157711" name="Line 27"/>
          <p:cNvSpPr>
            <a:spLocks noChangeShapeType="1"/>
          </p:cNvSpPr>
          <p:nvPr/>
        </p:nvSpPr>
        <p:spPr bwMode="auto">
          <a:xfrm flipH="1">
            <a:off x="5167313" y="2190750"/>
            <a:ext cx="733425" cy="831850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54" name="Line 15"/>
          <p:cNvSpPr>
            <a:spLocks noChangeShapeType="1"/>
          </p:cNvSpPr>
          <p:nvPr/>
        </p:nvSpPr>
        <p:spPr bwMode="auto">
          <a:xfrm flipH="1">
            <a:off x="612775" y="2239963"/>
            <a:ext cx="1222375" cy="828675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ja-JP" altLang="en-US">
              <a:ln w="76200">
                <a:solidFill>
                  <a:schemeClr val="tx1"/>
                </a:solidFill>
              </a:ln>
              <a:ea typeface="HGPｺﾞｼｯｸM" pitchFamily="50" charset="-128"/>
            </a:endParaRPr>
          </a:p>
        </p:txBody>
      </p:sp>
      <p:sp>
        <p:nvSpPr>
          <p:cNvPr id="157713" name="Line 28"/>
          <p:cNvSpPr>
            <a:spLocks noChangeShapeType="1"/>
          </p:cNvSpPr>
          <p:nvPr/>
        </p:nvSpPr>
        <p:spPr bwMode="auto">
          <a:xfrm flipH="1">
            <a:off x="1665288" y="2190750"/>
            <a:ext cx="3122612" cy="2400300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7714" name="Rectangle 26"/>
          <p:cNvSpPr>
            <a:spLocks noChangeArrowheads="1"/>
          </p:cNvSpPr>
          <p:nvPr/>
        </p:nvSpPr>
        <p:spPr bwMode="auto">
          <a:xfrm>
            <a:off x="180975" y="4591050"/>
            <a:ext cx="8763000" cy="11525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sp>
        <p:nvSpPr>
          <p:cNvPr id="157715" name="Rectangle 25"/>
          <p:cNvSpPr>
            <a:spLocks noChangeArrowheads="1"/>
          </p:cNvSpPr>
          <p:nvPr/>
        </p:nvSpPr>
        <p:spPr bwMode="auto">
          <a:xfrm>
            <a:off x="4451350" y="3022600"/>
            <a:ext cx="4606925" cy="9048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sp>
        <p:nvSpPr>
          <p:cNvPr id="157716" name="Rectangle 24"/>
          <p:cNvSpPr>
            <a:spLocks noChangeArrowheads="1"/>
          </p:cNvSpPr>
          <p:nvPr/>
        </p:nvSpPr>
        <p:spPr bwMode="auto">
          <a:xfrm>
            <a:off x="53975" y="3016250"/>
            <a:ext cx="4333875" cy="90487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sp>
        <p:nvSpPr>
          <p:cNvPr id="157717" name="Rectangle 11"/>
          <p:cNvSpPr>
            <a:spLocks noChangeArrowheads="1"/>
          </p:cNvSpPr>
          <p:nvPr/>
        </p:nvSpPr>
        <p:spPr bwMode="auto">
          <a:xfrm>
            <a:off x="0" y="1268413"/>
            <a:ext cx="9144000" cy="1017587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graphicFrame>
        <p:nvGraphicFramePr>
          <p:cNvPr id="157706" name="Object 10"/>
          <p:cNvGraphicFramePr>
            <a:graphicFrameLocks noChangeAspect="1"/>
          </p:cNvGraphicFramePr>
          <p:nvPr/>
        </p:nvGraphicFramePr>
        <p:xfrm>
          <a:off x="127000" y="3067050"/>
          <a:ext cx="4200525" cy="784225"/>
        </p:xfrm>
        <a:graphic>
          <a:graphicData uri="http://schemas.openxmlformats.org/presentationml/2006/ole">
            <p:oleObj spid="_x0000_s157706" name="数式" r:id="rId3" imgW="2108160" imgH="393480" progId="Equation.3">
              <p:embed/>
            </p:oleObj>
          </a:graphicData>
        </a:graphic>
      </p:graphicFrame>
      <p:graphicFrame>
        <p:nvGraphicFramePr>
          <p:cNvPr id="157707" name="Object 11"/>
          <p:cNvGraphicFramePr>
            <a:graphicFrameLocks noChangeAspect="1"/>
          </p:cNvGraphicFramePr>
          <p:nvPr/>
        </p:nvGraphicFramePr>
        <p:xfrm>
          <a:off x="85725" y="1341438"/>
          <a:ext cx="9023350" cy="819150"/>
        </p:xfrm>
        <a:graphic>
          <a:graphicData uri="http://schemas.openxmlformats.org/presentationml/2006/ole">
            <p:oleObj spid="_x0000_s157707" name="数式" r:id="rId4" imgW="7264080" imgH="660240" progId="Equation.3">
              <p:embed/>
            </p:oleObj>
          </a:graphicData>
        </a:graphic>
      </p:graphicFrame>
      <p:graphicFrame>
        <p:nvGraphicFramePr>
          <p:cNvPr id="157708" name="Object 12"/>
          <p:cNvGraphicFramePr>
            <a:graphicFrameLocks noChangeAspect="1"/>
          </p:cNvGraphicFramePr>
          <p:nvPr/>
        </p:nvGraphicFramePr>
        <p:xfrm>
          <a:off x="4495800" y="3135313"/>
          <a:ext cx="4562475" cy="693737"/>
        </p:xfrm>
        <a:graphic>
          <a:graphicData uri="http://schemas.openxmlformats.org/presentationml/2006/ole">
            <p:oleObj spid="_x0000_s157708" name="数式" r:id="rId5" imgW="2755900" imgH="419100" progId="Equation.3">
              <p:embed/>
            </p:oleObj>
          </a:graphicData>
        </a:graphic>
      </p:graphicFrame>
      <p:graphicFrame>
        <p:nvGraphicFramePr>
          <p:cNvPr id="157709" name="Object 13"/>
          <p:cNvGraphicFramePr>
            <a:graphicFrameLocks noChangeAspect="1"/>
          </p:cNvGraphicFramePr>
          <p:nvPr/>
        </p:nvGraphicFramePr>
        <p:xfrm>
          <a:off x="349250" y="4603750"/>
          <a:ext cx="8461375" cy="1068388"/>
        </p:xfrm>
        <a:graphic>
          <a:graphicData uri="http://schemas.openxmlformats.org/presentationml/2006/ole">
            <p:oleObj spid="_x0000_s157709" name="数式" r:id="rId6" imgW="5232400" imgH="660400" progId="Equation.3">
              <p:embed/>
            </p:oleObj>
          </a:graphicData>
        </a:graphic>
      </p:graphicFrame>
      <p:sp>
        <p:nvSpPr>
          <p:cNvPr id="157718" name="Text Box 30"/>
          <p:cNvSpPr txBox="1">
            <a:spLocks noChangeArrowheads="1"/>
          </p:cNvSpPr>
          <p:nvPr/>
        </p:nvSpPr>
        <p:spPr bwMode="auto">
          <a:xfrm>
            <a:off x="723900" y="3906838"/>
            <a:ext cx="3487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/>
              <a:t>Irradiance Environment Map (IEM)</a:t>
            </a:r>
          </a:p>
        </p:txBody>
      </p:sp>
      <p:sp>
        <p:nvSpPr>
          <p:cNvPr id="157719" name="Text Box 31"/>
          <p:cNvSpPr txBox="1">
            <a:spLocks noChangeArrowheads="1"/>
          </p:cNvSpPr>
          <p:nvPr/>
        </p:nvSpPr>
        <p:spPr bwMode="auto">
          <a:xfrm>
            <a:off x="4659313" y="3903663"/>
            <a:ext cx="4229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800"/>
              <a:t>Pre-filtered Radiance Environment Map</a:t>
            </a:r>
            <a:br>
              <a:rPr lang="en-US" altLang="ja-JP" sz="1800"/>
            </a:br>
            <a:r>
              <a:rPr lang="en-US" altLang="ja-JP" sz="1800"/>
              <a:t>(PFREM)</a:t>
            </a:r>
          </a:p>
        </p:txBody>
      </p:sp>
      <p:sp>
        <p:nvSpPr>
          <p:cNvPr id="157720" name="Text Box 32"/>
          <p:cNvSpPr txBox="1">
            <a:spLocks noChangeArrowheads="1"/>
          </p:cNvSpPr>
          <p:nvPr/>
        </p:nvSpPr>
        <p:spPr bwMode="auto">
          <a:xfrm>
            <a:off x="2803525" y="5759450"/>
            <a:ext cx="354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/>
              <a:t>AmbientBRDF Volume Texture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AS term computation (4)</a:t>
            </a:r>
          </a:p>
        </p:txBody>
      </p:sp>
      <p:pic>
        <p:nvPicPr>
          <p:cNvPr id="96298" name="Picture 4" descr="H02 ambient specuar x so x 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5675" y="3424238"/>
            <a:ext cx="564832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99" name="Picture 5" descr="H01 ambient specuar x s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42975"/>
            <a:ext cx="5672138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6295" name="Object 39"/>
          <p:cNvGraphicFramePr>
            <a:graphicFrameLocks noGrp="1" noChangeAspect="1"/>
          </p:cNvGraphicFramePr>
          <p:nvPr>
            <p:ph sz="half" idx="2"/>
          </p:nvPr>
        </p:nvGraphicFramePr>
        <p:xfrm>
          <a:off x="114300" y="960438"/>
          <a:ext cx="5111750" cy="358775"/>
        </p:xfrm>
        <a:graphic>
          <a:graphicData uri="http://schemas.openxmlformats.org/presentationml/2006/ole">
            <p:oleObj spid="_x0000_s96295" name="数式" r:id="rId5" imgW="5382000" imgH="343080" progId="Equation.3">
              <p:embed/>
            </p:oleObj>
          </a:graphicData>
        </a:graphic>
      </p:graphicFrame>
      <p:graphicFrame>
        <p:nvGraphicFramePr>
          <p:cNvPr id="96296" name="Object 40"/>
          <p:cNvGraphicFramePr>
            <a:graphicFrameLocks noGrp="1" noChangeAspect="1"/>
          </p:cNvGraphicFramePr>
          <p:nvPr>
            <p:ph sz="half" idx="1"/>
          </p:nvPr>
        </p:nvGraphicFramePr>
        <p:xfrm>
          <a:off x="4279900" y="6299200"/>
          <a:ext cx="4864100" cy="284163"/>
        </p:xfrm>
        <a:graphic>
          <a:graphicData uri="http://schemas.openxmlformats.org/presentationml/2006/ole">
            <p:oleObj spid="_x0000_s96296" name="数式" r:id="rId6" imgW="5762880" imgH="3049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0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>
                <a:effectLst/>
              </a:rPr>
              <a:t>Applying to the entire specular term</a:t>
            </a:r>
          </a:p>
        </p:txBody>
      </p:sp>
      <p:sp>
        <p:nvSpPr>
          <p:cNvPr id="97305" name="Rectangle 3"/>
          <p:cNvSpPr>
            <a:spLocks noGrp="1"/>
          </p:cNvSpPr>
          <p:nvPr>
            <p:ph type="body" sz="half" idx="1"/>
          </p:nvPr>
        </p:nvSpPr>
        <p:spPr>
          <a:xfrm>
            <a:off x="468313" y="1916113"/>
            <a:ext cx="8239125" cy="4316412"/>
          </a:xfrm>
        </p:spPr>
        <p:txBody>
          <a:bodyPr/>
          <a:lstStyle/>
          <a:p>
            <a:r>
              <a:rPr lang="en-US" altLang="ja-JP" sz="2800" smtClean="0"/>
              <a:t>SO factor is also available for the specular term with punctual lights</a:t>
            </a:r>
            <a:endParaRPr lang="ja-JP" altLang="en-US" sz="2800" smtClean="0"/>
          </a:p>
          <a:p>
            <a:pPr lvl="1"/>
            <a:r>
              <a:rPr lang="en-US" altLang="ja-JP" sz="2400" smtClean="0"/>
              <a:t>In our case, this is used for punctual lights</a:t>
            </a:r>
            <a:endParaRPr lang="ja-JP" altLang="en-US" sz="2400" smtClean="0"/>
          </a:p>
          <a:p>
            <a:pPr lvl="2"/>
            <a:r>
              <a:rPr lang="en-US" altLang="ja-JP" sz="2000" smtClean="0"/>
              <a:t>Big advantage with HDR, physically based materials and textures</a:t>
            </a:r>
            <a:endParaRPr lang="ja-JP" altLang="en-US" sz="2000" smtClean="0"/>
          </a:p>
        </p:txBody>
      </p:sp>
      <p:graphicFrame>
        <p:nvGraphicFramePr>
          <p:cNvPr id="97303" name="Object 23"/>
          <p:cNvGraphicFramePr>
            <a:graphicFrameLocks noGrp="1" noChangeAspect="1"/>
          </p:cNvGraphicFramePr>
          <p:nvPr>
            <p:ph sz="half" idx="2"/>
          </p:nvPr>
        </p:nvGraphicFramePr>
        <p:xfrm>
          <a:off x="246063" y="1282700"/>
          <a:ext cx="8669337" cy="379413"/>
        </p:xfrm>
        <a:graphic>
          <a:graphicData uri="http://schemas.openxmlformats.org/presentationml/2006/ole">
            <p:oleObj spid="_x0000_s97303" name="数式" r:id="rId3" imgW="4635500" imgH="203200" progId="Equation.3">
              <p:embed/>
            </p:oleObj>
          </a:graphicData>
        </a:graphic>
      </p:graphicFrame>
      <p:pic>
        <p:nvPicPr>
          <p:cNvPr id="97306" name="Picture 6" descr="LightOcclusion_Samp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3644900"/>
            <a:ext cx="4535487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07" name="Text Box 7"/>
          <p:cNvSpPr txBox="1">
            <a:spLocks noChangeArrowheads="1"/>
          </p:cNvSpPr>
          <p:nvPr/>
        </p:nvSpPr>
        <p:spPr bwMode="auto">
          <a:xfrm>
            <a:off x="755650" y="6237288"/>
            <a:ext cx="2951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With Specular Occlusion</a:t>
            </a:r>
            <a:endParaRPr lang="ja-JP" altLang="en-US">
              <a:ea typeface="HGPｺﾞｼｯｸM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>
                <a:effectLst/>
              </a:rPr>
              <a:t>W/o Specular Occlusion (Only AO)</a:t>
            </a:r>
            <a:endParaRPr lang="ja-JP" altLang="en-US" sz="4000" smtClean="0">
              <a:effectLst/>
            </a:endParaRPr>
          </a:p>
        </p:txBody>
      </p:sp>
      <p:pic>
        <p:nvPicPr>
          <p:cNvPr id="226306" name="Picture 2" descr="C:\Users\straight\Desktop\CEDEC2011\Second\kumapoo\Ec02 without SpecularOcclus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With Specular Occlusion</a:t>
            </a:r>
            <a:endParaRPr lang="ja-JP" altLang="en-US" smtClean="0">
              <a:effectLst/>
            </a:endParaRPr>
          </a:p>
        </p:txBody>
      </p:sp>
      <p:pic>
        <p:nvPicPr>
          <p:cNvPr id="227330" name="Picture 2" descr="C:\Users\straight\Desktop\CEDEC2011\Second\kumapoo\Ec01 with SpecularOcclus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IBL performance</a:t>
            </a:r>
            <a:endParaRPr lang="ja-JP" altLang="en-US" smtClean="0">
              <a:effectLst/>
            </a:endParaRPr>
          </a:p>
        </p:txBody>
      </p:sp>
      <p:graphicFrame>
        <p:nvGraphicFramePr>
          <p:cNvPr id="162861" name="Group 45"/>
          <p:cNvGraphicFramePr>
            <a:graphicFrameLocks noGrp="1"/>
          </p:cNvGraphicFramePr>
          <p:nvPr>
            <p:ph idx="1"/>
          </p:nvPr>
        </p:nvGraphicFramePr>
        <p:xfrm>
          <a:off x="647700" y="1371600"/>
          <a:ext cx="7962900" cy="1647825"/>
        </p:xfrm>
        <a:graphic>
          <a:graphicData uri="http://schemas.openxmlformats.org/drawingml/2006/table">
            <a:tbl>
              <a:tblPr/>
              <a:tblGrid>
                <a:gridCol w="792163"/>
                <a:gridCol w="1255712"/>
                <a:gridCol w="1571625"/>
                <a:gridCol w="1419225"/>
                <a:gridCol w="2924175"/>
              </a:tblGrid>
              <a:tr h="7011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1" lang="ja-JP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PｺﾞｼｯｸM" pitchFamily="50" charset="-128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IBL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IBL+</a:t>
                      </a:r>
                      <a:b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</a:b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1direct light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SH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SH</a:t>
                      </a:r>
                      <a:b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</a:b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(no AmbientBRDF)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X360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5.8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7.0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5.0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4.5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PS3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5.9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7.9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5.1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PｺﾞｼｯｸM" pitchFamily="50" charset="-128"/>
                        </a:rPr>
                        <a:t>4.3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8380" name="Text Box 46"/>
          <p:cNvSpPr txBox="1">
            <a:spLocks noChangeArrowheads="1"/>
          </p:cNvSpPr>
          <p:nvPr/>
        </p:nvSpPr>
        <p:spPr bwMode="auto">
          <a:xfrm>
            <a:off x="6546850" y="982663"/>
            <a:ext cx="2035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ms @ 1280x720</a:t>
            </a:r>
          </a:p>
        </p:txBody>
      </p:sp>
      <p:pic>
        <p:nvPicPr>
          <p:cNvPr id="228381" name="Picture 47" descr="IBL_sam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" y="3097213"/>
            <a:ext cx="5907088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Physically based IBL</a:t>
            </a:r>
            <a:endParaRPr lang="ja-JP" altLang="en-US" smtClean="0">
              <a:effectLst/>
            </a:endParaRPr>
          </a:p>
        </p:txBody>
      </p:sp>
      <p:pic>
        <p:nvPicPr>
          <p:cNvPr id="229378" name="Picture 4" descr="APEscreenshot_20110901_2140_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392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Physically based IBL</a:t>
            </a:r>
            <a:endParaRPr lang="ja-JP" altLang="en-US" smtClean="0">
              <a:effectLst/>
            </a:endParaRPr>
          </a:p>
        </p:txBody>
      </p:sp>
      <p:pic>
        <p:nvPicPr>
          <p:cNvPr id="230402" name="Picture 3" descr="CD_Layer_Spectral_Ani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Physically based IBL</a:t>
            </a:r>
            <a:endParaRPr lang="ja-JP" altLang="en-US" smtClean="0">
              <a:effectLst/>
            </a:endParaRPr>
          </a:p>
        </p:txBody>
      </p:sp>
      <p:pic>
        <p:nvPicPr>
          <p:cNvPr id="231426" name="Picture 5" descr="IBL_3d_model_2_ambient_spec_o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546475"/>
            <a:ext cx="55118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7" name="Picture 4" descr="IBL_3d_model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33450"/>
            <a:ext cx="5210175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8" name="Text Box 6"/>
          <p:cNvSpPr txBox="1">
            <a:spLocks noChangeArrowheads="1"/>
          </p:cNvSpPr>
          <p:nvPr/>
        </p:nvSpPr>
        <p:spPr bwMode="auto">
          <a:xfrm>
            <a:off x="-36513" y="3816350"/>
            <a:ext cx="353695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With the specular term for IBL</a:t>
            </a:r>
          </a:p>
        </p:txBody>
      </p:sp>
      <p:sp>
        <p:nvSpPr>
          <p:cNvPr id="231429" name="Text Box 7"/>
          <p:cNvSpPr txBox="1">
            <a:spLocks noChangeArrowheads="1"/>
          </p:cNvSpPr>
          <p:nvPr/>
        </p:nvSpPr>
        <p:spPr bwMode="auto">
          <a:xfrm>
            <a:off x="5291138" y="3213100"/>
            <a:ext cx="388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ea typeface="HGPｺﾞｼｯｸM" pitchFamily="50" charset="-128"/>
              </a:rPr>
              <a:t>Without the specular term for IBL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Conclusion</a:t>
            </a:r>
          </a:p>
        </p:txBody>
      </p:sp>
      <p:sp>
        <p:nvSpPr>
          <p:cNvPr id="2324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mtClean="0"/>
              <a:t>When using physically based IBL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Area lighting which is difficult with punctual lights becomes feasible 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Soft lighting by a large light source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Sharp lighting by a small light source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Consistent material representation with scenes by either direct and indirect lighting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Reduce hand adjustment by artists</a:t>
            </a:r>
            <a:endParaRPr lang="ja-JP" altLang="en-US" smtClean="0"/>
          </a:p>
          <a:p>
            <a:pPr lvl="2">
              <a:lnSpc>
                <a:spcPct val="90000"/>
              </a:lnSpc>
            </a:pPr>
            <a:r>
              <a:rPr lang="en-US" altLang="ja-JP" smtClean="0"/>
              <a:t>Easy to set physically correct parameters to materials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r>
              <a:rPr lang="en-US" altLang="ja-JP" smtClean="0"/>
              <a:t>True HDR representation becomes possible</a:t>
            </a:r>
            <a:endParaRPr lang="ja-JP" altLang="en-US" smtClean="0"/>
          </a:p>
          <a:p>
            <a:pPr lvl="1">
              <a:lnSpc>
                <a:spcPct val="90000"/>
              </a:lnSpc>
            </a:pPr>
            <a:endParaRPr lang="ja-JP" altLang="en-US" smtClean="0"/>
          </a:p>
          <a:p>
            <a:pPr lvl="1">
              <a:lnSpc>
                <a:spcPct val="90000"/>
              </a:lnSpc>
            </a:pPr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5" descr="CD_Layer_Spectral_Anis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34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Acknowledgements</a:t>
            </a:r>
            <a:endParaRPr lang="ja-JP" altLang="en-US" smtClean="0">
              <a:effectLst/>
            </a:endParaRPr>
          </a:p>
        </p:txBody>
      </p:sp>
      <p:sp>
        <p:nvSpPr>
          <p:cNvPr id="2334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>
                <a:solidFill>
                  <a:schemeClr val="bg1"/>
                </a:solidFill>
              </a:rPr>
              <a:t>R&amp;D department, tri-Ace, Inc.</a:t>
            </a:r>
            <a:endParaRPr lang="ja-JP" altLang="en-US" smtClean="0">
              <a:solidFill>
                <a:schemeClr val="bg1"/>
              </a:solidFill>
            </a:endParaRPr>
          </a:p>
          <a:p>
            <a:pPr lvl="1"/>
            <a:r>
              <a:rPr lang="en-US" altLang="ja-JP" smtClean="0">
                <a:solidFill>
                  <a:schemeClr val="bg1"/>
                </a:solidFill>
              </a:rPr>
              <a:t>Tatsuya Shoji</a:t>
            </a:r>
            <a:endParaRPr lang="ja-JP" altLang="en-US" smtClean="0">
              <a:solidFill>
                <a:schemeClr val="bg1"/>
              </a:solidFill>
            </a:endParaRPr>
          </a:p>
          <a:p>
            <a:pPr lvl="1"/>
            <a:r>
              <a:rPr lang="en-US" altLang="ja-JP" smtClean="0">
                <a:solidFill>
                  <a:schemeClr val="bg1"/>
                </a:solidFill>
              </a:rPr>
              <a:t>Elliott Davis</a:t>
            </a:r>
            <a:br>
              <a:rPr lang="en-US" altLang="ja-JP" smtClean="0">
                <a:solidFill>
                  <a:schemeClr val="bg1"/>
                </a:solidFill>
              </a:rPr>
            </a:br>
            <a:r>
              <a:rPr lang="en-US" altLang="ja-JP" smtClean="0">
                <a:solidFill>
                  <a:schemeClr val="bg1"/>
                </a:solidFill>
              </a:rPr>
              <a:t/>
            </a:r>
            <a:br>
              <a:rPr lang="en-US" altLang="ja-JP" smtClean="0">
                <a:solidFill>
                  <a:schemeClr val="bg1"/>
                </a:solidFill>
              </a:rPr>
            </a:br>
            <a:endParaRPr lang="en-US" altLang="ja-JP" smtClean="0">
              <a:solidFill>
                <a:schemeClr val="bg1"/>
              </a:solidFill>
            </a:endParaRPr>
          </a:p>
          <a:p>
            <a:pPr lvl="1"/>
            <a:endParaRPr lang="en-US" altLang="ja-JP" smtClean="0">
              <a:solidFill>
                <a:schemeClr val="bg1"/>
              </a:solidFill>
            </a:endParaRPr>
          </a:p>
          <a:p>
            <a:r>
              <a:rPr lang="en-US" altLang="ja-JP" smtClean="0">
                <a:solidFill>
                  <a:schemeClr val="bg1"/>
                </a:solidFill>
              </a:rPr>
              <a:t>Thanks for the English version</a:t>
            </a:r>
          </a:p>
          <a:p>
            <a:pPr lvl="1"/>
            <a:r>
              <a:rPr lang="en-US" altLang="ja-JP" smtClean="0">
                <a:solidFill>
                  <a:schemeClr val="bg1"/>
                </a:solidFill>
              </a:rPr>
              <a:t>Sébastien Lagarde, Marc Heng</a:t>
            </a:r>
            <a:br>
              <a:rPr lang="en-US" altLang="ja-JP" smtClean="0">
                <a:solidFill>
                  <a:schemeClr val="bg1"/>
                </a:solidFill>
              </a:rPr>
            </a:br>
            <a:r>
              <a:rPr lang="en-US" altLang="ja-JP" smtClean="0">
                <a:solidFill>
                  <a:schemeClr val="bg1"/>
                </a:solidFill>
              </a:rPr>
              <a:t>and Naty Hoffman</a:t>
            </a:r>
            <a:r>
              <a:rPr lang="en-US" altLang="ja-JP" smtClean="0"/>
              <a:t> </a:t>
            </a:r>
            <a:endParaRPr lang="ja-JP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6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Implement Ambient BRDF</a:t>
            </a:r>
          </a:p>
        </p:txBody>
      </p:sp>
      <p:sp>
        <p:nvSpPr>
          <p:cNvPr id="158727" name="Rectangle 3"/>
          <p:cNvSpPr>
            <a:spLocks noGrp="1"/>
          </p:cNvSpPr>
          <p:nvPr>
            <p:ph type="body" sz="half" idx="4294967295"/>
          </p:nvPr>
        </p:nvSpPr>
        <p:spPr>
          <a:xfrm>
            <a:off x="352425" y="2613025"/>
            <a:ext cx="8229600" cy="2481263"/>
          </a:xfrm>
        </p:spPr>
        <p:txBody>
          <a:bodyPr/>
          <a:lstStyle/>
          <a:p>
            <a:r>
              <a:rPr lang="en-US" altLang="ja-JP" sz="2800" smtClean="0"/>
              <a:t>Precompute this equation off line and store result to a volume texture</a:t>
            </a:r>
          </a:p>
          <a:p>
            <a:pPr lvl="1"/>
            <a:r>
              <a:rPr lang="en-US" altLang="ja-JP" sz="2400" smtClean="0"/>
              <a:t>U – Dot product of eye vector (</a:t>
            </a:r>
            <a:r>
              <a:rPr lang="en-US" altLang="ja-JP" sz="2400" i="1" smtClean="0">
                <a:latin typeface="Symbol" pitchFamily="18" charset="2"/>
              </a:rPr>
              <a:t>w</a:t>
            </a:r>
            <a:r>
              <a:rPr lang="en-US" altLang="ja-JP" sz="2400" smtClean="0"/>
              <a:t>) and normal (</a:t>
            </a:r>
            <a:r>
              <a:rPr lang="en-US" altLang="ja-JP" sz="2400" b="1" smtClean="0"/>
              <a:t>n</a:t>
            </a:r>
            <a:r>
              <a:rPr lang="en-US" altLang="ja-JP" sz="2400" smtClean="0"/>
              <a:t>)</a:t>
            </a:r>
          </a:p>
          <a:p>
            <a:pPr lvl="1"/>
            <a:r>
              <a:rPr lang="en-US" altLang="ja-JP" sz="2400" smtClean="0"/>
              <a:t>V – </a:t>
            </a:r>
            <a:r>
              <a:rPr lang="en-US" altLang="ja-JP" sz="2400" i="1" smtClean="0">
                <a:latin typeface="Times New Roman" pitchFamily="18" charset="0"/>
              </a:rPr>
              <a:t>shininess</a:t>
            </a:r>
            <a:endParaRPr lang="en-US" altLang="ja-JP" sz="2400" i="1" baseline="-25000" smtClean="0">
              <a:latin typeface="Times New Roman" pitchFamily="18" charset="0"/>
            </a:endParaRPr>
          </a:p>
          <a:p>
            <a:pPr lvl="1"/>
            <a:r>
              <a:rPr lang="en-US" altLang="ja-JP" sz="2400" smtClean="0"/>
              <a:t>W – </a:t>
            </a:r>
            <a:r>
              <a:rPr lang="en-US" altLang="ja-JP" sz="2400" i="1" smtClean="0">
                <a:latin typeface="Times New Roman" pitchFamily="18" charset="0"/>
              </a:rPr>
              <a:t>F</a:t>
            </a:r>
            <a:r>
              <a:rPr lang="en-US" altLang="ja-JP" sz="2400" baseline="-25000" smtClean="0">
                <a:latin typeface="Times New Roman" pitchFamily="18" charset="0"/>
              </a:rPr>
              <a:t>0</a:t>
            </a:r>
            <a:endParaRPr lang="en-US" altLang="ja-JP" sz="2400" smtClean="0">
              <a:latin typeface="Times New Roman" pitchFamily="18" charset="0"/>
            </a:endParaRPr>
          </a:p>
          <a:p>
            <a:endParaRPr lang="ja-JP" altLang="en-US" sz="2800" smtClean="0">
              <a:latin typeface="Times New Roman" pitchFamily="18" charset="0"/>
            </a:endParaRPr>
          </a:p>
        </p:txBody>
      </p:sp>
      <p:sp>
        <p:nvSpPr>
          <p:cNvPr id="158728" name="Rectangle 13"/>
          <p:cNvSpPr>
            <a:spLocks noChangeArrowheads="1"/>
          </p:cNvSpPr>
          <p:nvPr/>
        </p:nvSpPr>
        <p:spPr bwMode="auto">
          <a:xfrm>
            <a:off x="219075" y="1412875"/>
            <a:ext cx="8763000" cy="11525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ja-JP" altLang="en-US">
              <a:ea typeface="HGPｺﾞｼｯｸM" pitchFamily="50" charset="-128"/>
            </a:endParaRPr>
          </a:p>
        </p:txBody>
      </p:sp>
      <p:graphicFrame>
        <p:nvGraphicFramePr>
          <p:cNvPr id="158725" name="Object 5"/>
          <p:cNvGraphicFramePr>
            <a:graphicFrameLocks noChangeAspect="1"/>
          </p:cNvGraphicFramePr>
          <p:nvPr/>
        </p:nvGraphicFramePr>
        <p:xfrm>
          <a:off x="395288" y="1412875"/>
          <a:ext cx="8461375" cy="1068388"/>
        </p:xfrm>
        <a:graphic>
          <a:graphicData uri="http://schemas.openxmlformats.org/presentationml/2006/ole">
            <p:oleObj spid="_x0000_s158725" name="数式" r:id="rId3" imgW="5232400" imgH="660400" progId="Equation.3">
              <p:embed/>
            </p:oleObj>
          </a:graphicData>
        </a:graphic>
      </p:graphicFrame>
      <p:pic>
        <p:nvPicPr>
          <p:cNvPr id="158729" name="Picture 11" descr="ambientbrdf_volum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013" y="4738688"/>
            <a:ext cx="33051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4" descr="CD_Oran_Nay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ffectLst/>
              </a:rPr>
              <a:t>Questions?</a:t>
            </a:r>
          </a:p>
        </p:txBody>
      </p:sp>
      <p:sp>
        <p:nvSpPr>
          <p:cNvPr id="234499" name="Text Box 5"/>
          <p:cNvSpPr txBox="1">
            <a:spLocks noChangeArrowheads="1"/>
          </p:cNvSpPr>
          <p:nvPr/>
        </p:nvSpPr>
        <p:spPr bwMode="auto">
          <a:xfrm>
            <a:off x="1651000" y="5272088"/>
            <a:ext cx="5629275" cy="579437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kumimoji="0" lang="en-US" altLang="ja-JP" sz="3200">
                <a:solidFill>
                  <a:schemeClr val="bg1"/>
                </a:solidFill>
              </a:rPr>
              <a:t>http://research.tri-ace.com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9" name="Rectangle 2"/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ffectLst/>
              </a:rPr>
              <a:t>AmbientBRDF texture usage</a:t>
            </a:r>
          </a:p>
        </p:txBody>
      </p:sp>
      <p:sp>
        <p:nvSpPr>
          <p:cNvPr id="159750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57200" y="1257300"/>
            <a:ext cx="8372475" cy="4891088"/>
          </a:xfrm>
        </p:spPr>
        <p:txBody>
          <a:bodyPr/>
          <a:lstStyle/>
          <a:p>
            <a:r>
              <a:rPr lang="en-US" altLang="ja-JP" sz="2800" smtClean="0"/>
              <a:t>Fetch the texture</a:t>
            </a:r>
          </a:p>
          <a:p>
            <a:pPr lvl="1"/>
            <a:r>
              <a:rPr lang="en-US" altLang="ja-JP" sz="2400" smtClean="0"/>
              <a:t>For specular component</a:t>
            </a:r>
          </a:p>
          <a:p>
            <a:pPr lvl="1"/>
            <a:endParaRPr lang="en-US" altLang="ja-JP" sz="2400" smtClean="0"/>
          </a:p>
          <a:p>
            <a:pPr lvl="2"/>
            <a:r>
              <a:rPr lang="en-US" altLang="ja-JP" sz="2000" smtClean="0"/>
              <a:t>Use the value for</a:t>
            </a:r>
            <a:r>
              <a:rPr lang="ja-JP" altLang="en-US" sz="2000" smtClean="0"/>
              <a:t>　　　　　　　　　　　　　　　　　　</a:t>
            </a:r>
          </a:p>
          <a:p>
            <a:pPr lvl="1"/>
            <a:r>
              <a:rPr lang="en-US" altLang="ja-JP" sz="2400" smtClean="0"/>
              <a:t>For diffuse component</a:t>
            </a:r>
          </a:p>
          <a:p>
            <a:pPr lvl="2"/>
            <a:r>
              <a:rPr lang="en-US" altLang="ja-JP" sz="2000" i="1" smtClean="0">
                <a:latin typeface="Times New Roman" pitchFamily="18" charset="0"/>
              </a:rPr>
              <a:t>R</a:t>
            </a:r>
            <a:r>
              <a:rPr lang="en-US" altLang="ja-JP" sz="2000" i="1" baseline="-25000" smtClean="0">
                <a:latin typeface="Times New Roman" pitchFamily="18" charset="0"/>
              </a:rPr>
              <a:t>d</a:t>
            </a:r>
            <a:r>
              <a:rPr lang="en-US" altLang="ja-JP" sz="2000" smtClean="0"/>
              <a:t>*(1 – the value)</a:t>
            </a:r>
          </a:p>
          <a:p>
            <a:pPr lvl="3"/>
            <a:r>
              <a:rPr lang="en-US" altLang="ja-JP" sz="1800" smtClean="0"/>
              <a:t>For optimization</a:t>
            </a:r>
          </a:p>
          <a:p>
            <a:pPr lvl="2"/>
            <a:r>
              <a:rPr lang="en-US" altLang="ja-JP" sz="2000" smtClean="0"/>
              <a:t>Ideally values for diffuse component should be precomputed and stored to the texture for accurate shading</a:t>
            </a:r>
          </a:p>
          <a:p>
            <a:pPr lvl="2"/>
            <a:endParaRPr lang="en-US" altLang="ja-JP" sz="2000" smtClean="0"/>
          </a:p>
          <a:p>
            <a:pPr lvl="2"/>
            <a:endParaRPr lang="en-US" altLang="ja-JP" sz="2000" smtClean="0"/>
          </a:p>
          <a:p>
            <a:pPr lvl="1"/>
            <a:endParaRPr lang="ja-JP" altLang="en-US" sz="2400" smtClean="0"/>
          </a:p>
        </p:txBody>
      </p:sp>
      <p:graphicFrame>
        <p:nvGraphicFramePr>
          <p:cNvPr id="15974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708400" y="2289175"/>
          <a:ext cx="4132263" cy="779463"/>
        </p:xfrm>
        <a:graphic>
          <a:graphicData uri="http://schemas.openxmlformats.org/presentationml/2006/ole">
            <p:oleObj spid="_x0000_s159748" name="数式" r:id="rId3" imgW="3505200" imgH="660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2154</TotalTime>
  <Words>2677</Words>
  <Application>Microsoft Office PowerPoint</Application>
  <PresentationFormat>画面に合わせる (4:3)</PresentationFormat>
  <Paragraphs>475</Paragraphs>
  <Slides>80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デザイン テンプレート</vt:lpstr>
      </vt:variant>
      <vt:variant>
        <vt:i4>24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80</vt:i4>
      </vt:variant>
    </vt:vector>
  </HeadingPairs>
  <TitlesOfParts>
    <vt:vector size="112" baseType="lpstr">
      <vt:lpstr>Arial</vt:lpstr>
      <vt:lpstr>ＭＳ Ｐゴシック</vt:lpstr>
      <vt:lpstr>HGPｺﾞｼｯｸM</vt:lpstr>
      <vt:lpstr>Calibri</vt:lpstr>
      <vt:lpstr>Symbol</vt:lpstr>
      <vt:lpstr>Times New Roman</vt:lpstr>
      <vt:lpstr>Wingdings</vt:lpstr>
      <vt:lpstr>デザインの設定</vt:lpstr>
      <vt:lpstr>2_デザインの設定</vt:lpstr>
      <vt:lpstr>デザインの設定</vt:lpstr>
      <vt:lpstr>デザインの設定</vt:lpstr>
      <vt:lpstr>デザインの設定</vt:lpstr>
      <vt:lpstr>デザインの設定</vt:lpstr>
      <vt:lpstr>デザインの設定</vt:lpstr>
      <vt:lpstr>デザインの設定</vt:lpstr>
      <vt:lpstr>デザインの設定</vt:lpstr>
      <vt:lpstr>デザインの設定</vt:lpstr>
      <vt:lpstr>デザインの設定</vt:lpstr>
      <vt:lpstr>デザインの設定</vt:lpstr>
      <vt:lpstr>デザインの設定</vt:lpstr>
      <vt:lpstr>2_デザインの設定</vt:lpstr>
      <vt:lpstr>2_デザインの設定</vt:lpstr>
      <vt:lpstr>2_デザインの設定</vt:lpstr>
      <vt:lpstr>2_デザインの設定</vt:lpstr>
      <vt:lpstr>2_デザインの設定</vt:lpstr>
      <vt:lpstr>2_デザインの設定</vt:lpstr>
      <vt:lpstr>2_デザインの設定</vt:lpstr>
      <vt:lpstr>2_デザインの設定</vt:lpstr>
      <vt:lpstr>2_デザインの設定</vt:lpstr>
      <vt:lpstr>2_デザインの設定</vt:lpstr>
      <vt:lpstr>2_デザインの設定</vt:lpstr>
      <vt:lpstr>数式</vt:lpstr>
      <vt:lpstr>スライド 1</vt:lpstr>
      <vt:lpstr>Image Based Lighting (IBL)</vt:lpstr>
      <vt:lpstr>Physically Based IBL</vt:lpstr>
      <vt:lpstr>Physically Based IBL advantages</vt:lpstr>
      <vt:lpstr>PBIBL implementation</vt:lpstr>
      <vt:lpstr>Equations </vt:lpstr>
      <vt:lpstr>Decompose integral </vt:lpstr>
      <vt:lpstr>Implement Ambient BRDF</vt:lpstr>
      <vt:lpstr>AmbientBRDF texture usage</vt:lpstr>
      <vt:lpstr>AmbientBRDF comparison</vt:lpstr>
      <vt:lpstr>Generate textures</vt:lpstr>
      <vt:lpstr>Generate textures</vt:lpstr>
      <vt:lpstr>Generate IEM</vt:lpstr>
      <vt:lpstr>Generate IEM (2) </vt:lpstr>
      <vt:lpstr>Optimize diffuse term</vt:lpstr>
      <vt:lpstr>Generate REM</vt:lpstr>
      <vt:lpstr>Fitting shininess</vt:lpstr>
      <vt:lpstr>Generate PMREM (1)</vt:lpstr>
      <vt:lpstr>Box kernel filter</vt:lpstr>
      <vt:lpstr>Generate PMREM (2)</vt:lpstr>
      <vt:lpstr>Gaussian kernel filter</vt:lpstr>
      <vt:lpstr>Generate PMREM(3)</vt:lpstr>
      <vt:lpstr>Spherical Phong kernel filter</vt:lpstr>
      <vt:lpstr>Phong kernel implementation(GPU)</vt:lpstr>
      <vt:lpstr>Phong kernel implementation(CPU)</vt:lpstr>
      <vt:lpstr>Generate PFREM (4)</vt:lpstr>
      <vt:lpstr>Comparisons</vt:lpstr>
      <vt:lpstr>Mipmap LOD</vt:lpstr>
      <vt:lpstr>Edge overlapping</vt:lpstr>
      <vt:lpstr>Edge overlapping (1)</vt:lpstr>
      <vt:lpstr>Edge overlapping (1)</vt:lpstr>
      <vt:lpstr>Edge overlapping (2)</vt:lpstr>
      <vt:lpstr>Edge overlapping (3)</vt:lpstr>
      <vt:lpstr>Bent Phong filter kernel</vt:lpstr>
      <vt:lpstr>Bent Phong filter kernel</vt:lpstr>
      <vt:lpstr>Bent Phong filter kernel</vt:lpstr>
      <vt:lpstr>Implemented configurations</vt:lpstr>
      <vt:lpstr>Problems with large shininess</vt:lpstr>
      <vt:lpstr>IBL Blending</vt:lpstr>
      <vt:lpstr>IBL Blending</vt:lpstr>
      <vt:lpstr>IBL Offset</vt:lpstr>
      <vt:lpstr>Matching IBL with point light</vt:lpstr>
      <vt:lpstr>Shininess hack</vt:lpstr>
      <vt:lpstr>Shininess hack</vt:lpstr>
      <vt:lpstr>Shininess hack</vt:lpstr>
      <vt:lpstr>HDR IBL Artifact</vt:lpstr>
      <vt:lpstr>HDR IBL Artifact</vt:lpstr>
      <vt:lpstr>Why does the artifact occur?</vt:lpstr>
      <vt:lpstr>Multiplying by AO factor</vt:lpstr>
      <vt:lpstr>Novel Occlusion Factor</vt:lpstr>
      <vt:lpstr>Specular Occlusion</vt:lpstr>
      <vt:lpstr>Aqcuire Specular Occlusion</vt:lpstr>
      <vt:lpstr>Specular Occlusion implementation</vt:lpstr>
      <vt:lpstr>Specular Occlusion</vt:lpstr>
      <vt:lpstr>SO implementation (1)</vt:lpstr>
      <vt:lpstr>SO implementation (1)</vt:lpstr>
      <vt:lpstr>SO implementation (2)</vt:lpstr>
      <vt:lpstr>SO implementation (2)</vt:lpstr>
      <vt:lpstr>SO implementation (3)</vt:lpstr>
      <vt:lpstr>SO implementation (3)</vt:lpstr>
      <vt:lpstr>Ambient specular term computation</vt:lpstr>
      <vt:lpstr>Ambient specular term computation</vt:lpstr>
      <vt:lpstr>AS term computation (1)</vt:lpstr>
      <vt:lpstr>AS term computation (1)</vt:lpstr>
      <vt:lpstr>AS term computation (2)</vt:lpstr>
      <vt:lpstr>AS term computation (2)</vt:lpstr>
      <vt:lpstr>AS term computation (3)</vt:lpstr>
      <vt:lpstr>AS term computation (3)</vt:lpstr>
      <vt:lpstr>AS term computation (4)</vt:lpstr>
      <vt:lpstr>AS term computation (4)</vt:lpstr>
      <vt:lpstr>Applying to the entire specular term</vt:lpstr>
      <vt:lpstr>W/o Specular Occlusion (Only AO)</vt:lpstr>
      <vt:lpstr>With Specular Occlusion</vt:lpstr>
      <vt:lpstr>IBL performance</vt:lpstr>
      <vt:lpstr>Physically based IBL</vt:lpstr>
      <vt:lpstr>Physically based IBL</vt:lpstr>
      <vt:lpstr>Physically based IBL</vt:lpstr>
      <vt:lpstr>Conclusion</vt:lpstr>
      <vt:lpstr>Acknowledgements</vt:lpstr>
      <vt:lpstr>Questions?</vt:lpstr>
    </vt:vector>
  </TitlesOfParts>
  <Company>日経BP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CEDEC事務局</dc:creator>
  <cp:lastModifiedBy>straight</cp:lastModifiedBy>
  <cp:revision>513</cp:revision>
  <dcterms:created xsi:type="dcterms:W3CDTF">2009-06-29T02:54:40Z</dcterms:created>
  <dcterms:modified xsi:type="dcterms:W3CDTF">2012-03-01T05:11:01Z</dcterms:modified>
</cp:coreProperties>
</file>