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95"/>
  </p:notesMasterIdLst>
  <p:handoutMasterIdLst>
    <p:handoutMasterId r:id="rId96"/>
  </p:handoutMasterIdLst>
  <p:sldIdLst>
    <p:sldId id="256" r:id="rId2"/>
    <p:sldId id="352" r:id="rId3"/>
    <p:sldId id="353" r:id="rId4"/>
    <p:sldId id="258" r:id="rId5"/>
    <p:sldId id="259" r:id="rId6"/>
    <p:sldId id="273" r:id="rId7"/>
    <p:sldId id="272" r:id="rId8"/>
    <p:sldId id="331" r:id="rId9"/>
    <p:sldId id="260" r:id="rId10"/>
    <p:sldId id="262" r:id="rId11"/>
    <p:sldId id="360" r:id="rId12"/>
    <p:sldId id="354" r:id="rId13"/>
    <p:sldId id="363" r:id="rId14"/>
    <p:sldId id="264" r:id="rId15"/>
    <p:sldId id="282" r:id="rId16"/>
    <p:sldId id="265" r:id="rId17"/>
    <p:sldId id="266" r:id="rId18"/>
    <p:sldId id="275" r:id="rId19"/>
    <p:sldId id="349" r:id="rId20"/>
    <p:sldId id="267" r:id="rId21"/>
    <p:sldId id="271" r:id="rId22"/>
    <p:sldId id="361" r:id="rId23"/>
    <p:sldId id="342" r:id="rId24"/>
    <p:sldId id="362" r:id="rId25"/>
    <p:sldId id="343" r:id="rId26"/>
    <p:sldId id="344" r:id="rId27"/>
    <p:sldId id="345" r:id="rId28"/>
    <p:sldId id="274" r:id="rId29"/>
    <p:sldId id="332" r:id="rId30"/>
    <p:sldId id="269" r:id="rId31"/>
    <p:sldId id="346" r:id="rId32"/>
    <p:sldId id="347" r:id="rId33"/>
    <p:sldId id="348" r:id="rId34"/>
    <p:sldId id="270" r:id="rId35"/>
    <p:sldId id="333" r:id="rId36"/>
    <p:sldId id="284" r:id="rId37"/>
    <p:sldId id="355" r:id="rId38"/>
    <p:sldId id="276" r:id="rId39"/>
    <p:sldId id="285" r:id="rId40"/>
    <p:sldId id="356" r:id="rId41"/>
    <p:sldId id="277" r:id="rId42"/>
    <p:sldId id="286" r:id="rId43"/>
    <p:sldId id="278" r:id="rId44"/>
    <p:sldId id="279" r:id="rId45"/>
    <p:sldId id="280" r:id="rId46"/>
    <p:sldId id="357" r:id="rId47"/>
    <p:sldId id="281" r:id="rId48"/>
    <p:sldId id="290" r:id="rId49"/>
    <p:sldId id="287" r:id="rId50"/>
    <p:sldId id="288" r:id="rId51"/>
    <p:sldId id="289" r:id="rId52"/>
    <p:sldId id="291" r:id="rId53"/>
    <p:sldId id="292" r:id="rId54"/>
    <p:sldId id="335" r:id="rId55"/>
    <p:sldId id="334" r:id="rId56"/>
    <p:sldId id="296" r:id="rId57"/>
    <p:sldId id="297" r:id="rId58"/>
    <p:sldId id="298" r:id="rId59"/>
    <p:sldId id="299" r:id="rId60"/>
    <p:sldId id="301" r:id="rId61"/>
    <p:sldId id="302" r:id="rId62"/>
    <p:sldId id="307" r:id="rId63"/>
    <p:sldId id="308" r:id="rId64"/>
    <p:sldId id="309" r:id="rId65"/>
    <p:sldId id="304" r:id="rId66"/>
    <p:sldId id="306" r:id="rId67"/>
    <p:sldId id="310" r:id="rId68"/>
    <p:sldId id="311" r:id="rId69"/>
    <p:sldId id="312" r:id="rId70"/>
    <p:sldId id="313" r:id="rId71"/>
    <p:sldId id="358" r:id="rId72"/>
    <p:sldId id="314" r:id="rId73"/>
    <p:sldId id="315" r:id="rId74"/>
    <p:sldId id="316" r:id="rId75"/>
    <p:sldId id="317" r:id="rId76"/>
    <p:sldId id="318" r:id="rId77"/>
    <p:sldId id="319" r:id="rId78"/>
    <p:sldId id="338" r:id="rId79"/>
    <p:sldId id="339" r:id="rId80"/>
    <p:sldId id="340" r:id="rId81"/>
    <p:sldId id="341" r:id="rId82"/>
    <p:sldId id="359" r:id="rId83"/>
    <p:sldId id="321" r:id="rId84"/>
    <p:sldId id="320" r:id="rId85"/>
    <p:sldId id="322" r:id="rId86"/>
    <p:sldId id="326" r:id="rId87"/>
    <p:sldId id="323" r:id="rId88"/>
    <p:sldId id="324" r:id="rId89"/>
    <p:sldId id="325" r:id="rId90"/>
    <p:sldId id="337" r:id="rId91"/>
    <p:sldId id="328" r:id="rId92"/>
    <p:sldId id="350" r:id="rId93"/>
    <p:sldId id="330" r:id="rId94"/>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8A6"/>
    <a:srgbClr val="C5C5C7"/>
    <a:srgbClr val="FF0000"/>
    <a:srgbClr val="009900"/>
    <a:srgbClr val="CCFF99"/>
    <a:srgbClr val="99FF66"/>
    <a:srgbClr val="66FF66"/>
    <a:srgbClr val="F4CDC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64" autoAdjust="0"/>
    <p:restoredTop sz="94660" autoAdjust="0"/>
  </p:normalViewPr>
  <p:slideViewPr>
    <p:cSldViewPr snapToGrid="0">
      <p:cViewPr varScale="1">
        <p:scale>
          <a:sx n="130" d="100"/>
          <a:sy n="130" d="100"/>
        </p:scale>
        <p:origin x="-102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36" d="100"/>
          <a:sy n="136" d="100"/>
        </p:scale>
        <p:origin x="-297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ltLang="ja-JP"/>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0D838DC9-3F58-469C-8FE8-ADA0376422A5}" type="datetimeFigureOut">
              <a:rPr lang="ja-JP" altLang="en-US"/>
              <a:pPr>
                <a:defRPr/>
              </a:pPr>
              <a:t>2013/4/23</a:t>
            </a:fld>
            <a:endParaRPr lang="en-US" altLang="ja-JP"/>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ja-JP"/>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66E4377A-EE50-4B1E-9B03-50DCD8E86649}" type="slidenum">
              <a:rPr lang="ja-JP" altLang="en-US"/>
              <a:pPr>
                <a:defRPr/>
              </a:pPr>
              <a:t>&lt;#&gt;</a:t>
            </a:fld>
            <a:endParaRPr lang="en-US" altLang="ja-JP"/>
          </a:p>
        </p:txBody>
      </p:sp>
    </p:spTree>
    <p:extLst>
      <p:ext uri="{BB962C8B-B14F-4D97-AF65-F5344CB8AC3E}">
        <p14:creationId xmlns="" xmlns:p14="http://schemas.microsoft.com/office/powerpoint/2010/main" val="3767873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ＭＳ Ｐゴシック" charset="-128"/>
              </a:defRPr>
            </a:lvl1pPr>
          </a:lstStyle>
          <a:p>
            <a:pPr>
              <a:defRPr/>
            </a:pPr>
            <a:fld id="{2F7736F9-C291-499E-97C3-7FD3041AEC5E}" type="datetimeFigureOut">
              <a:rPr lang="ja-JP" altLang="en-US"/>
              <a:pPr>
                <a:defRPr/>
              </a:pPr>
              <a:t>2013/4/23</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ＭＳ Ｐゴシック" charset="-128"/>
              </a:defRPr>
            </a:lvl1pPr>
          </a:lstStyle>
          <a:p>
            <a:pPr>
              <a:defRPr/>
            </a:pPr>
            <a:fld id="{1DA9F482-26B1-4BC4-8503-EFFD22ADD49A}" type="slidenum">
              <a:rPr lang="ja-JP" altLang="en-US"/>
              <a:pPr>
                <a:defRPr/>
              </a:pPr>
              <a:t>&lt;#&gt;</a:t>
            </a:fld>
            <a:endParaRPr lang="ja-JP" altLang="en-US"/>
          </a:p>
        </p:txBody>
      </p:sp>
    </p:spTree>
    <p:extLst>
      <p:ext uri="{BB962C8B-B14F-4D97-AF65-F5344CB8AC3E}">
        <p14:creationId xmlns="" xmlns:p14="http://schemas.microsoft.com/office/powerpoint/2010/main" val="2647514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960E9DF-EB1A-4361-A0FD-FD1AAA1A31D0}" type="datetimeFigureOut">
              <a:rPr lang="ja-JP" altLang="en-US"/>
              <a:pPr>
                <a:defRPr/>
              </a:pPr>
              <a:t>2013/4/23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E3196B7-A7B9-4D5A-BBE9-4B5C6CB8289C}" type="slidenum">
              <a:rPr lang="ja-JP" altLang="en-US"/>
              <a:pPr>
                <a:defRPr/>
              </a:pPr>
              <a:t>&lt;#&gt;</a:t>
            </a:fld>
            <a:endParaRPr lang="ja-JP" altLang="en-US"/>
          </a:p>
        </p:txBody>
      </p:sp>
    </p:spTree>
    <p:extLst>
      <p:ext uri="{BB962C8B-B14F-4D97-AF65-F5344CB8AC3E}">
        <p14:creationId xmlns="" xmlns:p14="http://schemas.microsoft.com/office/powerpoint/2010/main" val="18145891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257300"/>
            <a:ext cx="8229600" cy="47926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BE955A24-DDF9-4963-9235-1CFC396406BF}" type="datetimeFigureOut">
              <a:rPr lang="ja-JP" altLang="en-US"/>
              <a:pPr>
                <a:defRPr/>
              </a:pPr>
              <a:t>2013/4/23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3CEF5EB-197F-477C-8FC8-7E567255EC9D}" type="slidenum">
              <a:rPr lang="ja-JP" altLang="en-US"/>
              <a:pPr>
                <a:defRPr/>
              </a:pPr>
              <a:t>&lt;#&gt;</a:t>
            </a:fld>
            <a:endParaRPr lang="ja-JP" altLang="en-US"/>
          </a:p>
        </p:txBody>
      </p:sp>
    </p:spTree>
    <p:extLst>
      <p:ext uri="{BB962C8B-B14F-4D97-AF65-F5344CB8AC3E}">
        <p14:creationId xmlns="" xmlns:p14="http://schemas.microsoft.com/office/powerpoint/2010/main" val="38172181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257300"/>
            <a:ext cx="8229600" cy="4792663"/>
          </a:xfrm>
        </p:spPr>
        <p:txBody>
          <a:bodyPr/>
          <a:lstStyle/>
          <a:p>
            <a:pPr lvl="0"/>
            <a:endParaRPr lang="ja-JP" altLang="en-US" noProof="0"/>
          </a:p>
        </p:txBody>
      </p:sp>
      <p:sp>
        <p:nvSpPr>
          <p:cNvPr id="4" name="日付プレースホルダ 3"/>
          <p:cNvSpPr>
            <a:spLocks noGrp="1"/>
          </p:cNvSpPr>
          <p:nvPr>
            <p:ph type="dt" sz="half" idx="10"/>
          </p:nvPr>
        </p:nvSpPr>
        <p:spPr/>
        <p:txBody>
          <a:bodyPr/>
          <a:lstStyle>
            <a:lvl1pPr>
              <a:defRPr/>
            </a:lvl1pPr>
          </a:lstStyle>
          <a:p>
            <a:pPr>
              <a:defRPr/>
            </a:pPr>
            <a:fld id="{20371103-B32F-488C-A541-88235A7C78E2}" type="datetimeFigureOut">
              <a:rPr lang="ja-JP" altLang="en-US"/>
              <a:pPr>
                <a:defRPr/>
              </a:pPr>
              <a:t>2013/4/23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720CD2C-D243-4F6D-A700-69055E2164FE}" type="slidenum">
              <a:rPr lang="ja-JP" altLang="en-US"/>
              <a:pPr>
                <a:defRPr/>
              </a:pPr>
              <a:t>&lt;#&gt;</a:t>
            </a:fld>
            <a:endParaRPr lang="ja-JP" altLang="en-US"/>
          </a:p>
        </p:txBody>
      </p:sp>
    </p:spTree>
    <p:extLst>
      <p:ext uri="{BB962C8B-B14F-4D97-AF65-F5344CB8AC3E}">
        <p14:creationId xmlns="" xmlns:p14="http://schemas.microsoft.com/office/powerpoint/2010/main" val="19065812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1247775" y="6356350"/>
            <a:ext cx="2133600" cy="365125"/>
          </a:xfrm>
        </p:spPr>
        <p:txBody>
          <a:bodyPr/>
          <a:lstStyle>
            <a:lvl1pPr>
              <a:defRPr smtClean="0"/>
            </a:lvl1pPr>
          </a:lstStyle>
          <a:p>
            <a:pPr>
              <a:defRPr/>
            </a:pPr>
            <a:fld id="{56139FB1-9264-4F69-90A1-C6D3F39D821F}" type="datetimeFigureOut">
              <a:rPr lang="ja-JP" altLang="en-US"/>
              <a:pPr>
                <a:defRPr/>
              </a:pPr>
              <a:t>2013/4/23</a:t>
            </a:fld>
            <a:endParaRPr lang="ja-JP" altLang="en-US"/>
          </a:p>
        </p:txBody>
      </p:sp>
      <p:sp>
        <p:nvSpPr>
          <p:cNvPr id="3" name="フッター プレースホルダー 2"/>
          <p:cNvSpPr>
            <a:spLocks noGrp="1"/>
          </p:cNvSpPr>
          <p:nvPr>
            <p:ph type="ftr" sz="quarter" idx="11"/>
          </p:nvPr>
        </p:nvSpPr>
        <p:spPr>
          <a:xfrm>
            <a:off x="3505200" y="6356350"/>
            <a:ext cx="2895600" cy="365125"/>
          </a:xfrm>
        </p:spPr>
        <p:txBody>
          <a:bodyPr/>
          <a:lstStyle>
            <a:lvl1pPr>
              <a:defRPr/>
            </a:lvl1pPr>
          </a:lstStyle>
          <a:p>
            <a:pPr>
              <a:defRPr/>
            </a:pPr>
            <a:endParaRPr lang="ja-JP" altLang="en-US"/>
          </a:p>
        </p:txBody>
      </p:sp>
      <p:sp>
        <p:nvSpPr>
          <p:cNvPr id="4" name="スライド番号プレースホルダー 3"/>
          <p:cNvSpPr>
            <a:spLocks noGrp="1"/>
          </p:cNvSpPr>
          <p:nvPr>
            <p:ph type="sldNum" sz="quarter" idx="12"/>
          </p:nvPr>
        </p:nvSpPr>
        <p:spPr>
          <a:xfrm>
            <a:off x="6553200" y="6356350"/>
            <a:ext cx="2133600" cy="365125"/>
          </a:xfrm>
        </p:spPr>
        <p:txBody>
          <a:bodyPr/>
          <a:lstStyle>
            <a:lvl1pPr>
              <a:defRPr smtClean="0"/>
            </a:lvl1pPr>
          </a:lstStyle>
          <a:p>
            <a:pPr>
              <a:defRPr/>
            </a:pPr>
            <a:fld id="{40B45644-8C55-48B9-90F7-F0D190AC53CB}" type="slidenum">
              <a:rPr lang="ja-JP" altLang="en-US"/>
              <a:pPr>
                <a:defRPr/>
              </a:pPr>
              <a:t>&lt;#&gt;</a:t>
            </a:fld>
            <a:endParaRPr lang="ja-JP" altLang="en-US"/>
          </a:p>
        </p:txBody>
      </p:sp>
    </p:spTree>
    <p:extLst>
      <p:ext uri="{BB962C8B-B14F-4D97-AF65-F5344CB8AC3E}">
        <p14:creationId xmlns="" xmlns:p14="http://schemas.microsoft.com/office/powerpoint/2010/main" val="37738354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5" name="Picture 11"/>
          <p:cNvPicPr>
            <a:picLocks noChangeAspect="1" noChangeArrowheads="1"/>
          </p:cNvPicPr>
          <p:nvPr userDrawn="1"/>
        </p:nvPicPr>
        <p:blipFill>
          <a:blip r:embed="rId6" cstate="print">
            <a:extLst>
              <a:ext uri="{28A0092B-C50C-407E-A947-70E740481C1C}">
                <a14:useLocalDpi xmlns="" xmlns:a14="http://schemas.microsoft.com/office/drawing/2010/main" val="0"/>
              </a:ext>
            </a:extLst>
          </a:blip>
          <a:srcRect/>
          <a:stretch>
            <a:fillRect/>
          </a:stretch>
        </p:blipFill>
        <p:spPr bwMode="auto">
          <a:xfrm>
            <a:off x="1845890" y="6429688"/>
            <a:ext cx="7298111" cy="4200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2"/>
          <p:cNvPicPr>
            <a:picLocks noChangeAspect="1" noChangeArrowheads="1"/>
          </p:cNvPicPr>
          <p:nvPr userDrawn="1"/>
        </p:nvPicPr>
        <p:blipFill>
          <a:blip r:embed="rId7" cstate="print">
            <a:extLst>
              <a:ext uri="{28A0092B-C50C-407E-A947-70E740481C1C}">
                <a14:useLocalDpi xmlns="" xmlns:a14="http://schemas.microsoft.com/office/drawing/2010/main" val="0"/>
              </a:ext>
            </a:extLst>
          </a:blip>
          <a:srcRect/>
          <a:stretch>
            <a:fillRect/>
          </a:stretch>
        </p:blipFill>
        <p:spPr bwMode="auto">
          <a:xfrm>
            <a:off x="0" y="0"/>
            <a:ext cx="9144000" cy="96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タイトル プレースホルダ 1"/>
          <p:cNvSpPr>
            <a:spLocks noGrp="1"/>
          </p:cNvSpPr>
          <p:nvPr>
            <p:ph type="title"/>
          </p:nvPr>
        </p:nvSpPr>
        <p:spPr bwMode="auto">
          <a:xfrm>
            <a:off x="457200" y="46038"/>
            <a:ext cx="8229600"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テキスト プレースホルダ 2"/>
          <p:cNvSpPr>
            <a:spLocks noGrp="1"/>
          </p:cNvSpPr>
          <p:nvPr>
            <p:ph type="body" idx="1"/>
          </p:nvPr>
        </p:nvSpPr>
        <p:spPr bwMode="auto">
          <a:xfrm>
            <a:off x="457200" y="1257300"/>
            <a:ext cx="8229600" cy="479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1247775"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charset="-128"/>
              </a:defRPr>
            </a:lvl1pPr>
          </a:lstStyle>
          <a:p>
            <a:pPr>
              <a:defRPr/>
            </a:pPr>
            <a:fld id="{63A8C1A6-5935-4956-B33E-0DC58775868A}" type="datetimeFigureOut">
              <a:rPr lang="ja-JP" altLang="en-US"/>
              <a:pPr>
                <a:defRPr/>
              </a:pPr>
              <a:t>2013/4/23</a:t>
            </a:fld>
            <a:endParaRPr lang="ja-JP" altLang="en-US"/>
          </a:p>
        </p:txBody>
      </p:sp>
      <p:sp>
        <p:nvSpPr>
          <p:cNvPr id="5" name="フッター プレースホルダ 4"/>
          <p:cNvSpPr>
            <a:spLocks noGrp="1"/>
          </p:cNvSpPr>
          <p:nvPr>
            <p:ph type="ftr" sz="quarter" idx="3"/>
          </p:nvPr>
        </p:nvSpPr>
        <p:spPr>
          <a:xfrm>
            <a:off x="3505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charset="-128"/>
              </a:defRPr>
            </a:lvl1pPr>
          </a:lstStyle>
          <a:p>
            <a:pPr>
              <a:defRPr/>
            </a:pPr>
            <a:fld id="{36DED612-F52D-4066-8471-F71877C2D4E8}" type="slidenum">
              <a:rPr lang="ja-JP" altLang="en-US"/>
              <a:pPr>
                <a:defRPr/>
              </a:pPr>
              <a:t>&lt;#&gt;</a:t>
            </a:fld>
            <a:endParaRPr lang="ja-JP" altLang="en-US"/>
          </a:p>
        </p:txBody>
      </p:sp>
      <p:pic>
        <p:nvPicPr>
          <p:cNvPr id="1033" name="Picture 16" descr="title"/>
          <p:cNvPicPr>
            <a:picLocks noChangeAspect="1" noChangeArrowheads="1"/>
          </p:cNvPicPr>
          <p:nvPr userDrawn="1"/>
        </p:nvPicPr>
        <p:blipFill>
          <a:blip r:embed="rId8" cstate="print">
            <a:extLst>
              <a:ext uri="{28A0092B-C50C-407E-A947-70E740481C1C}">
                <a14:useLocalDpi xmlns="" xmlns:a14="http://schemas.microsoft.com/office/drawing/2010/main" val="0"/>
              </a:ext>
            </a:extLst>
          </a:blip>
          <a:srcRect/>
          <a:stretch>
            <a:fillRect/>
          </a:stretch>
        </p:blipFill>
        <p:spPr bwMode="auto">
          <a:xfrm>
            <a:off x="0" y="6234113"/>
            <a:ext cx="2555875"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65" r:id="rId4"/>
  </p:sldLayoutIdLst>
  <p:timing>
    <p:tnLst>
      <p:par>
        <p:cTn id="1" dur="indefinite" restart="never" nodeType="tmRoot"/>
      </p:par>
    </p:tnLst>
  </p:timing>
  <p:txStyles>
    <p:titleStyle>
      <a:lvl1pPr algn="l" rtl="0" eaLnBrk="0" fontAlgn="base" hangingPunct="0">
        <a:spcBef>
          <a:spcPct val="0"/>
        </a:spcBef>
        <a:spcAft>
          <a:spcPct val="0"/>
        </a:spcAft>
        <a:defRPr kumimoji="1" sz="4400" kern="1200">
          <a:solidFill>
            <a:schemeClr val="bg1"/>
          </a:solidFill>
          <a:effectLst>
            <a:outerShdw blurRad="38100" dist="38100" dir="2700000" algn="tl">
              <a:srgbClr val="000000">
                <a:alpha val="43137"/>
              </a:srgbClr>
            </a:outerShdw>
          </a:effectLst>
          <a:latin typeface="Trebuchet MS" pitchFamily="34" charset="0"/>
          <a:ea typeface="HGPｺﾞｼｯｸM" pitchFamily="50" charset="-128"/>
          <a:cs typeface="+mj-cs"/>
        </a:defRPr>
      </a:lvl1pPr>
      <a:lvl2pPr algn="l" rtl="0" eaLnBrk="0" fontAlgn="base" hangingPunct="0">
        <a:spcBef>
          <a:spcPct val="0"/>
        </a:spcBef>
        <a:spcAft>
          <a:spcPct val="0"/>
        </a:spcAft>
        <a:defRPr kumimoji="1" sz="4400">
          <a:solidFill>
            <a:schemeClr val="bg1"/>
          </a:solidFill>
          <a:latin typeface="Trebuchet MS" pitchFamily="34" charset="0"/>
          <a:ea typeface="HGPｺﾞｼｯｸM" pitchFamily="50" charset="-128"/>
        </a:defRPr>
      </a:lvl2pPr>
      <a:lvl3pPr algn="l" rtl="0" eaLnBrk="0" fontAlgn="base" hangingPunct="0">
        <a:spcBef>
          <a:spcPct val="0"/>
        </a:spcBef>
        <a:spcAft>
          <a:spcPct val="0"/>
        </a:spcAft>
        <a:defRPr kumimoji="1" sz="4400">
          <a:solidFill>
            <a:schemeClr val="bg1"/>
          </a:solidFill>
          <a:latin typeface="Trebuchet MS" pitchFamily="34" charset="0"/>
          <a:ea typeface="HGPｺﾞｼｯｸM" pitchFamily="50" charset="-128"/>
        </a:defRPr>
      </a:lvl3pPr>
      <a:lvl4pPr algn="l" rtl="0" eaLnBrk="0" fontAlgn="base" hangingPunct="0">
        <a:spcBef>
          <a:spcPct val="0"/>
        </a:spcBef>
        <a:spcAft>
          <a:spcPct val="0"/>
        </a:spcAft>
        <a:defRPr kumimoji="1" sz="4400">
          <a:solidFill>
            <a:schemeClr val="bg1"/>
          </a:solidFill>
          <a:latin typeface="Trebuchet MS" pitchFamily="34" charset="0"/>
          <a:ea typeface="HGPｺﾞｼｯｸM" pitchFamily="50" charset="-128"/>
        </a:defRPr>
      </a:lvl4pPr>
      <a:lvl5pPr algn="l" rtl="0" eaLnBrk="0" fontAlgn="base" hangingPunct="0">
        <a:spcBef>
          <a:spcPct val="0"/>
        </a:spcBef>
        <a:spcAft>
          <a:spcPct val="0"/>
        </a:spcAft>
        <a:defRPr kumimoji="1" sz="4400">
          <a:solidFill>
            <a:schemeClr val="bg1"/>
          </a:solidFill>
          <a:latin typeface="Trebuchet MS" pitchFamily="34" charset="0"/>
          <a:ea typeface="HGPｺﾞｼｯｸM" pitchFamily="50" charset="-128"/>
        </a:defRPr>
      </a:lvl5pPr>
      <a:lvl6pPr marL="457200" algn="l" rtl="0" fontAlgn="base">
        <a:spcBef>
          <a:spcPct val="0"/>
        </a:spcBef>
        <a:spcAft>
          <a:spcPct val="0"/>
        </a:spcAft>
        <a:defRPr kumimoji="1" sz="4400">
          <a:solidFill>
            <a:schemeClr val="tx1"/>
          </a:solidFill>
          <a:latin typeface="Calibri" pitchFamily="34" charset="0"/>
          <a:ea typeface="ＭＳ Ｐゴシック" charset="-128"/>
        </a:defRPr>
      </a:lvl6pPr>
      <a:lvl7pPr marL="914400" algn="l" rtl="0" fontAlgn="base">
        <a:spcBef>
          <a:spcPct val="0"/>
        </a:spcBef>
        <a:spcAft>
          <a:spcPct val="0"/>
        </a:spcAft>
        <a:defRPr kumimoji="1" sz="4400">
          <a:solidFill>
            <a:schemeClr val="tx1"/>
          </a:solidFill>
          <a:latin typeface="Calibri" pitchFamily="34" charset="0"/>
          <a:ea typeface="ＭＳ Ｐゴシック" charset="-128"/>
        </a:defRPr>
      </a:lvl7pPr>
      <a:lvl8pPr marL="1371600" algn="l" rtl="0" fontAlgn="base">
        <a:spcBef>
          <a:spcPct val="0"/>
        </a:spcBef>
        <a:spcAft>
          <a:spcPct val="0"/>
        </a:spcAft>
        <a:defRPr kumimoji="1" sz="4400">
          <a:solidFill>
            <a:schemeClr val="tx1"/>
          </a:solidFill>
          <a:latin typeface="Calibri" pitchFamily="34" charset="0"/>
          <a:ea typeface="ＭＳ Ｐゴシック" charset="-128"/>
        </a:defRPr>
      </a:lvl8pPr>
      <a:lvl9pPr marL="1828800" algn="l"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Trebuchet MS" pitchFamily="34" charset="0"/>
          <a:ea typeface="HGPｺﾞｼｯｸM" pitchFamily="50" charset="-128"/>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Trebuchet MS" pitchFamily="34" charset="0"/>
          <a:ea typeface="HGPｺﾞｼｯｸM" pitchFamily="50" charset="-128"/>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Trebuchet MS" pitchFamily="34" charset="0"/>
          <a:ea typeface="HGPｺﾞｼｯｸM" pitchFamily="50" charset="-128"/>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Trebuchet MS" pitchFamily="34" charset="0"/>
          <a:ea typeface="HGPｺﾞｼｯｸM" pitchFamily="50" charset="-128"/>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Trebuchet MS" pitchFamily="34" charset="0"/>
          <a:ea typeface="HGPｺﾞｼｯｸM"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blog.selfshadow.com/publications/s2012-shading-course/mcauley/s2012_pbs_farcry3_notes.pdf" TargetMode="External"/><Relationship Id="rId2" Type="http://schemas.openxmlformats.org/officeDocument/2006/relationships/hyperlink" Target="http://blog.selfshadow.com/publications/s2012-shading-course/mcauley/s2012_pbs_farcry3_slides.pdf"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9.jpe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6.jpeg"/><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advances.realtimerendering.com/s2012/index.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blog.selfshadow.com/publications/s2012-shading-course/mcauley/s2012_pbs_farcry3_slides.pdf"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hyperlink" Target="http://blog.selfshadow.com/publications/s2012-shading-course/mcauley/s2012_pbs_farcry3_notes.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descr="titl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テクスチャ</a:t>
            </a:r>
            <a:endParaRPr lang="en-US" altLang="ja-JP" dirty="0" smtClean="0"/>
          </a:p>
        </p:txBody>
      </p:sp>
      <p:sp>
        <p:nvSpPr>
          <p:cNvPr id="6147" name="Rectangle 3"/>
          <p:cNvSpPr>
            <a:spLocks noGrp="1"/>
          </p:cNvSpPr>
          <p:nvPr>
            <p:ph type="body" idx="1"/>
          </p:nvPr>
        </p:nvSpPr>
        <p:spPr/>
        <p:txBody>
          <a:bodyPr/>
          <a:lstStyle/>
          <a:p>
            <a:pPr>
              <a:lnSpc>
                <a:spcPct val="90000"/>
              </a:lnSpc>
            </a:pPr>
            <a:r>
              <a:rPr lang="ja-JP" altLang="en-US" dirty="0" smtClean="0"/>
              <a:t>従来のアドホックなシェーダ用のテクスチャ</a:t>
            </a:r>
          </a:p>
          <a:p>
            <a:pPr lvl="1">
              <a:lnSpc>
                <a:spcPct val="90000"/>
              </a:lnSpc>
            </a:pPr>
            <a:r>
              <a:rPr lang="ja-JP" altLang="en-US" dirty="0" smtClean="0"/>
              <a:t>単なるパラメータ</a:t>
            </a:r>
          </a:p>
          <a:p>
            <a:pPr lvl="1">
              <a:lnSpc>
                <a:spcPct val="90000"/>
              </a:lnSpc>
            </a:pPr>
            <a:r>
              <a:rPr lang="ja-JP" altLang="en-US" dirty="0" smtClean="0"/>
              <a:t>レンダリングされた結果を見ながら</a:t>
            </a:r>
            <a:r>
              <a:rPr lang="en-US" altLang="ja-JP" dirty="0" smtClean="0"/>
              <a:t>Photoshop</a:t>
            </a:r>
            <a:r>
              <a:rPr lang="ja-JP" altLang="en-US" dirty="0" smtClean="0"/>
              <a:t>などで調整する</a:t>
            </a:r>
            <a:endParaRPr lang="en-US" altLang="ja-JP" dirty="0" smtClean="0"/>
          </a:p>
          <a:p>
            <a:pPr marL="457200" lvl="1" indent="0">
              <a:lnSpc>
                <a:spcPct val="90000"/>
              </a:lnSpc>
              <a:buNone/>
            </a:pPr>
            <a:endParaRPr lang="ja-JP" altLang="en-US" dirty="0" smtClean="0"/>
          </a:p>
          <a:p>
            <a:pPr>
              <a:lnSpc>
                <a:spcPct val="90000"/>
              </a:lnSpc>
            </a:pPr>
            <a:r>
              <a:rPr lang="ja-JP" altLang="en-US" dirty="0" smtClean="0"/>
              <a:t>物理ベースシェーダ用のテクスチャ</a:t>
            </a:r>
          </a:p>
          <a:p>
            <a:pPr lvl="1">
              <a:lnSpc>
                <a:spcPct val="90000"/>
              </a:lnSpc>
            </a:pPr>
            <a:r>
              <a:rPr lang="ja-JP" altLang="en-US" dirty="0" smtClean="0"/>
              <a:t>各テクスチャが物理的な意味を持つ</a:t>
            </a:r>
          </a:p>
          <a:p>
            <a:pPr lvl="2">
              <a:lnSpc>
                <a:spcPct val="90000"/>
              </a:lnSpc>
            </a:pPr>
            <a:r>
              <a:rPr lang="en-US" altLang="ja-JP" dirty="0" smtClean="0"/>
              <a:t>BRDF</a:t>
            </a:r>
            <a:r>
              <a:rPr lang="ja-JP" altLang="en-US" dirty="0" smtClean="0"/>
              <a:t>モデルのパラメータをテクスチャとして</a:t>
            </a:r>
            <a:r>
              <a:rPr lang="en-US" altLang="ja-JP" dirty="0" smtClean="0"/>
              <a:t/>
            </a:r>
            <a:br>
              <a:rPr lang="en-US" altLang="ja-JP" dirty="0" smtClean="0"/>
            </a:br>
            <a:r>
              <a:rPr lang="ja-JP" altLang="en-US" dirty="0" smtClean="0"/>
              <a:t>持っているだけ</a:t>
            </a:r>
            <a:endParaRPr lang="en-US" altLang="ja-JP" dirty="0" smtClean="0"/>
          </a:p>
          <a:p>
            <a:pPr lvl="1">
              <a:lnSpc>
                <a:spcPct val="90000"/>
              </a:lnSpc>
            </a:pPr>
            <a:r>
              <a:rPr lang="ja-JP" altLang="en-US" dirty="0" smtClean="0"/>
              <a:t>製作しようとするものが決まっている時点で</a:t>
            </a:r>
            <a:r>
              <a:rPr lang="en-US" altLang="ja-JP" dirty="0" smtClean="0"/>
              <a:t/>
            </a:r>
            <a:br>
              <a:rPr lang="en-US" altLang="ja-JP" dirty="0" smtClean="0"/>
            </a:br>
            <a:r>
              <a:rPr lang="ja-JP" altLang="en-US" dirty="0" smtClean="0"/>
              <a:t>ある程度作るべきテクスチャの内容が決定される</a:t>
            </a:r>
            <a:endParaRPr lang="en-US" altLang="ja-JP" dirty="0" smtClean="0"/>
          </a:p>
          <a:p>
            <a:pPr lvl="1">
              <a:lnSpc>
                <a:spcPct val="90000"/>
              </a:lnSpc>
            </a:pPr>
            <a:endParaRPr lang="en-US" altLang="ja-JP"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テクスチャの対応</a:t>
            </a:r>
          </a:p>
        </p:txBody>
      </p:sp>
      <p:graphicFrame>
        <p:nvGraphicFramePr>
          <p:cNvPr id="2" name="表 1"/>
          <p:cNvGraphicFramePr>
            <a:graphicFrameLocks noGrp="1"/>
          </p:cNvGraphicFramePr>
          <p:nvPr>
            <p:extLst>
              <p:ext uri="{D42A27DB-BD31-4B8C-83A1-F6EECF244321}">
                <p14:modId xmlns="" xmlns:p14="http://schemas.microsoft.com/office/powerpoint/2010/main" val="2077882606"/>
              </p:ext>
            </p:extLst>
          </p:nvPr>
        </p:nvGraphicFramePr>
        <p:xfrm>
          <a:off x="213815" y="1017438"/>
          <a:ext cx="8749030" cy="5314696"/>
        </p:xfrm>
        <a:graphic>
          <a:graphicData uri="http://schemas.openxmlformats.org/drawingml/2006/table">
            <a:tbl>
              <a:tblPr firstRow="1" bandRow="1">
                <a:tableStyleId>{F5AB1C69-6EDB-4FF4-983F-18BD219EF322}</a:tableStyleId>
              </a:tblPr>
              <a:tblGrid>
                <a:gridCol w="3892359"/>
                <a:gridCol w="4856671"/>
              </a:tblGrid>
              <a:tr h="370840">
                <a:tc>
                  <a:txBody>
                    <a:bodyPr/>
                    <a:lstStyle/>
                    <a:p>
                      <a:r>
                        <a:rPr kumimoji="1" lang="ja-JP" altLang="en-US" sz="1800" u="none" strike="noStrike" cap="none" normalizeH="0" baseline="0" dirty="0" smtClean="0">
                          <a:ln>
                            <a:noFill/>
                          </a:ln>
                          <a:solidFill>
                            <a:srgbClr val="002060"/>
                          </a:solidFill>
                          <a:effectLst/>
                          <a:latin typeface="HGPｺﾞｼｯｸE" pitchFamily="50" charset="-128"/>
                          <a:ea typeface="HGPｺﾞｼｯｸE" pitchFamily="50" charset="-128"/>
                        </a:rPr>
                        <a:t>アドホックシェーダ</a:t>
                      </a:r>
                      <a:endParaRPr kumimoji="1" lang="ja-JP" altLang="en-US" dirty="0">
                        <a:solidFill>
                          <a:srgbClr val="002060"/>
                        </a:solidFill>
                        <a:latin typeface="HGPｺﾞｼｯｸE" pitchFamily="50" charset="-128"/>
                        <a:ea typeface="HGPｺﾞｼｯｸE"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strike="noStrike" cap="none" normalizeH="0" baseline="0" dirty="0" smtClean="0">
                          <a:ln>
                            <a:noFill/>
                          </a:ln>
                          <a:solidFill>
                            <a:srgbClr val="002060"/>
                          </a:solidFill>
                          <a:effectLst/>
                          <a:latin typeface="HGPｺﾞｼｯｸE" pitchFamily="50" charset="-128"/>
                          <a:ea typeface="HGPｺﾞｼｯｸE" pitchFamily="50" charset="-128"/>
                        </a:rPr>
                        <a:t>物理ベースシェーダ</a:t>
                      </a:r>
                      <a:endParaRPr kumimoji="1" lang="ja-JP" altLang="en-US" dirty="0">
                        <a:solidFill>
                          <a:srgbClr val="002060"/>
                        </a:solidFill>
                        <a:latin typeface="HGPｺﾞｼｯｸE" pitchFamily="50" charset="-128"/>
                        <a:ea typeface="HGPｺﾞｼｯｸE" pitchFamily="50" charset="-128"/>
                      </a:endParaRPr>
                    </a:p>
                  </a:txBody>
                  <a:tcPr/>
                </a:tc>
              </a:tr>
              <a:tr h="37084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000" u="none" strike="noStrike" cap="none" normalizeH="0" baseline="0" dirty="0" smtClean="0">
                          <a:ln>
                            <a:noFill/>
                          </a:ln>
                          <a:solidFill>
                            <a:srgbClr val="FF0000"/>
                          </a:solidFill>
                          <a:effectLst/>
                          <a:latin typeface="HGPｺﾞｼｯｸE" pitchFamily="50" charset="-128"/>
                          <a:ea typeface="HGPｺﾞｼｯｸE" pitchFamily="50" charset="-128"/>
                        </a:rPr>
                        <a:t>カラーマップ</a:t>
                      </a:r>
                      <a:endParaRPr kumimoji="1" lang="en-US" altLang="ja-JP" sz="2000" u="none" strike="noStrike" cap="none" normalizeH="0" baseline="0" dirty="0" smtClean="0">
                        <a:ln>
                          <a:noFill/>
                        </a:ln>
                        <a:solidFill>
                          <a:srgbClr val="FF0000"/>
                        </a:solidFill>
                        <a:effectLst/>
                        <a:latin typeface="HGPｺﾞｼｯｸE" pitchFamily="50" charset="-128"/>
                        <a:ea typeface="HGPｺﾞｼｯｸE" pitchFamily="50"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1800" u="none" strike="noStrike" cap="none" normalizeH="0" baseline="0" dirty="0" smtClean="0">
                          <a:ln>
                            <a:noFill/>
                          </a:ln>
                          <a:effectLst/>
                          <a:latin typeface="HGPｺﾞｼｯｸM" pitchFamily="50" charset="-128"/>
                          <a:ea typeface="HGPｺﾞｼｯｸM" pitchFamily="50" charset="-128"/>
                        </a:rPr>
                        <a:t>単なるデザイン上のテクスチャ</a:t>
                      </a:r>
                      <a:endParaRPr kumimoji="1" lang="ja-JP" altLang="en-US" dirty="0">
                        <a:latin typeface="HGPｺﾞｼｯｸM" pitchFamily="50" charset="-128"/>
                        <a:ea typeface="HGPｺﾞｼｯｸM" pitchFamily="50" charset="-128"/>
                      </a:endParaRPr>
                    </a:p>
                  </a:txBody>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ディフューズアルベドマップ</a:t>
                      </a:r>
                      <a:endPar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ディフューズにおける反射能を表すテクスチャ</a:t>
                      </a:r>
                      <a:endParaRPr kumimoji="1" lang="ja-JP" altLang="en-US" dirty="0"/>
                    </a:p>
                  </a:txBody>
                  <a:tcPr/>
                </a:tc>
              </a:tr>
              <a:tr h="370840">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ノーマルマップ</a:t>
                      </a:r>
                      <a:r>
                        <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rPr>
                        <a:t>, </a:t>
                      </a: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ハイト</a:t>
                      </a:r>
                      <a:r>
                        <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rPr>
                        <a:t>, </a:t>
                      </a: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ディスプレースメントマップ</a:t>
                      </a:r>
                      <a:endPar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メソスケールにおける表面の形状を表すテクスチャ、ジオメトリ表現の一部</a:t>
                      </a:r>
                      <a:endParaRPr kumimoji="1" lang="ja-JP" altLang="en-US" dirty="0"/>
                    </a:p>
                  </a:txBody>
                  <a:tcPr/>
                </a:tc>
                <a:tc hMerge="1">
                  <a:txBody>
                    <a:bodyPr/>
                    <a:lstStyle/>
                    <a:p>
                      <a:endParaRPr kumimoji="1" lang="ja-JP" altLang="en-US" dirty="0"/>
                    </a:p>
                  </a:txBody>
                  <a:tcPr/>
                </a:tc>
              </a:tr>
              <a:tr h="37084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グロスマップ</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スペキュラー表現においてハイライトの大きさを調整するテクスチャ</a:t>
                      </a:r>
                      <a:endParaRPr kumimoji="1" lang="ja-JP" altLang="en-US" dirty="0"/>
                    </a:p>
                  </a:txBody>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シャイニネス</a:t>
                      </a:r>
                      <a:r>
                        <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rPr>
                        <a:t>, </a:t>
                      </a: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グロシネス</a:t>
                      </a:r>
                      <a:r>
                        <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rPr>
                        <a:t>, </a:t>
                      </a: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ラフネスマップ</a:t>
                      </a:r>
                      <a:endPar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物体の表面の荒さを表すテクスチャ</a:t>
                      </a:r>
                      <a:b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b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マイクロスケールにおけるジオメトリ表現の一部</a:t>
                      </a:r>
                      <a:r>
                        <a:rPr kumimoji="1" lang="en-US" altLang="ja-JP" sz="1800" b="0" i="0" u="none" strike="noStrike" cap="none" normalizeH="0" baseline="0" dirty="0" smtClean="0">
                          <a:ln>
                            <a:noFill/>
                          </a:ln>
                          <a:solidFill>
                            <a:schemeClr val="tx1"/>
                          </a:solidFill>
                          <a:effectLst/>
                          <a:latin typeface="Trebuchet MS" pitchFamily="34" charset="0"/>
                          <a:ea typeface="HGPｺﾞｼｯｸM" pitchFamily="50" charset="-128"/>
                        </a:rPr>
                        <a:t/>
                      </a:r>
                      <a:br>
                        <a:rPr kumimoji="1" lang="en-US" altLang="ja-JP" sz="1800" b="0" i="0" u="none" strike="noStrike" cap="none" normalizeH="0" baseline="0" dirty="0" smtClean="0">
                          <a:ln>
                            <a:noFill/>
                          </a:ln>
                          <a:solidFill>
                            <a:schemeClr val="tx1"/>
                          </a:solidFill>
                          <a:effectLst/>
                          <a:latin typeface="Trebuchet MS" pitchFamily="34" charset="0"/>
                          <a:ea typeface="HGPｺﾞｼｯｸM" pitchFamily="50" charset="-128"/>
                        </a:rPr>
                      </a:b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スペキュラーだけに影響するとは限らない</a:t>
                      </a:r>
                      <a:endParaRPr kumimoji="1" lang="ja-JP" alt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cap="none" normalizeH="0" baseline="0" dirty="0" smtClean="0">
                          <a:ln>
                            <a:noFill/>
                          </a:ln>
                          <a:solidFill>
                            <a:srgbClr val="FF0000"/>
                          </a:solidFill>
                          <a:effectLst/>
                          <a:latin typeface="HGPｺﾞｼｯｸE" pitchFamily="50" charset="-128"/>
                          <a:ea typeface="HGPｺﾞｼｯｸE" pitchFamily="50" charset="-128"/>
                        </a:rPr>
                        <a:t>スペキュラーマップ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スペキュラー表現においてスペキュラーの強さを表すテクスチャ</a:t>
                      </a:r>
                      <a:endParaRPr kumimoji="1" lang="ja-JP" altLang="en-US" dirty="0"/>
                    </a:p>
                  </a:txBody>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リフレクタンスマップ</a:t>
                      </a:r>
                      <a:endParaRPr kumimoji="1" lang="en-US" altLang="ja-JP" sz="2000" b="1" i="0" u="none" strike="noStrike" cap="none" normalizeH="0" baseline="0" dirty="0" smtClean="0">
                        <a:ln>
                          <a:noFill/>
                        </a:ln>
                        <a:solidFill>
                          <a:srgbClr val="FF0000"/>
                        </a:solidFill>
                        <a:effectLst/>
                        <a:latin typeface="HGPｺﾞｼｯｸE" pitchFamily="50" charset="-128"/>
                        <a:ea typeface="HGPｺﾞｼｯｸE" pitchFamily="50"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物体の屈折率を反射率に置き換えて表現した</a:t>
                      </a:r>
                      <a:b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b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テクスチャ</a:t>
                      </a:r>
                      <a:endParaRPr kumimoji="1" lang="ja-JP" alt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フレネルマップ</a:t>
                      </a:r>
                      <a:r>
                        <a:rPr kumimoji="1" lang="ja-JP" altLang="en-US" sz="2000" b="0" i="0" u="none" strike="noStrike" cap="none" normalizeH="0" baseline="0" dirty="0" smtClean="0">
                          <a:ln>
                            <a:noFill/>
                          </a:ln>
                          <a:solidFill>
                            <a:schemeClr val="tx1"/>
                          </a:solidFill>
                          <a:effectLst/>
                          <a:latin typeface="Trebuchet MS" pitchFamily="34" charset="0"/>
                          <a:ea typeface="HGPｺﾞｼｯｸM" pitchFamily="50" charset="-128"/>
                        </a:rPr>
                        <a:t/>
                      </a:r>
                      <a:br>
                        <a:rPr kumimoji="1" lang="ja-JP" altLang="en-US" sz="2000" b="0" i="0" u="none" strike="noStrike" cap="none" normalizeH="0" baseline="0" dirty="0" smtClean="0">
                          <a:ln>
                            <a:noFill/>
                          </a:ln>
                          <a:solidFill>
                            <a:schemeClr val="tx1"/>
                          </a:solidFill>
                          <a:effectLst/>
                          <a:latin typeface="Trebuchet MS" pitchFamily="34" charset="0"/>
                          <a:ea typeface="HGPｺﾞｼｯｸM" pitchFamily="50" charset="-128"/>
                        </a:rPr>
                      </a:b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フレネル表現と言われるエフェクトを調整するテクスチャ</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cap="none" normalizeH="0" baseline="0" dirty="0" smtClean="0">
                          <a:ln>
                            <a:noFill/>
                          </a:ln>
                          <a:solidFill>
                            <a:srgbClr val="FF0000"/>
                          </a:solidFill>
                          <a:effectLst/>
                          <a:latin typeface="HGPｺﾞｼｯｸE" pitchFamily="50" charset="-128"/>
                          <a:ea typeface="HGPｺﾞｼｯｸE" pitchFamily="50" charset="-128"/>
                        </a:rPr>
                        <a:t>対応するテクスチャはなし</a:t>
                      </a: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
                      </a:r>
                      <a:b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b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物理ベースにおいてフレネルは表現の一種ではなく</a:t>
                      </a:r>
                      <a:r>
                        <a:rPr kumimoji="1" lang="en-US" altLang="ja-JP" sz="1800" b="0" i="0" u="none" strike="noStrike" cap="none" normalizeH="0" baseline="0" dirty="0" smtClean="0">
                          <a:ln>
                            <a:noFill/>
                          </a:ln>
                          <a:solidFill>
                            <a:schemeClr val="tx1"/>
                          </a:solidFill>
                          <a:effectLst/>
                          <a:latin typeface="Trebuchet MS" pitchFamily="34" charset="0"/>
                          <a:ea typeface="HGPｺﾞｼｯｸM" pitchFamily="50" charset="-128"/>
                        </a:rPr>
                        <a:t>BRDF</a:t>
                      </a: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モデルの一部なのでそもそも</a:t>
                      </a:r>
                      <a:r>
                        <a:rPr kumimoji="1" lang="en-US" altLang="ja-JP" sz="1800" b="0" i="0" u="none" strike="noStrike" cap="none" normalizeH="0" baseline="0" dirty="0" smtClean="0">
                          <a:ln>
                            <a:noFill/>
                          </a:ln>
                          <a:solidFill>
                            <a:schemeClr val="tx1"/>
                          </a:solidFill>
                          <a:effectLst/>
                          <a:latin typeface="Trebuchet MS" pitchFamily="34" charset="0"/>
                          <a:ea typeface="HGPｺﾞｼｯｸM" pitchFamily="50" charset="-128"/>
                        </a:rPr>
                        <a:t>ON,OFF</a:t>
                      </a:r>
                      <a:r>
                        <a:rPr kumimoji="1" lang="ja-JP" altLang="en-US" sz="1800" b="0" i="0" u="none" strike="noStrike" cap="none" normalizeH="0" baseline="0" dirty="0" smtClean="0">
                          <a:ln>
                            <a:noFill/>
                          </a:ln>
                          <a:solidFill>
                            <a:schemeClr val="tx1"/>
                          </a:solidFill>
                          <a:effectLst/>
                          <a:latin typeface="Trebuchet MS" pitchFamily="34" charset="0"/>
                          <a:ea typeface="HGPｺﾞｼｯｸM" pitchFamily="50" charset="-128"/>
                        </a:rPr>
                        <a:t>するようなものではない</a:t>
                      </a:r>
                      <a:endParaRPr kumimoji="1" lang="ja-JP" altLang="en-US" dirty="0"/>
                    </a:p>
                  </a:txBody>
                  <a:tcPr/>
                </a:tc>
              </a:tr>
            </a:tbl>
          </a:graphicData>
        </a:graphic>
      </p:graphicFrame>
    </p:spTree>
    <p:extLst>
      <p:ext uri="{BB962C8B-B14F-4D97-AF65-F5344CB8AC3E}">
        <p14:creationId xmlns="" xmlns:p14="http://schemas.microsoft.com/office/powerpoint/2010/main" val="953956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ln>
                  <a:solidFill>
                    <a:schemeClr val="tx1">
                      <a:alpha val="80000"/>
                    </a:schemeClr>
                  </a:solidFill>
                </a:ln>
              </a:rPr>
              <a:t>ディフューズアルベドマップ</a:t>
            </a:r>
            <a:endParaRPr kumimoji="1" lang="ja-JP" altLang="en-US"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dirty="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680301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ディフューズアルベドマップ</a:t>
            </a:r>
            <a:r>
              <a:rPr lang="en-US" altLang="ja-JP" dirty="0" smtClean="0"/>
              <a:t>(1)</a:t>
            </a:r>
          </a:p>
        </p:txBody>
      </p:sp>
      <p:sp>
        <p:nvSpPr>
          <p:cNvPr id="11267" name="Rectangle 3"/>
          <p:cNvSpPr>
            <a:spLocks noGrp="1"/>
          </p:cNvSpPr>
          <p:nvPr>
            <p:ph type="body" idx="1"/>
          </p:nvPr>
        </p:nvSpPr>
        <p:spPr/>
        <p:txBody>
          <a:bodyPr/>
          <a:lstStyle/>
          <a:p>
            <a:r>
              <a:rPr lang="ja-JP" altLang="en-US" dirty="0" smtClean="0"/>
              <a:t>マテリアルパラメータの中で一番重要と言ってもよいテクスチャ</a:t>
            </a:r>
            <a:endParaRPr lang="en-US" altLang="ja-JP" dirty="0" smtClean="0"/>
          </a:p>
          <a:p>
            <a:pPr lvl="1"/>
            <a:r>
              <a:rPr lang="ja-JP" altLang="en-US" dirty="0" smtClean="0"/>
              <a:t>ただし全く必要ないケースもある極端なテクスチャ</a:t>
            </a:r>
            <a:endParaRPr lang="en-US" altLang="ja-JP" dirty="0" smtClean="0"/>
          </a:p>
          <a:p>
            <a:pPr lvl="2"/>
            <a:r>
              <a:rPr lang="ja-JP" altLang="en-US" dirty="0"/>
              <a:t>色的に</a:t>
            </a:r>
            <a:r>
              <a:rPr lang="ja-JP" altLang="en-US" dirty="0" smtClean="0"/>
              <a:t>は単色でジオメトリ的にビジュアルを形成</a:t>
            </a:r>
            <a:r>
              <a:rPr lang="ja-JP" altLang="en-US" smtClean="0"/>
              <a:t>しているケースなど</a:t>
            </a:r>
            <a:endParaRPr lang="en-US" altLang="ja-JP" dirty="0" smtClean="0"/>
          </a:p>
          <a:p>
            <a:pPr lvl="3"/>
            <a:r>
              <a:rPr lang="ja-JP" altLang="en-US" dirty="0" smtClean="0"/>
              <a:t>この場合はノーマル、シャイニネス、</a:t>
            </a:r>
            <a:r>
              <a:rPr lang="en-US" altLang="ja-JP" dirty="0" smtClean="0"/>
              <a:t>AO</a:t>
            </a:r>
            <a:r>
              <a:rPr lang="ja-JP" altLang="en-US" dirty="0" smtClean="0"/>
              <a:t>マップなどのほうが重要</a:t>
            </a:r>
            <a:endParaRPr lang="en-US" altLang="ja-JP" dirty="0" smtClean="0"/>
          </a:p>
          <a:p>
            <a:pPr lvl="1"/>
            <a:r>
              <a:rPr lang="ja-JP" altLang="en-US" dirty="0" smtClean="0"/>
              <a:t>従来は単なる絵的なデザインとしてのテクスチャ</a:t>
            </a:r>
          </a:p>
          <a:p>
            <a:pPr lvl="2"/>
            <a:r>
              <a:rPr lang="ja-JP" altLang="en-US" dirty="0" smtClean="0"/>
              <a:t>制約はなく好きなように描いてよい</a:t>
            </a:r>
          </a:p>
          <a:p>
            <a:pPr lvl="2"/>
            <a:r>
              <a:rPr lang="ja-JP" altLang="en-US" dirty="0" smtClean="0"/>
              <a:t>スペキュラとのバランスはスペキュラのパラメータ調整で</a:t>
            </a:r>
          </a:p>
          <a:p>
            <a:pPr lvl="2"/>
            <a:endParaRPr lang="en-US" altLang="ja-JP" sz="2000" dirty="0" smtClean="0"/>
          </a:p>
          <a:p>
            <a:pPr lvl="2"/>
            <a:endParaRPr lang="en-US" altLang="ja-JP" dirty="0" smtClean="0"/>
          </a:p>
          <a:p>
            <a:pPr lvl="1"/>
            <a:endParaRPr lang="en-US" altLang="ja-JP" dirty="0" smtClean="0"/>
          </a:p>
        </p:txBody>
      </p:sp>
    </p:spTree>
    <p:extLst>
      <p:ext uri="{BB962C8B-B14F-4D97-AF65-F5344CB8AC3E}">
        <p14:creationId xmlns="" xmlns:p14="http://schemas.microsoft.com/office/powerpoint/2010/main" val="4068470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ディフューズアルベドマップ</a:t>
            </a:r>
            <a:r>
              <a:rPr lang="en-US" altLang="ja-JP" dirty="0" smtClean="0"/>
              <a:t>(2)</a:t>
            </a:r>
          </a:p>
        </p:txBody>
      </p:sp>
      <p:sp>
        <p:nvSpPr>
          <p:cNvPr id="11267" name="Rectangle 3"/>
          <p:cNvSpPr>
            <a:spLocks noGrp="1"/>
          </p:cNvSpPr>
          <p:nvPr>
            <p:ph type="body" idx="1"/>
          </p:nvPr>
        </p:nvSpPr>
        <p:spPr>
          <a:xfrm>
            <a:off x="457200" y="1257300"/>
            <a:ext cx="8479766" cy="4792663"/>
          </a:xfrm>
        </p:spPr>
        <p:txBody>
          <a:bodyPr/>
          <a:lstStyle/>
          <a:p>
            <a:r>
              <a:rPr lang="ja-JP" altLang="en-US" dirty="0" smtClean="0"/>
              <a:t>物理的にはディフューズ要素の反射能を表す</a:t>
            </a:r>
          </a:p>
          <a:p>
            <a:pPr lvl="1"/>
            <a:r>
              <a:rPr lang="ja-JP" altLang="en-US" dirty="0" smtClean="0"/>
              <a:t>物理的な制約やもっともらしい値の範囲はある</a:t>
            </a:r>
          </a:p>
          <a:p>
            <a:pPr lvl="2"/>
            <a:r>
              <a:rPr lang="ja-JP" altLang="en-US" sz="2200" dirty="0" smtClean="0"/>
              <a:t>その範囲では好きなように</a:t>
            </a:r>
          </a:p>
          <a:p>
            <a:pPr lvl="1"/>
            <a:r>
              <a:rPr lang="ja-JP" altLang="en-US" dirty="0" smtClean="0"/>
              <a:t>スペキュラとのバランスを決定する</a:t>
            </a:r>
            <a:endParaRPr lang="en-US" altLang="ja-JP" dirty="0" smtClean="0"/>
          </a:p>
          <a:p>
            <a:r>
              <a:rPr lang="ja-JP" altLang="en-US" dirty="0" smtClean="0"/>
              <a:t>屈折率で虚数部がある程度の大きさが</a:t>
            </a:r>
            <a:r>
              <a:rPr lang="ja-JP" altLang="en-US" dirty="0"/>
              <a:t>ある金属</a:t>
            </a:r>
            <a:r>
              <a:rPr lang="ja-JP" altLang="en-US" dirty="0" smtClean="0"/>
              <a:t>などの場合はディフューズは必要ない</a:t>
            </a:r>
            <a:endParaRPr lang="en-US" altLang="ja-JP" dirty="0" smtClean="0"/>
          </a:p>
          <a:p>
            <a:pPr lvl="1"/>
            <a:r>
              <a:rPr lang="ja-JP" altLang="en-US" dirty="0" smtClean="0"/>
              <a:t>金属はデフォルトでスペキュラーのみにして問題ない</a:t>
            </a:r>
            <a:endParaRPr lang="en-US" altLang="ja-JP" dirty="0" smtClean="0"/>
          </a:p>
          <a:p>
            <a:pPr lvl="1"/>
            <a:r>
              <a:rPr lang="ja-JP" altLang="en-US" dirty="0" smtClean="0"/>
              <a:t>シェーダの処理も高速化できる</a:t>
            </a:r>
            <a:endParaRPr lang="en-US" altLang="ja-JP" dirty="0" smtClean="0"/>
          </a:p>
          <a:p>
            <a:pPr lvl="1"/>
            <a:endParaRPr lang="en-US" altLang="ja-JP" dirty="0" smtClean="0"/>
          </a:p>
          <a:p>
            <a:pPr lvl="2"/>
            <a:endParaRPr lang="en-US" altLang="ja-JP" dirty="0" smtClean="0"/>
          </a:p>
          <a:p>
            <a:pPr lvl="1"/>
            <a:endParaRPr lang="en-US" altLang="ja-JP"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1114425" y="4867275"/>
            <a:ext cx="7162800" cy="1409700"/>
          </a:xfrm>
          <a:prstGeom prst="rect">
            <a:avLst/>
          </a:prstGeom>
          <a:solidFill>
            <a:srgbClr val="CC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 name="タイトル 1"/>
          <p:cNvSpPr>
            <a:spLocks noGrp="1"/>
          </p:cNvSpPr>
          <p:nvPr>
            <p:ph type="title"/>
          </p:nvPr>
        </p:nvSpPr>
        <p:spPr/>
        <p:txBody>
          <a:bodyPr/>
          <a:lstStyle/>
          <a:p>
            <a:pPr>
              <a:defRPr/>
            </a:pPr>
            <a:r>
              <a:rPr lang="ja-JP" altLang="en-US" dirty="0" smtClean="0"/>
              <a:t>ディフューズアルベドマップ</a:t>
            </a:r>
            <a:r>
              <a:rPr lang="en-US" altLang="ja-JP" dirty="0" smtClean="0"/>
              <a:t>(3)</a:t>
            </a:r>
            <a:endParaRPr lang="ja-JP" altLang="en-US" dirty="0"/>
          </a:p>
        </p:txBody>
      </p:sp>
      <p:sp>
        <p:nvSpPr>
          <p:cNvPr id="12295" name="Rectangle 7"/>
          <p:cNvSpPr>
            <a:spLocks noChangeArrowheads="1"/>
          </p:cNvSpPr>
          <p:nvPr/>
        </p:nvSpPr>
        <p:spPr bwMode="auto">
          <a:xfrm>
            <a:off x="1790700" y="4981575"/>
            <a:ext cx="438150" cy="504825"/>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2293" name="Object 5"/>
          <p:cNvGraphicFramePr>
            <a:graphicFrameLocks noChangeAspect="1"/>
          </p:cNvGraphicFramePr>
          <p:nvPr/>
        </p:nvGraphicFramePr>
        <p:xfrm>
          <a:off x="1219200" y="5000625"/>
          <a:ext cx="6934200" cy="1209675"/>
        </p:xfrm>
        <a:graphic>
          <a:graphicData uri="http://schemas.openxmlformats.org/presentationml/2006/ole">
            <p:oleObj spid="_x0000_s12414" name="数式" r:id="rId3" imgW="3276600" imgH="571500" progId="Equation.3">
              <p:embed/>
            </p:oleObj>
          </a:graphicData>
        </a:graphic>
      </p:graphicFrame>
      <p:sp>
        <p:nvSpPr>
          <p:cNvPr id="12296" name="Line 8"/>
          <p:cNvSpPr>
            <a:spLocks noChangeShapeType="1"/>
          </p:cNvSpPr>
          <p:nvPr/>
        </p:nvSpPr>
        <p:spPr bwMode="auto">
          <a:xfrm>
            <a:off x="1784350" y="4083050"/>
            <a:ext cx="225425" cy="898525"/>
          </a:xfrm>
          <a:prstGeom prst="line">
            <a:avLst/>
          </a:prstGeom>
          <a:noFill/>
          <a:ln w="635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2297" name="Picture 9" descr="p11_albedoma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4086" y="1121314"/>
            <a:ext cx="3048000" cy="30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8" name="Picture 10" descr="p11_albedo"/>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23771" y="1518249"/>
            <a:ext cx="5562195" cy="312995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ディフューズアルベドマップの製作</a:t>
            </a:r>
            <a:endParaRPr lang="en-US" altLang="ja-JP" dirty="0" smtClean="0"/>
          </a:p>
        </p:txBody>
      </p:sp>
      <p:sp>
        <p:nvSpPr>
          <p:cNvPr id="13315" name="Rectangle 3"/>
          <p:cNvSpPr>
            <a:spLocks noGrp="1"/>
          </p:cNvSpPr>
          <p:nvPr>
            <p:ph type="body" idx="1"/>
          </p:nvPr>
        </p:nvSpPr>
        <p:spPr/>
        <p:txBody>
          <a:bodyPr/>
          <a:lstStyle/>
          <a:p>
            <a:r>
              <a:rPr lang="ja-JP" altLang="en-US" dirty="0"/>
              <a:t>カメラ</a:t>
            </a:r>
            <a:r>
              <a:rPr lang="ja-JP" altLang="en-US" dirty="0" smtClean="0"/>
              <a:t>で撮影する</a:t>
            </a:r>
          </a:p>
          <a:p>
            <a:pPr lvl="1"/>
            <a:r>
              <a:rPr lang="ja-JP" altLang="en-US" dirty="0" smtClean="0"/>
              <a:t>適切な露出で撮影する</a:t>
            </a:r>
            <a:r>
              <a:rPr lang="ja-JP" altLang="en-US" dirty="0"/>
              <a:t>ことにより</a:t>
            </a:r>
            <a:r>
              <a:rPr lang="ja-JP" altLang="en-US" dirty="0" smtClean="0"/>
              <a:t>簡単に製作可能</a:t>
            </a:r>
          </a:p>
          <a:p>
            <a:pPr lvl="1"/>
            <a:r>
              <a:rPr lang="ja-JP" altLang="en-US" dirty="0" smtClean="0"/>
              <a:t>スペキュラー要素の除去が課題</a:t>
            </a:r>
            <a:endParaRPr lang="en-US" altLang="ja-JP" dirty="0"/>
          </a:p>
          <a:p>
            <a:r>
              <a:rPr lang="ja-JP" altLang="en-US" dirty="0" smtClean="0"/>
              <a:t>手動で描く</a:t>
            </a:r>
          </a:p>
          <a:p>
            <a:pPr lvl="1"/>
            <a:r>
              <a:rPr lang="ja-JP" altLang="en-US" dirty="0" smtClean="0"/>
              <a:t>非現実的な値を使用しない</a:t>
            </a:r>
          </a:p>
          <a:p>
            <a:pPr lvl="2"/>
            <a:r>
              <a:rPr lang="en-US" altLang="ja-JP" dirty="0" smtClean="0"/>
              <a:t>Web</a:t>
            </a:r>
            <a:r>
              <a:rPr lang="ja-JP" altLang="en-US" dirty="0" smtClean="0"/>
              <a:t>でいくらでも参考になる値はある</a:t>
            </a:r>
          </a:p>
          <a:p>
            <a:pPr lvl="3"/>
            <a:r>
              <a:rPr lang="ja-JP" altLang="en-US" dirty="0" smtClean="0"/>
              <a:t>ただしそのまま使うのは危険</a:t>
            </a:r>
            <a:endParaRPr lang="en-US" altLang="ja-JP" dirty="0" smtClean="0"/>
          </a:p>
          <a:p>
            <a:pPr lvl="2"/>
            <a:r>
              <a:rPr lang="ja-JP" altLang="en-US" dirty="0" smtClean="0"/>
              <a:t>現実的な範囲内では自由に描いても問題ない</a:t>
            </a:r>
            <a:endParaRPr lang="en-US" altLang="ja-JP" dirty="0" smtClean="0"/>
          </a:p>
          <a:p>
            <a:pPr lvl="3"/>
            <a:r>
              <a:rPr lang="ja-JP" altLang="en-US" dirty="0" smtClean="0"/>
              <a:t>あえて非現実的な値を描くことも表現としてはおもしろい</a:t>
            </a:r>
          </a:p>
          <a:p>
            <a:pPr lvl="2"/>
            <a:r>
              <a:rPr lang="ja-JP" altLang="en-US" dirty="0" smtClean="0"/>
              <a:t>慣れの問題</a:t>
            </a:r>
          </a:p>
          <a:p>
            <a:pPr lvl="2"/>
            <a:endParaRPr lang="en-US" altLang="ja-JP"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写真によるアルベドマップ製作</a:t>
            </a:r>
            <a:r>
              <a:rPr lang="en-US" altLang="ja-JP" dirty="0" smtClean="0"/>
              <a:t>(1)</a:t>
            </a:r>
          </a:p>
        </p:txBody>
      </p:sp>
      <p:sp>
        <p:nvSpPr>
          <p:cNvPr id="14339" name="Rectangle 3"/>
          <p:cNvSpPr>
            <a:spLocks noGrp="1"/>
          </p:cNvSpPr>
          <p:nvPr>
            <p:ph type="body" idx="1"/>
          </p:nvPr>
        </p:nvSpPr>
        <p:spPr>
          <a:xfrm>
            <a:off x="457200" y="1257300"/>
            <a:ext cx="6067425" cy="4792663"/>
          </a:xfrm>
        </p:spPr>
        <p:txBody>
          <a:bodyPr/>
          <a:lstStyle/>
          <a:p>
            <a:pPr>
              <a:lnSpc>
                <a:spcPct val="90000"/>
              </a:lnSpc>
            </a:pPr>
            <a:r>
              <a:rPr lang="ja-JP" altLang="en-US" smtClean="0"/>
              <a:t>適切な露出で撮影する</a:t>
            </a:r>
          </a:p>
          <a:p>
            <a:pPr lvl="1">
              <a:lnSpc>
                <a:spcPct val="90000"/>
              </a:lnSpc>
            </a:pPr>
            <a:r>
              <a:rPr lang="ja-JP" altLang="en-US" smtClean="0"/>
              <a:t>ライティングに注意</a:t>
            </a:r>
          </a:p>
          <a:p>
            <a:pPr lvl="2">
              <a:lnSpc>
                <a:spcPct val="90000"/>
              </a:lnSpc>
            </a:pPr>
            <a:r>
              <a:rPr lang="ja-JP" altLang="en-US" smtClean="0"/>
              <a:t>あまり指向性が強くならないように</a:t>
            </a:r>
          </a:p>
          <a:p>
            <a:pPr lvl="3">
              <a:lnSpc>
                <a:spcPct val="90000"/>
              </a:lnSpc>
            </a:pPr>
            <a:r>
              <a:rPr lang="ja-JP" altLang="en-US" smtClean="0"/>
              <a:t>複数のライトやディフューザーを利用</a:t>
            </a:r>
          </a:p>
          <a:p>
            <a:pPr lvl="2">
              <a:lnSpc>
                <a:spcPct val="90000"/>
              </a:lnSpc>
            </a:pPr>
            <a:r>
              <a:rPr lang="ja-JP" altLang="en-US" smtClean="0"/>
              <a:t>スペクトルの綺麗なライトを利用</a:t>
            </a:r>
          </a:p>
          <a:p>
            <a:pPr lvl="3">
              <a:lnSpc>
                <a:spcPct val="90000"/>
              </a:lnSpc>
            </a:pPr>
            <a:r>
              <a:rPr lang="ja-JP" altLang="en-US" smtClean="0"/>
              <a:t>自然光</a:t>
            </a:r>
          </a:p>
          <a:p>
            <a:pPr lvl="3">
              <a:lnSpc>
                <a:spcPct val="90000"/>
              </a:lnSpc>
            </a:pPr>
            <a:r>
              <a:rPr lang="ja-JP" altLang="en-US" smtClean="0"/>
              <a:t>タングステンライト</a:t>
            </a:r>
          </a:p>
          <a:p>
            <a:pPr lvl="3">
              <a:lnSpc>
                <a:spcPct val="90000"/>
              </a:lnSpc>
            </a:pPr>
            <a:r>
              <a:rPr lang="ja-JP" altLang="en-US" smtClean="0"/>
              <a:t>色温度を正しく設定する</a:t>
            </a:r>
          </a:p>
          <a:p>
            <a:pPr lvl="3">
              <a:lnSpc>
                <a:spcPct val="90000"/>
              </a:lnSpc>
            </a:pPr>
            <a:endParaRPr lang="en-US" altLang="ja-JP" smtClean="0"/>
          </a:p>
        </p:txBody>
      </p:sp>
      <p:pic>
        <p:nvPicPr>
          <p:cNvPr id="14341" name="Picture 5" descr="bulb"/>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53487" y="3675728"/>
            <a:ext cx="3747848" cy="2633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5" descr="su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0335" y="1487488"/>
            <a:ext cx="292100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写真によるアルベドマップ製作</a:t>
            </a:r>
            <a:r>
              <a:rPr lang="en-US" altLang="ja-JP" dirty="0" smtClean="0"/>
              <a:t>(2)</a:t>
            </a:r>
            <a:endParaRPr lang="ja-JP" altLang="en-US" dirty="0" smtClean="0"/>
          </a:p>
        </p:txBody>
      </p:sp>
      <p:sp>
        <p:nvSpPr>
          <p:cNvPr id="15363" name="Rectangle 3"/>
          <p:cNvSpPr>
            <a:spLocks noGrp="1"/>
          </p:cNvSpPr>
          <p:nvPr>
            <p:ph type="body" idx="1"/>
          </p:nvPr>
        </p:nvSpPr>
        <p:spPr>
          <a:xfrm>
            <a:off x="457199" y="1257300"/>
            <a:ext cx="8333117" cy="4792663"/>
          </a:xfrm>
        </p:spPr>
        <p:txBody>
          <a:bodyPr/>
          <a:lstStyle/>
          <a:p>
            <a:r>
              <a:rPr lang="ja-JP" altLang="en-US" dirty="0" smtClean="0"/>
              <a:t>カラーキャリブレーション</a:t>
            </a:r>
            <a:endParaRPr lang="en-US" altLang="ja-JP" dirty="0" smtClean="0"/>
          </a:p>
          <a:p>
            <a:pPr lvl="1"/>
            <a:r>
              <a:rPr lang="en-US" altLang="ja-JP" dirty="0" smtClean="0"/>
              <a:t>Macbeth (X-rite)</a:t>
            </a:r>
            <a:br>
              <a:rPr lang="en-US" altLang="ja-JP" dirty="0" smtClean="0"/>
            </a:br>
            <a:r>
              <a:rPr lang="ja-JP" altLang="en-US" dirty="0" smtClean="0"/>
              <a:t>カラーチャートを利用する</a:t>
            </a:r>
            <a:endParaRPr lang="en-US" altLang="ja-JP" dirty="0" smtClean="0"/>
          </a:p>
          <a:p>
            <a:pPr lvl="2"/>
            <a:r>
              <a:rPr lang="ja-JP" altLang="en-US" dirty="0" smtClean="0"/>
              <a:t>カラー値が公開されているので</a:t>
            </a:r>
            <a:br>
              <a:rPr lang="ja-JP" altLang="en-US" dirty="0" smtClean="0"/>
            </a:br>
            <a:r>
              <a:rPr lang="ja-JP" altLang="en-US" dirty="0" smtClean="0"/>
              <a:t>キャリブレーションし易い</a:t>
            </a:r>
            <a:endParaRPr lang="en-US" altLang="ja-JP" dirty="0" smtClean="0"/>
          </a:p>
          <a:p>
            <a:pPr lvl="2"/>
            <a:r>
              <a:rPr lang="ja-JP" altLang="en-US" dirty="0" smtClean="0"/>
              <a:t>クリックカラーバランスの利用が簡単</a:t>
            </a:r>
            <a:endParaRPr lang="en-US" altLang="ja-JP" dirty="0" smtClean="0"/>
          </a:p>
          <a:p>
            <a:pPr lvl="1"/>
            <a:r>
              <a:rPr lang="ja-JP" altLang="en-US" dirty="0" smtClean="0"/>
              <a:t>自動的なカラーキャリブレーションも可能</a:t>
            </a:r>
          </a:p>
          <a:p>
            <a:pPr lvl="2"/>
            <a:r>
              <a:rPr lang="en-US" altLang="ja-JP" dirty="0" smtClean="0"/>
              <a:t>Color Checker Passport</a:t>
            </a:r>
          </a:p>
          <a:p>
            <a:pPr lvl="2"/>
            <a:r>
              <a:rPr lang="en-US" altLang="ja-JP" dirty="0" smtClean="0"/>
              <a:t>Far Cry 3</a:t>
            </a:r>
            <a:r>
              <a:rPr lang="ja-JP" altLang="en-US" dirty="0" err="1" smtClean="0"/>
              <a:t>での</a:t>
            </a:r>
            <a:r>
              <a:rPr lang="ja-JP" altLang="en-US" dirty="0" smtClean="0"/>
              <a:t>実装</a:t>
            </a:r>
            <a:endParaRPr lang="en-US" altLang="ja-JP" dirty="0" smtClean="0"/>
          </a:p>
          <a:p>
            <a:pPr lvl="3"/>
            <a:r>
              <a:rPr lang="en-US" altLang="ja-JP" sz="1100" dirty="0" smtClean="0">
                <a:hlinkClick r:id="rId2"/>
              </a:rPr>
              <a:t>http://blog.selfshadow.com/publications/s2012-shading-course/mcauley/s2012_pbs_farcry3_slides.pdf</a:t>
            </a:r>
            <a:endParaRPr lang="en-US" altLang="ja-JP" sz="1100" dirty="0" smtClean="0"/>
          </a:p>
          <a:p>
            <a:pPr lvl="3"/>
            <a:r>
              <a:rPr lang="en-US" altLang="ja-JP" sz="1100" dirty="0" smtClean="0">
                <a:hlinkClick r:id="rId3"/>
              </a:rPr>
              <a:t>http://blog.selfshadow.com/publications/s2012-shading-course/mcauley/s2012_pbs_farcry3_notes.pdf</a:t>
            </a:r>
            <a:endParaRPr lang="en-US" altLang="ja-JP" sz="1100" dirty="0" smtClean="0"/>
          </a:p>
          <a:p>
            <a:pPr lvl="3"/>
            <a:endParaRPr lang="en-US" altLang="ja-JP" sz="1050" dirty="0" smtClean="0"/>
          </a:p>
          <a:p>
            <a:pPr lvl="2"/>
            <a:endParaRPr lang="en-US" altLang="ja-JP" sz="1800" dirty="0" smtClean="0"/>
          </a:p>
          <a:p>
            <a:pPr lvl="2"/>
            <a:endParaRPr lang="en-US" altLang="ja-JP" sz="1800" dirty="0" smtClean="0"/>
          </a:p>
        </p:txBody>
      </p:sp>
      <p:pic>
        <p:nvPicPr>
          <p:cNvPr id="15365" name="Picture 11" descr="chart_d65_origina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62613" y="1027113"/>
            <a:ext cx="3344862"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キャリブレーション</a:t>
            </a:r>
            <a:endParaRPr lang="en-US" altLang="ja-JP" dirty="0" smtClean="0"/>
          </a:p>
        </p:txBody>
      </p:sp>
      <p:pic>
        <p:nvPicPr>
          <p:cNvPr id="99340" name="Picture 12" descr="floor_albedo_not_calibrate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67200" y="3608388"/>
            <a:ext cx="4876800" cy="3249612"/>
          </a:xfrm>
          <a:prstGeom prst="rect">
            <a:avLst/>
          </a:prstGeom>
          <a:noFill/>
          <a:extLst>
            <a:ext uri="{909E8E84-426E-40DD-AFC4-6F175D3DCCD1}">
              <a14:hiddenFill xmlns="" xmlns:a14="http://schemas.microsoft.com/office/drawing/2010/main">
                <a:solidFill>
                  <a:srgbClr val="FFFFFF"/>
                </a:solidFill>
              </a14:hiddenFill>
            </a:ext>
          </a:extLst>
        </p:spPr>
      </p:pic>
      <p:sp>
        <p:nvSpPr>
          <p:cNvPr id="99341" name="Text Box 13"/>
          <p:cNvSpPr txBox="1">
            <a:spLocks noChangeArrowheads="1"/>
          </p:cNvSpPr>
          <p:nvPr/>
        </p:nvSpPr>
        <p:spPr bwMode="auto">
          <a:xfrm>
            <a:off x="6843713" y="3228975"/>
            <a:ext cx="2300287"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キャリブレーションなし</a:t>
            </a:r>
            <a:endParaRPr lang="en-US" altLang="ja-JP"/>
          </a:p>
        </p:txBody>
      </p:sp>
      <p:sp>
        <p:nvSpPr>
          <p:cNvPr id="99342" name="Text Box 14"/>
          <p:cNvSpPr txBox="1">
            <a:spLocks noChangeArrowheads="1"/>
          </p:cNvSpPr>
          <p:nvPr/>
        </p:nvSpPr>
        <p:spPr bwMode="auto">
          <a:xfrm>
            <a:off x="0" y="4149725"/>
            <a:ext cx="23050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キャリブレーションあり</a:t>
            </a:r>
            <a:endParaRPr lang="en-US" altLang="ja-JP"/>
          </a:p>
        </p:txBody>
      </p:sp>
      <p:pic>
        <p:nvPicPr>
          <p:cNvPr id="99339" name="Picture 11" descr="floor_albedo_calibrated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946150"/>
            <a:ext cx="4876800" cy="31924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ln>
                  <a:solidFill>
                    <a:schemeClr val="tx1">
                      <a:alpha val="80000"/>
                    </a:schemeClr>
                  </a:solidFill>
                </a:ln>
              </a:rPr>
              <a:t>アジェンダ</a:t>
            </a:r>
            <a:endParaRPr kumimoji="1" lang="ja-JP" altLang="en-US"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dirty="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489622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写真によるアルベドマップ製作</a:t>
            </a:r>
            <a:r>
              <a:rPr lang="en-US" altLang="ja-JP" dirty="0" smtClean="0"/>
              <a:t>(3)</a:t>
            </a:r>
            <a:endParaRPr lang="ja-JP" altLang="en-US" dirty="0" smtClean="0"/>
          </a:p>
        </p:txBody>
      </p:sp>
      <p:sp>
        <p:nvSpPr>
          <p:cNvPr id="16387" name="Rectangle 3"/>
          <p:cNvSpPr>
            <a:spLocks noGrp="1"/>
          </p:cNvSpPr>
          <p:nvPr>
            <p:ph type="body" idx="1"/>
          </p:nvPr>
        </p:nvSpPr>
        <p:spPr/>
        <p:txBody>
          <a:bodyPr/>
          <a:lstStyle/>
          <a:p>
            <a:r>
              <a:rPr lang="ja-JP" altLang="en-US" dirty="0" smtClean="0"/>
              <a:t>カメラの設定</a:t>
            </a:r>
          </a:p>
          <a:p>
            <a:pPr lvl="1"/>
            <a:r>
              <a:rPr lang="en-US" altLang="ja-JP" dirty="0" smtClean="0"/>
              <a:t>RAW</a:t>
            </a:r>
            <a:r>
              <a:rPr lang="ja-JP" altLang="en-US" dirty="0" smtClean="0"/>
              <a:t>で撮影する</a:t>
            </a:r>
          </a:p>
          <a:p>
            <a:pPr lvl="1"/>
            <a:r>
              <a:rPr lang="ja-JP" altLang="en-US" dirty="0" smtClean="0"/>
              <a:t>なるべくカラー補正など</a:t>
            </a:r>
            <a:r>
              <a:rPr lang="en-US" altLang="ja-JP" dirty="0" smtClean="0"/>
              <a:t/>
            </a:r>
            <a:br>
              <a:rPr lang="en-US" altLang="ja-JP" dirty="0" smtClean="0"/>
            </a:br>
            <a:r>
              <a:rPr lang="ja-JP" altLang="en-US" dirty="0" smtClean="0"/>
              <a:t>かからない設定を</a:t>
            </a:r>
          </a:p>
          <a:p>
            <a:pPr lvl="1"/>
            <a:r>
              <a:rPr lang="ja-JP" altLang="en-US" dirty="0" smtClean="0"/>
              <a:t>リニア</a:t>
            </a:r>
            <a:r>
              <a:rPr lang="en-US" altLang="ja-JP" dirty="0" smtClean="0"/>
              <a:t>(</a:t>
            </a:r>
            <a:r>
              <a:rPr lang="ja-JP" altLang="en-US" dirty="0" smtClean="0"/>
              <a:t>ガンマ</a:t>
            </a:r>
            <a:r>
              <a:rPr lang="en-US" altLang="ja-JP" dirty="0" smtClean="0"/>
              <a:t>1.0)</a:t>
            </a:r>
            <a:r>
              <a:rPr lang="ja-JP" altLang="en-US" dirty="0" smtClean="0"/>
              <a:t>で現像</a:t>
            </a:r>
            <a:r>
              <a:rPr lang="en-US" altLang="ja-JP" dirty="0" smtClean="0"/>
              <a:t/>
            </a:r>
            <a:br>
              <a:rPr lang="en-US" altLang="ja-JP" dirty="0" smtClean="0"/>
            </a:br>
            <a:r>
              <a:rPr lang="ja-JP" altLang="en-US" dirty="0" smtClean="0"/>
              <a:t>できればそれも利用</a:t>
            </a:r>
          </a:p>
          <a:p>
            <a:pPr lvl="1"/>
            <a:r>
              <a:rPr lang="ja-JP" altLang="en-US" dirty="0" smtClean="0"/>
              <a:t>アルベドマップ撮影では</a:t>
            </a:r>
            <a:r>
              <a:rPr lang="en-US" altLang="ja-JP" dirty="0" smtClean="0"/>
              <a:t/>
            </a:r>
            <a:br>
              <a:rPr lang="en-US" altLang="ja-JP" dirty="0" smtClean="0"/>
            </a:br>
            <a:r>
              <a:rPr lang="en-US" altLang="ja-JP" dirty="0" smtClean="0"/>
              <a:t>HDR</a:t>
            </a:r>
            <a:r>
              <a:rPr lang="ja-JP" altLang="en-US" dirty="0" smtClean="0"/>
              <a:t>撮影は必要ない</a:t>
            </a:r>
            <a:endParaRPr lang="en-US" altLang="ja-JP" dirty="0" smtClean="0"/>
          </a:p>
          <a:p>
            <a:pPr lvl="1"/>
            <a:r>
              <a:rPr lang="ja-JP" altLang="en-US" dirty="0" smtClean="0"/>
              <a:t>本当にそれはアルベドマップ</a:t>
            </a:r>
            <a:r>
              <a:rPr lang="en-US" altLang="ja-JP" dirty="0" smtClean="0"/>
              <a:t>?</a:t>
            </a:r>
          </a:p>
          <a:p>
            <a:pPr lvl="2"/>
            <a:r>
              <a:rPr lang="ja-JP" altLang="en-US" dirty="0" smtClean="0"/>
              <a:t>注意</a:t>
            </a:r>
            <a:r>
              <a:rPr lang="en-US" altLang="ja-JP" dirty="0" smtClean="0"/>
              <a:t>!</a:t>
            </a:r>
          </a:p>
          <a:p>
            <a:endParaRPr lang="en-US" altLang="ja-JP" dirty="0" smtClean="0"/>
          </a:p>
          <a:p>
            <a:pPr lvl="1"/>
            <a:endParaRPr lang="en-US" altLang="ja-JP" dirty="0" smtClean="0"/>
          </a:p>
          <a:p>
            <a:pPr lvl="1"/>
            <a:endParaRPr lang="en-US" altLang="ja-JP" dirty="0" smtClean="0"/>
          </a:p>
        </p:txBody>
      </p:sp>
      <p:pic>
        <p:nvPicPr>
          <p:cNvPr id="16396" name="Picture 12" descr="C:\Users\straight\Desktop\CEDEC 2012\Img\8Z5A024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77667" y="1147373"/>
            <a:ext cx="3311083" cy="464095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テキスト ボックス 1"/>
          <p:cNvSpPr txBox="1"/>
          <p:nvPr/>
        </p:nvSpPr>
        <p:spPr>
          <a:xfrm>
            <a:off x="6556079" y="5796951"/>
            <a:ext cx="1713931" cy="369332"/>
          </a:xfrm>
          <a:prstGeom prst="rect">
            <a:avLst/>
          </a:prstGeom>
          <a:noFill/>
        </p:spPr>
        <p:txBody>
          <a:bodyPr wrap="none" rtlCol="0">
            <a:spAutoFit/>
          </a:bodyPr>
          <a:lstStyle/>
          <a:p>
            <a:r>
              <a:rPr kumimoji="1" lang="ja-JP" altLang="en-US" dirty="0" smtClean="0"/>
              <a:t>アルベドマップ</a:t>
            </a:r>
            <a:r>
              <a:rPr kumimoji="1" lang="en-US" altLang="ja-JP" dirty="0" smtClean="0"/>
              <a:t>?</a:t>
            </a:r>
            <a:endParaRPr kumimoji="1" lang="ja-JP"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スペキュラー除去</a:t>
            </a:r>
            <a:endParaRPr lang="ja-JP" altLang="en-US" dirty="0"/>
          </a:p>
        </p:txBody>
      </p:sp>
      <p:sp>
        <p:nvSpPr>
          <p:cNvPr id="3" name="コンテンツ プレースホルダー 2"/>
          <p:cNvSpPr>
            <a:spLocks noGrp="1"/>
          </p:cNvSpPr>
          <p:nvPr>
            <p:ph idx="1"/>
          </p:nvPr>
        </p:nvSpPr>
        <p:spPr/>
        <p:txBody>
          <a:bodyPr/>
          <a:lstStyle/>
          <a:p>
            <a:r>
              <a:rPr lang="ja-JP" altLang="en-US" dirty="0" smtClean="0"/>
              <a:t>スペキュラーを除去しないと</a:t>
            </a:r>
            <a:endParaRPr lang="en-US" altLang="ja-JP" dirty="0" smtClean="0"/>
          </a:p>
          <a:p>
            <a:pPr lvl="1"/>
            <a:r>
              <a:rPr lang="ja-JP" altLang="en-US" dirty="0"/>
              <a:t>物理</a:t>
            </a:r>
            <a:r>
              <a:rPr lang="ja-JP" altLang="en-US" dirty="0" smtClean="0"/>
              <a:t>ベースレンダラーでは原則としてどんなにラフなマテリアルでもスペキュラーがあると考える</a:t>
            </a:r>
            <a:endParaRPr lang="en-US" altLang="ja-JP" dirty="0" smtClean="0"/>
          </a:p>
          <a:p>
            <a:pPr lvl="2"/>
            <a:r>
              <a:rPr lang="ja-JP" altLang="en-US" dirty="0" smtClean="0"/>
              <a:t>例外はある</a:t>
            </a:r>
            <a:endParaRPr lang="en-US" altLang="ja-JP" dirty="0" smtClean="0"/>
          </a:p>
          <a:p>
            <a:pPr lvl="1"/>
            <a:r>
              <a:rPr lang="ja-JP" altLang="en-US" dirty="0" smtClean="0"/>
              <a:t>レンダリング時にさらにスペキュラーが上乗せされるので理論上スペキュラーが倍になる</a:t>
            </a:r>
            <a:endParaRPr lang="en-US" altLang="ja-JP" dirty="0" smtClean="0"/>
          </a:p>
          <a:p>
            <a:pPr lvl="2"/>
            <a:r>
              <a:rPr lang="ja-JP" altLang="en-US" dirty="0" smtClean="0"/>
              <a:t>例えば白い光源下で白っぽいコントラストの低い映像に</a:t>
            </a:r>
            <a:endParaRPr lang="en-US" altLang="ja-JP" dirty="0" smtClean="0"/>
          </a:p>
          <a:p>
            <a:pPr lvl="2"/>
            <a:endParaRPr lang="en-US" altLang="ja-JP"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スペキュラー除去手法</a:t>
            </a:r>
            <a:endParaRPr lang="ja-JP" altLang="en-US" dirty="0"/>
          </a:p>
        </p:txBody>
      </p:sp>
      <p:sp>
        <p:nvSpPr>
          <p:cNvPr id="3" name="コンテンツ プレースホルダー 2"/>
          <p:cNvSpPr>
            <a:spLocks noGrp="1"/>
          </p:cNvSpPr>
          <p:nvPr>
            <p:ph idx="1"/>
          </p:nvPr>
        </p:nvSpPr>
        <p:spPr/>
        <p:txBody>
          <a:bodyPr/>
          <a:lstStyle/>
          <a:p>
            <a:r>
              <a:rPr lang="en-US" altLang="ja-JP" dirty="0" smtClean="0"/>
              <a:t>PL</a:t>
            </a:r>
            <a:r>
              <a:rPr lang="ja-JP" altLang="en-US" dirty="0" smtClean="0"/>
              <a:t>フィルタを利用して除去</a:t>
            </a:r>
          </a:p>
          <a:p>
            <a:pPr lvl="1"/>
            <a:r>
              <a:rPr lang="en-US" altLang="ja-JP" dirty="0" smtClean="0"/>
              <a:t>PL</a:t>
            </a:r>
            <a:r>
              <a:rPr lang="ja-JP" altLang="en-US" dirty="0" smtClean="0"/>
              <a:t>フィルタそのもので除去</a:t>
            </a:r>
          </a:p>
          <a:p>
            <a:pPr lvl="1"/>
            <a:r>
              <a:rPr lang="en-US" altLang="ja-JP" dirty="0" smtClean="0"/>
              <a:t>PL</a:t>
            </a:r>
            <a:r>
              <a:rPr lang="ja-JP" altLang="en-US" dirty="0" smtClean="0"/>
              <a:t>フィルタありなしの画像を比較して手動で除去</a:t>
            </a:r>
            <a:endParaRPr lang="en-US" altLang="ja-JP" dirty="0" smtClean="0"/>
          </a:p>
          <a:p>
            <a:r>
              <a:rPr lang="ja-JP" altLang="en-US" dirty="0" smtClean="0"/>
              <a:t>自動的に</a:t>
            </a:r>
            <a:r>
              <a:rPr lang="en-US" altLang="ja-JP" dirty="0" smtClean="0"/>
              <a:t>(</a:t>
            </a:r>
            <a:r>
              <a:rPr lang="ja-JP" altLang="en-US" dirty="0" smtClean="0"/>
              <a:t>プログラムで</a:t>
            </a:r>
            <a:r>
              <a:rPr lang="en-US" altLang="ja-JP" dirty="0" smtClean="0"/>
              <a:t>)</a:t>
            </a:r>
            <a:r>
              <a:rPr lang="ja-JP" altLang="en-US" dirty="0" smtClean="0"/>
              <a:t>除去</a:t>
            </a:r>
            <a:endParaRPr lang="en-US" altLang="ja-JP" dirty="0" smtClean="0"/>
          </a:p>
          <a:p>
            <a:pPr lvl="1"/>
            <a:r>
              <a:rPr lang="ja-JP" altLang="en-US" dirty="0" smtClean="0"/>
              <a:t>限定された光源環境</a:t>
            </a:r>
          </a:p>
          <a:p>
            <a:r>
              <a:rPr lang="ja-JP" altLang="en-US" dirty="0" smtClean="0"/>
              <a:t>手動で除去</a:t>
            </a:r>
            <a:endParaRPr lang="en-US" altLang="ja-JP" dirty="0" smtClean="0"/>
          </a:p>
          <a:p>
            <a:pPr lvl="1"/>
            <a:r>
              <a:rPr lang="ja-JP" altLang="en-US" dirty="0" smtClean="0"/>
              <a:t>推測と見た目で調整</a:t>
            </a:r>
          </a:p>
        </p:txBody>
      </p:sp>
    </p:spTree>
    <p:extLst>
      <p:ext uri="{BB962C8B-B14F-4D97-AF65-F5344CB8AC3E}">
        <p14:creationId xmlns="" xmlns:p14="http://schemas.microsoft.com/office/powerpoint/2010/main" val="1799612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smtClean="0"/>
              <a:t>PL</a:t>
            </a:r>
            <a:r>
              <a:rPr lang="ja-JP" altLang="en-US" dirty="0" smtClean="0"/>
              <a:t>フィルタ</a:t>
            </a:r>
            <a:endParaRPr lang="en-US" altLang="ja-JP" dirty="0" smtClean="0"/>
          </a:p>
        </p:txBody>
      </p:sp>
      <p:sp>
        <p:nvSpPr>
          <p:cNvPr id="91139" name="Rectangle 3"/>
          <p:cNvSpPr>
            <a:spLocks noGrp="1"/>
          </p:cNvSpPr>
          <p:nvPr>
            <p:ph type="body" idx="1"/>
          </p:nvPr>
        </p:nvSpPr>
        <p:spPr/>
        <p:txBody>
          <a:bodyPr/>
          <a:lstStyle/>
          <a:p>
            <a:pPr>
              <a:lnSpc>
                <a:spcPct val="90000"/>
              </a:lnSpc>
            </a:pPr>
            <a:r>
              <a:rPr lang="en-US" altLang="ja-JP" smtClean="0"/>
              <a:t>PL(Polarization,</a:t>
            </a:r>
            <a:r>
              <a:rPr lang="ja-JP" altLang="en-US" smtClean="0"/>
              <a:t>偏光</a:t>
            </a:r>
            <a:r>
              <a:rPr lang="en-US" altLang="ja-JP" smtClean="0"/>
              <a:t>)</a:t>
            </a:r>
            <a:r>
              <a:rPr lang="ja-JP" altLang="en-US" smtClean="0"/>
              <a:t>フィルタ</a:t>
            </a:r>
          </a:p>
          <a:p>
            <a:pPr lvl="1">
              <a:lnSpc>
                <a:spcPct val="90000"/>
              </a:lnSpc>
            </a:pPr>
            <a:r>
              <a:rPr lang="ja-JP" altLang="en-US" smtClean="0"/>
              <a:t>写真の基礎テクニックとしてよく使われるフィルタ</a:t>
            </a:r>
          </a:p>
          <a:p>
            <a:pPr lvl="2">
              <a:lnSpc>
                <a:spcPct val="90000"/>
              </a:lnSpc>
            </a:pPr>
            <a:r>
              <a:rPr lang="ja-JP" altLang="en-US" smtClean="0"/>
              <a:t>空や海を綺麗に撮影するときなど</a:t>
            </a:r>
          </a:p>
          <a:p>
            <a:pPr lvl="2">
              <a:lnSpc>
                <a:spcPct val="90000"/>
              </a:lnSpc>
            </a:pPr>
            <a:r>
              <a:rPr lang="ja-JP" altLang="en-US" smtClean="0"/>
              <a:t>散乱角が</a:t>
            </a:r>
            <a:r>
              <a:rPr lang="en-US" altLang="ja-JP" smtClean="0"/>
              <a:t>90</a:t>
            </a:r>
            <a:r>
              <a:rPr lang="ja-JP" altLang="en-US" smtClean="0"/>
              <a:t>度や反射角が</a:t>
            </a:r>
            <a:r>
              <a:rPr lang="en-US" altLang="ja-JP" smtClean="0"/>
              <a:t>45</a:t>
            </a:r>
            <a:r>
              <a:rPr lang="ja-JP" altLang="en-US" smtClean="0"/>
              <a:t>度の時にもっともフィルタ効果が高くなると言われている</a:t>
            </a:r>
            <a:endParaRPr lang="en-US" altLang="ja-JP" smtClean="0"/>
          </a:p>
          <a:p>
            <a:pPr lvl="2">
              <a:lnSpc>
                <a:spcPct val="90000"/>
              </a:lnSpc>
            </a:pPr>
            <a:r>
              <a:rPr lang="ja-JP" altLang="en-US" smtClean="0"/>
              <a:t>映り込みや反射を除去する時に使われる</a:t>
            </a:r>
          </a:p>
          <a:p>
            <a:pPr lvl="3">
              <a:lnSpc>
                <a:spcPct val="90000"/>
              </a:lnSpc>
              <a:buFont typeface="Arial" charset="0"/>
              <a:buNone/>
            </a:pPr>
            <a:r>
              <a:rPr lang="ja-JP" altLang="en-US" smtClean="0"/>
              <a:t>→スペキュラーを除去するのに使えるのでは</a:t>
            </a:r>
            <a:endParaRPr lang="en-US" altLang="ja-JP" smtClean="0"/>
          </a:p>
          <a:p>
            <a:pPr lvl="1">
              <a:lnSpc>
                <a:spcPct val="90000"/>
              </a:lnSpc>
            </a:pPr>
            <a:r>
              <a:rPr lang="ja-JP" altLang="en-US" smtClean="0"/>
              <a:t>物理的にはスリットを利用して光の位相により通す光と通さない光を選別するフィルタ</a:t>
            </a:r>
          </a:p>
          <a:p>
            <a:pPr lvl="2">
              <a:lnSpc>
                <a:spcPct val="90000"/>
              </a:lnSpc>
            </a:pPr>
            <a:r>
              <a:rPr lang="en-US" altLang="ja-JP" smtClean="0"/>
              <a:t>s</a:t>
            </a:r>
            <a:r>
              <a:rPr lang="ja-JP" altLang="en-US" smtClean="0"/>
              <a:t>波を除去するフィルタなので反射角がブリュースター角の時にスペキュラーを理論上</a:t>
            </a:r>
            <a:r>
              <a:rPr lang="en-US" altLang="ja-JP" smtClean="0"/>
              <a:t>0</a:t>
            </a:r>
            <a:r>
              <a:rPr lang="ja-JP" altLang="en-US" smtClean="0"/>
              <a:t>にすることができる</a:t>
            </a:r>
          </a:p>
          <a:p>
            <a:pPr lvl="3">
              <a:lnSpc>
                <a:spcPct val="90000"/>
              </a:lnSpc>
            </a:pPr>
            <a:r>
              <a:rPr lang="ja-JP" altLang="en-US" smtClean="0"/>
              <a:t>例えば空気からガラス</a:t>
            </a:r>
            <a:r>
              <a:rPr lang="en-US" altLang="ja-JP" smtClean="0"/>
              <a:t>(</a:t>
            </a:r>
            <a:r>
              <a:rPr lang="ja-JP" altLang="en-US" smtClean="0"/>
              <a:t>屈折率</a:t>
            </a:r>
            <a:r>
              <a:rPr lang="en-US" altLang="ja-JP" smtClean="0"/>
              <a:t>1.5)</a:t>
            </a:r>
            <a:r>
              <a:rPr lang="ja-JP" altLang="en-US" smtClean="0"/>
              <a:t>で約</a:t>
            </a:r>
            <a:r>
              <a:rPr lang="en-US" altLang="ja-JP" smtClean="0"/>
              <a:t>56</a:t>
            </a:r>
            <a:r>
              <a:rPr lang="ja-JP" altLang="en-US" smtClean="0"/>
              <a:t>度</a:t>
            </a:r>
          </a:p>
          <a:p>
            <a:pPr lvl="2">
              <a:lnSpc>
                <a:spcPct val="90000"/>
              </a:lnSpc>
            </a:pPr>
            <a:endParaRPr lang="en-US" altLang="ja-JP"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ブリュースター角</a:t>
            </a:r>
            <a:endParaRPr lang="en-US" altLang="ja-JP" dirty="0" smtClean="0"/>
          </a:p>
        </p:txBody>
      </p:sp>
      <p:sp>
        <p:nvSpPr>
          <p:cNvPr id="91139" name="Rectangle 3"/>
          <p:cNvSpPr>
            <a:spLocks noGrp="1"/>
          </p:cNvSpPr>
          <p:nvPr>
            <p:ph type="body" idx="1"/>
          </p:nvPr>
        </p:nvSpPr>
        <p:spPr/>
        <p:txBody>
          <a:bodyPr/>
          <a:lstStyle/>
          <a:p>
            <a:pPr>
              <a:lnSpc>
                <a:spcPct val="90000"/>
              </a:lnSpc>
            </a:pPr>
            <a:r>
              <a:rPr lang="ja-JP" altLang="en-US" dirty="0" smtClean="0"/>
              <a:t>光は屈折率の異なる物質に入射すると境界面で偏光しながら反射する</a:t>
            </a:r>
          </a:p>
          <a:p>
            <a:pPr lvl="1">
              <a:lnSpc>
                <a:spcPct val="90000"/>
              </a:lnSpc>
            </a:pPr>
            <a:endParaRPr lang="ja-JP" altLang="en-US" dirty="0" smtClean="0"/>
          </a:p>
          <a:p>
            <a:pPr lvl="2">
              <a:lnSpc>
                <a:spcPct val="90000"/>
              </a:lnSpc>
            </a:pPr>
            <a:endParaRPr lang="en-US" altLang="ja-JP" dirty="0" smtClean="0"/>
          </a:p>
        </p:txBody>
      </p:sp>
      <p:grpSp>
        <p:nvGrpSpPr>
          <p:cNvPr id="4" name="Group 28"/>
          <p:cNvGrpSpPr>
            <a:grpSpLocks/>
          </p:cNvGrpSpPr>
          <p:nvPr/>
        </p:nvGrpSpPr>
        <p:grpSpPr bwMode="auto">
          <a:xfrm>
            <a:off x="692338" y="2337753"/>
            <a:ext cx="8313432" cy="4197312"/>
            <a:chOff x="3198" y="2387"/>
            <a:chExt cx="3274" cy="1619"/>
          </a:xfrm>
        </p:grpSpPr>
        <p:pic>
          <p:nvPicPr>
            <p:cNvPr id="5" name="Picture 27" descr="fresnel_reflect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98" y="2387"/>
              <a:ext cx="2359" cy="1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4997" y="3883"/>
              <a:ext cx="585"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Verdana" pitchFamily="34" charset="0"/>
                  <a:ea typeface="HGPｺﾞｼｯｸM" pitchFamily="50" charset="-128"/>
                </a:defRPr>
              </a:lvl1pPr>
              <a:lvl2pPr marL="742950" indent="-285750" eaLnBrk="0" hangingPunct="0">
                <a:defRPr kumimoji="1" sz="1600">
                  <a:solidFill>
                    <a:schemeClr val="tx1"/>
                  </a:solidFill>
                  <a:latin typeface="Verdana" pitchFamily="34" charset="0"/>
                  <a:ea typeface="HGPｺﾞｼｯｸM" pitchFamily="50" charset="-128"/>
                </a:defRPr>
              </a:lvl2pPr>
              <a:lvl3pPr marL="1143000" indent="-228600" eaLnBrk="0" hangingPunct="0">
                <a:defRPr kumimoji="1" sz="1600">
                  <a:solidFill>
                    <a:schemeClr val="tx1"/>
                  </a:solidFill>
                  <a:latin typeface="Verdana" pitchFamily="34" charset="0"/>
                  <a:ea typeface="HGPｺﾞｼｯｸM" pitchFamily="50" charset="-128"/>
                </a:defRPr>
              </a:lvl3pPr>
              <a:lvl4pPr marL="1600200" indent="-228600" eaLnBrk="0" hangingPunct="0">
                <a:defRPr kumimoji="1" sz="1600">
                  <a:solidFill>
                    <a:schemeClr val="tx1"/>
                  </a:solidFill>
                  <a:latin typeface="Verdana" pitchFamily="34" charset="0"/>
                  <a:ea typeface="HGPｺﾞｼｯｸM" pitchFamily="50" charset="-128"/>
                </a:defRPr>
              </a:lvl4pPr>
              <a:lvl5pPr marL="2057400" indent="-228600" eaLnBrk="0" hangingPunct="0">
                <a:defRPr kumimoji="1" sz="1600">
                  <a:solidFill>
                    <a:schemeClr val="tx1"/>
                  </a:solidFill>
                  <a:latin typeface="Verdana" pitchFamily="34" charset="0"/>
                  <a:ea typeface="HGPｺﾞｼｯｸM" pitchFamily="50" charset="-128"/>
                </a:defRPr>
              </a:lvl5pPr>
              <a:lvl6pPr marL="25146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6pPr>
              <a:lvl7pPr marL="29718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7pPr>
              <a:lvl8pPr marL="34290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8pPr>
              <a:lvl9pPr marL="38862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9pPr>
            </a:lstStyle>
            <a:p>
              <a:pPr eaLnBrk="1" hangingPunct="1"/>
              <a:r>
                <a:rPr lang="ja-JP" altLang="en-US" dirty="0">
                  <a:latin typeface="Arial" charset="0"/>
                </a:rPr>
                <a:t>入射角度</a:t>
              </a:r>
              <a:r>
                <a:rPr lang="en-US" altLang="ja-JP" dirty="0">
                  <a:ea typeface="ＭＳ Ｐゴシック" charset="-128"/>
                </a:rPr>
                <a:t>(rad)</a:t>
              </a:r>
            </a:p>
          </p:txBody>
        </p:sp>
        <p:sp>
          <p:nvSpPr>
            <p:cNvPr id="7" name="Text Box 12"/>
            <p:cNvSpPr txBox="1">
              <a:spLocks noChangeArrowheads="1"/>
            </p:cNvSpPr>
            <p:nvPr/>
          </p:nvSpPr>
          <p:spPr bwMode="auto">
            <a:xfrm>
              <a:off x="3244" y="2931"/>
              <a:ext cx="1452" cy="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Verdana" pitchFamily="34" charset="0"/>
                  <a:ea typeface="HGPｺﾞｼｯｸM" pitchFamily="50" charset="-128"/>
                </a:defRPr>
              </a:lvl1pPr>
              <a:lvl2pPr marL="742950" indent="-285750" eaLnBrk="0" hangingPunct="0">
                <a:defRPr kumimoji="1" sz="1600">
                  <a:solidFill>
                    <a:schemeClr val="tx1"/>
                  </a:solidFill>
                  <a:latin typeface="Verdana" pitchFamily="34" charset="0"/>
                  <a:ea typeface="HGPｺﾞｼｯｸM" pitchFamily="50" charset="-128"/>
                </a:defRPr>
              </a:lvl2pPr>
              <a:lvl3pPr marL="1143000" indent="-228600" eaLnBrk="0" hangingPunct="0">
                <a:defRPr kumimoji="1" sz="1600">
                  <a:solidFill>
                    <a:schemeClr val="tx1"/>
                  </a:solidFill>
                  <a:latin typeface="Verdana" pitchFamily="34" charset="0"/>
                  <a:ea typeface="HGPｺﾞｼｯｸM" pitchFamily="50" charset="-128"/>
                </a:defRPr>
              </a:lvl3pPr>
              <a:lvl4pPr marL="1600200" indent="-228600" eaLnBrk="0" hangingPunct="0">
                <a:defRPr kumimoji="1" sz="1600">
                  <a:solidFill>
                    <a:schemeClr val="tx1"/>
                  </a:solidFill>
                  <a:latin typeface="Verdana" pitchFamily="34" charset="0"/>
                  <a:ea typeface="HGPｺﾞｼｯｸM" pitchFamily="50" charset="-128"/>
                </a:defRPr>
              </a:lvl4pPr>
              <a:lvl5pPr marL="2057400" indent="-228600" eaLnBrk="0" hangingPunct="0">
                <a:defRPr kumimoji="1" sz="1600">
                  <a:solidFill>
                    <a:schemeClr val="tx1"/>
                  </a:solidFill>
                  <a:latin typeface="Verdana" pitchFamily="34" charset="0"/>
                  <a:ea typeface="HGPｺﾞｼｯｸM" pitchFamily="50" charset="-128"/>
                </a:defRPr>
              </a:lvl5pPr>
              <a:lvl6pPr marL="25146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6pPr>
              <a:lvl7pPr marL="29718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7pPr>
              <a:lvl8pPr marL="34290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8pPr>
              <a:lvl9pPr marL="38862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9pPr>
            </a:lstStyle>
            <a:p>
              <a:pPr eaLnBrk="1" hangingPunct="1">
                <a:spcBef>
                  <a:spcPct val="50000"/>
                </a:spcBef>
              </a:pPr>
              <a:r>
                <a:rPr lang="ja-JP" altLang="en-US" sz="2000" dirty="0">
                  <a:latin typeface="HGPｺﾞｼｯｸM" pitchFamily="50" charset="-128"/>
                </a:rPr>
                <a:t>空気から屈折率</a:t>
              </a:r>
              <a:r>
                <a:rPr lang="en-US" altLang="ja-JP" sz="2000" dirty="0">
                  <a:latin typeface="HGPｺﾞｼｯｸM" pitchFamily="50" charset="-128"/>
                </a:rPr>
                <a:t>1.333(</a:t>
              </a:r>
              <a:r>
                <a:rPr lang="ja-JP" altLang="en-US" sz="2000" dirty="0">
                  <a:latin typeface="HGPｺﾞｼｯｸM" pitchFamily="50" charset="-128"/>
                </a:rPr>
                <a:t>水）に</a:t>
              </a:r>
              <a:br>
                <a:rPr lang="ja-JP" altLang="en-US" sz="2000" dirty="0">
                  <a:latin typeface="HGPｺﾞｼｯｸM" pitchFamily="50" charset="-128"/>
                </a:rPr>
              </a:br>
              <a:r>
                <a:rPr lang="ja-JP" altLang="en-US" sz="2000" dirty="0">
                  <a:latin typeface="HGPｺﾞｼｯｸM" pitchFamily="50" charset="-128"/>
                </a:rPr>
                <a:t>光が入射する場合の反射率</a:t>
              </a:r>
              <a:endParaRPr lang="en-US" altLang="ja-JP" sz="2000" dirty="0">
                <a:latin typeface="HGPｺﾞｼｯｸM" pitchFamily="50" charset="-128"/>
              </a:endParaRPr>
            </a:p>
          </p:txBody>
        </p:sp>
        <p:sp>
          <p:nvSpPr>
            <p:cNvPr id="8" name="Text Box 13"/>
            <p:cNvSpPr txBox="1">
              <a:spLocks noChangeArrowheads="1"/>
            </p:cNvSpPr>
            <p:nvPr/>
          </p:nvSpPr>
          <p:spPr bwMode="auto">
            <a:xfrm>
              <a:off x="3243" y="2387"/>
              <a:ext cx="30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Verdana" pitchFamily="34" charset="0"/>
                  <a:ea typeface="HGPｺﾞｼｯｸM" pitchFamily="50" charset="-128"/>
                </a:defRPr>
              </a:lvl1pPr>
              <a:lvl2pPr marL="742950" indent="-285750" eaLnBrk="0" hangingPunct="0">
                <a:defRPr kumimoji="1" sz="1600">
                  <a:solidFill>
                    <a:schemeClr val="tx1"/>
                  </a:solidFill>
                  <a:latin typeface="Verdana" pitchFamily="34" charset="0"/>
                  <a:ea typeface="HGPｺﾞｼｯｸM" pitchFamily="50" charset="-128"/>
                </a:defRPr>
              </a:lvl2pPr>
              <a:lvl3pPr marL="1143000" indent="-228600" eaLnBrk="0" hangingPunct="0">
                <a:defRPr kumimoji="1" sz="1600">
                  <a:solidFill>
                    <a:schemeClr val="tx1"/>
                  </a:solidFill>
                  <a:latin typeface="Verdana" pitchFamily="34" charset="0"/>
                  <a:ea typeface="HGPｺﾞｼｯｸM" pitchFamily="50" charset="-128"/>
                </a:defRPr>
              </a:lvl3pPr>
              <a:lvl4pPr marL="1600200" indent="-228600" eaLnBrk="0" hangingPunct="0">
                <a:defRPr kumimoji="1" sz="1600">
                  <a:solidFill>
                    <a:schemeClr val="tx1"/>
                  </a:solidFill>
                  <a:latin typeface="Verdana" pitchFamily="34" charset="0"/>
                  <a:ea typeface="HGPｺﾞｼｯｸM" pitchFamily="50" charset="-128"/>
                </a:defRPr>
              </a:lvl4pPr>
              <a:lvl5pPr marL="2057400" indent="-228600" eaLnBrk="0" hangingPunct="0">
                <a:defRPr kumimoji="1" sz="1600">
                  <a:solidFill>
                    <a:schemeClr val="tx1"/>
                  </a:solidFill>
                  <a:latin typeface="Verdana" pitchFamily="34" charset="0"/>
                  <a:ea typeface="HGPｺﾞｼｯｸM" pitchFamily="50" charset="-128"/>
                </a:defRPr>
              </a:lvl5pPr>
              <a:lvl6pPr marL="25146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6pPr>
              <a:lvl7pPr marL="29718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7pPr>
              <a:lvl8pPr marL="34290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8pPr>
              <a:lvl9pPr marL="38862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9pPr>
            </a:lstStyle>
            <a:p>
              <a:pPr eaLnBrk="1" hangingPunct="1"/>
              <a:r>
                <a:rPr lang="ja-JP" altLang="en-US" dirty="0">
                  <a:latin typeface="Arial" charset="0"/>
                </a:rPr>
                <a:t>反射率</a:t>
              </a:r>
              <a:endParaRPr lang="ja-JP" altLang="en-US" sz="1000" dirty="0">
                <a:latin typeface="Arial" charset="0"/>
              </a:endParaRPr>
            </a:p>
          </p:txBody>
        </p:sp>
        <p:sp>
          <p:nvSpPr>
            <p:cNvPr id="9" name="Text Box 15"/>
            <p:cNvSpPr txBox="1">
              <a:spLocks noChangeArrowheads="1"/>
            </p:cNvSpPr>
            <p:nvPr/>
          </p:nvSpPr>
          <p:spPr bwMode="auto">
            <a:xfrm>
              <a:off x="5506" y="2423"/>
              <a:ext cx="966" cy="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Verdana" pitchFamily="34" charset="0"/>
                  <a:ea typeface="HGPｺﾞｼｯｸM" pitchFamily="50" charset="-128"/>
                </a:defRPr>
              </a:lvl1pPr>
              <a:lvl2pPr marL="742950" indent="-285750" eaLnBrk="0" hangingPunct="0">
                <a:defRPr kumimoji="1" sz="1600">
                  <a:solidFill>
                    <a:schemeClr val="tx1"/>
                  </a:solidFill>
                  <a:latin typeface="Verdana" pitchFamily="34" charset="0"/>
                  <a:ea typeface="HGPｺﾞｼｯｸM" pitchFamily="50" charset="-128"/>
                </a:defRPr>
              </a:lvl2pPr>
              <a:lvl3pPr marL="1143000" indent="-228600" eaLnBrk="0" hangingPunct="0">
                <a:defRPr kumimoji="1" sz="1600">
                  <a:solidFill>
                    <a:schemeClr val="tx1"/>
                  </a:solidFill>
                  <a:latin typeface="Verdana" pitchFamily="34" charset="0"/>
                  <a:ea typeface="HGPｺﾞｼｯｸM" pitchFamily="50" charset="-128"/>
                </a:defRPr>
              </a:lvl3pPr>
              <a:lvl4pPr marL="1600200" indent="-228600" eaLnBrk="0" hangingPunct="0">
                <a:defRPr kumimoji="1" sz="1600">
                  <a:solidFill>
                    <a:schemeClr val="tx1"/>
                  </a:solidFill>
                  <a:latin typeface="Verdana" pitchFamily="34" charset="0"/>
                  <a:ea typeface="HGPｺﾞｼｯｸM" pitchFamily="50" charset="-128"/>
                </a:defRPr>
              </a:lvl4pPr>
              <a:lvl5pPr marL="2057400" indent="-228600" eaLnBrk="0" hangingPunct="0">
                <a:defRPr kumimoji="1" sz="1600">
                  <a:solidFill>
                    <a:schemeClr val="tx1"/>
                  </a:solidFill>
                  <a:latin typeface="Verdana" pitchFamily="34" charset="0"/>
                  <a:ea typeface="HGPｺﾞｼｯｸM" pitchFamily="50" charset="-128"/>
                </a:defRPr>
              </a:lvl5pPr>
              <a:lvl6pPr marL="25146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6pPr>
              <a:lvl7pPr marL="29718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7pPr>
              <a:lvl8pPr marL="34290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8pPr>
              <a:lvl9pPr marL="3886200" indent="-228600" algn="ctr" eaLnBrk="0" fontAlgn="base" hangingPunct="0">
                <a:spcBef>
                  <a:spcPct val="0"/>
                </a:spcBef>
                <a:spcAft>
                  <a:spcPct val="0"/>
                </a:spcAft>
                <a:defRPr kumimoji="1" sz="1600">
                  <a:solidFill>
                    <a:schemeClr val="tx1"/>
                  </a:solidFill>
                  <a:latin typeface="Verdana" pitchFamily="34" charset="0"/>
                  <a:ea typeface="HGPｺﾞｼｯｸM" pitchFamily="50" charset="-128"/>
                </a:defRPr>
              </a:lvl9pPr>
            </a:lstStyle>
            <a:p>
              <a:pPr algn="l" eaLnBrk="1" hangingPunct="1"/>
              <a:r>
                <a:rPr lang="en-US" altLang="ja-JP" sz="2000" dirty="0">
                  <a:solidFill>
                    <a:srgbClr val="FF3300"/>
                  </a:solidFill>
                  <a:latin typeface="HGPｺﾞｼｯｸM" pitchFamily="50" charset="-128"/>
                </a:rPr>
                <a:t>- : p</a:t>
              </a:r>
              <a:r>
                <a:rPr lang="ja-JP" altLang="en-US" sz="2000" dirty="0">
                  <a:solidFill>
                    <a:srgbClr val="FF3300"/>
                  </a:solidFill>
                  <a:latin typeface="HGPｺﾞｼｯｸM" pitchFamily="50" charset="-128"/>
                </a:rPr>
                <a:t>波</a:t>
              </a:r>
              <a:r>
                <a:rPr lang="ja-JP" altLang="en-US" sz="2000" dirty="0" smtClean="0">
                  <a:solidFill>
                    <a:srgbClr val="FF3300"/>
                  </a:solidFill>
                  <a:latin typeface="HGPｺﾞｼｯｸM" pitchFamily="50" charset="-128"/>
                </a:rPr>
                <a:t>の振幅反射率</a:t>
              </a:r>
              <a:r>
                <a:rPr lang="ja-JP" altLang="en-US" sz="2000" dirty="0">
                  <a:solidFill>
                    <a:srgbClr val="FF3300"/>
                  </a:solidFill>
                  <a:latin typeface="HGPｺﾞｼｯｸM" pitchFamily="50" charset="-128"/>
                </a:rPr>
                <a:t/>
              </a:r>
              <a:br>
                <a:rPr lang="ja-JP" altLang="en-US" sz="2000" dirty="0">
                  <a:solidFill>
                    <a:srgbClr val="FF3300"/>
                  </a:solidFill>
                  <a:latin typeface="HGPｺﾞｼｯｸM" pitchFamily="50" charset="-128"/>
                </a:rPr>
              </a:br>
              <a:r>
                <a:rPr lang="en-US" altLang="ja-JP" sz="2000" dirty="0">
                  <a:solidFill>
                    <a:srgbClr val="66FF33"/>
                  </a:solidFill>
                  <a:latin typeface="HGPｺﾞｼｯｸM" pitchFamily="50" charset="-128"/>
                </a:rPr>
                <a:t>- : s</a:t>
              </a:r>
              <a:r>
                <a:rPr lang="ja-JP" altLang="en-US" sz="2000" dirty="0">
                  <a:solidFill>
                    <a:srgbClr val="66FF33"/>
                  </a:solidFill>
                  <a:latin typeface="HGPｺﾞｼｯｸM" pitchFamily="50" charset="-128"/>
                </a:rPr>
                <a:t>波</a:t>
              </a:r>
              <a:r>
                <a:rPr lang="ja-JP" altLang="en-US" sz="2000" dirty="0" smtClean="0">
                  <a:solidFill>
                    <a:srgbClr val="66FF33"/>
                  </a:solidFill>
                  <a:latin typeface="HGPｺﾞｼｯｸM" pitchFamily="50" charset="-128"/>
                </a:rPr>
                <a:t>の振幅反射率</a:t>
              </a:r>
              <a:r>
                <a:rPr lang="ja-JP" altLang="en-US" sz="2000" dirty="0">
                  <a:latin typeface="HGPｺﾞｼｯｸM" pitchFamily="50" charset="-128"/>
                </a:rPr>
                <a:t/>
              </a:r>
              <a:br>
                <a:rPr lang="ja-JP" altLang="en-US" sz="2000" dirty="0">
                  <a:latin typeface="HGPｺﾞｼｯｸM" pitchFamily="50" charset="-128"/>
                </a:rPr>
              </a:br>
              <a:r>
                <a:rPr lang="en-US" altLang="ja-JP" sz="2000" dirty="0">
                  <a:solidFill>
                    <a:srgbClr val="0033CC"/>
                  </a:solidFill>
                  <a:latin typeface="HGPｺﾞｼｯｸM" pitchFamily="50" charset="-128"/>
                </a:rPr>
                <a:t>- : </a:t>
              </a:r>
              <a:r>
                <a:rPr lang="ja-JP" altLang="en-US" sz="2000" dirty="0">
                  <a:solidFill>
                    <a:srgbClr val="0033CC"/>
                  </a:solidFill>
                  <a:latin typeface="HGPｺﾞｼｯｸM" pitchFamily="50" charset="-128"/>
                </a:rPr>
                <a:t>反射率</a:t>
              </a:r>
            </a:p>
          </p:txBody>
        </p:sp>
      </p:grpSp>
      <p:cxnSp>
        <p:nvCxnSpPr>
          <p:cNvPr id="3" name="直線矢印コネクタ 2"/>
          <p:cNvCxnSpPr/>
          <p:nvPr/>
        </p:nvCxnSpPr>
        <p:spPr>
          <a:xfrm flipV="1">
            <a:off x="4261449" y="5538153"/>
            <a:ext cx="2648309" cy="657660"/>
          </a:xfrm>
          <a:prstGeom prst="straightConnector1">
            <a:avLst/>
          </a:prstGeom>
          <a:ln w="635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14="http://schemas.microsoft.com/office/drawing/2010/main" Requires="a14">
          <p:sp>
            <p:nvSpPr>
              <p:cNvPr id="12" name="テキスト ボックス 11"/>
              <p:cNvSpPr txBox="1"/>
              <p:nvPr/>
            </p:nvSpPr>
            <p:spPr>
              <a:xfrm>
                <a:off x="6909758" y="5093640"/>
                <a:ext cx="1988045" cy="919804"/>
              </a:xfrm>
              <a:prstGeom prst="rect">
                <a:avLst/>
              </a:prstGeom>
              <a:noFill/>
            </p:spPr>
            <p:txBody>
              <a:bodyPr wrap="none" rtlCol="0">
                <a:spAutoFit/>
              </a:bodyPr>
              <a:lstStyle/>
              <a:p>
                <a:r>
                  <a:rPr kumimoji="1" lang="ja-JP" altLang="en-US" sz="2000" dirty="0" smtClean="0"/>
                  <a:t>ブリュースター角</a:t>
                </a:r>
                <a:endParaRPr kumimoji="1" lang="en-US" altLang="ja-JP" sz="2000" dirty="0" smtClean="0"/>
              </a:p>
              <a:p>
                <a:pPr/>
                <a14:m>
                  <m:oMathPara xmlns:m="http://schemas.openxmlformats.org/officeDocument/2006/math">
                    <m:oMathParaPr>
                      <m:jc m:val="centerGroup"/>
                    </m:oMathParaPr>
                    <m:oMath xmlns:m="http://schemas.openxmlformats.org/officeDocument/2006/math">
                      <m:r>
                        <a:rPr kumimoji="1" lang="ja-JP" altLang="en-US" i="1" smtClean="0">
                          <a:latin typeface="Cambria Math"/>
                        </a:rPr>
                        <m:t>𝜃</m:t>
                      </m:r>
                      <m:r>
                        <a:rPr kumimoji="1" lang="en-US" altLang="ja-JP" b="0" i="1" smtClean="0">
                          <a:latin typeface="Cambria Math"/>
                        </a:rPr>
                        <m:t>=</m:t>
                      </m:r>
                      <m:r>
                        <m:rPr>
                          <m:sty m:val="p"/>
                        </m:rPr>
                        <a:rPr kumimoji="1" lang="en-US" altLang="ja-JP" b="0" i="0" smtClean="0">
                          <a:latin typeface="Cambria Math"/>
                        </a:rPr>
                        <m:t>arctan</m:t>
                      </m:r>
                      <m:r>
                        <a:rPr kumimoji="1" lang="en-US" altLang="ja-JP" b="0" i="1" smtClean="0">
                          <a:latin typeface="Cambria Math"/>
                        </a:rPr>
                        <m:t>⁡(</m:t>
                      </m:r>
                      <m:f>
                        <m:fPr>
                          <m:ctrlPr>
                            <a:rPr kumimoji="1" lang="en-US" altLang="ja-JP" b="0" i="1" smtClean="0">
                              <a:latin typeface="Cambria Math"/>
                            </a:rPr>
                          </m:ctrlPr>
                        </m:fPr>
                        <m:num>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2</m:t>
                              </m:r>
                            </m:sub>
                          </m:sSub>
                        </m:num>
                        <m:den>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1</m:t>
                              </m:r>
                            </m:sub>
                          </m:sSub>
                        </m:den>
                      </m:f>
                      <m:r>
                        <a:rPr kumimoji="1" lang="en-US" altLang="ja-JP" b="0" i="1" smtClean="0">
                          <a:latin typeface="Cambria Math"/>
                        </a:rPr>
                        <m:t>)</m:t>
                      </m:r>
                    </m:oMath>
                  </m:oMathPara>
                </a14:m>
                <a:endParaRPr kumimoji="1" lang="ja-JP" altLang="en-US" dirty="0"/>
              </a:p>
            </p:txBody>
          </p:sp>
        </mc:Choice>
        <mc:Fallback>
          <p:sp>
            <p:nvSpPr>
              <p:cNvPr id="12" name="テキスト ボックス 11"/>
              <p:cNvSpPr txBox="1">
                <a:spLocks noRot="1" noChangeAspect="1" noMove="1" noResize="1" noEditPoints="1" noAdjustHandles="1" noChangeArrowheads="1" noChangeShapeType="1" noTextEdit="1"/>
              </p:cNvSpPr>
              <p:nvPr/>
            </p:nvSpPr>
            <p:spPr>
              <a:xfrm>
                <a:off x="6909758" y="5093640"/>
                <a:ext cx="1988045" cy="919804"/>
              </a:xfrm>
              <a:prstGeom prst="rect">
                <a:avLst/>
              </a:prstGeom>
              <a:blipFill rotWithShape="1">
                <a:blip r:embed="rId3" cstate="print"/>
                <a:stretch>
                  <a:fillRect l="-3058" t="-4667" r="-2446"/>
                </a:stretch>
              </a:blipFill>
            </p:spPr>
            <p:txBody>
              <a:bodyPr/>
              <a:lstStyle/>
              <a:p>
                <a:r>
                  <a:rPr lang="ja-JP" altLang="en-US">
                    <a:noFill/>
                  </a:rPr>
                  <a:t> </a:t>
                </a:r>
              </a:p>
            </p:txBody>
          </p:sp>
        </mc:Fallback>
      </mc:AlternateContent>
    </p:spTree>
    <p:extLst>
      <p:ext uri="{BB962C8B-B14F-4D97-AF65-F5344CB8AC3E}">
        <p14:creationId xmlns="" xmlns:p14="http://schemas.microsoft.com/office/powerpoint/2010/main" val="677108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smtClean="0"/>
              <a:t>PL</a:t>
            </a:r>
            <a:r>
              <a:rPr lang="ja-JP" altLang="en-US" dirty="0" smtClean="0"/>
              <a:t>フィルタ</a:t>
            </a:r>
            <a:endParaRPr lang="en-US" altLang="ja-JP" dirty="0" smtClean="0"/>
          </a:p>
        </p:txBody>
      </p:sp>
      <p:sp>
        <p:nvSpPr>
          <p:cNvPr id="92166" name="Text Box 6"/>
          <p:cNvSpPr txBox="1">
            <a:spLocks noChangeArrowheads="1"/>
          </p:cNvSpPr>
          <p:nvPr/>
        </p:nvSpPr>
        <p:spPr bwMode="auto">
          <a:xfrm>
            <a:off x="7562850" y="3135313"/>
            <a:ext cx="1581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PL</a:t>
            </a:r>
            <a:r>
              <a:rPr lang="ja-JP" altLang="en-US"/>
              <a:t>フィルタなし</a:t>
            </a:r>
            <a:endParaRPr lang="en-US" altLang="ja-JP"/>
          </a:p>
        </p:txBody>
      </p:sp>
      <p:sp>
        <p:nvSpPr>
          <p:cNvPr id="92167" name="Text Box 7"/>
          <p:cNvSpPr txBox="1">
            <a:spLocks noChangeArrowheads="1"/>
          </p:cNvSpPr>
          <p:nvPr/>
        </p:nvSpPr>
        <p:spPr bwMode="auto">
          <a:xfrm>
            <a:off x="0" y="4405313"/>
            <a:ext cx="158591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PL</a:t>
            </a:r>
            <a:r>
              <a:rPr lang="ja-JP" altLang="en-US"/>
              <a:t>フィルタあり</a:t>
            </a:r>
            <a:endParaRPr lang="en-US" altLang="ja-JP"/>
          </a:p>
        </p:txBody>
      </p:sp>
      <p:pic>
        <p:nvPicPr>
          <p:cNvPr id="92168" name="Picture 8" descr="PL_sk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46150"/>
            <a:ext cx="5187950" cy="3460750"/>
          </a:xfrm>
          <a:prstGeom prst="rect">
            <a:avLst/>
          </a:prstGeom>
          <a:noFill/>
          <a:extLst>
            <a:ext uri="{909E8E84-426E-40DD-AFC4-6F175D3DCCD1}">
              <a14:hiddenFill xmlns="" xmlns:a14="http://schemas.microsoft.com/office/drawing/2010/main">
                <a:solidFill>
                  <a:srgbClr val="FFFFFF"/>
                </a:solidFill>
              </a14:hiddenFill>
            </a:ext>
          </a:extLst>
        </p:spPr>
      </p:pic>
      <p:pic>
        <p:nvPicPr>
          <p:cNvPr id="92169" name="Picture 9" descr="Non-PL_sk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1000" y="3554413"/>
            <a:ext cx="4953000" cy="330358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smtClean="0"/>
              <a:t>PL</a:t>
            </a:r>
            <a:r>
              <a:rPr lang="ja-JP" altLang="en-US" dirty="0" smtClean="0"/>
              <a:t>フィルタとスペキュラー</a:t>
            </a:r>
            <a:endParaRPr lang="en-US" altLang="ja-JP" dirty="0" smtClean="0"/>
          </a:p>
        </p:txBody>
      </p:sp>
      <p:pic>
        <p:nvPicPr>
          <p:cNvPr id="93188" name="Picture 4" descr="non-PL_floo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27500" y="931533"/>
            <a:ext cx="5016500" cy="3344863"/>
          </a:xfrm>
          <a:prstGeom prst="rect">
            <a:avLst/>
          </a:prstGeom>
          <a:noFill/>
          <a:extLst>
            <a:ext uri="{909E8E84-426E-40DD-AFC4-6F175D3DCCD1}">
              <a14:hiddenFill xmlns="" xmlns:a14="http://schemas.microsoft.com/office/drawing/2010/main">
                <a:solidFill>
                  <a:srgbClr val="FFFFFF"/>
                </a:solidFill>
              </a14:hiddenFill>
            </a:ext>
          </a:extLst>
        </p:spPr>
      </p:pic>
      <p:pic>
        <p:nvPicPr>
          <p:cNvPr id="93189" name="Picture 5" descr="PL_floo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642714"/>
            <a:ext cx="4822166" cy="3215286"/>
          </a:xfrm>
          <a:prstGeom prst="rect">
            <a:avLst/>
          </a:prstGeom>
          <a:noFill/>
          <a:extLst>
            <a:ext uri="{909E8E84-426E-40DD-AFC4-6F175D3DCCD1}">
              <a14:hiddenFill xmlns="" xmlns:a14="http://schemas.microsoft.com/office/drawing/2010/main">
                <a:solidFill>
                  <a:srgbClr val="FFFFFF"/>
                </a:solidFill>
              </a14:hiddenFill>
            </a:ext>
          </a:extLst>
        </p:spPr>
      </p:pic>
      <p:sp>
        <p:nvSpPr>
          <p:cNvPr id="93190" name="Text Box 6"/>
          <p:cNvSpPr txBox="1">
            <a:spLocks noChangeArrowheads="1"/>
          </p:cNvSpPr>
          <p:nvPr/>
        </p:nvSpPr>
        <p:spPr bwMode="auto">
          <a:xfrm>
            <a:off x="153663" y="1220788"/>
            <a:ext cx="3975768"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dirty="0">
                <a:ea typeface="HGPｺﾞｼｯｸM" pitchFamily="50" charset="-128"/>
              </a:rPr>
              <a:t>PL</a:t>
            </a:r>
            <a:r>
              <a:rPr lang="ja-JP" altLang="en-US" sz="2800" dirty="0">
                <a:ea typeface="HGPｺﾞｼｯｸM" pitchFamily="50" charset="-128"/>
              </a:rPr>
              <a:t>フィルタをスペキュラー</a:t>
            </a:r>
            <a:br>
              <a:rPr lang="ja-JP" altLang="en-US" sz="2800" dirty="0">
                <a:ea typeface="HGPｺﾞｼｯｸM" pitchFamily="50" charset="-128"/>
              </a:rPr>
            </a:br>
            <a:r>
              <a:rPr lang="ja-JP" altLang="en-US" sz="2800" dirty="0">
                <a:ea typeface="HGPｺﾞｼｯｸM" pitchFamily="50" charset="-128"/>
              </a:rPr>
              <a:t>除去に使用してみる</a:t>
            </a:r>
            <a:endParaRPr lang="en-US" altLang="ja-JP" sz="2800" dirty="0">
              <a:ea typeface="HGPｺﾞｼｯｸM" pitchFamily="50" charset="-128"/>
            </a:endParaRPr>
          </a:p>
        </p:txBody>
      </p:sp>
      <p:sp>
        <p:nvSpPr>
          <p:cNvPr id="93191" name="Text Box 7"/>
          <p:cNvSpPr txBox="1">
            <a:spLocks noChangeArrowheads="1"/>
          </p:cNvSpPr>
          <p:nvPr/>
        </p:nvSpPr>
        <p:spPr bwMode="auto">
          <a:xfrm>
            <a:off x="0" y="3177757"/>
            <a:ext cx="2743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ea typeface="HGPｺﾞｼｯｸM" pitchFamily="50" charset="-128"/>
              </a:rPr>
              <a:t>PL</a:t>
            </a:r>
            <a:r>
              <a:rPr lang="ja-JP" altLang="en-US" sz="2400" dirty="0">
                <a:ea typeface="HGPｺﾞｼｯｸM" pitchFamily="50" charset="-128"/>
              </a:rPr>
              <a:t>フィルタ効果最大</a:t>
            </a:r>
            <a:endParaRPr lang="en-US" altLang="ja-JP" sz="2400" dirty="0">
              <a:ea typeface="HGPｺﾞｼｯｸM" pitchFamily="50" charset="-128"/>
            </a:endParaRPr>
          </a:p>
        </p:txBody>
      </p:sp>
      <p:sp>
        <p:nvSpPr>
          <p:cNvPr id="93192" name="Text Box 8"/>
          <p:cNvSpPr txBox="1">
            <a:spLocks noChangeArrowheads="1"/>
          </p:cNvSpPr>
          <p:nvPr/>
        </p:nvSpPr>
        <p:spPr bwMode="auto">
          <a:xfrm>
            <a:off x="6400800" y="4270469"/>
            <a:ext cx="2743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ea typeface="HGPｺﾞｼｯｸM" pitchFamily="50" charset="-128"/>
              </a:rPr>
              <a:t>PL</a:t>
            </a:r>
            <a:r>
              <a:rPr lang="ja-JP" altLang="en-US" sz="2400" dirty="0">
                <a:ea typeface="HGPｺﾞｼｯｸM" pitchFamily="50" charset="-128"/>
              </a:rPr>
              <a:t>フィルタ効果最小</a:t>
            </a:r>
            <a:endParaRPr lang="en-US" altLang="ja-JP" sz="2400" dirty="0">
              <a:ea typeface="HGPｺﾞｼｯｸM" pitchFamily="50"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smtClean="0"/>
              <a:t>PL</a:t>
            </a:r>
            <a:r>
              <a:rPr lang="ja-JP" altLang="en-US" dirty="0" smtClean="0"/>
              <a:t>フィルタとスペキュラー</a:t>
            </a:r>
            <a:endParaRPr lang="en-US" altLang="ja-JP" dirty="0" smtClean="0"/>
          </a:p>
        </p:txBody>
      </p:sp>
      <p:sp>
        <p:nvSpPr>
          <p:cNvPr id="95237" name="Text Box 5"/>
          <p:cNvSpPr txBox="1">
            <a:spLocks noChangeArrowheads="1"/>
          </p:cNvSpPr>
          <p:nvPr/>
        </p:nvSpPr>
        <p:spPr bwMode="auto">
          <a:xfrm>
            <a:off x="250344" y="1224502"/>
            <a:ext cx="325762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dirty="0">
                <a:ea typeface="HGPｺﾞｼｯｸM" pitchFamily="50" charset="-128"/>
              </a:rPr>
              <a:t>ラフな表面でも</a:t>
            </a:r>
            <a:r>
              <a:rPr lang="en-US" altLang="ja-JP" sz="3600" dirty="0">
                <a:ea typeface="HGPｺﾞｼｯｸM" pitchFamily="50" charset="-128"/>
              </a:rPr>
              <a:t>?</a:t>
            </a:r>
          </a:p>
        </p:txBody>
      </p:sp>
      <p:sp>
        <p:nvSpPr>
          <p:cNvPr id="95238" name="Text Box 6"/>
          <p:cNvSpPr txBox="1">
            <a:spLocks noChangeArrowheads="1"/>
          </p:cNvSpPr>
          <p:nvPr/>
        </p:nvSpPr>
        <p:spPr bwMode="auto">
          <a:xfrm>
            <a:off x="0" y="3335338"/>
            <a:ext cx="2743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ea typeface="HGPｺﾞｼｯｸM" pitchFamily="50" charset="-128"/>
              </a:rPr>
              <a:t>PL</a:t>
            </a:r>
            <a:r>
              <a:rPr lang="ja-JP" altLang="en-US" sz="2400">
                <a:ea typeface="HGPｺﾞｼｯｸM" pitchFamily="50" charset="-128"/>
              </a:rPr>
              <a:t>フィルタ効果最大</a:t>
            </a:r>
            <a:endParaRPr lang="en-US" altLang="ja-JP" sz="2400">
              <a:ea typeface="HGPｺﾞｼｯｸM" pitchFamily="50" charset="-128"/>
            </a:endParaRPr>
          </a:p>
        </p:txBody>
      </p:sp>
      <p:sp>
        <p:nvSpPr>
          <p:cNvPr id="95239" name="Text Box 7"/>
          <p:cNvSpPr txBox="1">
            <a:spLocks noChangeArrowheads="1"/>
          </p:cNvSpPr>
          <p:nvPr/>
        </p:nvSpPr>
        <p:spPr bwMode="auto">
          <a:xfrm>
            <a:off x="6400800" y="4090988"/>
            <a:ext cx="2743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ea typeface="HGPｺﾞｼｯｸM" pitchFamily="50" charset="-128"/>
              </a:rPr>
              <a:t>PL</a:t>
            </a:r>
            <a:r>
              <a:rPr lang="ja-JP" altLang="en-US" sz="2400">
                <a:ea typeface="HGPｺﾞｼｯｸM" pitchFamily="50" charset="-128"/>
              </a:rPr>
              <a:t>フィルタ効果最小</a:t>
            </a:r>
            <a:endParaRPr lang="en-US" altLang="ja-JP" sz="2400">
              <a:ea typeface="HGPｺﾞｼｯｸM" pitchFamily="50" charset="-128"/>
            </a:endParaRPr>
          </a:p>
        </p:txBody>
      </p:sp>
      <p:sp>
        <p:nvSpPr>
          <p:cNvPr id="95242" name="Text Box 10"/>
          <p:cNvSpPr txBox="1">
            <a:spLocks noChangeArrowheads="1"/>
          </p:cNvSpPr>
          <p:nvPr/>
        </p:nvSpPr>
        <p:spPr bwMode="auto">
          <a:xfrm>
            <a:off x="170437" y="2316277"/>
            <a:ext cx="3248518"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ea typeface="HGPｺﾞｼｯｸM" pitchFamily="50" charset="-128"/>
              </a:rPr>
              <a:t>平均エネルギー分布の差で</a:t>
            </a:r>
            <a:r>
              <a:rPr lang="en-US" altLang="ja-JP" dirty="0">
                <a:ea typeface="HGPｺﾞｼｯｸM" pitchFamily="50" charset="-128"/>
              </a:rPr>
              <a:t>11%</a:t>
            </a:r>
          </a:p>
          <a:p>
            <a:r>
              <a:rPr lang="ja-JP" altLang="en-US" sz="1200" dirty="0" smtClean="0">
                <a:ea typeface="HGPｺﾞｼｯｸM" pitchFamily="50" charset="-128"/>
              </a:rPr>
              <a:t>非常にラフな表面では理論的</a:t>
            </a:r>
            <a:r>
              <a:rPr lang="ja-JP" altLang="en-US" sz="1200" dirty="0">
                <a:ea typeface="HGPｺﾞｼｯｸM" pitchFamily="50" charset="-128"/>
              </a:rPr>
              <a:t>に</a:t>
            </a:r>
            <a:r>
              <a:rPr lang="ja-JP" altLang="en-US" sz="1200" dirty="0" smtClean="0">
                <a:ea typeface="HGPｺﾞｼｯｸM" pitchFamily="50" charset="-128"/>
              </a:rPr>
              <a:t>は</a:t>
            </a:r>
            <a:r>
              <a:rPr lang="en-US" altLang="ja-JP" sz="1200" dirty="0" smtClean="0">
                <a:ea typeface="HGPｺﾞｼｯｸM" pitchFamily="50" charset="-128"/>
              </a:rPr>
              <a:t/>
            </a:r>
            <a:br>
              <a:rPr lang="en-US" altLang="ja-JP" sz="1200" dirty="0" smtClean="0">
                <a:ea typeface="HGPｺﾞｼｯｸM" pitchFamily="50" charset="-128"/>
              </a:rPr>
            </a:br>
            <a:r>
              <a:rPr lang="en-US" altLang="ja-JP" sz="1200" dirty="0" smtClean="0">
                <a:ea typeface="HGPｺﾞｼｯｸM" pitchFamily="50" charset="-128"/>
              </a:rPr>
              <a:t>1</a:t>
            </a:r>
            <a:r>
              <a:rPr lang="ja-JP" altLang="en-US" sz="1200" dirty="0" smtClean="0">
                <a:ea typeface="HGPｺﾞｼｯｸM" pitchFamily="50" charset="-128"/>
              </a:rPr>
              <a:t>～</a:t>
            </a:r>
            <a:r>
              <a:rPr lang="en-US" altLang="ja-JP" sz="1200" dirty="0">
                <a:ea typeface="HGPｺﾞｼｯｸM" pitchFamily="50" charset="-128"/>
              </a:rPr>
              <a:t>3</a:t>
            </a:r>
            <a:r>
              <a:rPr lang="ja-JP" altLang="en-US" sz="1200" dirty="0" smtClean="0">
                <a:ea typeface="HGPｺﾞｼｯｸM" pitchFamily="50" charset="-128"/>
              </a:rPr>
              <a:t>割程度の差</a:t>
            </a:r>
            <a:r>
              <a:rPr lang="ja-JP" altLang="en-US" sz="1200" dirty="0">
                <a:ea typeface="HGPｺﾞｼｯｸM" pitchFamily="50" charset="-128"/>
              </a:rPr>
              <a:t>が</a:t>
            </a:r>
            <a:r>
              <a:rPr lang="ja-JP" altLang="en-US" sz="1200" dirty="0" smtClean="0">
                <a:ea typeface="HGPｺﾞｼｯｸM" pitchFamily="50" charset="-128"/>
              </a:rPr>
              <a:t>出る</a:t>
            </a:r>
            <a:endParaRPr lang="en-US" altLang="ja-JP" sz="1200" dirty="0">
              <a:ea typeface="HGPｺﾞｼｯｸM" pitchFamily="50" charset="-128"/>
            </a:endParaRPr>
          </a:p>
        </p:txBody>
      </p:sp>
      <p:pic>
        <p:nvPicPr>
          <p:cNvPr id="95243" name="Picture 11" descr="PL_carpe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786188"/>
            <a:ext cx="5461000" cy="3071812"/>
          </a:xfrm>
          <a:prstGeom prst="rect">
            <a:avLst/>
          </a:prstGeom>
          <a:noFill/>
          <a:extLst>
            <a:ext uri="{909E8E84-426E-40DD-AFC4-6F175D3DCCD1}">
              <a14:hiddenFill xmlns="" xmlns:a14="http://schemas.microsoft.com/office/drawing/2010/main">
                <a:solidFill>
                  <a:srgbClr val="FFFFFF"/>
                </a:solidFill>
              </a14:hiddenFill>
            </a:ext>
          </a:extLst>
        </p:spPr>
      </p:pic>
      <p:pic>
        <p:nvPicPr>
          <p:cNvPr id="95244" name="Picture 12" descr="non-PL_carpe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41725" y="939800"/>
            <a:ext cx="5502275" cy="309403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自動スペキュラー除去</a:t>
            </a:r>
            <a:endParaRPr lang="ja-JP" altLang="en-US" dirty="0"/>
          </a:p>
        </p:txBody>
      </p:sp>
      <p:sp>
        <p:nvSpPr>
          <p:cNvPr id="18435" name="コンテンツ プレースホルダー 2"/>
          <p:cNvSpPr>
            <a:spLocks noGrp="1"/>
          </p:cNvSpPr>
          <p:nvPr>
            <p:ph idx="1"/>
          </p:nvPr>
        </p:nvSpPr>
        <p:spPr/>
        <p:txBody>
          <a:bodyPr/>
          <a:lstStyle/>
          <a:p>
            <a:r>
              <a:rPr lang="ja-JP" altLang="en-US" dirty="0" smtClean="0"/>
              <a:t>限定的な光源環境であれば自動的な除去も可能</a:t>
            </a:r>
            <a:endParaRPr lang="en-US" altLang="ja-JP" dirty="0" smtClean="0"/>
          </a:p>
          <a:p>
            <a:pPr lvl="1"/>
            <a:r>
              <a:rPr lang="ja-JP" altLang="en-US" dirty="0" smtClean="0"/>
              <a:t>半球状から等輝度、等色で照らされる環境</a:t>
            </a:r>
            <a:endParaRPr lang="en-US" altLang="ja-JP" dirty="0" smtClean="0"/>
          </a:p>
          <a:p>
            <a:pPr lvl="2"/>
            <a:r>
              <a:rPr lang="ja-JP" altLang="en-US" dirty="0" smtClean="0"/>
              <a:t>現実的には同じ光源を等間隔に半球状に配置</a:t>
            </a:r>
            <a:endParaRPr lang="en-US" altLang="ja-JP" dirty="0" smtClean="0"/>
          </a:p>
          <a:p>
            <a:pPr lvl="1"/>
            <a:r>
              <a:rPr lang="ja-JP" altLang="en-US" dirty="0" smtClean="0"/>
              <a:t>計算でスペキュラー量を推測できる</a:t>
            </a:r>
          </a:p>
          <a:p>
            <a:pPr lvl="2"/>
            <a:r>
              <a:rPr lang="en-US" altLang="ja-JP" dirty="0" smtClean="0"/>
              <a:t>BRDF</a:t>
            </a:r>
            <a:r>
              <a:rPr lang="ja-JP" altLang="en-US" dirty="0" smtClean="0"/>
              <a:t>モデルを利用</a:t>
            </a:r>
            <a:endParaRPr lang="en-US" altLang="ja-JP" dirty="0" smtClean="0"/>
          </a:p>
          <a:p>
            <a:pPr lvl="2"/>
            <a:r>
              <a:rPr lang="ja-JP" altLang="en-US" dirty="0" smtClean="0"/>
              <a:t>その分のスペキュラー量を除去</a:t>
            </a:r>
          </a:p>
          <a:p>
            <a:pPr lvl="2"/>
            <a:r>
              <a:rPr lang="en-US" altLang="ja-JP" dirty="0" smtClean="0"/>
              <a:t>roughness</a:t>
            </a:r>
            <a:r>
              <a:rPr lang="ja-JP" altLang="en-US" dirty="0" smtClean="0"/>
              <a:t>の推定が必要なので完全自動は難しい</a:t>
            </a:r>
          </a:p>
          <a:p>
            <a:pPr lvl="3"/>
            <a:r>
              <a:rPr lang="ja-JP" altLang="en-US" dirty="0" smtClean="0"/>
              <a:t>ヘルパープラグイン</a:t>
            </a:r>
          </a:p>
          <a:p>
            <a:pPr lvl="3"/>
            <a:r>
              <a:rPr lang="en-US" altLang="ja-JP" dirty="0" smtClean="0"/>
              <a:t>PL</a:t>
            </a:r>
            <a:r>
              <a:rPr lang="ja-JP" altLang="en-US" dirty="0" smtClean="0"/>
              <a:t>フィルタありとなしの画像からスペキュラ</a:t>
            </a:r>
            <a:r>
              <a:rPr lang="en-US" altLang="ja-JP" dirty="0" smtClean="0"/>
              <a:t>(roughness)</a:t>
            </a:r>
            <a:r>
              <a:rPr lang="ja-JP" altLang="en-US" dirty="0" smtClean="0"/>
              <a:t>推定</a:t>
            </a:r>
          </a:p>
          <a:p>
            <a:pPr lvl="4"/>
            <a:r>
              <a:rPr lang="ja-JP" altLang="en-US" dirty="0" smtClean="0"/>
              <a:t>アルベドマップとシャイニネスマップを同時に出力可能</a:t>
            </a:r>
          </a:p>
          <a:p>
            <a:pPr lvl="3"/>
            <a:endParaRPr lang="en-US" altLang="ja-JP" dirty="0" smtClean="0"/>
          </a:p>
          <a:p>
            <a:pPr lvl="1"/>
            <a:endParaRPr lang="ja-JP" alt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手動スペキュラー除去</a:t>
            </a:r>
            <a:r>
              <a:rPr lang="en-US" altLang="ja-JP" dirty="0" smtClean="0"/>
              <a:t>(1)</a:t>
            </a:r>
          </a:p>
        </p:txBody>
      </p:sp>
      <p:sp>
        <p:nvSpPr>
          <p:cNvPr id="20483" name="Rectangle 3"/>
          <p:cNvSpPr>
            <a:spLocks noGrp="1"/>
          </p:cNvSpPr>
          <p:nvPr>
            <p:ph type="body" idx="1"/>
          </p:nvPr>
        </p:nvSpPr>
        <p:spPr/>
        <p:txBody>
          <a:bodyPr/>
          <a:lstStyle/>
          <a:p>
            <a:pPr>
              <a:lnSpc>
                <a:spcPct val="90000"/>
              </a:lnSpc>
            </a:pPr>
            <a:r>
              <a:rPr lang="ja-JP" altLang="en-US" sz="2800" dirty="0" smtClean="0"/>
              <a:t>スペキュラーは以下のようなマテリアルでは無い場合は光源の色をそのまま反射している</a:t>
            </a:r>
            <a:endParaRPr lang="en-US" altLang="ja-JP" sz="2800" dirty="0" smtClean="0"/>
          </a:p>
          <a:p>
            <a:pPr lvl="1">
              <a:lnSpc>
                <a:spcPct val="90000"/>
              </a:lnSpc>
            </a:pPr>
            <a:r>
              <a:rPr lang="en-US" altLang="ja-JP" sz="2400" dirty="0" smtClean="0"/>
              <a:t>(</a:t>
            </a:r>
            <a:r>
              <a:rPr lang="ja-JP" altLang="en-US" sz="2400" dirty="0" smtClean="0"/>
              <a:t>複数レイヤーなどではない</a:t>
            </a:r>
            <a:r>
              <a:rPr lang="en-US" altLang="ja-JP" sz="2400" dirty="0" smtClean="0"/>
              <a:t>)</a:t>
            </a:r>
            <a:r>
              <a:rPr lang="ja-JP" altLang="en-US" sz="2400" dirty="0" smtClean="0"/>
              <a:t>単純な物質</a:t>
            </a:r>
            <a:endParaRPr lang="en-US" altLang="ja-JP" sz="2400" dirty="0" smtClean="0"/>
          </a:p>
          <a:p>
            <a:pPr lvl="1">
              <a:lnSpc>
                <a:spcPct val="90000"/>
              </a:lnSpc>
            </a:pPr>
            <a:r>
              <a:rPr lang="ja-JP" altLang="en-US" sz="2400" dirty="0" smtClean="0"/>
              <a:t>金属などのように屈折率が波長で変化する物質</a:t>
            </a:r>
            <a:endParaRPr lang="en-US" altLang="ja-JP" sz="2400" dirty="0" smtClean="0"/>
          </a:p>
          <a:p>
            <a:pPr>
              <a:lnSpc>
                <a:spcPct val="90000"/>
              </a:lnSpc>
            </a:pPr>
            <a:r>
              <a:rPr lang="ja-JP" altLang="en-US" sz="2800" dirty="0"/>
              <a:t>特定の</a:t>
            </a:r>
            <a:r>
              <a:rPr lang="ja-JP" altLang="en-US" sz="2800" dirty="0" smtClean="0"/>
              <a:t>ケースで撮影している場合はスペキュラーがフラットになっているはずなので</a:t>
            </a:r>
            <a:r>
              <a:rPr lang="en-US" altLang="ja-JP" sz="2800" dirty="0" smtClean="0"/>
              <a:t>Photoshop</a:t>
            </a:r>
            <a:r>
              <a:rPr lang="ja-JP" altLang="en-US" sz="2800" dirty="0" err="1" smtClean="0"/>
              <a:t>での</a:t>
            </a:r>
            <a:r>
              <a:rPr lang="ja-JP" altLang="en-US" sz="2800" dirty="0" smtClean="0"/>
              <a:t>調整</a:t>
            </a:r>
            <a:r>
              <a:rPr lang="en-US" altLang="ja-JP" sz="2800" dirty="0" smtClean="0"/>
              <a:t/>
            </a:r>
            <a:br>
              <a:rPr lang="en-US" altLang="ja-JP" sz="2800" dirty="0" smtClean="0"/>
            </a:br>
            <a:r>
              <a:rPr lang="ja-JP" altLang="en-US" sz="2800" dirty="0" err="1" smtClean="0"/>
              <a:t>だけ</a:t>
            </a:r>
            <a:r>
              <a:rPr lang="ja-JP" altLang="en-US" sz="2800" dirty="0" smtClean="0"/>
              <a:t>でもそれなりにスペキュラーを削除できる</a:t>
            </a:r>
          </a:p>
          <a:p>
            <a:pPr lvl="1">
              <a:lnSpc>
                <a:spcPct val="90000"/>
              </a:lnSpc>
            </a:pPr>
            <a:r>
              <a:rPr lang="ja-JP" altLang="en-US" sz="2400" dirty="0" smtClean="0"/>
              <a:t>理想的にはかなりラフな場合</a:t>
            </a:r>
            <a:endParaRPr lang="en-US" altLang="ja-JP" sz="2400" dirty="0" smtClean="0"/>
          </a:p>
          <a:p>
            <a:pPr lvl="1">
              <a:lnSpc>
                <a:spcPct val="90000"/>
              </a:lnSpc>
            </a:pPr>
            <a:r>
              <a:rPr lang="ja-JP" altLang="en-US" sz="2400" dirty="0" smtClean="0"/>
              <a:t>自動スペキュラー除去のケースと同じような光源状態</a:t>
            </a:r>
            <a:endParaRPr lang="en-US" altLang="ja-JP" sz="2400" dirty="0" smtClean="0"/>
          </a:p>
          <a:p>
            <a:pPr lvl="1">
              <a:lnSpc>
                <a:spcPct val="90000"/>
              </a:lnSpc>
            </a:pPr>
            <a:r>
              <a:rPr lang="ja-JP" altLang="en-US" sz="2400" dirty="0" smtClean="0"/>
              <a:t>単一の色</a:t>
            </a:r>
            <a:r>
              <a:rPr lang="en-US" altLang="ja-JP" sz="2400" dirty="0" smtClean="0"/>
              <a:t>(</a:t>
            </a:r>
            <a:r>
              <a:rPr lang="ja-JP" altLang="en-US" sz="2400" dirty="0" smtClean="0"/>
              <a:t>例えば白色光源</a:t>
            </a:r>
            <a:r>
              <a:rPr lang="en-US" altLang="ja-JP" sz="2400" dirty="0" smtClean="0"/>
              <a:t>)</a:t>
            </a:r>
            <a:r>
              <a:rPr lang="ja-JP" altLang="en-US" sz="2400" dirty="0" smtClean="0"/>
              <a:t>が全体に均一に乗っているとするとスペキュラーによりコントラストが低下する</a:t>
            </a:r>
            <a:endParaRPr lang="en-US" altLang="ja-JP" sz="2400" dirty="0" smtClean="0"/>
          </a:p>
          <a:p>
            <a:pPr lvl="2">
              <a:lnSpc>
                <a:spcPct val="90000"/>
              </a:lnSpc>
            </a:pPr>
            <a:r>
              <a:rPr lang="ja-JP" altLang="en-US" sz="1800" dirty="0" smtClean="0"/>
              <a:t>スペキュラー分のカラーを減算する</a:t>
            </a:r>
          </a:p>
          <a:p>
            <a:pPr lvl="2">
              <a:lnSpc>
                <a:spcPct val="90000"/>
              </a:lnSpc>
            </a:pPr>
            <a:r>
              <a:rPr lang="ja-JP" altLang="en-US" sz="1800" dirty="0" smtClean="0"/>
              <a:t>その後コントラストと明るさで調整する</a:t>
            </a:r>
          </a:p>
          <a:p>
            <a:pPr lvl="3">
              <a:lnSpc>
                <a:spcPct val="90000"/>
              </a:lnSpc>
            </a:pPr>
            <a:endParaRPr lang="en-US" altLang="ja-JP" dirty="0" smtClean="0"/>
          </a:p>
          <a:p>
            <a:pPr lvl="1">
              <a:lnSpc>
                <a:spcPct val="90000"/>
              </a:lnSpc>
            </a:pPr>
            <a:endParaRPr lang="en-US" altLang="ja-JP"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ln>
                  <a:solidFill>
                    <a:schemeClr val="tx1">
                      <a:alpha val="80000"/>
                    </a:schemeClr>
                  </a:solidFill>
                </a:ln>
              </a:rPr>
              <a:t>物理ベースのビジュアルについて</a:t>
            </a:r>
            <a:endParaRPr kumimoji="1" lang="ja-JP" altLang="en-US"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dirty="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2488076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手動スペキュラー除去</a:t>
            </a:r>
            <a:r>
              <a:rPr lang="en-US" altLang="ja-JP" dirty="0" smtClean="0"/>
              <a:t>(2)</a:t>
            </a:r>
          </a:p>
        </p:txBody>
      </p:sp>
      <p:sp>
        <p:nvSpPr>
          <p:cNvPr id="21507" name="Rectangle 3"/>
          <p:cNvSpPr>
            <a:spLocks noGrp="1"/>
          </p:cNvSpPr>
          <p:nvPr>
            <p:ph type="body" idx="1"/>
          </p:nvPr>
        </p:nvSpPr>
        <p:spPr/>
        <p:txBody>
          <a:bodyPr/>
          <a:lstStyle/>
          <a:p>
            <a:r>
              <a:rPr lang="ja-JP" altLang="en-US" dirty="0" smtClean="0"/>
              <a:t>どのくらいコントラスト等を調整すれば良いか</a:t>
            </a:r>
            <a:r>
              <a:rPr lang="en-US" altLang="ja-JP" dirty="0" smtClean="0"/>
              <a:t>?</a:t>
            </a:r>
          </a:p>
          <a:p>
            <a:pPr lvl="1"/>
            <a:r>
              <a:rPr lang="ja-JP" altLang="en-US" dirty="0" smtClean="0"/>
              <a:t>表面のラフさ</a:t>
            </a:r>
            <a:r>
              <a:rPr lang="en-US" altLang="ja-JP" dirty="0" smtClean="0"/>
              <a:t>(roughness)</a:t>
            </a:r>
            <a:r>
              <a:rPr lang="ja-JP" altLang="en-US" dirty="0" smtClean="0"/>
              <a:t>しだいなので一概には</a:t>
            </a:r>
            <a:r>
              <a:rPr lang="en-US" altLang="ja-JP" dirty="0" smtClean="0"/>
              <a:t/>
            </a:r>
            <a:br>
              <a:rPr lang="en-US" altLang="ja-JP" dirty="0" smtClean="0"/>
            </a:br>
            <a:r>
              <a:rPr lang="ja-JP" altLang="en-US" dirty="0" smtClean="0"/>
              <a:t>言えない</a:t>
            </a:r>
          </a:p>
          <a:p>
            <a:pPr lvl="1"/>
            <a:r>
              <a:rPr lang="ja-JP" altLang="en-US" dirty="0" smtClean="0"/>
              <a:t>肉眼で観察することができるとき</a:t>
            </a:r>
            <a:endParaRPr lang="en-US" altLang="ja-JP" dirty="0" smtClean="0"/>
          </a:p>
          <a:p>
            <a:pPr lvl="2"/>
            <a:r>
              <a:rPr lang="ja-JP" altLang="en-US" dirty="0" smtClean="0"/>
              <a:t>見る角度によってスペキュラーの見え方が変化するのでそれを参考に目分量で調整する</a:t>
            </a:r>
          </a:p>
          <a:p>
            <a:pPr lvl="1"/>
            <a:r>
              <a:rPr lang="en-US" altLang="ja-JP" dirty="0" smtClean="0"/>
              <a:t>PL</a:t>
            </a:r>
            <a:r>
              <a:rPr lang="ja-JP" altLang="en-US" dirty="0" smtClean="0"/>
              <a:t>フィルタありなしで撮影したものを比較する</a:t>
            </a:r>
            <a:endParaRPr lang="en-US" altLang="ja-JP" dirty="0" smtClean="0"/>
          </a:p>
          <a:p>
            <a:pPr lvl="1"/>
            <a:r>
              <a:rPr lang="ja-JP" altLang="en-US" dirty="0" smtClean="0"/>
              <a:t>なるべく白色に近い光源で撮影し経験をもとに</a:t>
            </a:r>
            <a:r>
              <a:rPr lang="en-US" altLang="ja-JP" dirty="0" smtClean="0"/>
              <a:t/>
            </a:r>
            <a:br>
              <a:rPr lang="en-US" altLang="ja-JP" dirty="0" smtClean="0"/>
            </a:br>
            <a:r>
              <a:rPr lang="ja-JP" altLang="en-US" dirty="0" smtClean="0"/>
              <a:t>コントラストを調整する</a:t>
            </a:r>
            <a:endParaRPr lang="en-US" altLang="ja-JP" dirty="0" smtClean="0"/>
          </a:p>
          <a:p>
            <a:pPr lvl="1"/>
            <a:endParaRPr lang="en-US" altLang="ja-JP"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sz="4000" dirty="0" smtClean="0"/>
              <a:t>PL</a:t>
            </a:r>
            <a:r>
              <a:rPr lang="ja-JP" altLang="en-US" sz="4000" dirty="0" smtClean="0"/>
              <a:t>フィルタで直接スペキュラー除去</a:t>
            </a:r>
            <a:endParaRPr lang="en-US" altLang="ja-JP" sz="4000" dirty="0" smtClean="0"/>
          </a:p>
        </p:txBody>
      </p:sp>
      <p:pic>
        <p:nvPicPr>
          <p:cNvPr id="96260" name="Picture 4" descr="floor_albed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00138" y="1997075"/>
            <a:ext cx="6481762" cy="3846513"/>
          </a:xfrm>
          <a:prstGeom prst="rect">
            <a:avLst/>
          </a:prstGeom>
          <a:noFill/>
          <a:extLst>
            <a:ext uri="{909E8E84-426E-40DD-AFC4-6F175D3DCCD1}">
              <a14:hiddenFill xmlns="" xmlns:a14="http://schemas.microsoft.com/office/drawing/2010/main">
                <a:solidFill>
                  <a:srgbClr val="FFFFFF"/>
                </a:solidFill>
              </a14:hiddenFill>
            </a:ext>
          </a:extLst>
        </p:spPr>
      </p:pic>
      <p:sp>
        <p:nvSpPr>
          <p:cNvPr id="96262" name="Text Box 6"/>
          <p:cNvSpPr txBox="1">
            <a:spLocks noChangeArrowheads="1"/>
          </p:cNvSpPr>
          <p:nvPr/>
        </p:nvSpPr>
        <p:spPr bwMode="auto">
          <a:xfrm>
            <a:off x="930003" y="977900"/>
            <a:ext cx="6753225"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ea typeface="HGPｺﾞｼｯｸM" pitchFamily="50" charset="-128"/>
              </a:rPr>
              <a:t>テクスチャとして使いやすい角度で撮影すると</a:t>
            </a:r>
            <a:br>
              <a:rPr lang="ja-JP" altLang="en-US" sz="2800" dirty="0">
                <a:ea typeface="HGPｺﾞｼｯｸM" pitchFamily="50" charset="-128"/>
              </a:rPr>
            </a:br>
            <a:r>
              <a:rPr lang="ja-JP" altLang="en-US" sz="2800" dirty="0">
                <a:ea typeface="HGPｺﾞｼｯｸM" pitchFamily="50" charset="-128"/>
              </a:rPr>
              <a:t>効率よく除去できない</a:t>
            </a:r>
            <a:endParaRPr lang="en-US" altLang="ja-JP" sz="2800" dirty="0">
              <a:ea typeface="HGPｺﾞｼｯｸM" pitchFamily="50" charset="-128"/>
            </a:endParaRPr>
          </a:p>
        </p:txBody>
      </p:sp>
      <p:sp>
        <p:nvSpPr>
          <p:cNvPr id="96263" name="Text Box 7"/>
          <p:cNvSpPr txBox="1">
            <a:spLocks noChangeArrowheads="1"/>
          </p:cNvSpPr>
          <p:nvPr/>
        </p:nvSpPr>
        <p:spPr bwMode="auto">
          <a:xfrm>
            <a:off x="3596797" y="5897984"/>
            <a:ext cx="191270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dirty="0">
                <a:solidFill>
                  <a:srgbClr val="FF0000"/>
                </a:solidFill>
                <a:ea typeface="HGPｺﾞｼｯｸM" pitchFamily="50" charset="-128"/>
              </a:rPr>
              <a:t>どうする</a:t>
            </a:r>
            <a:r>
              <a:rPr lang="en-US" altLang="ja-JP" sz="3600" dirty="0">
                <a:solidFill>
                  <a:srgbClr val="FF0000"/>
                </a:solidFill>
                <a:ea typeface="HGPｺﾞｼｯｸM" pitchFamily="50" charset="-128"/>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比較して除去する</a:t>
            </a:r>
            <a:endParaRPr lang="en-US" altLang="ja-JP" dirty="0" smtClean="0"/>
          </a:p>
        </p:txBody>
      </p:sp>
      <p:pic>
        <p:nvPicPr>
          <p:cNvPr id="97284" name="Picture 4" descr="PL_floo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8300" y="2058988"/>
            <a:ext cx="5016500" cy="3344862"/>
          </a:xfrm>
          <a:prstGeom prst="rect">
            <a:avLst/>
          </a:prstGeom>
          <a:noFill/>
          <a:extLst>
            <a:ext uri="{909E8E84-426E-40DD-AFC4-6F175D3DCCD1}">
              <a14:hiddenFill xmlns="" xmlns:a14="http://schemas.microsoft.com/office/drawing/2010/main">
                <a:solidFill>
                  <a:srgbClr val="FFFFFF"/>
                </a:solidFill>
              </a14:hiddenFill>
            </a:ext>
          </a:extLst>
        </p:spPr>
      </p:pic>
      <p:sp>
        <p:nvSpPr>
          <p:cNvPr id="97285" name="Rectangle 5"/>
          <p:cNvSpPr>
            <a:spLocks noChangeArrowheads="1"/>
          </p:cNvSpPr>
          <p:nvPr/>
        </p:nvSpPr>
        <p:spPr bwMode="auto">
          <a:xfrm>
            <a:off x="3492500" y="3054350"/>
            <a:ext cx="1682750" cy="1257300"/>
          </a:xfrm>
          <a:prstGeom prst="rect">
            <a:avLst/>
          </a:prstGeom>
          <a:noFill/>
          <a:ln w="508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7286" name="Line 6"/>
          <p:cNvSpPr>
            <a:spLocks noChangeShapeType="1"/>
          </p:cNvSpPr>
          <p:nvPr/>
        </p:nvSpPr>
        <p:spPr bwMode="auto">
          <a:xfrm flipH="1">
            <a:off x="5200650" y="3048000"/>
            <a:ext cx="1581150" cy="698500"/>
          </a:xfrm>
          <a:prstGeom prst="line">
            <a:avLst/>
          </a:prstGeom>
          <a:noFill/>
          <a:ln w="508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287" name="Text Box 7"/>
          <p:cNvSpPr txBox="1">
            <a:spLocks noChangeArrowheads="1"/>
          </p:cNvSpPr>
          <p:nvPr/>
        </p:nvSpPr>
        <p:spPr bwMode="auto">
          <a:xfrm>
            <a:off x="5895975" y="2560638"/>
            <a:ext cx="27860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HGPｺﾞｼｯｸM" pitchFamily="50" charset="-128"/>
                <a:ea typeface="HGPｺﾞｼｯｸM" pitchFamily="50" charset="-128"/>
              </a:rPr>
              <a:t>このあたりが使えそう</a:t>
            </a:r>
            <a:r>
              <a:rPr lang="en-US" altLang="ja-JP" sz="2400">
                <a:latin typeface="HGPｺﾞｼｯｸM" pitchFamily="50" charset="-128"/>
                <a:ea typeface="HGPｺﾞｼｯｸM"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fade">
                                      <p:cBhvr>
                                        <p:cTn id="7" dur="500"/>
                                        <p:tgtEl>
                                          <p:spTgt spid="972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286"/>
                                        </p:tgtEl>
                                        <p:attrNameLst>
                                          <p:attrName>style.visibility</p:attrName>
                                        </p:attrNameLst>
                                      </p:cBhvr>
                                      <p:to>
                                        <p:strVal val="visible"/>
                                      </p:to>
                                    </p:set>
                                    <p:animEffect transition="in" filter="fade">
                                      <p:cBhvr>
                                        <p:cTn id="10" dur="500"/>
                                        <p:tgtEl>
                                          <p:spTgt spid="972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7287"/>
                                        </p:tgtEl>
                                        <p:attrNameLst>
                                          <p:attrName>style.visibility</p:attrName>
                                        </p:attrNameLst>
                                      </p:cBhvr>
                                      <p:to>
                                        <p:strVal val="visible"/>
                                      </p:to>
                                    </p:set>
                                    <p:animEffect transition="in" filter="fade">
                                      <p:cBhvr>
                                        <p:cTn id="13" dur="500"/>
                                        <p:tgtEl>
                                          <p:spTgt spid="97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animBg="1"/>
      <p:bldP spid="97286" grpId="0" animBg="1"/>
      <p:bldP spid="9728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手動で調整</a:t>
            </a:r>
            <a:endParaRPr lang="en-US" altLang="ja-JP" dirty="0" smtClean="0"/>
          </a:p>
        </p:txBody>
      </p:sp>
      <p:pic>
        <p:nvPicPr>
          <p:cNvPr id="98309" name="Picture 5" descr="floor_albed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0275"/>
            <a:ext cx="5208588" cy="3090863"/>
          </a:xfrm>
          <a:prstGeom prst="rect">
            <a:avLst/>
          </a:prstGeom>
          <a:noFill/>
          <a:extLst>
            <a:ext uri="{909E8E84-426E-40DD-AFC4-6F175D3DCCD1}">
              <a14:hiddenFill xmlns="" xmlns:a14="http://schemas.microsoft.com/office/drawing/2010/main">
                <a:solidFill>
                  <a:srgbClr val="FFFFFF"/>
                </a:solidFill>
              </a14:hiddenFill>
            </a:ext>
          </a:extLst>
        </p:spPr>
      </p:pic>
      <p:pic>
        <p:nvPicPr>
          <p:cNvPr id="98310" name="Picture 6" descr="floor_albedo_adjuste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29113" y="4000500"/>
            <a:ext cx="4814887" cy="2857500"/>
          </a:xfrm>
          <a:prstGeom prst="rect">
            <a:avLst/>
          </a:prstGeom>
          <a:noFill/>
          <a:extLst>
            <a:ext uri="{909E8E84-426E-40DD-AFC4-6F175D3DCCD1}">
              <a14:hiddenFill xmlns="" xmlns:a14="http://schemas.microsoft.com/office/drawing/2010/main">
                <a:solidFill>
                  <a:srgbClr val="FFFFFF"/>
                </a:solidFill>
              </a14:hiddenFill>
            </a:ext>
          </a:extLst>
        </p:spPr>
      </p:pic>
      <p:pic>
        <p:nvPicPr>
          <p:cNvPr id="98311" name="Picture 7" descr="PL_floo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1250" y="4567238"/>
            <a:ext cx="2797175" cy="1865312"/>
          </a:xfrm>
          <a:prstGeom prst="rect">
            <a:avLst/>
          </a:prstGeom>
          <a:noFill/>
          <a:extLst>
            <a:ext uri="{909E8E84-426E-40DD-AFC4-6F175D3DCCD1}">
              <a14:hiddenFill xmlns="" xmlns:a14="http://schemas.microsoft.com/office/drawing/2010/main">
                <a:solidFill>
                  <a:srgbClr val="FFFFFF"/>
                </a:solidFill>
              </a14:hiddenFill>
            </a:ext>
          </a:extLst>
        </p:spPr>
      </p:pic>
      <p:sp>
        <p:nvSpPr>
          <p:cNvPr id="98312" name="Text Box 8"/>
          <p:cNvSpPr txBox="1">
            <a:spLocks noChangeArrowheads="1"/>
          </p:cNvSpPr>
          <p:nvPr/>
        </p:nvSpPr>
        <p:spPr bwMode="auto">
          <a:xfrm>
            <a:off x="8116888" y="3597275"/>
            <a:ext cx="102711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調整あり</a:t>
            </a:r>
            <a:endParaRPr lang="en-US" altLang="ja-JP"/>
          </a:p>
        </p:txBody>
      </p:sp>
      <p:sp>
        <p:nvSpPr>
          <p:cNvPr id="98313" name="Text Box 9"/>
          <p:cNvSpPr txBox="1">
            <a:spLocks noChangeArrowheads="1"/>
          </p:cNvSpPr>
          <p:nvPr/>
        </p:nvSpPr>
        <p:spPr bwMode="auto">
          <a:xfrm>
            <a:off x="0" y="4035425"/>
            <a:ext cx="1022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調整なし</a:t>
            </a:r>
            <a:endParaRPr lang="en-US" altLang="ja-JP"/>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手動でのアルベドマップ製作</a:t>
            </a:r>
            <a:r>
              <a:rPr lang="en-US" altLang="ja-JP" dirty="0" smtClean="0"/>
              <a:t>(1)</a:t>
            </a:r>
          </a:p>
        </p:txBody>
      </p:sp>
      <p:sp>
        <p:nvSpPr>
          <p:cNvPr id="22531" name="Rectangle 3"/>
          <p:cNvSpPr>
            <a:spLocks noGrp="1"/>
          </p:cNvSpPr>
          <p:nvPr>
            <p:ph type="body" idx="1"/>
          </p:nvPr>
        </p:nvSpPr>
        <p:spPr/>
        <p:txBody>
          <a:bodyPr/>
          <a:lstStyle/>
          <a:p>
            <a:r>
              <a:rPr lang="ja-JP" altLang="en-US" sz="2800" dirty="0" smtClean="0"/>
              <a:t>比較対象を用意する</a:t>
            </a:r>
            <a:endParaRPr lang="en-US" altLang="ja-JP" sz="2800" dirty="0" smtClean="0"/>
          </a:p>
          <a:p>
            <a:pPr lvl="1"/>
            <a:r>
              <a:rPr lang="ja-JP" altLang="en-US" sz="2400" dirty="0" smtClean="0"/>
              <a:t>写真ベースで製作されたアルベドマップ</a:t>
            </a:r>
            <a:endParaRPr lang="en-US" altLang="ja-JP" sz="2400" dirty="0" smtClean="0"/>
          </a:p>
          <a:p>
            <a:pPr lvl="1"/>
            <a:r>
              <a:rPr lang="ja-JP" altLang="en-US" sz="2400" dirty="0" smtClean="0"/>
              <a:t>カラーチャート</a:t>
            </a:r>
            <a:endParaRPr lang="en-US" altLang="ja-JP" sz="2400" dirty="0" smtClean="0"/>
          </a:p>
          <a:p>
            <a:pPr lvl="2"/>
            <a:r>
              <a:rPr lang="ja-JP" altLang="en-US" sz="2000" dirty="0" smtClean="0"/>
              <a:t>実際の見た目と</a:t>
            </a:r>
            <a:r>
              <a:rPr lang="en-US" altLang="ja-JP" sz="2000" dirty="0" smtClean="0"/>
              <a:t>sRGB</a:t>
            </a:r>
            <a:r>
              <a:rPr lang="ja-JP" altLang="en-US" sz="2000" dirty="0" smtClean="0"/>
              <a:t>の値の対応づけが</a:t>
            </a:r>
            <a:r>
              <a:rPr lang="en-US" altLang="ja-JP" sz="2000" dirty="0" smtClean="0"/>
              <a:t/>
            </a:r>
            <a:br>
              <a:rPr lang="en-US" altLang="ja-JP" sz="2000" dirty="0" smtClean="0"/>
            </a:br>
            <a:r>
              <a:rPr lang="ja-JP" altLang="en-US" sz="2000" dirty="0" smtClean="0"/>
              <a:t>可能なので参考にしやすい</a:t>
            </a:r>
            <a:endParaRPr lang="en-US" altLang="ja-JP" sz="2000" dirty="0" smtClean="0"/>
          </a:p>
          <a:p>
            <a:pPr lvl="3"/>
            <a:r>
              <a:rPr lang="ja-JP" altLang="en-US" sz="1800" dirty="0" smtClean="0"/>
              <a:t>チャートにもスペキュラーがのることに注意</a:t>
            </a:r>
            <a:r>
              <a:rPr lang="en-US" altLang="ja-JP" sz="1800" dirty="0" smtClean="0"/>
              <a:t>!</a:t>
            </a:r>
          </a:p>
          <a:p>
            <a:pPr lvl="1"/>
            <a:r>
              <a:rPr lang="ja-JP" altLang="en-US" sz="2400" dirty="0" smtClean="0"/>
              <a:t>最終的には慣れれば特に何も必要なく作成できるが慣れるまでは比較対象があると作業しやすい</a:t>
            </a:r>
            <a:endParaRPr lang="en-US" altLang="ja-JP" sz="2400" dirty="0" smtClean="0"/>
          </a:p>
          <a:p>
            <a:pPr lvl="2"/>
            <a:r>
              <a:rPr lang="ja-JP" altLang="en-US" sz="2000" dirty="0" smtClean="0"/>
              <a:t>慣れていないと感覚的に輝度が高く感じる</a:t>
            </a:r>
            <a:endParaRPr lang="en-US" altLang="ja-JP" sz="2000" dirty="0" smtClean="0"/>
          </a:p>
          <a:p>
            <a:pPr lvl="2"/>
            <a:r>
              <a:rPr lang="en-US" altLang="ja-JP" sz="2000" dirty="0" smtClean="0"/>
              <a:t>Lambert</a:t>
            </a:r>
            <a:r>
              <a:rPr lang="ja-JP" altLang="en-US" sz="2000" dirty="0" smtClean="0"/>
              <a:t>シェーダー用に作られたアルベドマップより彩度を高めに</a:t>
            </a:r>
            <a:r>
              <a:rPr lang="en-US" altLang="ja-JP" sz="2000" smtClean="0"/>
              <a:t/>
            </a:r>
            <a:br>
              <a:rPr lang="en-US" altLang="ja-JP" sz="2000" smtClean="0"/>
            </a:br>
            <a:r>
              <a:rPr lang="ja-JP" altLang="en-US" sz="2000" smtClean="0"/>
              <a:t>しない</a:t>
            </a:r>
            <a:r>
              <a:rPr lang="ja-JP" altLang="en-US" sz="2000" dirty="0" smtClean="0"/>
              <a:t>と白っぽい映像に</a:t>
            </a:r>
            <a:endParaRPr lang="en-US" altLang="ja-JP" sz="2000" dirty="0" smtClean="0"/>
          </a:p>
          <a:p>
            <a:pPr lvl="3"/>
            <a:r>
              <a:rPr lang="ja-JP" altLang="en-US" sz="1800" dirty="0" smtClean="0"/>
              <a:t>スペキュラー除去のケースと同じ理屈</a:t>
            </a:r>
            <a:endParaRPr lang="en-US" altLang="ja-JP" sz="1800" dirty="0" smtClean="0"/>
          </a:p>
          <a:p>
            <a:pPr lvl="1"/>
            <a:endParaRPr lang="ja-JP" altLang="en-US" dirty="0" smtClean="0"/>
          </a:p>
        </p:txBody>
      </p:sp>
      <p:pic>
        <p:nvPicPr>
          <p:cNvPr id="532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28743" y="1273561"/>
            <a:ext cx="2815257" cy="231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手動でのアルベドマップ製作</a:t>
            </a:r>
            <a:r>
              <a:rPr lang="en-US" altLang="ja-JP" dirty="0" smtClean="0"/>
              <a:t>(2)</a:t>
            </a:r>
          </a:p>
        </p:txBody>
      </p:sp>
      <p:sp>
        <p:nvSpPr>
          <p:cNvPr id="23555" name="Rectangle 3"/>
          <p:cNvSpPr>
            <a:spLocks noGrp="1"/>
          </p:cNvSpPr>
          <p:nvPr>
            <p:ph type="body" idx="1"/>
          </p:nvPr>
        </p:nvSpPr>
        <p:spPr/>
        <p:txBody>
          <a:bodyPr/>
          <a:lstStyle/>
          <a:p>
            <a:r>
              <a:rPr lang="ja-JP" altLang="en-US" dirty="0" smtClean="0"/>
              <a:t>現実的なディフューズ反射率の範囲</a:t>
            </a:r>
            <a:endParaRPr lang="en-US" altLang="ja-JP" dirty="0" smtClean="0"/>
          </a:p>
          <a:p>
            <a:pPr lvl="1"/>
            <a:r>
              <a:rPr lang="ja-JP" altLang="en-US" dirty="0" smtClean="0"/>
              <a:t>反射率</a:t>
            </a:r>
            <a:r>
              <a:rPr lang="en-US" altLang="ja-JP" dirty="0" smtClean="0"/>
              <a:t>1%(</a:t>
            </a:r>
            <a:r>
              <a:rPr lang="ja-JP" altLang="en-US" dirty="0" smtClean="0"/>
              <a:t>黒色</a:t>
            </a:r>
            <a:r>
              <a:rPr lang="en-US" altLang="ja-JP" dirty="0" smtClean="0"/>
              <a:t>)</a:t>
            </a:r>
            <a:r>
              <a:rPr lang="ja-JP" altLang="en-US" dirty="0" smtClean="0"/>
              <a:t>～</a:t>
            </a:r>
            <a:r>
              <a:rPr lang="en-US" altLang="ja-JP" dirty="0" smtClean="0"/>
              <a:t>90%(</a:t>
            </a:r>
            <a:r>
              <a:rPr lang="ja-JP" altLang="en-US" dirty="0" smtClean="0"/>
              <a:t>白色</a:t>
            </a:r>
            <a:r>
              <a:rPr lang="en-US" altLang="ja-JP" dirty="0" smtClean="0"/>
              <a:t>)</a:t>
            </a:r>
            <a:r>
              <a:rPr lang="ja-JP" altLang="en-US" dirty="0" smtClean="0"/>
              <a:t>程度</a:t>
            </a:r>
            <a:endParaRPr lang="en-US" altLang="ja-JP" dirty="0" smtClean="0"/>
          </a:p>
          <a:p>
            <a:pPr lvl="2"/>
            <a:r>
              <a:rPr lang="en-US" altLang="ja-JP" dirty="0" smtClean="0"/>
              <a:t>RGB(</a:t>
            </a:r>
            <a:r>
              <a:rPr lang="ja-JP" altLang="en-US" dirty="0" smtClean="0"/>
              <a:t>リニア</a:t>
            </a:r>
            <a:r>
              <a:rPr lang="en-US" altLang="ja-JP" dirty="0" smtClean="0"/>
              <a:t>)</a:t>
            </a:r>
            <a:r>
              <a:rPr lang="ja-JP" altLang="en-US" dirty="0" smtClean="0"/>
              <a:t>で言うと</a:t>
            </a:r>
            <a:r>
              <a:rPr lang="en-US" altLang="ja-JP" dirty="0" smtClean="0"/>
              <a:t>2</a:t>
            </a:r>
            <a:r>
              <a:rPr lang="ja-JP" altLang="en-US" dirty="0" smtClean="0"/>
              <a:t>～</a:t>
            </a:r>
            <a:r>
              <a:rPr lang="en-US" altLang="ja-JP" dirty="0" smtClean="0"/>
              <a:t>230</a:t>
            </a:r>
          </a:p>
          <a:p>
            <a:pPr lvl="2"/>
            <a:r>
              <a:rPr lang="en-US" altLang="ja-JP" dirty="0" err="1" smtClean="0"/>
              <a:t>sRGB</a:t>
            </a:r>
            <a:r>
              <a:rPr lang="ja-JP" altLang="en-US" dirty="0" smtClean="0"/>
              <a:t>で言うと</a:t>
            </a:r>
            <a:r>
              <a:rPr lang="en-US" altLang="ja-JP" dirty="0" smtClean="0"/>
              <a:t>32</a:t>
            </a:r>
            <a:r>
              <a:rPr lang="ja-JP" altLang="en-US" dirty="0" smtClean="0"/>
              <a:t>～</a:t>
            </a:r>
            <a:r>
              <a:rPr lang="en-US" altLang="ja-JP" dirty="0" smtClean="0"/>
              <a:t>243</a:t>
            </a:r>
          </a:p>
          <a:p>
            <a:pPr lvl="2"/>
            <a:r>
              <a:rPr lang="ja-JP" altLang="en-US" dirty="0" smtClean="0"/>
              <a:t>反射率</a:t>
            </a:r>
            <a:r>
              <a:rPr lang="en-US" altLang="ja-JP" dirty="0" smtClean="0"/>
              <a:t>(</a:t>
            </a:r>
            <a:r>
              <a:rPr lang="ja-JP" altLang="en-US" dirty="0" smtClean="0"/>
              <a:t>アルベド</a:t>
            </a:r>
            <a:r>
              <a:rPr lang="en-US" altLang="ja-JP" dirty="0" smtClean="0"/>
              <a:t>)</a:t>
            </a:r>
            <a:r>
              <a:rPr lang="ja-JP" altLang="en-US" dirty="0" smtClean="0"/>
              <a:t>の平均は</a:t>
            </a:r>
            <a:r>
              <a:rPr lang="en-US" altLang="ja-JP" dirty="0" smtClean="0"/>
              <a:t>18%</a:t>
            </a:r>
            <a:r>
              <a:rPr lang="ja-JP" altLang="en-US" dirty="0" smtClean="0"/>
              <a:t>より高い</a:t>
            </a:r>
            <a:r>
              <a:rPr lang="en-US" altLang="ja-JP" dirty="0" smtClean="0"/>
              <a:t>?</a:t>
            </a:r>
          </a:p>
          <a:p>
            <a:pPr lvl="3"/>
            <a:r>
              <a:rPr lang="ja-JP" altLang="en-US" dirty="0" smtClean="0"/>
              <a:t>真の平均は</a:t>
            </a:r>
            <a:r>
              <a:rPr lang="en-US" altLang="ja-JP" dirty="0" smtClean="0"/>
              <a:t>18%</a:t>
            </a:r>
            <a:r>
              <a:rPr lang="ja-JP" altLang="en-US" dirty="0" smtClean="0"/>
              <a:t>グレーで</a:t>
            </a:r>
            <a:r>
              <a:rPr lang="ja-JP" altLang="en-US" smtClean="0"/>
              <a:t>は</a:t>
            </a:r>
            <a:r>
              <a:rPr lang="ja-JP" altLang="en-US" smtClean="0"/>
              <a:t>ない</a:t>
            </a:r>
            <a:r>
              <a:rPr lang="ja-JP" altLang="en-US" smtClean="0"/>
              <a:t>っぽい</a:t>
            </a:r>
            <a:endParaRPr lang="en-US" altLang="ja-JP" dirty="0" smtClean="0"/>
          </a:p>
          <a:p>
            <a:pPr lvl="3"/>
            <a:r>
              <a:rPr lang="ja-JP" altLang="en-US" dirty="0" smtClean="0"/>
              <a:t>慣れるまではマテリアルの本当のアルベドを参考にすべき</a:t>
            </a:r>
            <a:endParaRPr lang="en-US" altLang="ja-JP" dirty="0" smtClean="0"/>
          </a:p>
          <a:p>
            <a:pPr lvl="3"/>
            <a:endParaRPr lang="ja-JP" altLang="en-US" dirty="0" smtClean="0"/>
          </a:p>
        </p:txBody>
      </p:sp>
      <p:pic>
        <p:nvPicPr>
          <p:cNvPr id="23558" name="Picture 11" descr="chart_d65_origina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17997" y="4498866"/>
            <a:ext cx="3052560" cy="2030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手動でのアルベドマップ製作</a:t>
            </a:r>
            <a:r>
              <a:rPr lang="en-US" altLang="ja-JP" dirty="0" smtClean="0"/>
              <a:t>(2)</a:t>
            </a:r>
          </a:p>
        </p:txBody>
      </p:sp>
      <p:pic>
        <p:nvPicPr>
          <p:cNvPr id="24588" name="Picture 12" descr="adhoc_albed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1450" y="1054100"/>
            <a:ext cx="4375150" cy="4375150"/>
          </a:xfrm>
          <a:prstGeom prst="rect">
            <a:avLst/>
          </a:prstGeom>
          <a:noFill/>
          <a:extLst>
            <a:ext uri="{909E8E84-426E-40DD-AFC4-6F175D3DCCD1}">
              <a14:hiddenFill xmlns="" xmlns:a14="http://schemas.microsoft.com/office/drawing/2010/main">
                <a:solidFill>
                  <a:srgbClr val="FFFFFF"/>
                </a:solidFill>
              </a14:hiddenFill>
            </a:ext>
          </a:extLst>
        </p:spPr>
      </p:pic>
      <p:pic>
        <p:nvPicPr>
          <p:cNvPr id="24589" name="Picture 13" descr="physical_albed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35500" y="1047750"/>
            <a:ext cx="4381500" cy="4381500"/>
          </a:xfrm>
          <a:prstGeom prst="rect">
            <a:avLst/>
          </a:prstGeom>
          <a:noFill/>
          <a:extLst>
            <a:ext uri="{909E8E84-426E-40DD-AFC4-6F175D3DCCD1}">
              <a14:hiddenFill xmlns="" xmlns:a14="http://schemas.microsoft.com/office/drawing/2010/main">
                <a:solidFill>
                  <a:srgbClr val="FFFFFF"/>
                </a:solidFill>
              </a14:hiddenFill>
            </a:ext>
          </a:extLst>
        </p:spPr>
      </p:pic>
      <p:sp>
        <p:nvSpPr>
          <p:cNvPr id="24590" name="Text Box 14"/>
          <p:cNvSpPr txBox="1">
            <a:spLocks noChangeArrowheads="1"/>
          </p:cNvSpPr>
          <p:nvPr/>
        </p:nvSpPr>
        <p:spPr bwMode="auto">
          <a:xfrm>
            <a:off x="339725" y="5457825"/>
            <a:ext cx="408146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a:t>アドホックレンダラー用に物理を</a:t>
            </a:r>
            <a:br>
              <a:rPr lang="ja-JP" altLang="en-US"/>
            </a:br>
            <a:r>
              <a:rPr lang="ja-JP" altLang="en-US"/>
              <a:t>気にしないで作られたアルベドテクスチャ</a:t>
            </a:r>
            <a:endParaRPr lang="en-US" altLang="ja-JP"/>
          </a:p>
        </p:txBody>
      </p:sp>
      <p:sp>
        <p:nvSpPr>
          <p:cNvPr id="24591" name="Text Box 15"/>
          <p:cNvSpPr txBox="1">
            <a:spLocks noChangeArrowheads="1"/>
          </p:cNvSpPr>
          <p:nvPr/>
        </p:nvSpPr>
        <p:spPr bwMode="auto">
          <a:xfrm>
            <a:off x="5103813" y="5426075"/>
            <a:ext cx="3386137"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a:t>物理ベースレンダラー用に物理を</a:t>
            </a:r>
            <a:br>
              <a:rPr lang="ja-JP" altLang="en-US"/>
            </a:br>
            <a:r>
              <a:rPr lang="ja-JP" altLang="en-US"/>
              <a:t>気にして作られたテクスチャ</a:t>
            </a:r>
            <a:endParaRPr lang="en-US" altLang="ja-JP"/>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ln>
                  <a:solidFill>
                    <a:schemeClr val="tx1">
                      <a:alpha val="80000"/>
                    </a:schemeClr>
                  </a:solidFill>
                </a:ln>
              </a:rPr>
              <a:t>ノーマルマップ</a:t>
            </a:r>
            <a:endParaRPr kumimoji="1" lang="ja-JP" altLang="en-US"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dirty="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34787218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9" name="Picture 19" descr="p24_zbrush_norm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52950" y="2770188"/>
            <a:ext cx="4286250" cy="1684337"/>
          </a:xfrm>
          <a:prstGeom prst="rect">
            <a:avLst/>
          </a:prstGeom>
          <a:noFill/>
          <a:extLst>
            <a:ext uri="{909E8E84-426E-40DD-AFC4-6F175D3DCCD1}">
              <a14:hiddenFill xmlns="" xmlns:a14="http://schemas.microsoft.com/office/drawing/2010/main">
                <a:solidFill>
                  <a:srgbClr val="FFFFFF"/>
                </a:solidFill>
              </a14:hiddenFill>
            </a:ext>
          </a:extLst>
        </p:spPr>
      </p:pic>
      <p:pic>
        <p:nvPicPr>
          <p:cNvPr id="25618" name="Picture 18" descr="norma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68450" y="2393950"/>
            <a:ext cx="2432050" cy="24320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pPr>
              <a:defRPr/>
            </a:pPr>
            <a:r>
              <a:rPr lang="ja-JP" altLang="en-US" dirty="0" smtClean="0"/>
              <a:t>ノーマルマップ</a:t>
            </a:r>
            <a:r>
              <a:rPr lang="en-US" altLang="ja-JP" dirty="0" smtClean="0"/>
              <a:t>(1)</a:t>
            </a:r>
            <a:endParaRPr lang="ja-JP" altLang="en-US" dirty="0"/>
          </a:p>
        </p:txBody>
      </p:sp>
      <p:sp>
        <p:nvSpPr>
          <p:cNvPr id="25603" name="コンテンツ プレースホルダー 2"/>
          <p:cNvSpPr>
            <a:spLocks noGrp="1"/>
          </p:cNvSpPr>
          <p:nvPr>
            <p:ph idx="1"/>
          </p:nvPr>
        </p:nvSpPr>
        <p:spPr>
          <a:xfrm>
            <a:off x="457200" y="1257300"/>
            <a:ext cx="8274050" cy="1090613"/>
          </a:xfrm>
        </p:spPr>
        <p:txBody>
          <a:bodyPr/>
          <a:lstStyle/>
          <a:p>
            <a:r>
              <a:rPr lang="ja-JP" altLang="en-US" dirty="0" smtClean="0"/>
              <a:t>ノーマルマップはモデリングの範疇なので特に気にせず普通に製作</a:t>
            </a:r>
            <a:endParaRPr lang="en-US" altLang="ja-JP" dirty="0" smtClean="0"/>
          </a:p>
          <a:p>
            <a:endParaRPr lang="en-US" altLang="ja-JP" dirty="0" smtClean="0"/>
          </a:p>
        </p:txBody>
      </p:sp>
      <p:sp>
        <p:nvSpPr>
          <p:cNvPr id="25605" name="Rectangle 5"/>
          <p:cNvSpPr>
            <a:spLocks noChangeArrowheads="1"/>
          </p:cNvSpPr>
          <p:nvPr/>
        </p:nvSpPr>
        <p:spPr bwMode="auto">
          <a:xfrm>
            <a:off x="1114425" y="4933950"/>
            <a:ext cx="7162800" cy="1409700"/>
          </a:xfrm>
          <a:prstGeom prst="rect">
            <a:avLst/>
          </a:prstGeom>
          <a:solidFill>
            <a:srgbClr val="CC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608" name="Line 8"/>
          <p:cNvSpPr>
            <a:spLocks noChangeShapeType="1"/>
          </p:cNvSpPr>
          <p:nvPr/>
        </p:nvSpPr>
        <p:spPr bwMode="auto">
          <a:xfrm>
            <a:off x="3990975" y="3762375"/>
            <a:ext cx="3143250" cy="13049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0" name="Rectangle 10"/>
          <p:cNvSpPr>
            <a:spLocks noChangeArrowheads="1"/>
          </p:cNvSpPr>
          <p:nvPr/>
        </p:nvSpPr>
        <p:spPr bwMode="auto">
          <a:xfrm>
            <a:off x="7280275" y="5603875"/>
            <a:ext cx="276225" cy="41910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612" name="Rectangle 12"/>
          <p:cNvSpPr>
            <a:spLocks noChangeArrowheads="1"/>
          </p:cNvSpPr>
          <p:nvPr/>
        </p:nvSpPr>
        <p:spPr bwMode="auto">
          <a:xfrm>
            <a:off x="6562725" y="5600700"/>
            <a:ext cx="276225" cy="41910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613" name="Rectangle 13"/>
          <p:cNvSpPr>
            <a:spLocks noChangeArrowheads="1"/>
          </p:cNvSpPr>
          <p:nvPr/>
        </p:nvSpPr>
        <p:spPr bwMode="auto">
          <a:xfrm>
            <a:off x="7077075" y="5095875"/>
            <a:ext cx="276225" cy="41910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25607" name="Object 5"/>
          <p:cNvGraphicFramePr>
            <a:graphicFrameLocks noChangeAspect="1"/>
          </p:cNvGraphicFramePr>
          <p:nvPr/>
        </p:nvGraphicFramePr>
        <p:xfrm>
          <a:off x="1219200" y="5067300"/>
          <a:ext cx="6934200" cy="1209675"/>
        </p:xfrm>
        <a:graphic>
          <a:graphicData uri="http://schemas.openxmlformats.org/presentationml/2006/ole">
            <p:oleObj spid="_x0000_s25735" name="数式" r:id="rId5" imgW="3276600" imgH="571500" progId="Equation.3">
              <p:embed/>
            </p:oleObj>
          </a:graphicData>
        </a:graphic>
      </p:graphicFrame>
      <p:sp>
        <p:nvSpPr>
          <p:cNvPr id="25615" name="Line 15"/>
          <p:cNvSpPr>
            <a:spLocks noChangeShapeType="1"/>
          </p:cNvSpPr>
          <p:nvPr/>
        </p:nvSpPr>
        <p:spPr bwMode="auto">
          <a:xfrm>
            <a:off x="3968750" y="3759200"/>
            <a:ext cx="2733675" cy="18383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6" name="Line 16"/>
          <p:cNvSpPr>
            <a:spLocks noChangeShapeType="1"/>
          </p:cNvSpPr>
          <p:nvPr/>
        </p:nvSpPr>
        <p:spPr bwMode="auto">
          <a:xfrm>
            <a:off x="3975100" y="3756025"/>
            <a:ext cx="3343275" cy="18764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ノーマルマップ</a:t>
            </a:r>
            <a:r>
              <a:rPr lang="en-US" altLang="ja-JP" dirty="0" smtClean="0"/>
              <a:t>(2)</a:t>
            </a:r>
            <a:endParaRPr lang="ja-JP" altLang="en-US" dirty="0"/>
          </a:p>
        </p:txBody>
      </p:sp>
      <p:sp>
        <p:nvSpPr>
          <p:cNvPr id="26627" name="コンテンツ プレースホルダー 2"/>
          <p:cNvSpPr>
            <a:spLocks noGrp="1"/>
          </p:cNvSpPr>
          <p:nvPr>
            <p:ph idx="1"/>
          </p:nvPr>
        </p:nvSpPr>
        <p:spPr/>
        <p:txBody>
          <a:bodyPr/>
          <a:lstStyle/>
          <a:p>
            <a:r>
              <a:rPr lang="en-US" altLang="ja-JP" dirty="0" smtClean="0"/>
              <a:t>2D</a:t>
            </a:r>
            <a:r>
              <a:rPr lang="ja-JP" altLang="en-US" dirty="0" smtClean="0"/>
              <a:t>ベースのハイトマップからの製作</a:t>
            </a:r>
            <a:endParaRPr lang="en-US" altLang="ja-JP" dirty="0" smtClean="0"/>
          </a:p>
          <a:p>
            <a:pPr lvl="1"/>
            <a:r>
              <a:rPr lang="en-US" altLang="ja-JP" dirty="0" smtClean="0"/>
              <a:t>Photoshop</a:t>
            </a:r>
            <a:r>
              <a:rPr lang="ja-JP" altLang="en-US" dirty="0"/>
              <a:t>など</a:t>
            </a:r>
            <a:r>
              <a:rPr lang="ja-JP" altLang="en-US" dirty="0" smtClean="0"/>
              <a:t>ペイントツールで製作した</a:t>
            </a:r>
            <a:r>
              <a:rPr lang="en-US" altLang="ja-JP" dirty="0" smtClean="0"/>
              <a:t/>
            </a:r>
            <a:br>
              <a:rPr lang="en-US" altLang="ja-JP" dirty="0" smtClean="0"/>
            </a:br>
            <a:r>
              <a:rPr lang="ja-JP" altLang="en-US" dirty="0" smtClean="0"/>
              <a:t>ハイトマップは品質が低いことがある</a:t>
            </a:r>
            <a:endParaRPr lang="en-US" altLang="ja-JP" dirty="0" smtClean="0"/>
          </a:p>
          <a:p>
            <a:pPr lvl="2"/>
            <a:r>
              <a:rPr lang="ja-JP" altLang="en-US" dirty="0" smtClean="0"/>
              <a:t>特に大胆なハイトマップ</a:t>
            </a:r>
            <a:endParaRPr lang="en-US" altLang="ja-JP" dirty="0" smtClean="0"/>
          </a:p>
          <a:p>
            <a:pPr lvl="2"/>
            <a:r>
              <a:rPr lang="ja-JP" altLang="en-US" dirty="0" smtClean="0"/>
              <a:t>シェーディングにエラーがでやすい</a:t>
            </a:r>
            <a:endParaRPr lang="en-US" altLang="ja-JP" dirty="0" smtClean="0"/>
          </a:p>
          <a:p>
            <a:r>
              <a:rPr lang="en-US" altLang="ja-JP" dirty="0" smtClean="0"/>
              <a:t>3D</a:t>
            </a:r>
            <a:r>
              <a:rPr lang="ja-JP" altLang="en-US" dirty="0" smtClean="0"/>
              <a:t>ベースでの製作が望ましい</a:t>
            </a:r>
            <a:endParaRPr lang="en-US" altLang="ja-JP" dirty="0" smtClean="0"/>
          </a:p>
          <a:p>
            <a:pPr lvl="1"/>
            <a:r>
              <a:rPr lang="ja-JP" altLang="en-US" dirty="0" smtClean="0"/>
              <a:t>スカルプトツールから綺麗なノーマルマップを</a:t>
            </a:r>
            <a:r>
              <a:rPr lang="en-US" altLang="ja-JP" dirty="0" smtClean="0"/>
              <a:t/>
            </a:r>
            <a:br>
              <a:rPr lang="en-US" altLang="ja-JP" dirty="0" smtClean="0"/>
            </a:br>
            <a:r>
              <a:rPr lang="ja-JP" altLang="en-US" dirty="0" smtClean="0"/>
              <a:t>自動で出力したほうが良い</a:t>
            </a:r>
            <a:endParaRPr lang="en-US" altLang="ja-JP" dirty="0" smtClean="0"/>
          </a:p>
          <a:p>
            <a:pPr marL="457200" lvl="1" indent="0">
              <a:buNone/>
            </a:pPr>
            <a:endParaRPr lang="ja-JP" alt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物理的なビジュアルとは</a:t>
            </a:r>
            <a:r>
              <a:rPr lang="en-US" altLang="ja-JP" dirty="0" smtClean="0"/>
              <a:t>?</a:t>
            </a:r>
          </a:p>
        </p:txBody>
      </p:sp>
      <p:sp>
        <p:nvSpPr>
          <p:cNvPr id="3075" name="Rectangle 3"/>
          <p:cNvSpPr>
            <a:spLocks noGrp="1"/>
          </p:cNvSpPr>
          <p:nvPr>
            <p:ph type="body" idx="1"/>
          </p:nvPr>
        </p:nvSpPr>
        <p:spPr/>
        <p:txBody>
          <a:bodyPr/>
          <a:lstStyle/>
          <a:p>
            <a:r>
              <a:rPr lang="ja-JP" altLang="en-US" smtClean="0"/>
              <a:t>物理ベースレンダリングやシェーディングを</a:t>
            </a:r>
            <a:r>
              <a:rPr lang="en-US" altLang="ja-JP" smtClean="0"/>
              <a:t/>
            </a:r>
            <a:br>
              <a:rPr lang="en-US" altLang="ja-JP" smtClean="0"/>
            </a:br>
            <a:r>
              <a:rPr lang="ja-JP" altLang="en-US" smtClean="0"/>
              <a:t>使用するということ</a:t>
            </a:r>
            <a:r>
              <a:rPr lang="en-US" altLang="ja-JP" smtClean="0"/>
              <a:t>(</a:t>
            </a:r>
            <a:r>
              <a:rPr lang="ja-JP" altLang="en-US" smtClean="0"/>
              <a:t>だけ</a:t>
            </a:r>
            <a:r>
              <a:rPr lang="en-US" altLang="ja-JP" smtClean="0"/>
              <a:t>)</a:t>
            </a:r>
            <a:r>
              <a:rPr lang="ja-JP" altLang="en-US" smtClean="0"/>
              <a:t>ではない</a:t>
            </a:r>
          </a:p>
          <a:p>
            <a:pPr lvl="1"/>
            <a:r>
              <a:rPr lang="ja-JP" altLang="en-US" smtClean="0"/>
              <a:t>フォトリアリスティックということでもない</a:t>
            </a:r>
          </a:p>
          <a:p>
            <a:pPr lvl="2"/>
            <a:r>
              <a:rPr lang="ja-JP" altLang="en-US" smtClean="0"/>
              <a:t>フォトリアリスティックは物理で実現できる表現の一部</a:t>
            </a:r>
            <a:endParaRPr lang="en-US" altLang="ja-JP" smtClean="0"/>
          </a:p>
          <a:p>
            <a:pPr lvl="1"/>
            <a:r>
              <a:rPr lang="ja-JP" altLang="en-US" smtClean="0"/>
              <a:t>物理的に整合性の取れた見た目</a:t>
            </a:r>
          </a:p>
          <a:p>
            <a:pPr lvl="2"/>
            <a:r>
              <a:rPr lang="ja-JP" altLang="en-US" smtClean="0"/>
              <a:t>説得力のあるビジュアル</a:t>
            </a:r>
            <a:endParaRPr lang="en-US" altLang="ja-JP" smtClean="0"/>
          </a:p>
          <a:p>
            <a:pPr lvl="2"/>
            <a:r>
              <a:rPr lang="ja-JP" altLang="en-US" smtClean="0"/>
              <a:t>従来はアーティストが手動の調整で目指していた</a:t>
            </a:r>
          </a:p>
          <a:p>
            <a:pPr lvl="2"/>
            <a:r>
              <a:rPr lang="ja-JP" altLang="en-US" smtClean="0"/>
              <a:t>物理ベースのレンダリングやシェーディングモデルを</a:t>
            </a:r>
            <a:r>
              <a:rPr lang="en-US" altLang="ja-JP" smtClean="0"/>
              <a:t/>
            </a:r>
            <a:br>
              <a:rPr lang="en-US" altLang="ja-JP" smtClean="0"/>
            </a:br>
            <a:r>
              <a:rPr lang="ja-JP" altLang="en-US" smtClean="0"/>
              <a:t>利用することにより手動の作業を減らせる</a:t>
            </a:r>
          </a:p>
          <a:p>
            <a:pPr lvl="3"/>
            <a:r>
              <a:rPr lang="ja-JP" altLang="en-US" smtClean="0"/>
              <a:t>または手動では再現できない表現を実現可能</a:t>
            </a:r>
            <a:endParaRPr lang="en-US" altLang="ja-JP"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ln>
                  <a:solidFill>
                    <a:schemeClr val="tx1">
                      <a:alpha val="80000"/>
                    </a:schemeClr>
                  </a:solidFill>
                </a:ln>
              </a:rPr>
              <a:t>リフレクタンスマップ</a:t>
            </a:r>
            <a:endParaRPr kumimoji="1" lang="ja-JP" altLang="en-US"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dirty="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2824575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リフレクタンスマップ</a:t>
            </a:r>
            <a:r>
              <a:rPr lang="en-US" altLang="ja-JP" dirty="0" smtClean="0"/>
              <a:t>(1)</a:t>
            </a:r>
            <a:endParaRPr lang="ja-JP" altLang="en-US" dirty="0"/>
          </a:p>
        </p:txBody>
      </p:sp>
      <p:sp>
        <p:nvSpPr>
          <p:cNvPr id="3" name="コンテンツ プレースホルダー 2"/>
          <p:cNvSpPr>
            <a:spLocks noGrp="1"/>
          </p:cNvSpPr>
          <p:nvPr>
            <p:ph idx="1"/>
          </p:nvPr>
        </p:nvSpPr>
        <p:spPr/>
        <p:txBody>
          <a:bodyPr/>
          <a:lstStyle/>
          <a:p>
            <a:pPr>
              <a:defRPr/>
            </a:pPr>
            <a:r>
              <a:rPr lang="ja-JP" altLang="en-US" dirty="0" smtClean="0"/>
              <a:t>直接的にはスペキュラーの垂直反射率を</a:t>
            </a:r>
            <a:r>
              <a:rPr lang="en-US" altLang="ja-JP" dirty="0" smtClean="0"/>
              <a:t/>
            </a:r>
            <a:br>
              <a:rPr lang="en-US" altLang="ja-JP" dirty="0" smtClean="0"/>
            </a:br>
            <a:r>
              <a:rPr lang="ja-JP" altLang="en-US" dirty="0" smtClean="0"/>
              <a:t>表現するテクスチャ</a:t>
            </a:r>
            <a:endParaRPr lang="en-US" altLang="ja-JP" dirty="0" smtClean="0"/>
          </a:p>
          <a:p>
            <a:pPr lvl="1">
              <a:defRPr/>
            </a:pPr>
            <a:r>
              <a:rPr lang="ja-JP" altLang="en-US" dirty="0"/>
              <a:t>間接的に</a:t>
            </a:r>
            <a:r>
              <a:rPr lang="ja-JP" altLang="en-US" dirty="0" smtClean="0"/>
              <a:t>は物質の屈折率を表す</a:t>
            </a:r>
            <a:endParaRPr lang="en-US" altLang="ja-JP" dirty="0" smtClean="0"/>
          </a:p>
          <a:p>
            <a:pPr lvl="1">
              <a:defRPr/>
            </a:pPr>
            <a:r>
              <a:rPr lang="ja-JP" altLang="en-US" dirty="0" smtClean="0"/>
              <a:t>屈折率は複素数なので虚数部が</a:t>
            </a:r>
            <a:r>
              <a:rPr lang="en-US" altLang="ja-JP" dirty="0" smtClean="0"/>
              <a:t>0</a:t>
            </a:r>
            <a:r>
              <a:rPr lang="ja-JP" altLang="en-US" dirty="0" smtClean="0"/>
              <a:t>でない屈折率は</a:t>
            </a:r>
            <a:r>
              <a:rPr lang="en-US" altLang="ja-JP" dirty="0" err="1" smtClean="0"/>
              <a:t>Schlick</a:t>
            </a:r>
            <a:r>
              <a:rPr lang="ja-JP" altLang="en-US" dirty="0" err="1" smtClean="0"/>
              <a:t>の近</a:t>
            </a:r>
            <a:r>
              <a:rPr lang="ja-JP" altLang="en-US" dirty="0" smtClean="0"/>
              <a:t>似では正しく表現できない</a:t>
            </a:r>
            <a:endParaRPr lang="en-US" altLang="ja-JP" dirty="0" smtClean="0"/>
          </a:p>
          <a:p>
            <a:pPr lvl="2">
              <a:defRPr/>
            </a:pPr>
            <a:r>
              <a:rPr lang="ja-JP" altLang="en-US" dirty="0" smtClean="0"/>
              <a:t>ただ見た目は微差なので通常は気にしなくてもよい</a:t>
            </a:r>
            <a:endParaRPr lang="en-US" altLang="ja-JP" dirty="0" smtClean="0"/>
          </a:p>
          <a:p>
            <a:pPr marL="914400" lvl="2" indent="0">
              <a:buFont typeface="Arial" charset="0"/>
              <a:buNone/>
              <a:defRPr/>
            </a:pPr>
            <a:endParaRPr lang="en-US" altLang="ja-JP" dirty="0" smtClean="0"/>
          </a:p>
          <a:p>
            <a:pPr lvl="2">
              <a:defRPr/>
            </a:pPr>
            <a:endParaRPr lang="ja-JP"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リフレクタンスマップ</a:t>
            </a:r>
            <a:r>
              <a:rPr lang="en-US" altLang="ja-JP" dirty="0" smtClean="0"/>
              <a:t>(2)</a:t>
            </a:r>
            <a:endParaRPr lang="ja-JP" altLang="en-US" dirty="0"/>
          </a:p>
        </p:txBody>
      </p:sp>
      <p:sp>
        <p:nvSpPr>
          <p:cNvPr id="29701" name="Rectangle 5"/>
          <p:cNvSpPr>
            <a:spLocks noChangeArrowheads="1"/>
          </p:cNvSpPr>
          <p:nvPr/>
        </p:nvSpPr>
        <p:spPr bwMode="auto">
          <a:xfrm>
            <a:off x="1114425" y="4867275"/>
            <a:ext cx="7162800" cy="1409700"/>
          </a:xfrm>
          <a:prstGeom prst="rect">
            <a:avLst/>
          </a:prstGeom>
          <a:solidFill>
            <a:srgbClr val="CC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2" name="Rectangle 6"/>
          <p:cNvSpPr>
            <a:spLocks noChangeArrowheads="1"/>
          </p:cNvSpPr>
          <p:nvPr/>
        </p:nvSpPr>
        <p:spPr bwMode="auto">
          <a:xfrm>
            <a:off x="3333750" y="5267325"/>
            <a:ext cx="304800" cy="47625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4" name="Line 8"/>
          <p:cNvSpPr>
            <a:spLocks noChangeShapeType="1"/>
          </p:cNvSpPr>
          <p:nvPr/>
        </p:nvSpPr>
        <p:spPr bwMode="auto">
          <a:xfrm>
            <a:off x="2921000" y="4387850"/>
            <a:ext cx="574675" cy="8604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05" name="Rectangle 9"/>
          <p:cNvSpPr>
            <a:spLocks noChangeArrowheads="1"/>
          </p:cNvSpPr>
          <p:nvPr/>
        </p:nvSpPr>
        <p:spPr bwMode="auto">
          <a:xfrm>
            <a:off x="6569075" y="4997450"/>
            <a:ext cx="304800" cy="47625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6" name="Line 10"/>
          <p:cNvSpPr>
            <a:spLocks noChangeShapeType="1"/>
          </p:cNvSpPr>
          <p:nvPr/>
        </p:nvSpPr>
        <p:spPr bwMode="auto">
          <a:xfrm>
            <a:off x="2946400" y="4400550"/>
            <a:ext cx="3813175" cy="6064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29703" name="Object 5"/>
          <p:cNvGraphicFramePr>
            <a:graphicFrameLocks noChangeAspect="1"/>
          </p:cNvGraphicFramePr>
          <p:nvPr/>
        </p:nvGraphicFramePr>
        <p:xfrm>
          <a:off x="1219200" y="5000625"/>
          <a:ext cx="6934200" cy="1209675"/>
        </p:xfrm>
        <a:graphic>
          <a:graphicData uri="http://schemas.openxmlformats.org/presentationml/2006/ole">
            <p:oleObj spid="_x0000_s29827" name="数式" r:id="rId3" imgW="3276600" imgH="571500" progId="Equation.3">
              <p:embed/>
            </p:oleObj>
          </a:graphicData>
        </a:graphic>
      </p:graphicFrame>
      <p:pic>
        <p:nvPicPr>
          <p:cNvPr id="29710" name="Picture 14" descr="reflectancema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0770" y="1828920"/>
            <a:ext cx="2819280" cy="2819280"/>
          </a:xfrm>
          <a:prstGeom prst="rect">
            <a:avLst/>
          </a:prstGeom>
          <a:noFill/>
          <a:extLst>
            <a:ext uri="{909E8E84-426E-40DD-AFC4-6F175D3DCCD1}">
              <a14:hiddenFill xmlns="" xmlns:a14="http://schemas.microsoft.com/office/drawing/2010/main">
                <a:solidFill>
                  <a:srgbClr val="FFFFFF"/>
                </a:solidFill>
              </a14:hiddenFill>
            </a:ext>
          </a:extLst>
        </p:spPr>
      </p:pic>
      <p:pic>
        <p:nvPicPr>
          <p:cNvPr id="29711" name="Picture 15" descr="reflectance_result"/>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02000" y="1086926"/>
            <a:ext cx="5809518" cy="326785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リフレクタンスマップ</a:t>
            </a:r>
            <a:r>
              <a:rPr lang="en-US" altLang="ja-JP" dirty="0" smtClean="0"/>
              <a:t>(3)</a:t>
            </a:r>
            <a:endParaRPr lang="ja-JP" altLang="en-US" dirty="0"/>
          </a:p>
        </p:txBody>
      </p:sp>
      <mc:AlternateContent xmlns:mc="http://schemas.openxmlformats.org/markup-compatibility/2006">
        <mc:Choice xmlns="" xmlns:a14="http://schemas.microsoft.com/office/drawing/2010/main" Requires="a14">
          <p:sp>
            <p:nvSpPr>
              <p:cNvPr id="3" name="コンテンツ プレースホルダー 2"/>
              <p:cNvSpPr>
                <a:spLocks noGrp="1"/>
              </p:cNvSpPr>
              <p:nvPr>
                <p:ph idx="1"/>
              </p:nvPr>
            </p:nvSpPr>
            <p:spPr/>
            <p:txBody>
              <a:bodyPr/>
              <a:lstStyle/>
              <a:p>
                <a:pPr>
                  <a:defRPr/>
                </a:pPr>
                <a:r>
                  <a:rPr lang="ja-JP" altLang="en-US" dirty="0" smtClean="0"/>
                  <a:t>屈折率から反射率を計算</a:t>
                </a:r>
                <a:endParaRPr lang="en-US" altLang="ja-JP" dirty="0" smtClean="0"/>
              </a:p>
              <a:p>
                <a:pPr lvl="1">
                  <a:defRPr/>
                </a:pPr>
                <a:r>
                  <a:rPr lang="en-US" altLang="ja-JP" dirty="0" smtClean="0"/>
                  <a:t> </a:t>
                </a:r>
                <a14:m>
                  <m:oMath xmlns:m="http://schemas.openxmlformats.org/officeDocument/2006/math">
                    <m:f>
                      <m:fPr>
                        <m:ctrlPr>
                          <a:rPr lang="en-US" altLang="ja-JP" i="1" smtClean="0">
                            <a:latin typeface="Cambria Math"/>
                          </a:rPr>
                        </m:ctrlPr>
                      </m:fPr>
                      <m:num>
                        <m:sSup>
                          <m:sSupPr>
                            <m:ctrlPr>
                              <a:rPr lang="en-US" altLang="ja-JP" b="0" i="1" smtClean="0">
                                <a:latin typeface="Cambria Math"/>
                              </a:rPr>
                            </m:ctrlPr>
                          </m:sSupPr>
                          <m:e>
                            <m:r>
                              <a:rPr lang="en-US" altLang="ja-JP" i="1">
                                <a:latin typeface="Cambria Math"/>
                              </a:rPr>
                              <m:t>(</m:t>
                            </m:r>
                            <m:r>
                              <a:rPr lang="ja-JP" altLang="en-US" i="1">
                                <a:latin typeface="Cambria Math"/>
                              </a:rPr>
                              <m:t>𝜂</m:t>
                            </m:r>
                            <m:r>
                              <a:rPr lang="en-US" altLang="ja-JP" i="1">
                                <a:latin typeface="Cambria Math"/>
                              </a:rPr>
                              <m:t>−</m:t>
                            </m:r>
                            <m:r>
                              <a:rPr lang="en-US" altLang="ja-JP" b="0" i="1" smtClean="0">
                                <a:latin typeface="Cambria Math"/>
                              </a:rPr>
                              <m:t>1</m:t>
                            </m:r>
                            <m:r>
                              <a:rPr lang="en-US" altLang="ja-JP" i="1">
                                <a:latin typeface="Cambria Math"/>
                              </a:rPr>
                              <m:t>)</m:t>
                            </m:r>
                          </m:e>
                          <m:sup>
                            <m:r>
                              <a:rPr lang="en-US" altLang="ja-JP" b="0" i="1" smtClean="0">
                                <a:latin typeface="Cambria Math"/>
                              </a:rPr>
                              <m:t>2</m:t>
                            </m:r>
                          </m:sup>
                        </m:sSup>
                      </m:num>
                      <m:den>
                        <m:sSup>
                          <m:sSupPr>
                            <m:ctrlPr>
                              <a:rPr lang="en-US" altLang="ja-JP" i="1">
                                <a:latin typeface="Cambria Math"/>
                              </a:rPr>
                            </m:ctrlPr>
                          </m:sSupPr>
                          <m:e>
                            <m:r>
                              <a:rPr lang="en-US" altLang="ja-JP" i="1">
                                <a:latin typeface="Cambria Math"/>
                              </a:rPr>
                              <m:t>(</m:t>
                            </m:r>
                            <m:r>
                              <a:rPr lang="ja-JP" altLang="en-US" i="1">
                                <a:latin typeface="Cambria Math"/>
                              </a:rPr>
                              <m:t>𝜂</m:t>
                            </m:r>
                            <m:r>
                              <a:rPr lang="en-US" altLang="ja-JP" b="0" i="1" smtClean="0">
                                <a:latin typeface="Cambria Math"/>
                              </a:rPr>
                              <m:t>+1</m:t>
                            </m:r>
                            <m:r>
                              <a:rPr lang="en-US" altLang="ja-JP" i="1">
                                <a:latin typeface="Cambria Math"/>
                              </a:rPr>
                              <m:t>)</m:t>
                            </m:r>
                          </m:e>
                          <m:sup>
                            <m:r>
                              <a:rPr lang="en-US" altLang="ja-JP" i="1">
                                <a:latin typeface="Cambria Math"/>
                              </a:rPr>
                              <m:t>2</m:t>
                            </m:r>
                          </m:sup>
                        </m:sSup>
                      </m:den>
                    </m:f>
                  </m:oMath>
                </a14:m>
                <a:endParaRPr lang="en-US" altLang="ja-JP" dirty="0" smtClean="0"/>
              </a:p>
              <a:p>
                <a:pPr lvl="1">
                  <a:defRPr/>
                </a:pPr>
                <a:r>
                  <a:rPr lang="ja-JP" altLang="en-US" dirty="0" smtClean="0"/>
                  <a:t>テンプレート化する</a:t>
                </a:r>
                <a:endParaRPr lang="en-US" altLang="ja-JP" dirty="0" smtClean="0"/>
              </a:p>
              <a:p>
                <a:pPr lvl="2">
                  <a:defRPr/>
                </a:pPr>
                <a:r>
                  <a:rPr lang="ja-JP" altLang="en-US" dirty="0" smtClean="0"/>
                  <a:t>カラーチャートは便利かも</a:t>
                </a:r>
                <a:endParaRPr lang="en-US" altLang="ja-JP" dirty="0" smtClean="0"/>
              </a:p>
              <a:p>
                <a:pPr lvl="2">
                  <a:defRPr/>
                </a:pPr>
                <a:r>
                  <a:rPr lang="ja-JP" altLang="en-US" dirty="0" smtClean="0"/>
                  <a:t>直接その色を</a:t>
                </a:r>
                <a:r>
                  <a:rPr lang="en-US" altLang="ja-JP" dirty="0" smtClean="0"/>
                  <a:t>Photoshop</a:t>
                </a:r>
                <a:r>
                  <a:rPr lang="ja-JP" altLang="en-US" dirty="0" smtClean="0"/>
                  <a:t>で塗ることができる</a:t>
                </a:r>
                <a:endParaRPr lang="en-US" altLang="ja-JP" dirty="0" smtClean="0"/>
              </a:p>
              <a:p>
                <a:pPr lvl="2"/>
                <a:r>
                  <a:rPr lang="en-US" altLang="ja-JP" sz="1200" dirty="0" smtClean="0"/>
                  <a:t>http://seblagarde.wordpress.com/2012/04/30/dontnod-specular-and-glossiness-chart/</a:t>
                </a:r>
              </a:p>
              <a:p>
                <a:pPr lvl="1">
                  <a:defRPr/>
                </a:pPr>
                <a:r>
                  <a:rPr lang="en-US" altLang="ja-JP" dirty="0" smtClean="0"/>
                  <a:t>Web</a:t>
                </a:r>
                <a:r>
                  <a:rPr lang="ja-JP" altLang="en-US" dirty="0" smtClean="0"/>
                  <a:t>検索での屈折率から反射率へ変換された</a:t>
                </a:r>
                <a:r>
                  <a:rPr lang="en-US" altLang="ja-JP" dirty="0" smtClean="0"/>
                  <a:t/>
                </a:r>
                <a:br>
                  <a:rPr lang="en-US" altLang="ja-JP" dirty="0" smtClean="0"/>
                </a:br>
                <a:r>
                  <a:rPr lang="ja-JP" altLang="en-US" dirty="0" smtClean="0"/>
                  <a:t>数値は間違っていることがあるので注意</a:t>
                </a:r>
                <a:endParaRPr lang="en-US" altLang="ja-JP" dirty="0" smtClean="0"/>
              </a:p>
              <a:p>
                <a:pPr lvl="2">
                  <a:defRPr/>
                </a:pPr>
                <a:r>
                  <a:rPr lang="ja-JP" altLang="en-US" dirty="0" smtClean="0"/>
                  <a:t>複素屈折率の実数部しか利用していないなど</a:t>
                </a:r>
                <a:endParaRPr lang="en-US" altLang="ja-JP" dirty="0" smtClean="0"/>
              </a:p>
              <a:p>
                <a:pPr marL="914400" lvl="2" indent="0">
                  <a:buFont typeface="Arial" charset="0"/>
                  <a:buNone/>
                  <a:defRPr/>
                </a:pPr>
                <a:endParaRPr lang="en-US" altLang="ja-JP" dirty="0" smtClean="0"/>
              </a:p>
              <a:p>
                <a:pPr lvl="1">
                  <a:defRPr/>
                </a:pPr>
                <a:endParaRPr lang="ja-JP" altLang="en-US" dirty="0"/>
              </a:p>
            </p:txBody>
          </p:sp>
        </mc:Choice>
        <mc:Fallback>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cstate="print"/>
                <a:stretch>
                  <a:fillRect l="-1630" t="-2163"/>
                </a:stretch>
              </a:blipFill>
            </p:spPr>
            <p:txBody>
              <a:bodyPr/>
              <a:lstStyle/>
              <a:p>
                <a:r>
                  <a:rPr lang="ja-JP" altLang="en-US">
                    <a:noFill/>
                  </a:rPr>
                  <a:t> </a:t>
                </a:r>
              </a:p>
            </p:txBody>
          </p:sp>
        </mc:Fallback>
      </mc:AlternateContent>
      <p:sp>
        <p:nvSpPr>
          <p:cNvPr id="5" name="テキスト ボックス 4"/>
          <p:cNvSpPr txBox="1"/>
          <p:nvPr/>
        </p:nvSpPr>
        <p:spPr>
          <a:xfrm>
            <a:off x="6077312" y="3413171"/>
            <a:ext cx="2881222" cy="253916"/>
          </a:xfrm>
          <a:prstGeom prst="rect">
            <a:avLst/>
          </a:prstGeom>
          <a:noFill/>
        </p:spPr>
        <p:txBody>
          <a:bodyPr wrap="square" rtlCol="0">
            <a:spAutoFit/>
          </a:bodyPr>
          <a:lstStyle/>
          <a:p>
            <a:r>
              <a:rPr kumimoji="1" lang="en-US" altLang="ja-JP" sz="1050" dirty="0" smtClean="0"/>
              <a:t>Image from the blog by </a:t>
            </a:r>
            <a:r>
              <a:rPr lang="en-US" altLang="ja-JP" sz="1050" dirty="0" err="1" smtClean="0"/>
              <a:t>Sébastien</a:t>
            </a:r>
            <a:r>
              <a:rPr lang="en-US" altLang="ja-JP" sz="1050" dirty="0" smtClean="0"/>
              <a:t> </a:t>
            </a:r>
            <a:r>
              <a:rPr lang="en-US" altLang="ja-JP" sz="1050" dirty="0" err="1" smtClean="0"/>
              <a:t>Lagarde</a:t>
            </a:r>
            <a:r>
              <a:rPr lang="en-US" altLang="ja-JP" sz="1050" dirty="0" smtClean="0"/>
              <a:t> </a:t>
            </a:r>
            <a:endParaRPr kumimoji="1" lang="ja-JP" altLang="en-US" sz="1050" dirty="0"/>
          </a:p>
        </p:txBody>
      </p:sp>
      <p:pic>
        <p:nvPicPr>
          <p:cNvPr id="30733" name="Picture 1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43602" y="1578488"/>
            <a:ext cx="3148642" cy="18605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リフレクタンスマップ</a:t>
            </a:r>
            <a:r>
              <a:rPr lang="en-US" altLang="ja-JP" dirty="0" smtClean="0"/>
              <a:t>(4)</a:t>
            </a:r>
            <a:endParaRPr lang="ja-JP" altLang="en-US" dirty="0"/>
          </a:p>
        </p:txBody>
      </p:sp>
      <p:sp>
        <p:nvSpPr>
          <p:cNvPr id="31747" name="コンテンツ プレースホルダー 2"/>
          <p:cNvSpPr>
            <a:spLocks noGrp="1"/>
          </p:cNvSpPr>
          <p:nvPr>
            <p:ph idx="1"/>
          </p:nvPr>
        </p:nvSpPr>
        <p:spPr/>
        <p:txBody>
          <a:bodyPr/>
          <a:lstStyle/>
          <a:p>
            <a:r>
              <a:rPr lang="ja-JP" altLang="en-US" smtClean="0"/>
              <a:t>リフレクタンスマップの色</a:t>
            </a:r>
            <a:endParaRPr lang="en-US" altLang="ja-JP" smtClean="0"/>
          </a:p>
          <a:p>
            <a:pPr lvl="1"/>
            <a:r>
              <a:rPr lang="ja-JP" altLang="en-US" smtClean="0"/>
              <a:t>非誘電体</a:t>
            </a:r>
            <a:r>
              <a:rPr lang="en-US" altLang="ja-JP" smtClean="0"/>
              <a:t>(</a:t>
            </a:r>
            <a:r>
              <a:rPr lang="ja-JP" altLang="en-US" smtClean="0"/>
              <a:t>いわゆる非金属</a:t>
            </a:r>
            <a:r>
              <a:rPr lang="en-US" altLang="ja-JP" smtClean="0"/>
              <a:t>)</a:t>
            </a:r>
            <a:r>
              <a:rPr lang="ja-JP" altLang="en-US" smtClean="0"/>
              <a:t>は波長による屈折率の変化がほぼない</a:t>
            </a:r>
            <a:endParaRPr lang="en-US" altLang="ja-JP" smtClean="0"/>
          </a:p>
          <a:p>
            <a:pPr lvl="2"/>
            <a:r>
              <a:rPr lang="ja-JP" altLang="en-US" smtClean="0"/>
              <a:t>グレースケールのテクスチャで十分</a:t>
            </a:r>
            <a:endParaRPr lang="en-US" altLang="ja-JP" smtClean="0"/>
          </a:p>
          <a:p>
            <a:pPr lvl="2"/>
            <a:r>
              <a:rPr lang="ja-JP" altLang="en-US" smtClean="0"/>
              <a:t>シェーダ的にはスカラー</a:t>
            </a:r>
            <a:endParaRPr lang="en-US" altLang="ja-JP" smtClean="0"/>
          </a:p>
          <a:p>
            <a:pPr lvl="1"/>
            <a:r>
              <a:rPr lang="ja-JP" altLang="en-US" smtClean="0"/>
              <a:t>金属などは波長による屈折率の変化が大きい</a:t>
            </a:r>
            <a:endParaRPr lang="en-US" altLang="ja-JP" smtClean="0"/>
          </a:p>
          <a:p>
            <a:pPr lvl="2"/>
            <a:r>
              <a:rPr lang="ja-JP" altLang="en-US" smtClean="0"/>
              <a:t>カラーマップのテクスチャを利用する</a:t>
            </a:r>
            <a:endParaRPr lang="en-US" altLang="ja-JP" smtClean="0"/>
          </a:p>
          <a:p>
            <a:pPr lvl="2"/>
            <a:r>
              <a:rPr lang="ja-JP" altLang="en-US" smtClean="0"/>
              <a:t>シェーダ的にはベクター</a:t>
            </a:r>
            <a:endParaRPr lang="en-US" altLang="ja-JP" smtClean="0"/>
          </a:p>
          <a:p>
            <a:pPr lvl="1"/>
            <a:r>
              <a:rPr lang="ja-JP" altLang="en-US" smtClean="0"/>
              <a:t>処理を分けると最適化により若干グレースケール時のフレネル計算が高速化される場合がある</a:t>
            </a:r>
            <a:endParaRPr lang="en-US" altLang="ja-JP" smtClean="0"/>
          </a:p>
          <a:p>
            <a:pPr lvl="1"/>
            <a:endParaRPr lang="en-US" altLang="ja-JP" smtClean="0"/>
          </a:p>
          <a:p>
            <a:pPr lvl="1"/>
            <a:endParaRPr lang="ja-JP" alt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リフレクタンスマップ</a:t>
            </a:r>
            <a:r>
              <a:rPr lang="en-US" altLang="ja-JP" dirty="0" smtClean="0"/>
              <a:t>(5)</a:t>
            </a:r>
            <a:endParaRPr lang="ja-JP" altLang="en-US" dirty="0"/>
          </a:p>
        </p:txBody>
      </p:sp>
      <p:graphicFrame>
        <p:nvGraphicFramePr>
          <p:cNvPr id="32865" name="Group 97"/>
          <p:cNvGraphicFramePr>
            <a:graphicFrameLocks noGrp="1"/>
          </p:cNvGraphicFramePr>
          <p:nvPr/>
        </p:nvGraphicFramePr>
        <p:xfrm>
          <a:off x="720725" y="1009650"/>
          <a:ext cx="2555875" cy="3048000"/>
        </p:xfrm>
        <a:graphic>
          <a:graphicData uri="http://schemas.openxmlformats.org/drawingml/2006/table">
            <a:tbl>
              <a:tblPr/>
              <a:tblGrid>
                <a:gridCol w="1187450"/>
                <a:gridCol w="1368425"/>
              </a:tblGrid>
              <a:tr h="2889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2.7-3.33</a:t>
                      </a:r>
                      <a:r>
                        <a:rPr kumimoji="1" lang="en-US" altLang="ja-JP" sz="1400" b="0" i="1" u="none" strike="noStrike" cap="none" normalizeH="0" baseline="0" smtClean="0">
                          <a:ln>
                            <a:noFill/>
                          </a:ln>
                          <a:solidFill>
                            <a:schemeClr val="tx1"/>
                          </a:solidFill>
                          <a:effectLst/>
                          <a:latin typeface="Bookman Old Style" pitchFamily="18" charset="0"/>
                          <a:ea typeface="HGPｺﾞｼｯｸM" pitchFamily="50" charset="-128"/>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酸化第二鉄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3.01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金</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0.4-2.54</a:t>
                      </a:r>
                      <a:r>
                        <a:rPr kumimoji="1" lang="en-US" altLang="ja-JP" sz="1400" b="0" i="1" u="none" strike="noStrike" cap="none" normalizeH="0" baseline="0" smtClean="0">
                          <a:ln>
                            <a:noFill/>
                          </a:ln>
                          <a:solidFill>
                            <a:schemeClr val="tx1"/>
                          </a:solidFill>
                          <a:effectLst/>
                          <a:latin typeface="Bookman Old Style" pitchFamily="18" charset="0"/>
                          <a:ea typeface="HGPｺﾞｼｯｸM" pitchFamily="50" charset="-128"/>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銀</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0.12-3.34</a:t>
                      </a:r>
                      <a:r>
                        <a:rPr kumimoji="1" lang="en-US" altLang="ja-JP" sz="1400" b="0" i="1" u="none" strike="noStrike" cap="none" normalizeH="0" baseline="0" smtClean="0">
                          <a:ln>
                            <a:noFill/>
                          </a:ln>
                          <a:solidFill>
                            <a:schemeClr val="tx1"/>
                          </a:solidFill>
                          <a:effectLst/>
                          <a:latin typeface="Bookman Old Style" pitchFamily="18" charset="0"/>
                          <a:ea typeface="HGPｺﾞｼｯｸM" pitchFamily="50" charset="-128"/>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1.04-2.59</a:t>
                      </a:r>
                      <a:r>
                        <a:rPr kumimoji="1" lang="en-US" altLang="ja-JP" sz="1400" b="0" i="1" u="none" strike="noStrike" cap="none" normalizeH="0" baseline="0" smtClean="0">
                          <a:ln>
                            <a:noFill/>
                          </a:ln>
                          <a:solidFill>
                            <a:schemeClr val="tx1"/>
                          </a:solidFill>
                          <a:effectLst/>
                          <a:latin typeface="Bookman Old Style" pitchFamily="18" charset="0"/>
                          <a:ea typeface="HGPｺﾞｼｯｸM" pitchFamily="50" charset="-128"/>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石英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1.46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サファイヤ</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1.66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1.33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象牙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1.54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ja-JP" altLang="en-US" sz="1400" b="0" i="0" u="none" strike="noStrike" cap="none" normalizeH="0" baseline="0" smtClean="0">
                          <a:ln>
                            <a:noFill/>
                          </a:ln>
                          <a:solidFill>
                            <a:schemeClr val="tx1"/>
                          </a:solidFill>
                          <a:effectLst/>
                          <a:latin typeface="Trebuchet MS" pitchFamily="34" charset="0"/>
                          <a:ea typeface="HGPｺﾞｼｯｸM" pitchFamily="50" charset="-128"/>
                        </a:rPr>
                        <a:t>炭素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1" lang="en-US" altLang="ja-JP" sz="1400" b="0" i="0" u="none" strike="noStrike" cap="none" normalizeH="0" baseline="0" smtClean="0">
                          <a:ln>
                            <a:noFill/>
                          </a:ln>
                          <a:solidFill>
                            <a:schemeClr val="tx1"/>
                          </a:solidFill>
                          <a:effectLst/>
                          <a:latin typeface="Trebuchet MS" pitchFamily="34" charset="0"/>
                          <a:ea typeface="HGPｺﾞｼｯｸM" pitchFamily="50" charset="-128"/>
                        </a:rPr>
                        <a:t>2.0–1.0</a:t>
                      </a:r>
                      <a:r>
                        <a:rPr kumimoji="1" lang="en-US" altLang="ja-JP" sz="1400" b="0" i="1" u="none" strike="noStrike" cap="none" normalizeH="0" baseline="0" smtClean="0">
                          <a:ln>
                            <a:noFill/>
                          </a:ln>
                          <a:solidFill>
                            <a:schemeClr val="tx1"/>
                          </a:solidFill>
                          <a:effectLst/>
                          <a:latin typeface="Bookman Old Style" pitchFamily="18" charset="0"/>
                          <a:ea typeface="HGPｺﾞｼｯｸM" pitchFamily="50" charset="-128"/>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2812" name="Picture 69" descr="reflectance_comparis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25850" y="1001713"/>
            <a:ext cx="4975225" cy="321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13" name="Text Box 80"/>
          <p:cNvSpPr txBox="1">
            <a:spLocks noChangeArrowheads="1"/>
          </p:cNvSpPr>
          <p:nvPr/>
        </p:nvSpPr>
        <p:spPr bwMode="auto">
          <a:xfrm>
            <a:off x="396875" y="4111625"/>
            <a:ext cx="3076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400">
                <a:ea typeface="HGPｺﾞｼｯｸM" pitchFamily="50" charset="-128"/>
              </a:rPr>
              <a:t>波長</a:t>
            </a:r>
            <a:r>
              <a:rPr lang="en-US" altLang="ja-JP" sz="1400">
                <a:ea typeface="HGPｺﾞｼｯｸM" pitchFamily="50" charset="-128"/>
              </a:rPr>
              <a:t>550nm</a:t>
            </a:r>
            <a:r>
              <a:rPr lang="ja-JP" altLang="en-US" sz="1400">
                <a:ea typeface="HGPｺﾞｼｯｸM" pitchFamily="50" charset="-128"/>
              </a:rPr>
              <a:t>付近での屈折率のサンプル</a:t>
            </a:r>
          </a:p>
        </p:txBody>
      </p:sp>
      <p:sp>
        <p:nvSpPr>
          <p:cNvPr id="32814" name="Text Box 86"/>
          <p:cNvSpPr txBox="1">
            <a:spLocks noChangeArrowheads="1"/>
          </p:cNvSpPr>
          <p:nvPr/>
        </p:nvSpPr>
        <p:spPr bwMode="auto">
          <a:xfrm>
            <a:off x="5327650" y="4106863"/>
            <a:ext cx="1250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400"/>
              <a:t>反射率の比較</a:t>
            </a:r>
          </a:p>
        </p:txBody>
      </p:sp>
      <p:sp>
        <p:nvSpPr>
          <p:cNvPr id="32815" name="Text Box 87"/>
          <p:cNvSpPr txBox="1">
            <a:spLocks noChangeArrowheads="1"/>
          </p:cNvSpPr>
          <p:nvPr/>
        </p:nvSpPr>
        <p:spPr bwMode="auto">
          <a:xfrm>
            <a:off x="3705225" y="928688"/>
            <a:ext cx="641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200">
                <a:ea typeface="HGPｺﾞｼｯｸM" pitchFamily="50" charset="-128"/>
              </a:rPr>
              <a:t>反射率</a:t>
            </a:r>
          </a:p>
        </p:txBody>
      </p:sp>
      <p:sp>
        <p:nvSpPr>
          <p:cNvPr id="32816" name="Text Box 88"/>
          <p:cNvSpPr txBox="1">
            <a:spLocks noChangeArrowheads="1"/>
          </p:cNvSpPr>
          <p:nvPr/>
        </p:nvSpPr>
        <p:spPr bwMode="auto">
          <a:xfrm>
            <a:off x="7480300" y="4105275"/>
            <a:ext cx="11858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200">
                <a:ea typeface="HGPｺﾞｼｯｸM" pitchFamily="50" charset="-128"/>
              </a:rPr>
              <a:t>入射角度</a:t>
            </a:r>
            <a:r>
              <a:rPr lang="en-US" altLang="ja-JP" sz="1200">
                <a:latin typeface="Verdana" pitchFamily="34" charset="0"/>
              </a:rPr>
              <a:t>(rad)</a:t>
            </a:r>
          </a:p>
        </p:txBody>
      </p:sp>
      <p:sp>
        <p:nvSpPr>
          <p:cNvPr id="32817" name="Text Box 89"/>
          <p:cNvSpPr txBox="1">
            <a:spLocks noChangeArrowheads="1"/>
          </p:cNvSpPr>
          <p:nvPr/>
        </p:nvSpPr>
        <p:spPr bwMode="auto">
          <a:xfrm>
            <a:off x="3914775" y="1566863"/>
            <a:ext cx="1390650"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a:solidFill>
                  <a:srgbClr val="FF3300"/>
                </a:solidFill>
                <a:latin typeface="HGPｺﾞｼｯｸM" pitchFamily="50" charset="-128"/>
                <a:ea typeface="HGPｺﾞｼｯｸM" pitchFamily="50" charset="-128"/>
              </a:rPr>
              <a:t>- : </a:t>
            </a:r>
            <a:r>
              <a:rPr lang="ja-JP" altLang="en-US" sz="1600">
                <a:solidFill>
                  <a:srgbClr val="FF3300"/>
                </a:solidFill>
                <a:latin typeface="HGPｺﾞｼｯｸM" pitchFamily="50" charset="-128"/>
                <a:ea typeface="HGPｺﾞｼｯｸM" pitchFamily="50" charset="-128"/>
              </a:rPr>
              <a:t>石英</a:t>
            </a:r>
          </a:p>
          <a:p>
            <a:pPr eaLnBrk="1" hangingPunct="1"/>
            <a:r>
              <a:rPr lang="en-US" altLang="ja-JP" sz="1600">
                <a:solidFill>
                  <a:srgbClr val="66FF33"/>
                </a:solidFill>
                <a:latin typeface="HGPｺﾞｼｯｸM" pitchFamily="50" charset="-128"/>
                <a:ea typeface="HGPｺﾞｼｯｸM" pitchFamily="50" charset="-128"/>
              </a:rPr>
              <a:t>- : </a:t>
            </a:r>
            <a:r>
              <a:rPr lang="ja-JP" altLang="en-US" sz="1600">
                <a:solidFill>
                  <a:srgbClr val="66FF33"/>
                </a:solidFill>
                <a:latin typeface="HGPｺﾞｼｯｸM" pitchFamily="50" charset="-128"/>
                <a:ea typeface="HGPｺﾞｼｯｸM" pitchFamily="50" charset="-128"/>
              </a:rPr>
              <a:t>金</a:t>
            </a:r>
          </a:p>
          <a:p>
            <a:pPr eaLnBrk="1" hangingPunct="1"/>
            <a:r>
              <a:rPr lang="en-US" altLang="ja-JP" sz="1600">
                <a:solidFill>
                  <a:srgbClr val="0033CC"/>
                </a:solidFill>
                <a:latin typeface="HGPｺﾞｼｯｸM" pitchFamily="50" charset="-128"/>
                <a:ea typeface="HGPｺﾞｼｯｸM" pitchFamily="50" charset="-128"/>
              </a:rPr>
              <a:t>- : </a:t>
            </a:r>
            <a:r>
              <a:rPr lang="ja-JP" altLang="en-US" sz="1600">
                <a:solidFill>
                  <a:srgbClr val="0033CC"/>
                </a:solidFill>
                <a:latin typeface="HGPｺﾞｼｯｸM" pitchFamily="50" charset="-128"/>
                <a:ea typeface="HGPｺﾞｼｯｸM" pitchFamily="50" charset="-128"/>
              </a:rPr>
              <a:t>酸化チタン</a:t>
            </a:r>
          </a:p>
          <a:p>
            <a:pPr eaLnBrk="1" hangingPunct="1"/>
            <a:r>
              <a:rPr lang="en-US" altLang="ja-JP" sz="1600">
                <a:solidFill>
                  <a:srgbClr val="FF33CC"/>
                </a:solidFill>
                <a:latin typeface="HGPｺﾞｼｯｸM" pitchFamily="50" charset="-128"/>
                <a:ea typeface="HGPｺﾞｼｯｸM" pitchFamily="50" charset="-128"/>
              </a:rPr>
              <a:t>- : </a:t>
            </a:r>
            <a:r>
              <a:rPr lang="ja-JP" altLang="en-US" sz="1600">
                <a:solidFill>
                  <a:srgbClr val="FF33CC"/>
                </a:solidFill>
                <a:latin typeface="HGPｺﾞｼｯｸM" pitchFamily="50" charset="-128"/>
                <a:ea typeface="HGPｺﾞｼｯｸM" pitchFamily="50" charset="-128"/>
              </a:rPr>
              <a:t>サファイヤ</a:t>
            </a:r>
          </a:p>
        </p:txBody>
      </p:sp>
      <p:graphicFrame>
        <p:nvGraphicFramePr>
          <p:cNvPr id="32889" name="Group 121"/>
          <p:cNvGraphicFramePr>
            <a:graphicFrameLocks noGrp="1"/>
          </p:cNvGraphicFramePr>
          <p:nvPr/>
        </p:nvGraphicFramePr>
        <p:xfrm>
          <a:off x="673100" y="4540250"/>
          <a:ext cx="8034338" cy="1463040"/>
        </p:xfrm>
        <a:graphic>
          <a:graphicData uri="http://schemas.openxmlformats.org/drawingml/2006/table">
            <a:tbl>
              <a:tblPr/>
              <a:tblGrid>
                <a:gridCol w="1004888"/>
                <a:gridCol w="1003300"/>
                <a:gridCol w="1004887"/>
                <a:gridCol w="1003300"/>
                <a:gridCol w="1004888"/>
                <a:gridCol w="1003300"/>
                <a:gridCol w="1004887"/>
                <a:gridCol w="1004888"/>
              </a:tblGrid>
              <a:tr h="1778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tx1"/>
                          </a:solidFill>
                          <a:effectLst/>
                          <a:latin typeface="Trebuchet MS" pitchFamily="34" charset="0"/>
                          <a:ea typeface="HGPｺﾞｼｯｸM" pitchFamily="50" charset="-128"/>
                        </a:rPr>
                        <a:t>RGB(</a:t>
                      </a:r>
                      <a:r>
                        <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rPr>
                        <a:t>リニア</a:t>
                      </a:r>
                      <a:r>
                        <a:rPr kumimoji="1" lang="en-US" altLang="ja-JP" sz="1800" b="0" i="0" u="none" strike="noStrike" cap="none" normalizeH="0" baseline="0" smtClean="0">
                          <a:ln>
                            <a:noFill/>
                          </a:ln>
                          <a:solidFill>
                            <a:schemeClr val="tx1"/>
                          </a:solidFill>
                          <a:effectLst/>
                          <a:latin typeface="Trebuchet MS" pitchFamily="34" charset="0"/>
                          <a:ea typeface="HGPｺﾞｼｯｸM" pitchFamily="50"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tx1"/>
                          </a:solidFill>
                          <a:effectLst/>
                          <a:latin typeface="Trebuchet MS" pitchFamily="34" charset="0"/>
                          <a:ea typeface="HGPｺﾞｼｯｸM" pitchFamily="50" charset="-128"/>
                        </a:rPr>
                        <a:t>RGB(sRGB)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rPr>
                        <a:t>色</a:t>
                      </a:r>
                      <a:endParaRPr kumimoji="1" lang="en-US" altLang="ja-JP" sz="1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rPr>
                        <a:t>鉄</a:t>
                      </a:r>
                      <a:endParaRPr kumimoji="1" lang="en-US" altLang="ja-JP" sz="1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FF0000"/>
                          </a:solidFill>
                          <a:effectLst/>
                          <a:latin typeface="Trebuchet MS" pitchFamily="34" charset="0"/>
                          <a:ea typeface="HGPｺﾞｼｯｸM" pitchFamily="50" charset="-128"/>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66FF66"/>
                          </a:solidFill>
                          <a:effectLst/>
                          <a:latin typeface="Trebuchet MS" pitchFamily="34" charset="0"/>
                          <a:ea typeface="HGPｺﾞｼｯｸM" pitchFamily="50" charset="-128"/>
                        </a:rPr>
                        <a:t>144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hlink"/>
                          </a:solidFill>
                          <a:effectLst/>
                          <a:latin typeface="Trebuchet MS" pitchFamily="34" charset="0"/>
                          <a:ea typeface="HGPｺﾞｼｯｸM" pitchFamily="50" charset="-128"/>
                        </a:rPr>
                        <a:t>147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FF0000"/>
                          </a:solidFill>
                          <a:effectLst/>
                          <a:latin typeface="Trebuchet MS" pitchFamily="34" charset="0"/>
                          <a:ea typeface="HGPｺﾞｼｯｸM" pitchFamily="50" charset="-128"/>
                        </a:rPr>
                        <a:t>197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66FF66"/>
                          </a:solidFill>
                          <a:effectLst/>
                          <a:latin typeface="Trebuchet MS" pitchFamily="34" charset="0"/>
                          <a:ea typeface="HGPｺﾞｼｯｸM" pitchFamily="50" charset="-128"/>
                        </a:rPr>
                        <a:t>197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hlink"/>
                          </a:solidFill>
                          <a:effectLst/>
                          <a:latin typeface="Trebuchet MS" pitchFamily="34" charset="0"/>
                          <a:ea typeface="HGPｺﾞｼｯｸM" pitchFamily="50" charset="-128"/>
                        </a:rPr>
                        <a:t>199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C5C7"/>
                    </a:solidFill>
                  </a:tcPr>
                </a:tc>
              </a:tr>
              <a:tr h="1778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rPr>
                        <a:t>金</a:t>
                      </a:r>
                      <a:endParaRPr kumimoji="1" lang="en-US" altLang="ja-JP" sz="1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FF0000"/>
                          </a:solidFill>
                          <a:effectLst/>
                          <a:latin typeface="Trebuchet MS" pitchFamily="34" charset="0"/>
                          <a:ea typeface="HGPｺﾞｼｯｸM" pitchFamily="50" charset="-128"/>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66FF66"/>
                          </a:solidFill>
                          <a:effectLst/>
                          <a:latin typeface="Trebuchet MS" pitchFamily="34" charset="0"/>
                          <a:ea typeface="HGPｺﾞｼｯｸM" pitchFamily="50" charset="-128"/>
                        </a:rPr>
                        <a:t>206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hlink"/>
                          </a:solidFill>
                          <a:effectLst/>
                          <a:latin typeface="Trebuchet MS" pitchFamily="34" charset="0"/>
                          <a:ea typeface="HGPｺﾞｼｯｸM" pitchFamily="50" charset="-128"/>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FF0000"/>
                          </a:solidFill>
                          <a:effectLst/>
                          <a:latin typeface="Trebuchet MS" pitchFamily="34" charset="0"/>
                          <a:ea typeface="HGPｺﾞｼｯｸM" pitchFamily="50" charset="-128"/>
                        </a:rPr>
                        <a:t>248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66FF66"/>
                          </a:solidFill>
                          <a:effectLst/>
                          <a:latin typeface="Trebuchet MS" pitchFamily="34" charset="0"/>
                          <a:ea typeface="HGPｺﾞｼｯｸM" pitchFamily="50" charset="-128"/>
                        </a:rPr>
                        <a:t>232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hlink"/>
                          </a:solidFill>
                          <a:effectLst/>
                          <a:latin typeface="Trebuchet MS" pitchFamily="34" charset="0"/>
                          <a:ea typeface="HGPｺﾞｼｯｸM" pitchFamily="50" charset="-128"/>
                        </a:rPr>
                        <a:t>166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E8A6"/>
                    </a:solidFill>
                  </a:tcPr>
                </a:tc>
              </a:tr>
              <a:tr h="1778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rPr>
                        <a:t>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FF0000"/>
                          </a:solidFill>
                          <a:effectLst/>
                          <a:latin typeface="Trebuchet MS" pitchFamily="34" charset="0"/>
                          <a:ea typeface="HGPｺﾞｼｯｸM" pitchFamily="50" charset="-128"/>
                        </a:rPr>
                        <a:t>232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66FF66"/>
                          </a:solidFill>
                          <a:effectLst/>
                          <a:latin typeface="Trebuchet MS" pitchFamily="34" charset="0"/>
                          <a:ea typeface="HGPｺﾞｼｯｸM" pitchFamily="50" charset="-128"/>
                        </a:rPr>
                        <a:t>157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hlink"/>
                          </a:solidFill>
                          <a:effectLst/>
                          <a:latin typeface="Trebuchet MS" pitchFamily="34" charset="0"/>
                          <a:ea typeface="HGPｺﾞｼｯｸM" pitchFamily="50" charset="-128"/>
                        </a:rPr>
                        <a:t>139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FF0000"/>
                          </a:solidFill>
                          <a:effectLst/>
                          <a:latin typeface="Trebuchet MS" pitchFamily="34" charset="0"/>
                          <a:ea typeface="HGPｺﾞｼｯｸM" pitchFamily="50" charset="-128"/>
                        </a:rPr>
                        <a:t>244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rgbClr val="66FF66"/>
                          </a:solidFill>
                          <a:effectLst/>
                          <a:latin typeface="Trebuchet MS" pitchFamily="34" charset="0"/>
                          <a:ea typeface="HGPｺﾞｼｯｸM" pitchFamily="50" charset="-128"/>
                        </a:rPr>
                        <a:t>205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1800" b="0" i="0" u="none" strike="noStrike" cap="none" normalizeH="0" baseline="0" smtClean="0">
                          <a:ln>
                            <a:noFill/>
                          </a:ln>
                          <a:solidFill>
                            <a:schemeClr val="hlink"/>
                          </a:solidFill>
                          <a:effectLst/>
                          <a:latin typeface="Trebuchet MS" pitchFamily="34" charset="0"/>
                          <a:ea typeface="HGPｺﾞｼｯｸM" pitchFamily="50" charset="-128"/>
                        </a:rPr>
                        <a:t>194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1" lang="ja-JP" altLang="en-US" sz="1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4CDC2"/>
                    </a:solidFill>
                  </a:tcPr>
                </a:tc>
              </a:tr>
            </a:tbl>
          </a:graphicData>
        </a:graphic>
      </p:graphicFrame>
      <p:sp>
        <p:nvSpPr>
          <p:cNvPr id="32890" name="Text Box 86"/>
          <p:cNvSpPr txBox="1">
            <a:spLocks noChangeArrowheads="1"/>
          </p:cNvSpPr>
          <p:nvPr/>
        </p:nvSpPr>
        <p:spPr bwMode="auto">
          <a:xfrm>
            <a:off x="2889250" y="6043613"/>
            <a:ext cx="28463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600"/>
              <a:t>リフレクタンスカラーのサンプル</a:t>
            </a:r>
            <a:endParaRPr lang="en-US" altLang="ja-JP" sz="16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ln>
                  <a:solidFill>
                    <a:schemeClr val="tx1">
                      <a:alpha val="80000"/>
                    </a:schemeClr>
                  </a:solidFill>
                </a:ln>
              </a:rPr>
              <a:t>シャイニネスマップ</a:t>
            </a:r>
            <a:endParaRPr kumimoji="1" lang="ja-JP" altLang="en-US"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b="1"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b="1"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dirty="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2517128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シャイニネスマップ</a:t>
            </a:r>
            <a:endParaRPr lang="ja-JP" altLang="en-US" dirty="0"/>
          </a:p>
        </p:txBody>
      </p:sp>
      <p:sp>
        <p:nvSpPr>
          <p:cNvPr id="3" name="コンテンツ プレースホルダー 2"/>
          <p:cNvSpPr>
            <a:spLocks noGrp="1"/>
          </p:cNvSpPr>
          <p:nvPr>
            <p:ph idx="1"/>
          </p:nvPr>
        </p:nvSpPr>
        <p:spPr>
          <a:xfrm>
            <a:off x="457200" y="1257300"/>
            <a:ext cx="8328025" cy="4792663"/>
          </a:xfrm>
        </p:spPr>
        <p:txBody>
          <a:bodyPr/>
          <a:lstStyle/>
          <a:p>
            <a:pPr>
              <a:defRPr/>
            </a:pPr>
            <a:r>
              <a:rPr lang="ja-JP" altLang="en-US" dirty="0" smtClean="0"/>
              <a:t>ノーマルマップと同じくジオメトリ領域</a:t>
            </a:r>
            <a:r>
              <a:rPr lang="en-US" altLang="ja-JP" dirty="0" smtClean="0"/>
              <a:t>(</a:t>
            </a:r>
            <a:r>
              <a:rPr lang="ja-JP" altLang="en-US" dirty="0" smtClean="0"/>
              <a:t>モデリング</a:t>
            </a:r>
            <a:r>
              <a:rPr lang="en-US" altLang="ja-JP" dirty="0" smtClean="0"/>
              <a:t>)</a:t>
            </a:r>
            <a:r>
              <a:rPr lang="ja-JP" altLang="en-US" dirty="0" smtClean="0"/>
              <a:t>に相当するテクスチャ</a:t>
            </a:r>
            <a:endParaRPr lang="en-US" altLang="ja-JP" dirty="0" smtClean="0"/>
          </a:p>
          <a:p>
            <a:pPr lvl="1">
              <a:defRPr/>
            </a:pPr>
            <a:r>
              <a:rPr lang="ja-JP" altLang="en-US" dirty="0"/>
              <a:t>スケールの違い</a:t>
            </a:r>
            <a:endParaRPr lang="en-US" altLang="ja-JP" dirty="0"/>
          </a:p>
          <a:p>
            <a:pPr lvl="1">
              <a:defRPr/>
            </a:pPr>
            <a:r>
              <a:rPr lang="ja-JP" altLang="en-US" dirty="0" smtClean="0"/>
              <a:t>マイクロファセットをパラメータ化したテクスチャ</a:t>
            </a:r>
            <a:endParaRPr lang="en-US" altLang="ja-JP" dirty="0" smtClean="0"/>
          </a:p>
          <a:p>
            <a:pPr lvl="2">
              <a:defRPr/>
            </a:pPr>
            <a:r>
              <a:rPr lang="ja-JP" altLang="en-US" dirty="0" smtClean="0"/>
              <a:t>グロシネスマップ</a:t>
            </a:r>
            <a:r>
              <a:rPr lang="en-US" altLang="ja-JP" dirty="0" smtClean="0"/>
              <a:t>(glossiness map)</a:t>
            </a:r>
          </a:p>
          <a:p>
            <a:pPr lvl="2">
              <a:defRPr/>
            </a:pPr>
            <a:r>
              <a:rPr lang="ja-JP" altLang="en-US" dirty="0" smtClean="0"/>
              <a:t>ラフネスマップ</a:t>
            </a:r>
            <a:r>
              <a:rPr lang="en-US" altLang="ja-JP" dirty="0" smtClean="0"/>
              <a:t>(roughness map)</a:t>
            </a:r>
          </a:p>
          <a:p>
            <a:pPr lvl="1">
              <a:defRPr/>
            </a:pPr>
            <a:r>
              <a:rPr lang="ja-JP" altLang="en-US" dirty="0"/>
              <a:t>地味に重要なテクスチャ</a:t>
            </a:r>
            <a:endParaRPr lang="en-US" altLang="ja-JP" dirty="0"/>
          </a:p>
          <a:p>
            <a:pPr lvl="2">
              <a:defRPr/>
            </a:pPr>
            <a:r>
              <a:rPr lang="ja-JP" altLang="en-US" dirty="0"/>
              <a:t>特に物理ベースでは</a:t>
            </a:r>
            <a:r>
              <a:rPr lang="ja-JP" altLang="en-US" dirty="0" smtClean="0"/>
              <a:t>重要</a:t>
            </a:r>
            <a:endParaRPr lang="en-US" altLang="ja-JP" dirty="0" smtClean="0"/>
          </a:p>
          <a:p>
            <a:pPr lvl="2">
              <a:defRPr/>
            </a:pPr>
            <a:r>
              <a:rPr lang="ja-JP" altLang="en-US" dirty="0" smtClean="0"/>
              <a:t>ケースによってはアルベドマップよりも</a:t>
            </a:r>
            <a:endParaRPr lang="en-US" altLang="ja-JP" dirty="0"/>
          </a:p>
          <a:p>
            <a:pPr lvl="2">
              <a:defRPr/>
            </a:pPr>
            <a:endParaRPr lang="en-US" altLang="ja-JP" dirty="0" smtClean="0"/>
          </a:p>
          <a:p>
            <a:pPr marL="914400" lvl="2" indent="0">
              <a:buFont typeface="Arial" charset="0"/>
              <a:buNone/>
              <a:defRPr/>
            </a:pPr>
            <a:endParaRPr lang="en-US" altLang="ja-JP" dirty="0" smtClean="0"/>
          </a:p>
          <a:p>
            <a:pPr lvl="1">
              <a:defRPr/>
            </a:pPr>
            <a:endParaRPr lang="en-US" altLang="ja-JP" dirty="0" smtClean="0"/>
          </a:p>
          <a:p>
            <a:pPr>
              <a:defRPr/>
            </a:pPr>
            <a:endParaRPr lang="ja-JP"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シャイニネスマップの効果</a:t>
            </a:r>
            <a:endParaRPr lang="ja-JP" altLang="en-US" dirty="0"/>
          </a:p>
        </p:txBody>
      </p:sp>
      <p:pic>
        <p:nvPicPr>
          <p:cNvPr id="34828" name="Picture 12" descr="shininess_comparis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25513"/>
            <a:ext cx="9144000" cy="5145087"/>
          </a:xfrm>
          <a:prstGeom prst="rect">
            <a:avLst/>
          </a:prstGeom>
          <a:noFill/>
          <a:effectLst>
            <a:glow rad="63500">
              <a:schemeClr val="accent4">
                <a:satMod val="175000"/>
                <a:alpha val="40000"/>
              </a:schemeClr>
            </a:glow>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34829" name="Text Box 13"/>
          <p:cNvSpPr txBox="1">
            <a:spLocks noChangeArrowheads="1"/>
          </p:cNvSpPr>
          <p:nvPr/>
        </p:nvSpPr>
        <p:spPr bwMode="auto">
          <a:xfrm>
            <a:off x="695325" y="5583238"/>
            <a:ext cx="3074988" cy="457200"/>
          </a:xfrm>
          <a:prstGeom prst="rect">
            <a:avLst/>
          </a:prstGeom>
          <a:noFill/>
          <a:ln>
            <a:noFill/>
          </a:ln>
          <a:effectLst>
            <a:glow rad="63500">
              <a:schemeClr val="accent6">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ja-JP" altLang="en-US" sz="2400" dirty="0">
                <a:ln>
                  <a:solidFill>
                    <a:schemeClr val="tx1">
                      <a:alpha val="50000"/>
                    </a:schemeClr>
                  </a:solidFill>
                </a:ln>
                <a:solidFill>
                  <a:schemeClr val="bg1"/>
                </a:solidFill>
                <a:effectLst>
                  <a:glow rad="38100">
                    <a:schemeClr val="tx1">
                      <a:alpha val="0"/>
                    </a:schemeClr>
                  </a:glow>
                  <a:outerShdw blurRad="38100" dist="38100" dir="2700000" algn="tl">
                    <a:srgbClr val="000000">
                      <a:alpha val="0"/>
                    </a:srgbClr>
                  </a:outerShdw>
                </a:effectLst>
              </a:rPr>
              <a:t>シャイニネスマップあり</a:t>
            </a:r>
            <a:endParaRPr lang="en-US" altLang="ja-JP" sz="2400" dirty="0">
              <a:ln>
                <a:solidFill>
                  <a:schemeClr val="tx1">
                    <a:alpha val="50000"/>
                  </a:schemeClr>
                </a:solidFill>
              </a:ln>
              <a:solidFill>
                <a:schemeClr val="bg1"/>
              </a:solidFill>
              <a:effectLst>
                <a:glow rad="38100">
                  <a:schemeClr val="tx1">
                    <a:alpha val="0"/>
                  </a:schemeClr>
                </a:glow>
                <a:outerShdw blurRad="38100" dist="38100" dir="2700000" algn="tl">
                  <a:srgbClr val="000000">
                    <a:alpha val="0"/>
                  </a:srgbClr>
                </a:outerShdw>
              </a:effectLst>
            </a:endParaRPr>
          </a:p>
        </p:txBody>
      </p:sp>
      <p:sp>
        <p:nvSpPr>
          <p:cNvPr id="34830" name="Text Box 14"/>
          <p:cNvSpPr txBox="1">
            <a:spLocks noChangeArrowheads="1"/>
          </p:cNvSpPr>
          <p:nvPr/>
        </p:nvSpPr>
        <p:spPr bwMode="auto">
          <a:xfrm>
            <a:off x="5076825" y="5589588"/>
            <a:ext cx="30686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n>
                  <a:solidFill>
                    <a:schemeClr val="tx1">
                      <a:alpha val="50000"/>
                    </a:schemeClr>
                  </a:solidFill>
                </a:ln>
                <a:solidFill>
                  <a:schemeClr val="bg1"/>
                </a:solidFill>
                <a:effectLst>
                  <a:outerShdw blurRad="38100" dist="38100" dir="2700000" algn="tl">
                    <a:srgbClr val="000000">
                      <a:alpha val="43137"/>
                    </a:srgbClr>
                  </a:outerShdw>
                </a:effectLst>
              </a:rPr>
              <a:t>シャイニネスマップなし</a:t>
            </a:r>
            <a:endParaRPr lang="en-US" altLang="ja-JP" sz="2400" dirty="0">
              <a:ln>
                <a:solidFill>
                  <a:schemeClr val="tx1">
                    <a:alpha val="50000"/>
                  </a:schemeClr>
                </a:solidFill>
              </a:ln>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マイクロファセット</a:t>
            </a:r>
            <a:endParaRPr lang="ja-JP" altLang="en-US" dirty="0"/>
          </a:p>
        </p:txBody>
      </p:sp>
      <p:pic>
        <p:nvPicPr>
          <p:cNvPr id="35845" name="Picture 2" descr="microface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93863"/>
            <a:ext cx="9144000"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Line 5"/>
          <p:cNvSpPr>
            <a:spLocks noChangeShapeType="1"/>
          </p:cNvSpPr>
          <p:nvPr/>
        </p:nvSpPr>
        <p:spPr bwMode="auto">
          <a:xfrm flipV="1">
            <a:off x="1185863" y="5108575"/>
            <a:ext cx="1127125" cy="49371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a:p>
        </p:txBody>
      </p:sp>
      <p:sp>
        <p:nvSpPr>
          <p:cNvPr id="35847" name="Text Box 6"/>
          <p:cNvSpPr txBox="1">
            <a:spLocks noChangeArrowheads="1"/>
          </p:cNvSpPr>
          <p:nvPr/>
        </p:nvSpPr>
        <p:spPr bwMode="auto">
          <a:xfrm>
            <a:off x="0" y="5573713"/>
            <a:ext cx="2233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400">
                <a:latin typeface="Verdana" pitchFamily="34" charset="0"/>
                <a:ea typeface="HGPｺﾞｼｯｸM" pitchFamily="50" charset="-128"/>
              </a:rPr>
              <a:t>マイクロファセット</a:t>
            </a:r>
          </a:p>
        </p:txBody>
      </p:sp>
      <p:sp>
        <p:nvSpPr>
          <p:cNvPr id="35848" name="Text Box 7"/>
          <p:cNvSpPr txBox="1">
            <a:spLocks noChangeArrowheads="1"/>
          </p:cNvSpPr>
          <p:nvPr/>
        </p:nvSpPr>
        <p:spPr bwMode="auto">
          <a:xfrm>
            <a:off x="4803775" y="1517650"/>
            <a:ext cx="340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400">
                <a:latin typeface="Verdana" pitchFamily="34" charset="0"/>
                <a:ea typeface="HGPｺﾞｼｯｸM" pitchFamily="50" charset="-128"/>
              </a:rPr>
              <a:t>微小平面の平均法線</a:t>
            </a:r>
            <a:r>
              <a:rPr lang="en-US" altLang="ja-JP" sz="2400">
                <a:latin typeface="Verdana" pitchFamily="34" charset="0"/>
                <a:ea typeface="HGPｺﾞｼｯｸM" pitchFamily="50" charset="-128"/>
              </a:rPr>
              <a:t>(N)</a:t>
            </a:r>
          </a:p>
        </p:txBody>
      </p:sp>
      <p:sp>
        <p:nvSpPr>
          <p:cNvPr id="35849" name="Line 8"/>
          <p:cNvSpPr>
            <a:spLocks noChangeShapeType="1"/>
          </p:cNvSpPr>
          <p:nvPr/>
        </p:nvSpPr>
        <p:spPr bwMode="auto">
          <a:xfrm>
            <a:off x="2382838" y="2209800"/>
            <a:ext cx="509587" cy="23812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a:p>
        </p:txBody>
      </p:sp>
      <p:sp>
        <p:nvSpPr>
          <p:cNvPr id="35850" name="Text Box 9"/>
          <p:cNvSpPr txBox="1">
            <a:spLocks noChangeArrowheads="1"/>
          </p:cNvSpPr>
          <p:nvPr/>
        </p:nvSpPr>
        <p:spPr bwMode="auto">
          <a:xfrm>
            <a:off x="523875" y="1644650"/>
            <a:ext cx="362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400">
                <a:latin typeface="Verdana" pitchFamily="34" charset="0"/>
                <a:ea typeface="HGPｺﾞｼｯｸM" pitchFamily="50" charset="-128"/>
              </a:rPr>
              <a:t>マイクロファセットの法線</a:t>
            </a:r>
            <a:r>
              <a:rPr lang="en-US" altLang="ja-JP" sz="2400">
                <a:latin typeface="Verdana" pitchFamily="34" charset="0"/>
                <a:ea typeface="HGPｺﾞｼｯｸM" pitchFamily="50" charset="-128"/>
              </a:rPr>
              <a:t>(H)</a:t>
            </a:r>
          </a:p>
        </p:txBody>
      </p:sp>
      <p:sp>
        <p:nvSpPr>
          <p:cNvPr id="35851" name="Text Box 6"/>
          <p:cNvSpPr txBox="1">
            <a:spLocks noChangeArrowheads="1"/>
          </p:cNvSpPr>
          <p:nvPr/>
        </p:nvSpPr>
        <p:spPr bwMode="auto">
          <a:xfrm>
            <a:off x="5892800" y="5322888"/>
            <a:ext cx="25765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400">
                <a:latin typeface="Verdana" pitchFamily="34" charset="0"/>
                <a:ea typeface="HGPｺﾞｼｯｸM" pitchFamily="50" charset="-128"/>
              </a:rPr>
              <a:t>シェーディング平面</a:t>
            </a:r>
            <a:endParaRPr lang="en-US" altLang="ja-JP" sz="2400">
              <a:latin typeface="Verdana" pitchFamily="34" charset="0"/>
              <a:ea typeface="HGPｺﾞｼｯｸM" pitchFamily="50"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smtClean="0"/>
              <a:t>物理的なビジュアルとは</a:t>
            </a:r>
            <a:r>
              <a:rPr lang="en-US" altLang="ja-JP" dirty="0" smtClean="0"/>
              <a:t>?</a:t>
            </a:r>
            <a:endParaRPr lang="ja-JP" altLang="en-US" dirty="0" smtClean="0"/>
          </a:p>
        </p:txBody>
      </p:sp>
      <p:sp>
        <p:nvSpPr>
          <p:cNvPr id="4099" name="Rectangle 3"/>
          <p:cNvSpPr>
            <a:spLocks noGrp="1"/>
          </p:cNvSpPr>
          <p:nvPr>
            <p:ph type="body" idx="1"/>
          </p:nvPr>
        </p:nvSpPr>
        <p:spPr/>
        <p:txBody>
          <a:bodyPr/>
          <a:lstStyle/>
          <a:p>
            <a:r>
              <a:rPr lang="ja-JP" altLang="en-US" dirty="0" smtClean="0"/>
              <a:t>レンダリング</a:t>
            </a:r>
            <a:r>
              <a:rPr lang="en-US" altLang="ja-JP" dirty="0" smtClean="0"/>
              <a:t>(</a:t>
            </a:r>
            <a:r>
              <a:rPr lang="ja-JP" altLang="en-US" dirty="0" smtClean="0"/>
              <a:t>シェーダ</a:t>
            </a:r>
            <a:r>
              <a:rPr lang="en-US" altLang="ja-JP" dirty="0" smtClean="0"/>
              <a:t>)</a:t>
            </a:r>
            <a:r>
              <a:rPr lang="ja-JP" altLang="en-US" dirty="0" smtClean="0"/>
              <a:t>だけが物理であればいいわけではない</a:t>
            </a:r>
          </a:p>
          <a:p>
            <a:pPr lvl="1"/>
            <a:r>
              <a:rPr lang="ja-JP" altLang="en-US" dirty="0" smtClean="0"/>
              <a:t>クオリティの高いビジュアルはやはりアートアセットの出来</a:t>
            </a:r>
            <a:r>
              <a:rPr lang="en-US" altLang="ja-JP" dirty="0" smtClean="0"/>
              <a:t>(</a:t>
            </a:r>
            <a:r>
              <a:rPr lang="ja-JP" altLang="en-US" dirty="0" smtClean="0"/>
              <a:t>アーティストのスキル</a:t>
            </a:r>
            <a:r>
              <a:rPr lang="en-US" altLang="ja-JP" dirty="0" smtClean="0"/>
              <a:t>)</a:t>
            </a:r>
            <a:r>
              <a:rPr lang="ja-JP" altLang="en-US" dirty="0" smtClean="0"/>
              <a:t>で決まる</a:t>
            </a:r>
          </a:p>
          <a:p>
            <a:pPr lvl="2"/>
            <a:r>
              <a:rPr lang="ja-JP" altLang="en-US" dirty="0" smtClean="0"/>
              <a:t>とはいえ物理的なアートアセット製作にはある程度のコツがあるのもの事実</a:t>
            </a:r>
          </a:p>
          <a:p>
            <a:pPr lvl="3"/>
            <a:r>
              <a:rPr lang="ja-JP" altLang="en-US" dirty="0" smtClean="0"/>
              <a:t>物理的制約を知った上でマテリアルやテクスチャを製作すれば非現実的な表現に関しても説得力を持たせられる</a:t>
            </a:r>
            <a:endParaRPr lang="en-US" altLang="ja-JP"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シャイニネスマップ</a:t>
            </a:r>
            <a:endParaRPr lang="ja-JP" altLang="en-US" dirty="0"/>
          </a:p>
        </p:txBody>
      </p:sp>
      <p:sp>
        <p:nvSpPr>
          <p:cNvPr id="36869" name="Rectangle 5"/>
          <p:cNvSpPr>
            <a:spLocks noChangeArrowheads="1"/>
          </p:cNvSpPr>
          <p:nvPr/>
        </p:nvSpPr>
        <p:spPr bwMode="auto">
          <a:xfrm>
            <a:off x="1114425" y="4867275"/>
            <a:ext cx="7162800" cy="1409700"/>
          </a:xfrm>
          <a:prstGeom prst="rect">
            <a:avLst/>
          </a:prstGeom>
          <a:solidFill>
            <a:srgbClr val="CC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0" name="Rectangle 6"/>
          <p:cNvSpPr>
            <a:spLocks noChangeArrowheads="1"/>
          </p:cNvSpPr>
          <p:nvPr/>
        </p:nvSpPr>
        <p:spPr bwMode="auto">
          <a:xfrm>
            <a:off x="4562475" y="5076825"/>
            <a:ext cx="247650" cy="40005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sp>
        <p:nvSpPr>
          <p:cNvPr id="36871" name="Line 7"/>
          <p:cNvSpPr>
            <a:spLocks noChangeShapeType="1"/>
          </p:cNvSpPr>
          <p:nvPr/>
        </p:nvSpPr>
        <p:spPr bwMode="auto">
          <a:xfrm flipH="1">
            <a:off x="4676775" y="4279900"/>
            <a:ext cx="2416175" cy="80645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3" name="Line 9"/>
          <p:cNvSpPr>
            <a:spLocks noChangeShapeType="1"/>
          </p:cNvSpPr>
          <p:nvPr/>
        </p:nvSpPr>
        <p:spPr bwMode="auto">
          <a:xfrm>
            <a:off x="7112000" y="4286250"/>
            <a:ext cx="895350" cy="77787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5" name="Rectangle 11"/>
          <p:cNvSpPr>
            <a:spLocks noChangeArrowheads="1"/>
          </p:cNvSpPr>
          <p:nvPr/>
        </p:nvSpPr>
        <p:spPr bwMode="auto">
          <a:xfrm>
            <a:off x="5349875" y="5568950"/>
            <a:ext cx="219075" cy="15240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sp>
        <p:nvSpPr>
          <p:cNvPr id="36876" name="Rectangle 12"/>
          <p:cNvSpPr>
            <a:spLocks noChangeArrowheads="1"/>
          </p:cNvSpPr>
          <p:nvPr/>
        </p:nvSpPr>
        <p:spPr bwMode="auto">
          <a:xfrm>
            <a:off x="7908925" y="5070475"/>
            <a:ext cx="219075" cy="15240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a:p>
        </p:txBody>
      </p:sp>
      <p:sp>
        <p:nvSpPr>
          <p:cNvPr id="36877" name="Line 13"/>
          <p:cNvSpPr>
            <a:spLocks noChangeShapeType="1"/>
          </p:cNvSpPr>
          <p:nvPr/>
        </p:nvSpPr>
        <p:spPr bwMode="auto">
          <a:xfrm flipH="1">
            <a:off x="5464175" y="4264025"/>
            <a:ext cx="1660525" cy="127635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36874" name="Object 5"/>
          <p:cNvGraphicFramePr>
            <a:graphicFrameLocks noChangeAspect="1"/>
          </p:cNvGraphicFramePr>
          <p:nvPr/>
        </p:nvGraphicFramePr>
        <p:xfrm>
          <a:off x="1219200" y="5000625"/>
          <a:ext cx="6934200" cy="1209675"/>
        </p:xfrm>
        <a:graphic>
          <a:graphicData uri="http://schemas.openxmlformats.org/presentationml/2006/ole">
            <p:oleObj spid="_x0000_s36995" name="数式" r:id="rId3" imgW="3276600" imgH="571500" progId="Equation.3">
              <p:embed/>
            </p:oleObj>
          </a:graphicData>
        </a:graphic>
      </p:graphicFrame>
      <p:pic>
        <p:nvPicPr>
          <p:cNvPr id="36878" name="Picture 14" descr="p35_shinines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750" y="968375"/>
            <a:ext cx="5670550" cy="3190875"/>
          </a:xfrm>
          <a:prstGeom prst="rect">
            <a:avLst/>
          </a:prstGeom>
          <a:noFill/>
          <a:extLst>
            <a:ext uri="{909E8E84-426E-40DD-AFC4-6F175D3DCCD1}">
              <a14:hiddenFill xmlns="" xmlns:a14="http://schemas.microsoft.com/office/drawing/2010/main">
                <a:solidFill>
                  <a:srgbClr val="FFFFFF"/>
                </a:solidFill>
              </a14:hiddenFill>
            </a:ext>
          </a:extLst>
        </p:spPr>
      </p:pic>
      <p:pic>
        <p:nvPicPr>
          <p:cNvPr id="36879" name="Picture 15" descr="p35_shininessma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16600" y="958850"/>
            <a:ext cx="3327400" cy="3327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シャイニネスマップの設計</a:t>
            </a:r>
            <a:endParaRPr lang="ja-JP" altLang="en-US" dirty="0"/>
          </a:p>
        </p:txBody>
      </p:sp>
      <p:sp>
        <p:nvSpPr>
          <p:cNvPr id="37891" name="コンテンツ プレースホルダー 2"/>
          <p:cNvSpPr>
            <a:spLocks noGrp="1"/>
          </p:cNvSpPr>
          <p:nvPr>
            <p:ph idx="1"/>
          </p:nvPr>
        </p:nvSpPr>
        <p:spPr>
          <a:xfrm>
            <a:off x="457200" y="1257300"/>
            <a:ext cx="8229600" cy="1667055"/>
          </a:xfrm>
        </p:spPr>
        <p:txBody>
          <a:bodyPr/>
          <a:lstStyle/>
          <a:p>
            <a:r>
              <a:rPr lang="ja-JP" altLang="en-US" smtClean="0"/>
              <a:t>シャイネスマップはレンダラーによって扱いが</a:t>
            </a:r>
            <a:r>
              <a:rPr lang="en-US" altLang="ja-JP" smtClean="0"/>
              <a:t/>
            </a:r>
            <a:br>
              <a:rPr lang="en-US" altLang="ja-JP" smtClean="0"/>
            </a:br>
            <a:r>
              <a:rPr lang="ja-JP" altLang="en-US" smtClean="0"/>
              <a:t>異なることが多いので注意</a:t>
            </a:r>
            <a:endParaRPr lang="en-US" altLang="ja-JP" smtClean="0"/>
          </a:p>
          <a:p>
            <a:pPr lvl="1"/>
            <a:r>
              <a:rPr lang="ja-JP" altLang="en-US" smtClean="0"/>
              <a:t>スケーラ形式、</a:t>
            </a:r>
            <a:r>
              <a:rPr lang="en-US" altLang="ja-JP" smtClean="0"/>
              <a:t>exp</a:t>
            </a:r>
            <a:r>
              <a:rPr lang="ja-JP" altLang="en-US" smtClean="0"/>
              <a:t>、逆数</a:t>
            </a:r>
            <a:endParaRPr lang="en-US" altLang="ja-JP" smtClean="0"/>
          </a:p>
          <a:p>
            <a:pPr lvl="1"/>
            <a:endParaRPr lang="ja-JP" altLang="en-US" smtClean="0"/>
          </a:p>
        </p:txBody>
      </p:sp>
      <mc:AlternateContent xmlns:mc="http://schemas.openxmlformats.org/markup-compatibility/2006">
        <mc:Choice xmlns="" xmlns:a14="http://schemas.microsoft.com/office/drawing/2010/main" Requires="a14">
          <p:graphicFrame>
            <p:nvGraphicFramePr>
              <p:cNvPr id="5" name="表 4"/>
              <p:cNvGraphicFramePr>
                <a:graphicFrameLocks noGrp="1"/>
              </p:cNvGraphicFramePr>
              <p:nvPr>
                <p:extLst>
                  <p:ext uri="{D42A27DB-BD31-4B8C-83A1-F6EECF244321}">
                    <p14:modId xmlns:p14="http://schemas.microsoft.com/office/powerpoint/2010/main" val="3046093215"/>
                  </p:ext>
                </p:extLst>
              </p:nvPr>
            </p:nvGraphicFramePr>
            <p:xfrm>
              <a:off x="1929439" y="3122283"/>
              <a:ext cx="5842959" cy="3002473"/>
            </p:xfrm>
            <a:graphic>
              <a:graphicData uri="http://schemas.openxmlformats.org/drawingml/2006/table">
                <a:tbl>
                  <a:tblPr bandRow="1">
                    <a:tableStyleId>{5C22544A-7EE6-4342-B048-85BDC9FD1C3A}</a:tableStyleId>
                  </a:tblPr>
                  <a:tblGrid>
                    <a:gridCol w="5842959"/>
                  </a:tblGrid>
                  <a:tr h="688057">
                    <a:tc>
                      <a:txBody>
                        <a:bodyPr/>
                        <a:lstStyle/>
                        <a:p>
                          <a:pPr/>
                          <a14:m>
                            <m:oMathPara xmlns:m="http://schemas.openxmlformats.org/officeDocument/2006/math">
                              <m:oMathParaPr>
                                <m:jc m:val="centerGroup"/>
                              </m:oMathParaPr>
                              <m:oMath xmlns:m="http://schemas.openxmlformats.org/officeDocument/2006/math">
                                <m:r>
                                  <a:rPr kumimoji="1" lang="en-US" altLang="ja-JP" sz="2800" b="1" i="1" smtClean="0">
                                    <a:latin typeface="Cambria Math"/>
                                  </a:rPr>
                                  <m:t>𝒔</m:t>
                                </m:r>
                                <m:r>
                                  <a:rPr kumimoji="1" lang="en-US" altLang="ja-JP" sz="2800" b="1" i="1" smtClean="0">
                                    <a:latin typeface="Cambria Math"/>
                                  </a:rPr>
                                  <m:t>=</m:t>
                                </m:r>
                                <m:r>
                                  <a:rPr kumimoji="1" lang="en-US" altLang="ja-JP" sz="2800" b="1" i="1" smtClean="0">
                                    <a:latin typeface="Cambria Math"/>
                                  </a:rPr>
                                  <m:t>𝒔𝒄𝒂𝒍𝒆</m:t>
                                </m:r>
                                <m:r>
                                  <a:rPr kumimoji="1" lang="en-US" altLang="ja-JP" sz="2800" b="1" i="1" smtClean="0">
                                    <a:latin typeface="Cambria Math"/>
                                    <a:ea typeface="Cambria Math"/>
                                  </a:rPr>
                                  <m:t>∙</m:t>
                                </m:r>
                                <m:r>
                                  <a:rPr kumimoji="1" lang="en-US" altLang="ja-JP" sz="2800" b="1" i="1" smtClean="0">
                                    <a:latin typeface="Cambria Math"/>
                                    <a:ea typeface="Cambria Math"/>
                                  </a:rPr>
                                  <m:t>𝒕𝒆𝒙</m:t>
                                </m:r>
                                <m:r>
                                  <a:rPr kumimoji="1" lang="en-US" altLang="ja-JP" sz="2800" b="1" i="1" smtClean="0">
                                    <a:latin typeface="Cambria Math"/>
                                    <a:ea typeface="Cambria Math"/>
                                  </a:rPr>
                                  <m:t>(</m:t>
                                </m:r>
                                <m:r>
                                  <a:rPr kumimoji="1" lang="en-US" altLang="ja-JP" sz="2800" b="1" i="1" smtClean="0">
                                    <a:latin typeface="Cambria Math"/>
                                    <a:ea typeface="Cambria Math"/>
                                  </a:rPr>
                                  <m:t>𝒖</m:t>
                                </m:r>
                                <m:r>
                                  <a:rPr kumimoji="1" lang="en-US" altLang="ja-JP" sz="2800" b="1" i="1" smtClean="0">
                                    <a:latin typeface="Cambria Math"/>
                                    <a:ea typeface="Cambria Math"/>
                                  </a:rPr>
                                  <m:t>,</m:t>
                                </m:r>
                                <m:r>
                                  <a:rPr kumimoji="1" lang="en-US" altLang="ja-JP" sz="2800" b="1" i="1" smtClean="0">
                                    <a:latin typeface="Cambria Math"/>
                                    <a:ea typeface="Cambria Math"/>
                                  </a:rPr>
                                  <m:t>𝒗</m:t>
                                </m:r>
                                <m:r>
                                  <a:rPr kumimoji="1" lang="en-US" altLang="ja-JP" sz="2800" b="1" i="1" smtClean="0">
                                    <a:latin typeface="Cambria Math"/>
                                    <a:ea typeface="Cambria Math"/>
                                  </a:rPr>
                                  <m:t>)</m:t>
                                </m:r>
                              </m:oMath>
                            </m:oMathPara>
                          </a14:m>
                          <a:endParaRPr kumimoji="1" lang="ja-JP" altLang="en-US" sz="2800" b="1" dirty="0"/>
                        </a:p>
                      </a:txBody>
                      <a:tcPr anchor="ctr"/>
                    </a:tc>
                  </a:tr>
                  <a:tr h="688057">
                    <a:tc>
                      <a:txBody>
                        <a:bodyPr/>
                        <a:lstStyle/>
                        <a:p>
                          <a:pPr/>
                          <a14:m>
                            <m:oMathPara xmlns:m="http://schemas.openxmlformats.org/officeDocument/2006/math">
                              <m:oMathParaPr>
                                <m:jc m:val="centerGroup"/>
                              </m:oMathParaPr>
                              <m:oMath xmlns:m="http://schemas.openxmlformats.org/officeDocument/2006/math">
                                <m:r>
                                  <a:rPr kumimoji="1" lang="en-US" altLang="ja-JP" sz="2800" b="1" i="1" smtClean="0">
                                    <a:latin typeface="Cambria Math"/>
                                  </a:rPr>
                                  <m:t>𝒔</m:t>
                                </m:r>
                                <m:r>
                                  <a:rPr kumimoji="1" lang="en-US" altLang="ja-JP" sz="2800" b="1" i="1" smtClean="0">
                                    <a:latin typeface="Cambria Math"/>
                                  </a:rPr>
                                  <m:t>=</m:t>
                                </m:r>
                                <m:r>
                                  <a:rPr kumimoji="1" lang="en-US" altLang="ja-JP" sz="2800" b="1" i="1" smtClean="0">
                                    <a:latin typeface="Cambria Math"/>
                                  </a:rPr>
                                  <m:t>𝒆𝒙𝒑</m:t>
                                </m:r>
                                <m:r>
                                  <a:rPr kumimoji="1" lang="en-US" altLang="ja-JP" sz="2800" b="1" i="1" smtClean="0">
                                    <a:latin typeface="Cambria Math"/>
                                  </a:rPr>
                                  <m:t>𝟐</m:t>
                                </m:r>
                                <m:d>
                                  <m:dPr>
                                    <m:ctrlPr>
                                      <a:rPr kumimoji="1" lang="en-US" altLang="ja-JP" sz="2800" b="1" i="1" smtClean="0">
                                        <a:latin typeface="Cambria Math"/>
                                      </a:rPr>
                                    </m:ctrlPr>
                                  </m:dPr>
                                  <m:e>
                                    <m:r>
                                      <a:rPr kumimoji="1" lang="en-US" altLang="ja-JP" sz="2800" b="1" i="1" smtClean="0">
                                        <a:latin typeface="Cambria Math"/>
                                      </a:rPr>
                                      <m:t>𝟏𝟑</m:t>
                                    </m:r>
                                    <m:r>
                                      <a:rPr kumimoji="1" lang="en-US" altLang="ja-JP" sz="2800" b="1" i="1" smtClean="0">
                                        <a:latin typeface="Cambria Math"/>
                                        <a:ea typeface="Cambria Math"/>
                                      </a:rPr>
                                      <m:t>𝒕𝒆𝒙</m:t>
                                    </m:r>
                                    <m:r>
                                      <a:rPr kumimoji="1" lang="en-US" altLang="ja-JP" sz="2800" b="1" i="1" smtClean="0">
                                        <a:latin typeface="Cambria Math"/>
                                        <a:ea typeface="Cambria Math"/>
                                      </a:rPr>
                                      <m:t>(</m:t>
                                    </m:r>
                                    <m:r>
                                      <a:rPr kumimoji="1" lang="en-US" altLang="ja-JP" sz="2800" b="1" i="1" smtClean="0">
                                        <a:latin typeface="Cambria Math"/>
                                        <a:ea typeface="Cambria Math"/>
                                      </a:rPr>
                                      <m:t>𝒖</m:t>
                                    </m:r>
                                    <m:r>
                                      <a:rPr kumimoji="1" lang="en-US" altLang="ja-JP" sz="2800" b="1" i="1" smtClean="0">
                                        <a:latin typeface="Cambria Math"/>
                                        <a:ea typeface="Cambria Math"/>
                                      </a:rPr>
                                      <m:t>,</m:t>
                                    </m:r>
                                    <m:r>
                                      <a:rPr kumimoji="1" lang="en-US" altLang="ja-JP" sz="2800" b="1" i="1" smtClean="0">
                                        <a:latin typeface="Cambria Math"/>
                                        <a:ea typeface="Cambria Math"/>
                                      </a:rPr>
                                      <m:t>𝒗</m:t>
                                    </m:r>
                                    <m:r>
                                      <a:rPr kumimoji="1" lang="en-US" altLang="ja-JP" sz="2800" b="1" i="1" smtClean="0">
                                        <a:latin typeface="Cambria Math"/>
                                        <a:ea typeface="Cambria Math"/>
                                      </a:rPr>
                                      <m:t>)</m:t>
                                    </m:r>
                                  </m:e>
                                </m:d>
                              </m:oMath>
                            </m:oMathPara>
                          </a14:m>
                          <a:endParaRPr kumimoji="1" lang="ja-JP" altLang="en-US" dirty="0"/>
                        </a:p>
                      </a:txBody>
                      <a:tcPr anchor="ctr"/>
                    </a:tc>
                  </a:tr>
                  <a:tr h="688057">
                    <a:tc>
                      <a:txBody>
                        <a:bodyPr/>
                        <a:lstStyle/>
                        <a:p>
                          <a:pPr/>
                          <a14:m>
                            <m:oMathPara xmlns:m="http://schemas.openxmlformats.org/officeDocument/2006/math">
                              <m:oMathParaPr>
                                <m:jc m:val="centerGroup"/>
                              </m:oMathParaPr>
                              <m:oMath xmlns:m="http://schemas.openxmlformats.org/officeDocument/2006/math">
                                <m:r>
                                  <a:rPr kumimoji="1" lang="en-US" altLang="ja-JP" sz="2800" b="1" i="1" smtClean="0">
                                    <a:latin typeface="Cambria Math"/>
                                  </a:rPr>
                                  <m:t>𝒔</m:t>
                                </m:r>
                                <m:r>
                                  <a:rPr kumimoji="1" lang="en-US" altLang="ja-JP" sz="2800" b="1" i="1" smtClean="0">
                                    <a:latin typeface="Cambria Math"/>
                                  </a:rPr>
                                  <m:t>=</m:t>
                                </m:r>
                                <m:r>
                                  <a:rPr kumimoji="1" lang="en-US" altLang="ja-JP" sz="2800" b="1" i="1" smtClean="0">
                                    <a:latin typeface="Cambria Math"/>
                                  </a:rPr>
                                  <m:t>𝒆𝒙𝒑</m:t>
                                </m:r>
                                <m:r>
                                  <a:rPr kumimoji="1" lang="en-US" altLang="ja-JP" sz="2800" b="1" i="1" smtClean="0">
                                    <a:latin typeface="Cambria Math"/>
                                  </a:rPr>
                                  <m:t>𝟐</m:t>
                                </m:r>
                                <m:d>
                                  <m:dPr>
                                    <m:ctrlPr>
                                      <a:rPr kumimoji="1" lang="en-US" altLang="ja-JP" sz="2800" b="1" i="1" smtClean="0">
                                        <a:latin typeface="Cambria Math"/>
                                      </a:rPr>
                                    </m:ctrlPr>
                                  </m:dPr>
                                  <m:e>
                                    <m:r>
                                      <a:rPr kumimoji="1" lang="en-US" altLang="ja-JP" sz="2800" b="1" i="1" smtClean="0">
                                        <a:latin typeface="Cambria Math"/>
                                      </a:rPr>
                                      <m:t>𝟏𝟓</m:t>
                                    </m:r>
                                    <m:r>
                                      <a:rPr kumimoji="1" lang="en-US" altLang="ja-JP" sz="2800" b="1" i="1" smtClean="0">
                                        <a:latin typeface="Cambria Math"/>
                                        <a:ea typeface="Cambria Math"/>
                                      </a:rPr>
                                      <m:t>𝒕𝒆𝒙</m:t>
                                    </m:r>
                                    <m:r>
                                      <a:rPr kumimoji="1" lang="en-US" altLang="ja-JP" sz="2800" b="1" i="1" smtClean="0">
                                        <a:latin typeface="Cambria Math"/>
                                        <a:ea typeface="Cambria Math"/>
                                      </a:rPr>
                                      <m:t>(</m:t>
                                    </m:r>
                                    <m:r>
                                      <a:rPr kumimoji="1" lang="en-US" altLang="ja-JP" sz="2800" b="1" i="1" smtClean="0">
                                        <a:latin typeface="Cambria Math"/>
                                        <a:ea typeface="Cambria Math"/>
                                      </a:rPr>
                                      <m:t>𝒖</m:t>
                                    </m:r>
                                    <m:r>
                                      <a:rPr kumimoji="1" lang="en-US" altLang="ja-JP" sz="2800" b="1" i="1" smtClean="0">
                                        <a:latin typeface="Cambria Math"/>
                                        <a:ea typeface="Cambria Math"/>
                                      </a:rPr>
                                      <m:t>,</m:t>
                                    </m:r>
                                    <m:r>
                                      <a:rPr kumimoji="1" lang="en-US" altLang="ja-JP" sz="2800" b="1" i="1" smtClean="0">
                                        <a:latin typeface="Cambria Math"/>
                                        <a:ea typeface="Cambria Math"/>
                                      </a:rPr>
                                      <m:t>𝒗</m:t>
                                    </m:r>
                                    <m:r>
                                      <a:rPr kumimoji="1" lang="en-US" altLang="ja-JP" sz="2800" b="1" i="1" smtClean="0">
                                        <a:latin typeface="Cambria Math"/>
                                        <a:ea typeface="Cambria Math"/>
                                      </a:rPr>
                                      <m:t>)</m:t>
                                    </m:r>
                                  </m:e>
                                </m:d>
                              </m:oMath>
                            </m:oMathPara>
                          </a14:m>
                          <a:endParaRPr kumimoji="1" lang="ja-JP" altLang="en-US" dirty="0"/>
                        </a:p>
                      </a:txBody>
                      <a:tcPr anchor="ctr"/>
                    </a:tc>
                  </a:tr>
                  <a:tr h="938302">
                    <a:tc>
                      <a:txBody>
                        <a:bodyPr/>
                        <a:lstStyle/>
                        <a:p>
                          <a:pPr/>
                          <a14:m>
                            <m:oMathPara xmlns:m="http://schemas.openxmlformats.org/officeDocument/2006/math">
                              <m:oMathParaPr>
                                <m:jc m:val="centerGroup"/>
                              </m:oMathParaPr>
                              <m:oMath xmlns:m="http://schemas.openxmlformats.org/officeDocument/2006/math">
                                <m:r>
                                  <a:rPr kumimoji="1" lang="en-US" altLang="ja-JP" sz="2800" b="1" i="1" smtClean="0">
                                    <a:latin typeface="Cambria Math"/>
                                  </a:rPr>
                                  <m:t>𝒔</m:t>
                                </m:r>
                                <m:r>
                                  <a:rPr kumimoji="1" lang="en-US" altLang="ja-JP" sz="2800" b="1" i="1" smtClean="0">
                                    <a:latin typeface="Cambria Math"/>
                                  </a:rPr>
                                  <m:t>=</m:t>
                                </m:r>
                                <m:f>
                                  <m:fPr>
                                    <m:type m:val="skw"/>
                                    <m:ctrlPr>
                                      <a:rPr kumimoji="1" lang="en-US" altLang="ja-JP" sz="2800" b="1" i="1" smtClean="0">
                                        <a:latin typeface="Cambria Math"/>
                                      </a:rPr>
                                    </m:ctrlPr>
                                  </m:fPr>
                                  <m:num>
                                    <m:r>
                                      <a:rPr kumimoji="1" lang="en-US" altLang="ja-JP" sz="2800" b="1" i="1" smtClean="0">
                                        <a:latin typeface="Cambria Math"/>
                                      </a:rPr>
                                      <m:t>𝟏</m:t>
                                    </m:r>
                                  </m:num>
                                  <m:den>
                                    <m:r>
                                      <a:rPr kumimoji="1" lang="en-US" altLang="ja-JP" sz="2800" b="1" i="1" smtClean="0">
                                        <a:latin typeface="Cambria Math"/>
                                        <a:ea typeface="Cambria Math"/>
                                      </a:rPr>
                                      <m:t>𝒕𝒆𝒙</m:t>
                                    </m:r>
                                    <m:r>
                                      <a:rPr kumimoji="1" lang="en-US" altLang="ja-JP" sz="2800" b="1" i="1" smtClean="0">
                                        <a:latin typeface="Cambria Math"/>
                                        <a:ea typeface="Cambria Math"/>
                                      </a:rPr>
                                      <m:t>(</m:t>
                                    </m:r>
                                    <m:r>
                                      <a:rPr kumimoji="1" lang="en-US" altLang="ja-JP" sz="2800" b="1" i="1" smtClean="0">
                                        <a:latin typeface="Cambria Math"/>
                                        <a:ea typeface="Cambria Math"/>
                                      </a:rPr>
                                      <m:t>𝒖</m:t>
                                    </m:r>
                                    <m:r>
                                      <a:rPr kumimoji="1" lang="en-US" altLang="ja-JP" sz="2800" b="1" i="1" smtClean="0">
                                        <a:latin typeface="Cambria Math"/>
                                        <a:ea typeface="Cambria Math"/>
                                      </a:rPr>
                                      <m:t>,</m:t>
                                    </m:r>
                                    <m:r>
                                      <a:rPr kumimoji="1" lang="en-US" altLang="ja-JP" sz="2800" b="1" i="1" smtClean="0">
                                        <a:latin typeface="Cambria Math"/>
                                        <a:ea typeface="Cambria Math"/>
                                      </a:rPr>
                                      <m:t>𝒗</m:t>
                                    </m:r>
                                    <m:r>
                                      <a:rPr kumimoji="1" lang="en-US" altLang="ja-JP" sz="2800" b="1" i="1" smtClean="0">
                                        <a:latin typeface="Cambria Math"/>
                                        <a:ea typeface="Cambria Math"/>
                                      </a:rPr>
                                      <m:t>)</m:t>
                                    </m:r>
                                  </m:den>
                                </m:f>
                              </m:oMath>
                            </m:oMathPara>
                          </a14:m>
                          <a:endParaRPr kumimoji="1" lang="ja-JP" altLang="en-US" dirty="0"/>
                        </a:p>
                      </a:txBody>
                      <a:tcPr anchor="ctr"/>
                    </a:tc>
                  </a:tr>
                </a:tbl>
              </a:graphicData>
            </a:graphic>
          </p:graphicFrame>
        </mc:Choice>
        <mc:Fallback>
          <p:graphicFrame>
            <p:nvGraphicFramePr>
              <p:cNvPr id="5" name="表 4"/>
              <p:cNvGraphicFramePr>
                <a:graphicFrameLocks noGrp="1"/>
              </p:cNvGraphicFramePr>
              <p:nvPr>
                <p:extLst>
                  <p:ext uri="{D42A27DB-BD31-4B8C-83A1-F6EECF244321}">
                    <p14:modId xmlns:a14="http://schemas.microsoft.com/office/drawing/2010/main" xmlns="" xmlns:p14="http://schemas.microsoft.com/office/powerpoint/2010/main" val="3046093215"/>
                  </p:ext>
                </p:extLst>
              </p:nvPr>
            </p:nvGraphicFramePr>
            <p:xfrm>
              <a:off x="1929439" y="3122283"/>
              <a:ext cx="5842959" cy="3002473"/>
            </p:xfrm>
            <a:graphic>
              <a:graphicData uri="http://schemas.openxmlformats.org/drawingml/2006/table">
                <a:tbl>
                  <a:tblPr bandRow="1">
                    <a:tableStyleId>{5C22544A-7EE6-4342-B048-85BDC9FD1C3A}</a:tableStyleId>
                  </a:tblPr>
                  <a:tblGrid>
                    <a:gridCol w="5842959"/>
                  </a:tblGrid>
                  <a:tr h="688057">
                    <a:tc>
                      <a:txBody>
                        <a:bodyPr/>
                        <a:lstStyle/>
                        <a:p>
                          <a:endParaRPr lang="ja-JP"/>
                        </a:p>
                      </a:txBody>
                      <a:tcPr anchor="ctr">
                        <a:blipFill rotWithShape="1">
                          <a:blip r:embed="rId2"/>
                          <a:stretch>
                            <a:fillRect l="-104" b="-336283"/>
                          </a:stretch>
                        </a:blipFill>
                      </a:tcPr>
                    </a:tc>
                  </a:tr>
                  <a:tr h="688057">
                    <a:tc>
                      <a:txBody>
                        <a:bodyPr/>
                        <a:lstStyle/>
                        <a:p>
                          <a:endParaRPr lang="ja-JP"/>
                        </a:p>
                      </a:txBody>
                      <a:tcPr anchor="ctr">
                        <a:blipFill rotWithShape="1">
                          <a:blip r:embed="rId2"/>
                          <a:stretch>
                            <a:fillRect l="-104" t="-100000" b="-236283"/>
                          </a:stretch>
                        </a:blipFill>
                      </a:tcPr>
                    </a:tc>
                  </a:tr>
                  <a:tr h="688057">
                    <a:tc>
                      <a:txBody>
                        <a:bodyPr/>
                        <a:lstStyle/>
                        <a:p>
                          <a:endParaRPr lang="ja-JP"/>
                        </a:p>
                      </a:txBody>
                      <a:tcPr anchor="ctr">
                        <a:blipFill rotWithShape="1">
                          <a:blip r:embed="rId2"/>
                          <a:stretch>
                            <a:fillRect l="-104" t="-200000" b="-136283"/>
                          </a:stretch>
                        </a:blipFill>
                      </a:tcPr>
                    </a:tc>
                  </a:tr>
                  <a:tr h="938302">
                    <a:tc>
                      <a:txBody>
                        <a:bodyPr/>
                        <a:lstStyle/>
                        <a:p>
                          <a:endParaRPr lang="ja-JP"/>
                        </a:p>
                      </a:txBody>
                      <a:tcPr anchor="ctr">
                        <a:blipFill rotWithShape="1">
                          <a:blip r:embed="rId2"/>
                          <a:stretch>
                            <a:fillRect l="-104" t="-220130"/>
                          </a:stretch>
                        </a:blipFill>
                      </a:tcPr>
                    </a:tc>
                  </a:tr>
                </a:tbl>
              </a:graphicData>
            </a:graphic>
          </p:graphicFrame>
        </mc:Fallback>
      </mc:AlternateContent>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手動でのシャイニネスマップ制作</a:t>
            </a:r>
            <a:endParaRPr lang="ja-JP" altLang="en-US" dirty="0"/>
          </a:p>
        </p:txBody>
      </p:sp>
      <p:sp>
        <p:nvSpPr>
          <p:cNvPr id="38915" name="コンテンツ プレースホルダー 2"/>
          <p:cNvSpPr>
            <a:spLocks noGrp="1"/>
          </p:cNvSpPr>
          <p:nvPr>
            <p:ph idx="1"/>
          </p:nvPr>
        </p:nvSpPr>
        <p:spPr>
          <a:xfrm>
            <a:off x="457200" y="1257300"/>
            <a:ext cx="8143875" cy="4792663"/>
          </a:xfrm>
        </p:spPr>
        <p:txBody>
          <a:bodyPr/>
          <a:lstStyle/>
          <a:p>
            <a:r>
              <a:rPr lang="ja-JP" altLang="en-US" dirty="0" smtClean="0"/>
              <a:t>手動でシャニネスマップを作るときは見た目で調整するしかない</a:t>
            </a:r>
            <a:endParaRPr lang="en-US" altLang="ja-JP" dirty="0" smtClean="0"/>
          </a:p>
          <a:p>
            <a:pPr lvl="1"/>
            <a:r>
              <a:rPr lang="ja-JP" altLang="en-US" dirty="0" smtClean="0"/>
              <a:t>グロシネスチャートは便利かも</a:t>
            </a:r>
            <a:endParaRPr lang="en-US" altLang="ja-JP" dirty="0" smtClean="0"/>
          </a:p>
          <a:p>
            <a:pPr lvl="2"/>
            <a:r>
              <a:rPr lang="en-US" altLang="ja-JP" sz="1200" dirty="0" smtClean="0"/>
              <a:t>http://seblagarde.wordpress.com/2012/04/30/</a:t>
            </a:r>
            <a:br>
              <a:rPr lang="en-US" altLang="ja-JP" sz="1200" dirty="0" smtClean="0"/>
            </a:br>
            <a:r>
              <a:rPr lang="en-US" altLang="ja-JP" sz="1200" dirty="0" err="1" smtClean="0"/>
              <a:t>dontnod</a:t>
            </a:r>
            <a:r>
              <a:rPr lang="en-US" altLang="ja-JP" sz="1200" dirty="0" smtClean="0"/>
              <a:t>-specular-and-glossiness-chart/</a:t>
            </a:r>
          </a:p>
          <a:p>
            <a:pPr lvl="1"/>
            <a:endParaRPr lang="ja-JP" altLang="en-US" sz="3200" dirty="0" smtClean="0"/>
          </a:p>
          <a:p>
            <a:pPr lvl="1"/>
            <a:r>
              <a:rPr lang="ja-JP" altLang="en-US" dirty="0" smtClean="0"/>
              <a:t>やはり慣れが重要</a:t>
            </a:r>
            <a:endParaRPr lang="en-US" altLang="ja-JP" dirty="0" smtClean="0"/>
          </a:p>
          <a:p>
            <a:pPr lvl="1"/>
            <a:r>
              <a:rPr lang="ja-JP" altLang="en-US" dirty="0" smtClean="0"/>
              <a:t>面光源と</a:t>
            </a:r>
            <a:r>
              <a:rPr lang="en-US" altLang="ja-JP" dirty="0" smtClean="0"/>
              <a:t>punctual</a:t>
            </a:r>
            <a:r>
              <a:rPr lang="ja-JP" altLang="en-US" dirty="0" smtClean="0"/>
              <a:t>ライト</a:t>
            </a:r>
            <a:r>
              <a:rPr lang="en-US" altLang="ja-JP" dirty="0" smtClean="0"/>
              <a:t>(</a:t>
            </a:r>
            <a:r>
              <a:rPr lang="ja-JP" altLang="en-US" dirty="0" smtClean="0"/>
              <a:t>点光源など</a:t>
            </a:r>
            <a:r>
              <a:rPr lang="en-US" altLang="ja-JP" dirty="0" smtClean="0"/>
              <a:t>)</a:t>
            </a:r>
            <a:r>
              <a:rPr lang="ja-JP" altLang="en-US" dirty="0" smtClean="0"/>
              <a:t>の</a:t>
            </a:r>
            <a:r>
              <a:rPr lang="ja-JP" altLang="en-US" dirty="0"/>
              <a:t>差の</a:t>
            </a:r>
            <a:r>
              <a:rPr lang="ja-JP" altLang="en-US" dirty="0" smtClean="0"/>
              <a:t>問題</a:t>
            </a:r>
            <a:endParaRPr lang="en-US" altLang="ja-JP" dirty="0" smtClean="0"/>
          </a:p>
          <a:p>
            <a:pPr lvl="2"/>
            <a:r>
              <a:rPr lang="ja-JP" altLang="en-US" dirty="0" smtClean="0"/>
              <a:t>光源環境の違いよるスペキュラーハイライトの差に注意</a:t>
            </a:r>
          </a:p>
        </p:txBody>
      </p:sp>
      <p:pic>
        <p:nvPicPr>
          <p:cNvPr id="38921"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10683" y="2064228"/>
            <a:ext cx="3379848" cy="1412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111816" y="3450524"/>
            <a:ext cx="2881222" cy="253916"/>
          </a:xfrm>
          <a:prstGeom prst="rect">
            <a:avLst/>
          </a:prstGeom>
          <a:noFill/>
        </p:spPr>
        <p:txBody>
          <a:bodyPr wrap="square" rtlCol="0">
            <a:spAutoFit/>
          </a:bodyPr>
          <a:lstStyle/>
          <a:p>
            <a:r>
              <a:rPr kumimoji="1" lang="en-US" altLang="ja-JP" sz="1050" dirty="0" smtClean="0"/>
              <a:t>Image from the blog by </a:t>
            </a:r>
            <a:r>
              <a:rPr lang="en-US" altLang="ja-JP" sz="1050" dirty="0" err="1" smtClean="0"/>
              <a:t>Sébastien</a:t>
            </a:r>
            <a:r>
              <a:rPr lang="en-US" altLang="ja-JP" sz="1050" dirty="0" smtClean="0"/>
              <a:t> </a:t>
            </a:r>
            <a:r>
              <a:rPr lang="en-US" altLang="ja-JP" sz="1050" dirty="0" err="1" smtClean="0"/>
              <a:t>Lagarde</a:t>
            </a:r>
            <a:r>
              <a:rPr lang="en-US" altLang="ja-JP" sz="1050" dirty="0" smtClean="0"/>
              <a:t> </a:t>
            </a:r>
            <a:endParaRPr kumimoji="1" lang="ja-JP" altLang="en-US" sz="105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スペキュラーハイライトと面光源</a:t>
            </a:r>
            <a:r>
              <a:rPr lang="en-US" altLang="ja-JP" dirty="0" smtClean="0"/>
              <a:t>(1)</a:t>
            </a:r>
            <a:endParaRPr lang="ja-JP" altLang="en-US" dirty="0"/>
          </a:p>
        </p:txBody>
      </p:sp>
      <p:sp>
        <p:nvSpPr>
          <p:cNvPr id="39939" name="コンテンツ プレースホルダー 2"/>
          <p:cNvSpPr>
            <a:spLocks noGrp="1"/>
          </p:cNvSpPr>
          <p:nvPr>
            <p:ph idx="1"/>
          </p:nvPr>
        </p:nvSpPr>
        <p:spPr>
          <a:xfrm>
            <a:off x="457200" y="1257301"/>
            <a:ext cx="8229600" cy="3365500"/>
          </a:xfrm>
        </p:spPr>
        <p:txBody>
          <a:bodyPr/>
          <a:lstStyle/>
          <a:p>
            <a:r>
              <a:rPr lang="ja-JP" altLang="en-US" dirty="0" smtClean="0"/>
              <a:t>光源による違いとハイライトそのものによる違い</a:t>
            </a:r>
            <a:endParaRPr lang="en-US" altLang="ja-JP" dirty="0" smtClean="0"/>
          </a:p>
          <a:p>
            <a:pPr lvl="1"/>
            <a:r>
              <a:rPr lang="ja-JP" altLang="en-US" dirty="0" smtClean="0"/>
              <a:t>ある程度大きさのある面光源が近くにある場合はハイライトが大きく見える</a:t>
            </a:r>
            <a:endParaRPr lang="en-US" altLang="ja-JP" dirty="0" smtClean="0"/>
          </a:p>
          <a:p>
            <a:pPr lvl="2"/>
            <a:r>
              <a:rPr lang="ja-JP" altLang="en-US" dirty="0" smtClean="0"/>
              <a:t>ハイライトの強さは光源の明るさに依存</a:t>
            </a:r>
            <a:endParaRPr lang="en-US" altLang="ja-JP" dirty="0" smtClean="0"/>
          </a:p>
          <a:p>
            <a:pPr lvl="1"/>
            <a:r>
              <a:rPr lang="ja-JP" altLang="en-US" dirty="0" smtClean="0"/>
              <a:t>小さい光源でもマットなマイクロファセットであれば</a:t>
            </a:r>
            <a:r>
              <a:rPr lang="en-US" altLang="ja-JP" dirty="0" smtClean="0"/>
              <a:t/>
            </a:r>
            <a:br>
              <a:rPr lang="en-US" altLang="ja-JP" dirty="0" smtClean="0"/>
            </a:br>
            <a:r>
              <a:rPr lang="ja-JP" altLang="en-US" dirty="0" smtClean="0"/>
              <a:t>ハイライトは大きくなる</a:t>
            </a:r>
            <a:endParaRPr lang="en-US" altLang="ja-JP" dirty="0" smtClean="0"/>
          </a:p>
          <a:p>
            <a:pPr lvl="2"/>
            <a:r>
              <a:rPr lang="ja-JP" altLang="en-US" dirty="0" smtClean="0"/>
              <a:t>エネルギー保存則でハイライトは弱め</a:t>
            </a:r>
            <a:endParaRPr lang="en-US" altLang="ja-JP" dirty="0" smtClean="0"/>
          </a:p>
          <a:p>
            <a:pPr lvl="2"/>
            <a:endParaRPr lang="en-US" altLang="ja-JP" dirty="0" smtClean="0"/>
          </a:p>
          <a:p>
            <a:pPr lvl="1"/>
            <a:endParaRPr lang="ja-JP" altLang="en-US" dirty="0" smtClean="0"/>
          </a:p>
        </p:txBody>
      </p:sp>
      <p:pic>
        <p:nvPicPr>
          <p:cNvPr id="39942" name="Picture 6" descr="area_light_comparison_ba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62300" y="4622800"/>
            <a:ext cx="2682875" cy="21177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r>
              <a:rPr lang="ja-JP" altLang="en-US" dirty="0" smtClean="0"/>
              <a:t>スペキュラーハイライトと面光源</a:t>
            </a:r>
            <a:r>
              <a:rPr lang="en-US" altLang="ja-JP" dirty="0" smtClean="0"/>
              <a:t>(2)</a:t>
            </a:r>
            <a:endParaRPr lang="ja-JP" altLang="en-US" dirty="0" smtClean="0"/>
          </a:p>
        </p:txBody>
      </p:sp>
      <p:pic>
        <p:nvPicPr>
          <p:cNvPr id="81925" name="Picture 5" descr="shininess_grap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5300" y="2168525"/>
            <a:ext cx="3816350" cy="2359025"/>
          </a:xfrm>
          <a:prstGeom prst="rect">
            <a:avLst/>
          </a:prstGeom>
          <a:noFill/>
          <a:extLst>
            <a:ext uri="{909E8E84-426E-40DD-AFC4-6F175D3DCCD1}">
              <a14:hiddenFill xmlns="" xmlns:a14="http://schemas.microsoft.com/office/drawing/2010/main">
                <a:solidFill>
                  <a:srgbClr val="FFFFFF"/>
                </a:solidFill>
              </a14:hiddenFill>
            </a:ext>
          </a:extLst>
        </p:spPr>
      </p:pic>
      <p:pic>
        <p:nvPicPr>
          <p:cNvPr id="81926" name="Picture 6" descr="area_light_grap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30750" y="2203450"/>
            <a:ext cx="3822700"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771525" y="4645025"/>
            <a:ext cx="2884488"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a:t>点光源から照らされたラフな</a:t>
            </a:r>
            <a:br>
              <a:rPr lang="ja-JP" altLang="en-US"/>
            </a:br>
            <a:r>
              <a:rPr lang="en-US" altLang="ja-JP"/>
              <a:t>(</a:t>
            </a:r>
            <a:r>
              <a:rPr lang="ja-JP" altLang="en-US"/>
              <a:t>シャイニネスの小さい</a:t>
            </a:r>
            <a:r>
              <a:rPr lang="en-US" altLang="ja-JP"/>
              <a:t>)</a:t>
            </a:r>
          </a:p>
          <a:p>
            <a:pPr algn="ctr"/>
            <a:r>
              <a:rPr lang="ja-JP" altLang="en-US"/>
              <a:t>スペキュラーの形</a:t>
            </a:r>
            <a:endParaRPr lang="en-US" altLang="ja-JP"/>
          </a:p>
        </p:txBody>
      </p:sp>
      <p:sp>
        <p:nvSpPr>
          <p:cNvPr id="81928" name="Text Box 8"/>
          <p:cNvSpPr txBox="1">
            <a:spLocks noChangeArrowheads="1"/>
          </p:cNvSpPr>
          <p:nvPr/>
        </p:nvSpPr>
        <p:spPr bwMode="auto">
          <a:xfrm>
            <a:off x="4938713" y="4689475"/>
            <a:ext cx="3521075"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a:t>面光源から照らされたグロッシーな</a:t>
            </a:r>
            <a:br>
              <a:rPr lang="ja-JP" altLang="en-US"/>
            </a:br>
            <a:r>
              <a:rPr lang="en-US" altLang="ja-JP"/>
              <a:t>(</a:t>
            </a:r>
            <a:r>
              <a:rPr lang="ja-JP" altLang="en-US"/>
              <a:t>シャイニネスが比較的大きい</a:t>
            </a:r>
            <a:r>
              <a:rPr lang="en-US" altLang="ja-JP"/>
              <a:t>)</a:t>
            </a:r>
          </a:p>
          <a:p>
            <a:pPr algn="ctr"/>
            <a:r>
              <a:rPr lang="ja-JP" altLang="en-US"/>
              <a:t>スペキュラーの形</a:t>
            </a:r>
            <a:endParaRPr lang="en-US" altLang="ja-JP"/>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r>
              <a:rPr lang="ja-JP" altLang="en-US" dirty="0" smtClean="0"/>
              <a:t>スペキュラーハイライトと面光源</a:t>
            </a:r>
            <a:r>
              <a:rPr lang="en-US" altLang="ja-JP" dirty="0" smtClean="0"/>
              <a:t>(3)</a:t>
            </a:r>
            <a:endParaRPr lang="ja-JP" altLang="en-US" dirty="0" smtClean="0"/>
          </a:p>
        </p:txBody>
      </p:sp>
      <p:graphicFrame>
        <p:nvGraphicFramePr>
          <p:cNvPr id="80899" name="Group 3"/>
          <p:cNvGraphicFramePr>
            <a:graphicFrameLocks noGrp="1"/>
          </p:cNvGraphicFramePr>
          <p:nvPr/>
        </p:nvGraphicFramePr>
        <p:xfrm>
          <a:off x="438150" y="1155700"/>
          <a:ext cx="8470900" cy="5080000"/>
        </p:xfrm>
        <a:graphic>
          <a:graphicData uri="http://schemas.openxmlformats.org/drawingml/2006/table">
            <a:tbl>
              <a:tblPr/>
              <a:tblGrid>
                <a:gridCol w="4235450"/>
                <a:gridCol w="4235450"/>
              </a:tblGrid>
              <a:tr h="2540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1" lang="ja-JP" altLang="en-US" sz="2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1" lang="ja-JP" altLang="en-US" sz="2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1" lang="ja-JP" altLang="en-US" sz="2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1" lang="ja-JP" altLang="en-US" sz="2800" b="0" i="0" u="none" strike="noStrike" cap="none" normalizeH="0" baseline="0" smtClean="0">
                        <a:ln>
                          <a:noFill/>
                        </a:ln>
                        <a:solidFill>
                          <a:schemeClr val="tx1"/>
                        </a:solidFill>
                        <a:effectLst/>
                        <a:latin typeface="Trebuchet MS" pitchFamily="34"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0910" name="Picture 14" descr="area_light_comparison_middle_ligh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1255713"/>
            <a:ext cx="2987675" cy="2357437"/>
          </a:xfrm>
          <a:prstGeom prst="rect">
            <a:avLst/>
          </a:prstGeom>
          <a:noFill/>
          <a:extLst>
            <a:ext uri="{909E8E84-426E-40DD-AFC4-6F175D3DCCD1}">
              <a14:hiddenFill xmlns="" xmlns:a14="http://schemas.microsoft.com/office/drawing/2010/main">
                <a:solidFill>
                  <a:srgbClr val="FFFFFF"/>
                </a:solidFill>
              </a14:hiddenFill>
            </a:ext>
          </a:extLst>
        </p:spPr>
      </p:pic>
      <p:pic>
        <p:nvPicPr>
          <p:cNvPr id="80911" name="Picture 15" descr="area_light_comparison_large_ligh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1225" y="1250950"/>
            <a:ext cx="2994025" cy="2362200"/>
          </a:xfrm>
          <a:prstGeom prst="rect">
            <a:avLst/>
          </a:prstGeom>
          <a:noFill/>
          <a:extLst>
            <a:ext uri="{909E8E84-426E-40DD-AFC4-6F175D3DCCD1}">
              <a14:hiddenFill xmlns="" xmlns:a14="http://schemas.microsoft.com/office/drawing/2010/main">
                <a:solidFill>
                  <a:srgbClr val="FFFFFF"/>
                </a:solidFill>
              </a14:hiddenFill>
            </a:ext>
          </a:extLst>
        </p:spPr>
      </p:pic>
      <p:pic>
        <p:nvPicPr>
          <p:cNvPr id="80912" name="Picture 16" descr="area_light_comparison_middle_shinines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3400" y="3738563"/>
            <a:ext cx="2987675" cy="2357437"/>
          </a:xfrm>
          <a:prstGeom prst="rect">
            <a:avLst/>
          </a:prstGeom>
          <a:noFill/>
          <a:extLst>
            <a:ext uri="{909E8E84-426E-40DD-AFC4-6F175D3DCCD1}">
              <a14:hiddenFill xmlns="" xmlns:a14="http://schemas.microsoft.com/office/drawing/2010/main">
                <a:solidFill>
                  <a:srgbClr val="FFFFFF"/>
                </a:solidFill>
              </a14:hiddenFill>
            </a:ext>
          </a:extLst>
        </p:spPr>
      </p:pic>
      <p:pic>
        <p:nvPicPr>
          <p:cNvPr id="80913" name="Picture 17" descr="area_light_comparison_low_shinines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24400" y="3744913"/>
            <a:ext cx="2978150" cy="2351087"/>
          </a:xfrm>
          <a:prstGeom prst="rect">
            <a:avLst/>
          </a:prstGeom>
          <a:noFill/>
          <a:extLst>
            <a:ext uri="{909E8E84-426E-40DD-AFC4-6F175D3DCCD1}">
              <a14:hiddenFill xmlns="" xmlns:a14="http://schemas.microsoft.com/office/drawing/2010/main">
                <a:solidFill>
                  <a:srgbClr val="FFFFFF"/>
                </a:solidFill>
              </a14:hiddenFill>
            </a:ext>
          </a:extLst>
        </p:spPr>
      </p:pic>
      <p:sp>
        <p:nvSpPr>
          <p:cNvPr id="80914" name="Text Box 18"/>
          <p:cNvSpPr txBox="1">
            <a:spLocks noChangeArrowheads="1"/>
          </p:cNvSpPr>
          <p:nvPr/>
        </p:nvSpPr>
        <p:spPr bwMode="auto">
          <a:xfrm>
            <a:off x="3502025" y="2962275"/>
            <a:ext cx="10985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中サイズ</a:t>
            </a:r>
            <a:br>
              <a:rPr lang="ja-JP" altLang="en-US"/>
            </a:br>
            <a:r>
              <a:rPr lang="ja-JP" altLang="en-US"/>
              <a:t>の面光源</a:t>
            </a:r>
            <a:endParaRPr lang="en-US" altLang="ja-JP"/>
          </a:p>
        </p:txBody>
      </p:sp>
      <p:sp>
        <p:nvSpPr>
          <p:cNvPr id="80915" name="Text Box 19"/>
          <p:cNvSpPr txBox="1">
            <a:spLocks noChangeArrowheads="1"/>
          </p:cNvSpPr>
          <p:nvPr/>
        </p:nvSpPr>
        <p:spPr bwMode="auto">
          <a:xfrm>
            <a:off x="7667625" y="2892425"/>
            <a:ext cx="10985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大サイズ</a:t>
            </a:r>
            <a:br>
              <a:rPr lang="ja-JP" altLang="en-US"/>
            </a:br>
            <a:r>
              <a:rPr lang="ja-JP" altLang="en-US"/>
              <a:t>の面光源</a:t>
            </a:r>
            <a:endParaRPr lang="en-US" altLang="ja-JP"/>
          </a:p>
        </p:txBody>
      </p:sp>
      <p:sp>
        <p:nvSpPr>
          <p:cNvPr id="80916" name="Text Box 20"/>
          <p:cNvSpPr txBox="1">
            <a:spLocks noChangeArrowheads="1"/>
          </p:cNvSpPr>
          <p:nvPr/>
        </p:nvSpPr>
        <p:spPr bwMode="auto">
          <a:xfrm>
            <a:off x="3463925" y="5484813"/>
            <a:ext cx="12573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a:t>中間の</a:t>
            </a:r>
          </a:p>
          <a:p>
            <a:r>
              <a:rPr lang="ja-JP" altLang="en-US" sz="1600"/>
              <a:t>シャイニネス</a:t>
            </a:r>
            <a:endParaRPr lang="en-US" altLang="ja-JP" sz="1600"/>
          </a:p>
        </p:txBody>
      </p:sp>
      <p:sp>
        <p:nvSpPr>
          <p:cNvPr id="80917" name="Text Box 21"/>
          <p:cNvSpPr txBox="1">
            <a:spLocks noChangeArrowheads="1"/>
          </p:cNvSpPr>
          <p:nvPr/>
        </p:nvSpPr>
        <p:spPr bwMode="auto">
          <a:xfrm>
            <a:off x="7667625" y="5554663"/>
            <a:ext cx="12573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a:t>小さめの</a:t>
            </a:r>
          </a:p>
          <a:p>
            <a:r>
              <a:rPr lang="ja-JP" altLang="en-US" sz="1600"/>
              <a:t>シャイニネス</a:t>
            </a:r>
            <a:endParaRPr lang="en-US" altLang="ja-JP" sz="16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スペキュラーハイライトと面光源</a:t>
            </a:r>
            <a:r>
              <a:rPr lang="en-US" altLang="ja-JP" dirty="0" smtClean="0"/>
              <a:t>(4)</a:t>
            </a:r>
            <a:endParaRPr lang="ja-JP" altLang="en-US" dirty="0"/>
          </a:p>
        </p:txBody>
      </p:sp>
      <p:sp>
        <p:nvSpPr>
          <p:cNvPr id="43011" name="コンテンツ プレースホルダー 2"/>
          <p:cNvSpPr>
            <a:spLocks noGrp="1"/>
          </p:cNvSpPr>
          <p:nvPr>
            <p:ph idx="1"/>
          </p:nvPr>
        </p:nvSpPr>
        <p:spPr/>
        <p:txBody>
          <a:bodyPr/>
          <a:lstStyle/>
          <a:p>
            <a:r>
              <a:rPr lang="ja-JP" altLang="en-US" smtClean="0"/>
              <a:t>シェーダで対応するしかない</a:t>
            </a:r>
            <a:endParaRPr lang="en-US" altLang="ja-JP" smtClean="0"/>
          </a:p>
          <a:p>
            <a:pPr lvl="1"/>
            <a:r>
              <a:rPr lang="ja-JP" altLang="en-US" smtClean="0"/>
              <a:t>面光源のサポート</a:t>
            </a:r>
            <a:endParaRPr lang="en-US" altLang="ja-JP" smtClean="0"/>
          </a:p>
          <a:p>
            <a:pPr lvl="2"/>
            <a:r>
              <a:rPr lang="en-US" altLang="ja-JP" smtClean="0"/>
              <a:t>Shininess Hack</a:t>
            </a:r>
            <a:r>
              <a:rPr lang="ja-JP" altLang="en-US" smtClean="0"/>
              <a:t>手法</a:t>
            </a:r>
            <a:endParaRPr lang="en-US" altLang="ja-JP" smtClean="0"/>
          </a:p>
          <a:p>
            <a:pPr lvl="2"/>
            <a:r>
              <a:rPr lang="ja-JP" altLang="en-US" smtClean="0"/>
              <a:t>イメージベースライティング</a:t>
            </a:r>
            <a:endParaRPr lang="en-US" altLang="ja-JP" smtClean="0"/>
          </a:p>
          <a:p>
            <a:pPr lvl="3"/>
            <a:r>
              <a:rPr lang="en-US" altLang="ja-JP" smtClean="0"/>
              <a:t>CEDEC 2011</a:t>
            </a:r>
            <a:br>
              <a:rPr lang="en-US" altLang="ja-JP" smtClean="0"/>
            </a:br>
            <a:r>
              <a:rPr lang="en-US" altLang="ja-JP" smtClean="0"/>
              <a:t>“</a:t>
            </a:r>
            <a:r>
              <a:rPr lang="ja-JP" altLang="en-US" smtClean="0"/>
              <a:t>レンダリストのための物理ベースレンダリング </a:t>
            </a:r>
            <a:r>
              <a:rPr lang="en-US" altLang="ja-JP" smtClean="0"/>
              <a:t>–</a:t>
            </a:r>
            <a:r>
              <a:rPr lang="ja-JP" altLang="en-US" smtClean="0"/>
              <a:t>実装編</a:t>
            </a:r>
            <a:r>
              <a:rPr lang="en-US" altLang="ja-JP" smtClean="0"/>
              <a:t>-”</a:t>
            </a:r>
          </a:p>
          <a:p>
            <a:pPr lvl="2"/>
            <a:r>
              <a:rPr lang="ja-JP" altLang="en-US" smtClean="0"/>
              <a:t>スペキュラーを扱えるリアルタイム</a:t>
            </a:r>
            <a:r>
              <a:rPr lang="en-US" altLang="ja-JP" smtClean="0"/>
              <a:t>GI</a:t>
            </a:r>
            <a:r>
              <a:rPr lang="ja-JP" altLang="en-US" smtClean="0"/>
              <a:t>手法</a:t>
            </a:r>
            <a:endParaRPr lang="en-US" altLang="ja-JP" smtClean="0"/>
          </a:p>
          <a:p>
            <a:pPr lvl="3"/>
            <a:r>
              <a:rPr lang="ja-JP" altLang="en-US" smtClean="0"/>
              <a:t>ただし次世代機レベルの</a:t>
            </a:r>
            <a:r>
              <a:rPr lang="en-US" altLang="ja-JP" smtClean="0"/>
              <a:t>GPU</a:t>
            </a:r>
            <a:r>
              <a:rPr lang="ja-JP" altLang="en-US" smtClean="0"/>
              <a:t>向け</a:t>
            </a:r>
            <a:endParaRPr lang="en-US" altLang="ja-JP" smtClean="0"/>
          </a:p>
          <a:p>
            <a:pPr lvl="3"/>
            <a:r>
              <a:rPr lang="en-US" altLang="ja-JP" smtClean="0"/>
              <a:t>Virtual Point Lights</a:t>
            </a:r>
          </a:p>
          <a:p>
            <a:pPr lvl="3"/>
            <a:r>
              <a:rPr lang="en-US" altLang="ja-JP" smtClean="0"/>
              <a:t>Sparse Voxel Octree</a:t>
            </a:r>
            <a:r>
              <a:rPr lang="ja-JP" altLang="en-US" smtClean="0"/>
              <a:t>による</a:t>
            </a:r>
            <a:r>
              <a:rPr lang="en-US" altLang="ja-JP" smtClean="0"/>
              <a:t>Cone tracing</a:t>
            </a:r>
          </a:p>
          <a:p>
            <a:pPr lvl="4"/>
            <a:r>
              <a:rPr lang="ja-JP" altLang="en-US" smtClean="0"/>
              <a:t>現実的にはかなり</a:t>
            </a:r>
            <a:r>
              <a:rPr lang="en-US" altLang="ja-JP" smtClean="0"/>
              <a:t>glossy</a:t>
            </a:r>
            <a:r>
              <a:rPr lang="ja-JP" altLang="en-US" smtClean="0"/>
              <a:t>なスペキュラしか扱えない</a:t>
            </a:r>
            <a:endParaRPr lang="en-US" altLang="ja-JP" smtClean="0"/>
          </a:p>
          <a:p>
            <a:pPr lvl="3"/>
            <a:endParaRPr lang="ja-JP" alt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ノイズによるシャイニネスマップ</a:t>
            </a:r>
            <a:r>
              <a:rPr lang="en-US" altLang="ja-JP" dirty="0" smtClean="0"/>
              <a:t>(1)</a:t>
            </a:r>
            <a:endParaRPr lang="ja-JP" altLang="en-US" dirty="0"/>
          </a:p>
        </p:txBody>
      </p:sp>
      <p:sp>
        <p:nvSpPr>
          <p:cNvPr id="44035" name="コンテンツ プレースホルダー 2"/>
          <p:cNvSpPr>
            <a:spLocks noGrp="1"/>
          </p:cNvSpPr>
          <p:nvPr>
            <p:ph idx="1"/>
          </p:nvPr>
        </p:nvSpPr>
        <p:spPr/>
        <p:txBody>
          <a:bodyPr/>
          <a:lstStyle/>
          <a:p>
            <a:r>
              <a:rPr lang="ja-JP" altLang="en-US" smtClean="0"/>
              <a:t>ノイズテクスチャを足してしまう</a:t>
            </a:r>
            <a:endParaRPr lang="en-US" altLang="ja-JP" smtClean="0"/>
          </a:p>
          <a:p>
            <a:pPr lvl="1"/>
            <a:r>
              <a:rPr lang="ja-JP" altLang="en-US" smtClean="0"/>
              <a:t>現実的には完全にフラットなマテリアルはまれ</a:t>
            </a:r>
            <a:endParaRPr lang="en-US" altLang="ja-JP" smtClean="0"/>
          </a:p>
          <a:p>
            <a:pPr lvl="2"/>
            <a:r>
              <a:rPr lang="ja-JP" altLang="en-US" smtClean="0"/>
              <a:t>何もシャイニネスマップを貼らないぐらいなら</a:t>
            </a:r>
            <a:r>
              <a:rPr lang="en-US" altLang="ja-JP" smtClean="0"/>
              <a:t/>
            </a:r>
            <a:br>
              <a:rPr lang="en-US" altLang="ja-JP" smtClean="0"/>
            </a:br>
            <a:r>
              <a:rPr lang="ja-JP" altLang="en-US" smtClean="0"/>
              <a:t>ノイズテクスチャを貼るだけでもだいぶクオリティがあがる</a:t>
            </a:r>
            <a:endParaRPr lang="en-US" altLang="ja-JP" smtClean="0"/>
          </a:p>
          <a:p>
            <a:pPr lvl="2"/>
            <a:endParaRPr lang="en-US" altLang="ja-JP" smtClean="0"/>
          </a:p>
          <a:p>
            <a:pPr lvl="1"/>
            <a:endParaRPr lang="ja-JP" altLang="en-US" smtClean="0"/>
          </a:p>
        </p:txBody>
      </p:sp>
      <p:pic>
        <p:nvPicPr>
          <p:cNvPr id="44038" name="Picture 6" descr="noise_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44800" y="3225800"/>
            <a:ext cx="3175000" cy="3175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ノイズによるシャイニネスマップ</a:t>
            </a:r>
            <a:r>
              <a:rPr lang="en-US" altLang="ja-JP" dirty="0" smtClean="0"/>
              <a:t>(2)</a:t>
            </a:r>
            <a:endParaRPr lang="ja-JP" altLang="en-US" dirty="0"/>
          </a:p>
        </p:txBody>
      </p:sp>
      <p:pic>
        <p:nvPicPr>
          <p:cNvPr id="45062" name="Picture 6" descr="noise_comparis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98613"/>
            <a:ext cx="9144000" cy="393223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ノイズによるシャイニネスマップ</a:t>
            </a:r>
            <a:r>
              <a:rPr lang="en-US" altLang="ja-JP" dirty="0" smtClean="0"/>
              <a:t>(3)</a:t>
            </a:r>
            <a:endParaRPr lang="ja-JP" altLang="en-US" dirty="0"/>
          </a:p>
        </p:txBody>
      </p:sp>
      <p:sp>
        <p:nvSpPr>
          <p:cNvPr id="46083" name="コンテンツ プレースホルダー 2"/>
          <p:cNvSpPr>
            <a:spLocks noGrp="1"/>
          </p:cNvSpPr>
          <p:nvPr>
            <p:ph idx="1"/>
          </p:nvPr>
        </p:nvSpPr>
        <p:spPr/>
        <p:txBody>
          <a:bodyPr/>
          <a:lstStyle/>
          <a:p>
            <a:r>
              <a:rPr lang="ja-JP" altLang="en-US" smtClean="0"/>
              <a:t>数段階ノイズテクスチャを用意しておいてそれを利用</a:t>
            </a:r>
            <a:endParaRPr lang="en-US" altLang="ja-JP" smtClean="0"/>
          </a:p>
          <a:p>
            <a:pPr lvl="1"/>
            <a:r>
              <a:rPr lang="en-US" altLang="ja-JP" smtClean="0"/>
              <a:t>Photoshop</a:t>
            </a:r>
            <a:r>
              <a:rPr lang="ja-JP" altLang="en-US" smtClean="0"/>
              <a:t>でノイズテクスチャを</a:t>
            </a:r>
            <a:r>
              <a:rPr lang="en-US" altLang="ja-JP" smtClean="0"/>
              <a:t>3</a:t>
            </a:r>
            <a:r>
              <a:rPr lang="ja-JP" altLang="en-US" smtClean="0"/>
              <a:t>段階ぐらい制作しておくだけでよい</a:t>
            </a:r>
            <a:endParaRPr lang="en-US" altLang="ja-JP" smtClean="0"/>
          </a:p>
          <a:p>
            <a:pPr lvl="1"/>
            <a:r>
              <a:rPr lang="ja-JP" altLang="en-US" smtClean="0"/>
              <a:t>見た目でそれを選んで利用する</a:t>
            </a:r>
            <a:endParaRPr lang="en-US" altLang="ja-JP" smtClean="0"/>
          </a:p>
          <a:p>
            <a:pPr lvl="1"/>
            <a:r>
              <a:rPr lang="ja-JP" altLang="en-US" smtClean="0"/>
              <a:t>ノイズテクスチャの画像を追加</a:t>
            </a:r>
            <a:endParaRPr lang="en-US" altLang="ja-JP" smtClean="0"/>
          </a:p>
          <a:p>
            <a:r>
              <a:rPr lang="ja-JP" altLang="en-US" smtClean="0"/>
              <a:t>プロシージャルノイズテクスチャがあれば楽</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orrect_gamm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54995" y="4315303"/>
            <a:ext cx="4056091" cy="2281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pPr>
              <a:defRPr/>
            </a:pPr>
            <a:r>
              <a:rPr lang="ja-JP" altLang="en-US" dirty="0" smtClean="0"/>
              <a:t>チェックリスト</a:t>
            </a:r>
            <a:r>
              <a:rPr lang="en-US" altLang="ja-JP" dirty="0" smtClean="0"/>
              <a:t>(1)</a:t>
            </a:r>
            <a:endParaRPr lang="ja-JP" altLang="en-US" dirty="0"/>
          </a:p>
        </p:txBody>
      </p:sp>
      <p:sp>
        <p:nvSpPr>
          <p:cNvPr id="8195" name="コンテンツ プレースホルダー 2"/>
          <p:cNvSpPr>
            <a:spLocks noGrp="1"/>
          </p:cNvSpPr>
          <p:nvPr>
            <p:ph idx="1"/>
          </p:nvPr>
        </p:nvSpPr>
        <p:spPr/>
        <p:txBody>
          <a:bodyPr/>
          <a:lstStyle/>
          <a:p>
            <a:r>
              <a:rPr lang="ja-JP" altLang="en-US" dirty="0" smtClean="0"/>
              <a:t>レンダリングはリニア空間ですか</a:t>
            </a:r>
            <a:r>
              <a:rPr lang="en-US" altLang="ja-JP" dirty="0" smtClean="0"/>
              <a:t>?</a:t>
            </a:r>
          </a:p>
          <a:p>
            <a:pPr lvl="1"/>
            <a:r>
              <a:rPr lang="ja-JP" altLang="en-US" dirty="0" smtClean="0"/>
              <a:t>リニア空間レンダリングでなければ正しいアセット</a:t>
            </a:r>
            <a:r>
              <a:rPr lang="ja-JP" altLang="en-US" dirty="0"/>
              <a:t>を</a:t>
            </a:r>
            <a:r>
              <a:rPr lang="en-US" altLang="ja-JP" dirty="0" smtClean="0"/>
              <a:t/>
            </a:r>
            <a:br>
              <a:rPr lang="en-US" altLang="ja-JP" dirty="0" smtClean="0"/>
            </a:br>
            <a:r>
              <a:rPr lang="ja-JP" altLang="en-US" dirty="0"/>
              <a:t>製作</a:t>
            </a:r>
            <a:r>
              <a:rPr lang="ja-JP" altLang="en-US" dirty="0" smtClean="0"/>
              <a:t>しても</a:t>
            </a:r>
            <a:r>
              <a:rPr lang="en-US" altLang="ja-JP" dirty="0" smtClean="0"/>
              <a:t>(</a:t>
            </a:r>
            <a:r>
              <a:rPr lang="ja-JP" altLang="en-US" dirty="0" smtClean="0"/>
              <a:t>物理的な</a:t>
            </a:r>
            <a:r>
              <a:rPr lang="en-US" altLang="ja-JP" dirty="0" smtClean="0"/>
              <a:t>)</a:t>
            </a:r>
            <a:r>
              <a:rPr lang="ja-JP" altLang="en-US" dirty="0" smtClean="0"/>
              <a:t>意味がほとんどありません</a:t>
            </a:r>
            <a:endParaRPr lang="en-US" altLang="ja-JP" dirty="0" smtClean="0"/>
          </a:p>
          <a:p>
            <a:r>
              <a:rPr lang="ja-JP" altLang="en-US" dirty="0" smtClean="0"/>
              <a:t>トーンマッピングは正しく行われていますか</a:t>
            </a:r>
            <a:r>
              <a:rPr lang="en-US" altLang="ja-JP" dirty="0" smtClean="0"/>
              <a:t>?</a:t>
            </a:r>
          </a:p>
          <a:p>
            <a:pPr lvl="1"/>
            <a:r>
              <a:rPr lang="ja-JP" altLang="en-US" dirty="0" smtClean="0"/>
              <a:t>リニアレンダリングしてもディスプレイ色空間を考慮して正しくトーンマップしなければ意味がありません</a:t>
            </a:r>
            <a:endParaRPr lang="en-US" altLang="ja-JP"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ノイズによるシャイニネスマップ</a:t>
            </a:r>
            <a:r>
              <a:rPr lang="en-US" altLang="ja-JP" dirty="0" smtClean="0"/>
              <a:t>(</a:t>
            </a:r>
            <a:r>
              <a:rPr lang="ja-JP" altLang="en-US" dirty="0" smtClean="0"/>
              <a:t>４</a:t>
            </a:r>
            <a:r>
              <a:rPr lang="en-US" altLang="ja-JP" dirty="0" smtClean="0"/>
              <a:t>)</a:t>
            </a:r>
            <a:endParaRPr lang="ja-JP" altLang="en-US" dirty="0"/>
          </a:p>
        </p:txBody>
      </p:sp>
      <p:pic>
        <p:nvPicPr>
          <p:cNvPr id="47114" name="Picture 10" descr="noise_comparison_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9800"/>
            <a:ext cx="9144000" cy="5145088"/>
          </a:xfrm>
          <a:prstGeom prst="rect">
            <a:avLst/>
          </a:prstGeom>
          <a:noFill/>
          <a:extLst>
            <a:ext uri="{909E8E84-426E-40DD-AFC4-6F175D3DCCD1}">
              <a14:hiddenFill xmlns="" xmlns:a14="http://schemas.microsoft.com/office/drawing/2010/main">
                <a:solidFill>
                  <a:srgbClr val="FFFFFF"/>
                </a:solidFill>
              </a14:hiddenFill>
            </a:ext>
          </a:extLst>
        </p:spPr>
      </p:pic>
      <p:sp>
        <p:nvSpPr>
          <p:cNvPr id="47115" name="Text Box 11"/>
          <p:cNvSpPr txBox="1">
            <a:spLocks noChangeArrowheads="1"/>
          </p:cNvSpPr>
          <p:nvPr/>
        </p:nvSpPr>
        <p:spPr bwMode="auto">
          <a:xfrm>
            <a:off x="809625" y="452437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ノイズ小</a:t>
            </a:r>
          </a:p>
        </p:txBody>
      </p:sp>
      <p:sp>
        <p:nvSpPr>
          <p:cNvPr id="47116" name="Text Box 12"/>
          <p:cNvSpPr txBox="1">
            <a:spLocks noChangeArrowheads="1"/>
          </p:cNvSpPr>
          <p:nvPr/>
        </p:nvSpPr>
        <p:spPr bwMode="auto">
          <a:xfrm>
            <a:off x="3660775" y="529272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ノイズ中</a:t>
            </a:r>
          </a:p>
        </p:txBody>
      </p:sp>
      <p:sp>
        <p:nvSpPr>
          <p:cNvPr id="47117" name="Text Box 13"/>
          <p:cNvSpPr txBox="1">
            <a:spLocks noChangeArrowheads="1"/>
          </p:cNvSpPr>
          <p:nvPr/>
        </p:nvSpPr>
        <p:spPr bwMode="auto">
          <a:xfrm>
            <a:off x="6911975" y="214947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ノイズ大</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プロシージャルシャイネスマップ</a:t>
            </a:r>
            <a:r>
              <a:rPr lang="en-US" altLang="ja-JP" dirty="0" smtClean="0"/>
              <a:t>(1)</a:t>
            </a:r>
            <a:endParaRPr lang="ja-JP" altLang="en-US" dirty="0"/>
          </a:p>
        </p:txBody>
      </p:sp>
      <p:sp>
        <p:nvSpPr>
          <p:cNvPr id="48131" name="コンテンツ プレースホルダー 2"/>
          <p:cNvSpPr>
            <a:spLocks noGrp="1"/>
          </p:cNvSpPr>
          <p:nvPr>
            <p:ph idx="1"/>
          </p:nvPr>
        </p:nvSpPr>
        <p:spPr/>
        <p:txBody>
          <a:bodyPr/>
          <a:lstStyle/>
          <a:p>
            <a:r>
              <a:rPr lang="ja-JP" altLang="en-US" dirty="0" smtClean="0"/>
              <a:t>シャイニネスマップはジオメトリに相当するの</a:t>
            </a:r>
            <a:r>
              <a:rPr lang="en-US" altLang="ja-JP" dirty="0" smtClean="0"/>
              <a:t/>
            </a:r>
            <a:br>
              <a:rPr lang="en-US" altLang="ja-JP" dirty="0" smtClean="0"/>
            </a:br>
            <a:r>
              <a:rPr lang="ja-JP" altLang="en-US" dirty="0" smtClean="0"/>
              <a:t>だから自動的に生成できるはず</a:t>
            </a:r>
            <a:endParaRPr lang="en-US" altLang="ja-JP" dirty="0" smtClean="0"/>
          </a:p>
          <a:p>
            <a:pPr lvl="1"/>
            <a:r>
              <a:rPr lang="ja-JP" altLang="en-US" dirty="0" smtClean="0"/>
              <a:t>しかも物理的に正確でクオリティも高い</a:t>
            </a:r>
          </a:p>
          <a:p>
            <a:pPr lvl="2"/>
            <a:r>
              <a:rPr lang="ja-JP" altLang="en-US" dirty="0" smtClean="0"/>
              <a:t>アンチエイリアスとしても働く</a:t>
            </a:r>
          </a:p>
          <a:p>
            <a:pPr lvl="2"/>
            <a:r>
              <a:rPr lang="en-US" altLang="ja-JP" sz="1800" dirty="0" smtClean="0"/>
              <a:t>“Rock-Solid Shading: Image Stability without Sacrificing Detail”</a:t>
            </a:r>
          </a:p>
          <a:p>
            <a:pPr lvl="3"/>
            <a:r>
              <a:rPr lang="en-US" altLang="ja-JP" sz="1600" dirty="0" smtClean="0">
                <a:hlinkClick r:id="rId2"/>
              </a:rPr>
              <a:t>http://advances.realtimerendering.com/s2012/index.html</a:t>
            </a:r>
            <a:endParaRPr lang="en-US" altLang="ja-JP" sz="1600" dirty="0" smtClean="0"/>
          </a:p>
          <a:p>
            <a:pPr lvl="1"/>
            <a:r>
              <a:rPr lang="ja-JP" altLang="en-US" dirty="0" smtClean="0"/>
              <a:t>ノーマルマップとシャイニネスマップの違いは</a:t>
            </a:r>
            <a:r>
              <a:rPr lang="en-US" altLang="ja-JP" dirty="0" smtClean="0"/>
              <a:t/>
            </a:r>
            <a:br>
              <a:rPr lang="en-US" altLang="ja-JP" dirty="0" smtClean="0"/>
            </a:br>
            <a:r>
              <a:rPr lang="ja-JP" altLang="en-US" dirty="0" smtClean="0"/>
              <a:t>スケールの違い</a:t>
            </a:r>
            <a:endParaRPr lang="en-US" altLang="ja-JP" dirty="0" smtClean="0"/>
          </a:p>
          <a:p>
            <a:pPr lvl="2"/>
            <a:r>
              <a:rPr lang="en-US" altLang="en-US" sz="1600" dirty="0" smtClean="0"/>
              <a:t>http://blog.selfshadow.com/publications/s2012-shading-course/hoffman/s2012_pbs_physics_math.pdf</a:t>
            </a:r>
            <a:endParaRPr lang="ja-JP" altLang="en-US" sz="160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プロシージャル</a:t>
            </a:r>
            <a:r>
              <a:rPr lang="ja-JP" altLang="en-US" dirty="0"/>
              <a:t>シャイネスマップ</a:t>
            </a:r>
            <a:r>
              <a:rPr lang="en-US" altLang="ja-JP" smtClean="0"/>
              <a:t>(2)</a:t>
            </a:r>
            <a:endParaRPr lang="ja-JP" altLang="en-US" dirty="0"/>
          </a:p>
        </p:txBody>
      </p:sp>
      <p:sp>
        <p:nvSpPr>
          <p:cNvPr id="49155" name="コンテンツ プレースホルダー 2"/>
          <p:cNvSpPr>
            <a:spLocks noGrp="1"/>
          </p:cNvSpPr>
          <p:nvPr>
            <p:ph idx="1"/>
          </p:nvPr>
        </p:nvSpPr>
        <p:spPr/>
        <p:txBody>
          <a:bodyPr/>
          <a:lstStyle/>
          <a:p>
            <a:r>
              <a:rPr lang="ja-JP" altLang="en-US" smtClean="0"/>
              <a:t>ジオメトリを</a:t>
            </a:r>
            <a:r>
              <a:rPr lang="en-US" altLang="ja-JP" smtClean="0"/>
              <a:t>LOD</a:t>
            </a:r>
            <a:r>
              <a:rPr lang="ja-JP" altLang="en-US" smtClean="0"/>
              <a:t>的に考えると</a:t>
            </a:r>
            <a:endParaRPr lang="en-US" altLang="ja-JP" smtClean="0"/>
          </a:p>
          <a:p>
            <a:pPr lvl="1"/>
            <a:r>
              <a:rPr lang="ja-JP" altLang="en-US" smtClean="0"/>
              <a:t>近い時にはポリゴンで表現</a:t>
            </a:r>
            <a:endParaRPr lang="en-US" altLang="ja-JP" smtClean="0"/>
          </a:p>
          <a:p>
            <a:pPr lvl="2"/>
            <a:r>
              <a:rPr lang="en-US" altLang="ja-JP" smtClean="0"/>
              <a:t>(</a:t>
            </a:r>
            <a:r>
              <a:rPr lang="ja-JP" altLang="en-US" smtClean="0"/>
              <a:t>ちょっと遠いときはパララックス</a:t>
            </a:r>
            <a:r>
              <a:rPr lang="en-US" altLang="ja-JP" smtClean="0"/>
              <a:t>(</a:t>
            </a:r>
            <a:r>
              <a:rPr lang="ja-JP" altLang="en-US" smtClean="0"/>
              <a:t>オクルージョン</a:t>
            </a:r>
            <a:r>
              <a:rPr lang="en-US" altLang="ja-JP" smtClean="0"/>
              <a:t>)</a:t>
            </a:r>
            <a:r>
              <a:rPr lang="ja-JP" altLang="en-US" smtClean="0"/>
              <a:t>マップ</a:t>
            </a:r>
            <a:r>
              <a:rPr lang="en-US" altLang="ja-JP" smtClean="0"/>
              <a:t>)</a:t>
            </a:r>
          </a:p>
          <a:p>
            <a:pPr lvl="1"/>
            <a:r>
              <a:rPr lang="ja-JP" altLang="en-US" smtClean="0"/>
              <a:t>中間ではノーマルマップ</a:t>
            </a:r>
            <a:endParaRPr lang="en-US" altLang="ja-JP" smtClean="0"/>
          </a:p>
          <a:p>
            <a:pPr lvl="1"/>
            <a:r>
              <a:rPr lang="ja-JP" altLang="en-US" smtClean="0"/>
              <a:t>遠いときはシャイニネスマップ</a:t>
            </a:r>
            <a:endParaRPr lang="en-US" altLang="ja-JP" smtClean="0"/>
          </a:p>
          <a:p>
            <a:pPr lvl="1"/>
            <a:endParaRPr lang="ja-JP" altLang="en-US" smtClean="0"/>
          </a:p>
        </p:txBody>
      </p:sp>
      <p:pic>
        <p:nvPicPr>
          <p:cNvPr id="53250" name="Picture 2" descr="C:\Users\straight\Desktop\CEDEC 2012\Img\screen.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74131" y="3970530"/>
            <a:ext cx="2216964" cy="2426185"/>
          </a:xfrm>
          <a:prstGeom prst="rect">
            <a:avLst/>
          </a:prstGeom>
          <a:noFill/>
          <a:scene3d>
            <a:camera prst="perspectiveContrastingRightFacing"/>
            <a:lightRig rig="threePt" dir="t"/>
          </a:scene3d>
          <a:extLst>
            <a:ext uri="{909E8E84-426E-40DD-AFC4-6F175D3DCCD1}">
              <a14:hiddenFill xmlns="" xmlns:a14="http://schemas.microsoft.com/office/drawing/2010/main">
                <a:solidFill>
                  <a:srgbClr val="FFFFFF"/>
                </a:solidFill>
              </a14:hiddenFill>
            </a:ext>
          </a:extLst>
        </p:spPr>
      </p:pic>
      <p:pic>
        <p:nvPicPr>
          <p:cNvPr id="53251" name="Picture 3" descr="C:\Users\straight\Desktop\CEDEC 2012\Img\normal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67594" y="3760301"/>
            <a:ext cx="1847190" cy="1840875"/>
          </a:xfrm>
          <a:prstGeom prst="rect">
            <a:avLst/>
          </a:prstGeom>
          <a:noFill/>
          <a:scene3d>
            <a:camera prst="perspectiveContrastingRightFacing"/>
            <a:lightRig rig="threePt" dir="t"/>
          </a:scene3d>
          <a:extLst>
            <a:ext uri="{909E8E84-426E-40DD-AFC4-6F175D3DCCD1}">
              <a14:hiddenFill xmlns="" xmlns:a14="http://schemas.microsoft.com/office/drawing/2010/main">
                <a:solidFill>
                  <a:srgbClr val="FFFFFF"/>
                </a:solidFill>
              </a14:hiddenFill>
            </a:ext>
          </a:extLst>
        </p:spPr>
      </p:pic>
      <p:pic>
        <p:nvPicPr>
          <p:cNvPr id="53252" name="Picture 4" descr="C:\Users\straight\Desktop\CEDEC 2012\Img\shinines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94747" y="3519583"/>
            <a:ext cx="1501816" cy="1483753"/>
          </a:xfrm>
          <a:prstGeom prst="rect">
            <a:avLst/>
          </a:prstGeom>
          <a:noFill/>
          <a:scene3d>
            <a:camera prst="perspectiveContrastingRightFacing"/>
            <a:lightRig rig="threePt" dir="t"/>
          </a:scene3d>
          <a:extLst>
            <a:ext uri="{909E8E84-426E-40DD-AFC4-6F175D3DCCD1}">
              <a14:hiddenFill xmlns="" xmlns:a14="http://schemas.microsoft.com/office/drawing/2010/main">
                <a:solidFill>
                  <a:srgbClr val="FFFFFF"/>
                </a:solidFill>
              </a14:hiddenFill>
            </a:ext>
          </a:extLst>
        </p:spPr>
      </p:pic>
      <p:sp>
        <p:nvSpPr>
          <p:cNvPr id="3" name="右矢印 2"/>
          <p:cNvSpPr/>
          <p:nvPr/>
        </p:nvSpPr>
        <p:spPr>
          <a:xfrm>
            <a:off x="4425265" y="4554758"/>
            <a:ext cx="912139" cy="776377"/>
          </a:xfrm>
          <a:prstGeom prst="rightArrow">
            <a:avLst/>
          </a:prstGeom>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6426595" y="4044097"/>
            <a:ext cx="780623" cy="828989"/>
          </a:xfrm>
          <a:prstGeom prst="rightArrow">
            <a:avLst/>
          </a:prstGeom>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プロシージャル</a:t>
            </a:r>
            <a:r>
              <a:rPr lang="ja-JP" altLang="en-US" dirty="0"/>
              <a:t>シャイネスマップ</a:t>
            </a:r>
            <a:r>
              <a:rPr lang="en-US" altLang="ja-JP" dirty="0" smtClean="0"/>
              <a:t>(3)</a:t>
            </a:r>
            <a:endParaRPr lang="ja-JP" altLang="en-US" dirty="0"/>
          </a:p>
        </p:txBody>
      </p:sp>
      <p:sp>
        <p:nvSpPr>
          <p:cNvPr id="50179" name="コンテンツ プレースホルダー 2"/>
          <p:cNvSpPr>
            <a:spLocks noGrp="1"/>
          </p:cNvSpPr>
          <p:nvPr>
            <p:ph idx="1"/>
          </p:nvPr>
        </p:nvSpPr>
        <p:spPr/>
        <p:txBody>
          <a:bodyPr/>
          <a:lstStyle/>
          <a:p>
            <a:r>
              <a:rPr lang="en-US" altLang="ja-JP" smtClean="0"/>
              <a:t>LEAN</a:t>
            </a:r>
            <a:r>
              <a:rPr lang="ja-JP" altLang="en-US" smtClean="0"/>
              <a:t>マップ</a:t>
            </a:r>
          </a:p>
          <a:p>
            <a:pPr lvl="1"/>
            <a:r>
              <a:rPr lang="en-US" altLang="ja-JP" smtClean="0"/>
              <a:t>Blinn-Phong (cos)</a:t>
            </a:r>
            <a:r>
              <a:rPr lang="ja-JP" altLang="en-US" smtClean="0"/>
              <a:t>のかわりに</a:t>
            </a:r>
            <a:r>
              <a:rPr lang="en-US" altLang="ja-JP" smtClean="0"/>
              <a:t>Beckmann (exp)</a:t>
            </a:r>
            <a:r>
              <a:rPr lang="ja-JP" altLang="en-US" smtClean="0"/>
              <a:t>を利用してスペキュラの積分をシェーダ</a:t>
            </a:r>
            <a:r>
              <a:rPr lang="en-US" altLang="ja-JP" smtClean="0"/>
              <a:t>+mipmap (bilinear filter)</a:t>
            </a:r>
            <a:r>
              <a:rPr lang="ja-JP" altLang="en-US" smtClean="0"/>
              <a:t>で行う</a:t>
            </a:r>
          </a:p>
          <a:p>
            <a:pPr lvl="2"/>
            <a:r>
              <a:rPr lang="ja-JP" altLang="en-US" smtClean="0"/>
              <a:t>処理のための</a:t>
            </a:r>
            <a:r>
              <a:rPr lang="en-US" altLang="ja-JP" smtClean="0"/>
              <a:t>ALU</a:t>
            </a:r>
            <a:r>
              <a:rPr lang="ja-JP" altLang="en-US" smtClean="0"/>
              <a:t>処理の追加とノーマルマップのかわりに</a:t>
            </a:r>
            <a:r>
              <a:rPr lang="en-US" altLang="ja-JP" smtClean="0"/>
              <a:t>5</a:t>
            </a:r>
            <a:r>
              <a:rPr lang="ja-JP" altLang="en-US" smtClean="0"/>
              <a:t>要素</a:t>
            </a:r>
            <a:r>
              <a:rPr lang="en-US" altLang="ja-JP" smtClean="0"/>
              <a:t>(x,y,x^2,xy,y^2)</a:t>
            </a:r>
            <a:r>
              <a:rPr lang="ja-JP" altLang="en-US" smtClean="0"/>
              <a:t>の</a:t>
            </a:r>
            <a:r>
              <a:rPr lang="en-US" altLang="ja-JP" smtClean="0"/>
              <a:t>LEAN</a:t>
            </a:r>
            <a:r>
              <a:rPr lang="ja-JP" altLang="en-US" smtClean="0"/>
              <a:t>テクスチャ</a:t>
            </a:r>
          </a:p>
          <a:p>
            <a:r>
              <a:rPr lang="en-US" altLang="ja-JP" smtClean="0"/>
              <a:t>CLEAN</a:t>
            </a:r>
            <a:r>
              <a:rPr lang="ja-JP" altLang="en-US" smtClean="0"/>
              <a:t>マップ</a:t>
            </a:r>
          </a:p>
          <a:p>
            <a:pPr lvl="1"/>
            <a:r>
              <a:rPr lang="en-US" altLang="ja-JP" smtClean="0"/>
              <a:t>LEAN</a:t>
            </a:r>
            <a:r>
              <a:rPr lang="ja-JP" altLang="en-US" smtClean="0"/>
              <a:t>マップの簡易版</a:t>
            </a:r>
            <a:endParaRPr lang="en-US" altLang="ja-JP" smtClean="0"/>
          </a:p>
          <a:p>
            <a:pPr lvl="2"/>
            <a:r>
              <a:rPr lang="ja-JP" altLang="en-US" smtClean="0"/>
              <a:t>要素を</a:t>
            </a:r>
            <a:r>
              <a:rPr lang="en-US" altLang="ja-JP" smtClean="0"/>
              <a:t>3</a:t>
            </a:r>
            <a:r>
              <a:rPr lang="ja-JP" altLang="en-US" smtClean="0"/>
              <a:t>要素</a:t>
            </a:r>
            <a:r>
              <a:rPr lang="en-US" altLang="ja-JP" smtClean="0"/>
              <a:t>(x,y,x^2+y^2)</a:t>
            </a:r>
          </a:p>
          <a:p>
            <a:pPr lvl="2"/>
            <a:r>
              <a:rPr lang="ja-JP" altLang="en-US" smtClean="0"/>
              <a:t>追加の</a:t>
            </a:r>
            <a:r>
              <a:rPr lang="en-US" altLang="ja-JP" smtClean="0"/>
              <a:t>ALU</a:t>
            </a:r>
            <a:r>
              <a:rPr lang="ja-JP" altLang="en-US" smtClean="0"/>
              <a:t>コスト</a:t>
            </a:r>
            <a:endParaRPr lang="en-US" altLang="ja-JP"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プロシージャル</a:t>
            </a:r>
            <a:r>
              <a:rPr lang="ja-JP" altLang="en-US" dirty="0"/>
              <a:t>シャイネスマップ</a:t>
            </a:r>
            <a:r>
              <a:rPr lang="en-US" altLang="ja-JP" dirty="0" smtClean="0"/>
              <a:t>(4)</a:t>
            </a:r>
            <a:endParaRPr lang="ja-JP" altLang="en-US" dirty="0"/>
          </a:p>
        </p:txBody>
      </p:sp>
      <p:sp>
        <p:nvSpPr>
          <p:cNvPr id="51203" name="コンテンツ プレースホルダー 2"/>
          <p:cNvSpPr>
            <a:spLocks noGrp="1"/>
          </p:cNvSpPr>
          <p:nvPr>
            <p:ph idx="1"/>
          </p:nvPr>
        </p:nvSpPr>
        <p:spPr/>
        <p:txBody>
          <a:bodyPr/>
          <a:lstStyle/>
          <a:p>
            <a:r>
              <a:rPr lang="en-US" altLang="ja-JP" smtClean="0"/>
              <a:t>LEAN, CLEAN</a:t>
            </a:r>
            <a:r>
              <a:rPr lang="ja-JP" altLang="en-US" smtClean="0"/>
              <a:t>マップはコストが高い</a:t>
            </a:r>
            <a:endParaRPr lang="en-US" altLang="ja-JP" smtClean="0"/>
          </a:p>
          <a:p>
            <a:pPr lvl="1"/>
            <a:r>
              <a:rPr lang="ja-JP" altLang="en-US" smtClean="0"/>
              <a:t>シェーダでの処理追加</a:t>
            </a:r>
            <a:endParaRPr lang="en-US" altLang="ja-JP" smtClean="0"/>
          </a:p>
          <a:p>
            <a:pPr lvl="1"/>
            <a:r>
              <a:rPr lang="ja-JP" altLang="en-US" smtClean="0"/>
              <a:t>ノーマルマップより多いテクスチャ</a:t>
            </a:r>
            <a:r>
              <a:rPr lang="en-US" altLang="ja-JP" smtClean="0"/>
              <a:t>(LEAN)</a:t>
            </a:r>
          </a:p>
          <a:p>
            <a:r>
              <a:rPr lang="ja-JP" altLang="en-US" smtClean="0"/>
              <a:t>単にノーマルマップの</a:t>
            </a:r>
            <a:r>
              <a:rPr lang="en-US" altLang="ja-JP" smtClean="0"/>
              <a:t>Mipmap</a:t>
            </a:r>
            <a:r>
              <a:rPr lang="ja-JP" altLang="en-US" smtClean="0"/>
              <a:t>にあわせて</a:t>
            </a:r>
            <a:r>
              <a:rPr lang="en-US" altLang="ja-JP" smtClean="0"/>
              <a:t/>
            </a:r>
            <a:br>
              <a:rPr lang="en-US" altLang="ja-JP" smtClean="0"/>
            </a:br>
            <a:r>
              <a:rPr lang="ja-JP" altLang="en-US" smtClean="0"/>
              <a:t>シャイニネスを変化させれば</a:t>
            </a:r>
            <a:r>
              <a:rPr lang="en-US" altLang="ja-JP" smtClean="0"/>
              <a:t>?</a:t>
            </a:r>
          </a:p>
          <a:p>
            <a:pPr lvl="1"/>
            <a:r>
              <a:rPr lang="ja-JP" altLang="en-US" smtClean="0"/>
              <a:t>ノーマルマップのアルファチャンネルにシャイニネスを入れて自動計算</a:t>
            </a:r>
            <a:endParaRPr lang="en-US" altLang="ja-JP" smtClean="0"/>
          </a:p>
          <a:p>
            <a:pPr lvl="3"/>
            <a:r>
              <a:rPr lang="en-US" altLang="ja-JP" smtClean="0"/>
              <a:t>R=X, G=Y, B=Z, A=Shininess</a:t>
            </a:r>
          </a:p>
          <a:p>
            <a:pPr lvl="2"/>
            <a:r>
              <a:rPr lang="ja-JP" altLang="en-US" smtClean="0"/>
              <a:t>正確な異方性を考慮したシャイニネスも生成できる</a:t>
            </a:r>
            <a:endParaRPr lang="en-US" altLang="ja-JP" smtClean="0"/>
          </a:p>
          <a:p>
            <a:pPr lvl="3"/>
            <a:r>
              <a:rPr lang="en-US" altLang="ja-JP" smtClean="0"/>
              <a:t>R=X, G=Y, B=ShininessU, A=ShininessV</a:t>
            </a:r>
            <a:endParaRPr lang="ja-JP" alt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プロシージャル</a:t>
            </a:r>
            <a:r>
              <a:rPr lang="ja-JP" altLang="en-US" dirty="0"/>
              <a:t>シャイネスマップ</a:t>
            </a:r>
            <a:r>
              <a:rPr lang="en-US" altLang="ja-JP" dirty="0" smtClean="0"/>
              <a:t>(5)</a:t>
            </a:r>
            <a:endParaRPr lang="ja-JP" altLang="en-US" dirty="0"/>
          </a:p>
        </p:txBody>
      </p:sp>
      <p:sp>
        <p:nvSpPr>
          <p:cNvPr id="52227" name="コンテンツ プレースホルダー 2"/>
          <p:cNvSpPr>
            <a:spLocks noGrp="1"/>
          </p:cNvSpPr>
          <p:nvPr>
            <p:ph idx="1"/>
          </p:nvPr>
        </p:nvSpPr>
        <p:spPr>
          <a:xfrm>
            <a:off x="457199" y="1257300"/>
            <a:ext cx="8384875" cy="4792663"/>
          </a:xfrm>
        </p:spPr>
        <p:txBody>
          <a:bodyPr/>
          <a:lstStyle/>
          <a:p>
            <a:r>
              <a:rPr lang="en-US" altLang="ja-JP" dirty="0" err="1" smtClean="0"/>
              <a:t>Toksvig</a:t>
            </a:r>
            <a:r>
              <a:rPr lang="ja-JP" altLang="en-US" dirty="0" smtClean="0"/>
              <a:t>マップ</a:t>
            </a:r>
          </a:p>
          <a:p>
            <a:pPr lvl="1"/>
            <a:r>
              <a:rPr lang="en-US" altLang="ja-JP" dirty="0" smtClean="0"/>
              <a:t>Mipmap</a:t>
            </a:r>
            <a:r>
              <a:rPr lang="ja-JP" altLang="en-US" dirty="0" smtClean="0"/>
              <a:t>生成時に平均化されたノーマルの長さから以下の式を使い新しいシャイニネス</a:t>
            </a:r>
            <a:r>
              <a:rPr lang="en-US" altLang="ja-JP" dirty="0" smtClean="0"/>
              <a:t>(s’)</a:t>
            </a:r>
            <a:r>
              <a:rPr lang="ja-JP" altLang="en-US" dirty="0" smtClean="0"/>
              <a:t>を求める</a:t>
            </a:r>
          </a:p>
          <a:p>
            <a:pPr lvl="1"/>
            <a:endParaRPr lang="ja-JP" altLang="en-US" dirty="0" smtClean="0"/>
          </a:p>
          <a:p>
            <a:pPr lvl="1"/>
            <a:endParaRPr lang="ja-JP" altLang="en-US" dirty="0" smtClean="0"/>
          </a:p>
          <a:p>
            <a:pPr lvl="1"/>
            <a:endParaRPr lang="ja-JP" altLang="en-US" dirty="0" smtClean="0"/>
          </a:p>
          <a:p>
            <a:pPr lvl="1"/>
            <a:endParaRPr lang="ja-JP" altLang="en-US" dirty="0" smtClean="0"/>
          </a:p>
          <a:p>
            <a:pPr lvl="1"/>
            <a:r>
              <a:rPr lang="en-US" altLang="ja-JP" dirty="0" smtClean="0"/>
              <a:t>Far Cry 3</a:t>
            </a:r>
            <a:r>
              <a:rPr lang="ja-JP" altLang="en-US" dirty="0" smtClean="0"/>
              <a:t>で利用されている</a:t>
            </a:r>
            <a:endParaRPr lang="en-US" altLang="ja-JP" dirty="0" smtClean="0"/>
          </a:p>
          <a:p>
            <a:pPr lvl="2"/>
            <a:r>
              <a:rPr lang="en-US" altLang="ja-JP" sz="1100" dirty="0" smtClean="0">
                <a:hlinkClick r:id="rId3"/>
              </a:rPr>
              <a:t>http://blog.selfshadow.com/publications/s2012-shading-course/mcauley/s2012_pbs_farcry3_slides.pdf</a:t>
            </a:r>
            <a:endParaRPr lang="en-US" altLang="ja-JP" sz="1100" dirty="0" smtClean="0"/>
          </a:p>
          <a:p>
            <a:pPr lvl="2"/>
            <a:r>
              <a:rPr lang="en-US" altLang="ja-JP" sz="1100" dirty="0" smtClean="0">
                <a:hlinkClick r:id="rId4"/>
              </a:rPr>
              <a:t>http://blog.selfshadow.com/publications/s2012-shading-course/mcauley/s2012_pbs_farcry3_notes.pdf</a:t>
            </a:r>
            <a:endParaRPr lang="en-US" altLang="ja-JP" sz="1100" dirty="0" smtClean="0"/>
          </a:p>
          <a:p>
            <a:pPr lvl="1"/>
            <a:endParaRPr lang="en-US" altLang="ja-JP" dirty="0" smtClean="0"/>
          </a:p>
          <a:p>
            <a:pPr lvl="1"/>
            <a:endParaRPr lang="ja-JP" altLang="en-US" dirty="0" smtClean="0"/>
          </a:p>
          <a:p>
            <a:pPr lvl="2"/>
            <a:endParaRPr lang="en-US" altLang="ja-JP" dirty="0" smtClean="0"/>
          </a:p>
        </p:txBody>
      </p:sp>
      <p:graphicFrame>
        <p:nvGraphicFramePr>
          <p:cNvPr id="52230" name="Object 6"/>
          <p:cNvGraphicFramePr>
            <a:graphicFrameLocks noChangeAspect="1"/>
          </p:cNvGraphicFramePr>
          <p:nvPr/>
        </p:nvGraphicFramePr>
        <p:xfrm>
          <a:off x="2457450" y="2940050"/>
          <a:ext cx="3759200" cy="1377950"/>
        </p:xfrm>
        <a:graphic>
          <a:graphicData uri="http://schemas.openxmlformats.org/presentationml/2006/ole">
            <p:oleObj spid="_x0000_s52348" name="数式" r:id="rId5" imgW="1282700" imgH="469900" progId="Equation.3">
              <p:embed/>
            </p:oleObj>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プロシージャル</a:t>
            </a:r>
            <a:r>
              <a:rPr lang="ja-JP" altLang="en-US" dirty="0"/>
              <a:t>シャイネスマップ</a:t>
            </a:r>
            <a:r>
              <a:rPr lang="en-US" altLang="ja-JP" dirty="0" smtClean="0"/>
              <a:t>(6)</a:t>
            </a:r>
            <a:endParaRPr lang="ja-JP" altLang="en-US" dirty="0"/>
          </a:p>
        </p:txBody>
      </p:sp>
      <p:sp>
        <p:nvSpPr>
          <p:cNvPr id="53251" name="コンテンツ プレースホルダー 2"/>
          <p:cNvSpPr>
            <a:spLocks noGrp="1"/>
          </p:cNvSpPr>
          <p:nvPr>
            <p:ph idx="1"/>
          </p:nvPr>
        </p:nvSpPr>
        <p:spPr>
          <a:xfrm>
            <a:off x="457200" y="1257300"/>
            <a:ext cx="8408988" cy="4792663"/>
          </a:xfrm>
        </p:spPr>
        <p:txBody>
          <a:bodyPr/>
          <a:lstStyle/>
          <a:p>
            <a:r>
              <a:rPr lang="ja-JP" altLang="en-US" dirty="0" smtClean="0"/>
              <a:t>非線形最小二乗法による生成</a:t>
            </a:r>
            <a:endParaRPr lang="en-US" altLang="ja-JP" dirty="0" smtClean="0"/>
          </a:p>
          <a:p>
            <a:pPr lvl="1"/>
            <a:r>
              <a:rPr lang="ja-JP" altLang="en-US" sz="2400" dirty="0" smtClean="0"/>
              <a:t>最適なノーマルとシャイニネスをトップレベルのノーマルマップ</a:t>
            </a:r>
            <a:r>
              <a:rPr lang="ja-JP" altLang="en-US" sz="2400" dirty="0"/>
              <a:t>と</a:t>
            </a:r>
            <a:r>
              <a:rPr lang="ja-JP" altLang="en-US" sz="2400" dirty="0" smtClean="0"/>
              <a:t>シャイニネスマップから最小二乗法で計算する</a:t>
            </a:r>
            <a:endParaRPr lang="en-US" altLang="ja-JP" sz="2400" dirty="0" smtClean="0"/>
          </a:p>
          <a:p>
            <a:pPr lvl="1"/>
            <a:endParaRPr lang="ja-JP" altLang="en-US" sz="2400" dirty="0" smtClean="0"/>
          </a:p>
        </p:txBody>
      </p:sp>
      <p:pic>
        <p:nvPicPr>
          <p:cNvPr id="53257" name="Picture 9" descr="normal_origina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5250" y="2673350"/>
            <a:ext cx="4244975" cy="2378075"/>
          </a:xfrm>
          <a:prstGeom prst="rect">
            <a:avLst/>
          </a:prstGeom>
          <a:noFill/>
          <a:extLst>
            <a:ext uri="{909E8E84-426E-40DD-AFC4-6F175D3DCCD1}">
              <a14:hiddenFill xmlns="" xmlns:a14="http://schemas.microsoft.com/office/drawing/2010/main">
                <a:solidFill>
                  <a:srgbClr val="FFFFFF"/>
                </a:solidFill>
              </a14:hiddenFill>
            </a:ext>
          </a:extLst>
        </p:spPr>
      </p:pic>
      <p:pic>
        <p:nvPicPr>
          <p:cNvPr id="53260" name="Picture 12" descr="normal_interpolate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800" y="2835275"/>
            <a:ext cx="4243388" cy="2379663"/>
          </a:xfrm>
          <a:prstGeom prst="rect">
            <a:avLst/>
          </a:prstGeom>
          <a:noFill/>
          <a:extLst>
            <a:ext uri="{909E8E84-426E-40DD-AFC4-6F175D3DCCD1}">
              <a14:hiddenFill xmlns="" xmlns:a14="http://schemas.microsoft.com/office/drawing/2010/main">
                <a:solidFill>
                  <a:srgbClr val="FFFFFF"/>
                </a:solidFill>
              </a14:hiddenFill>
            </a:ext>
          </a:extLst>
        </p:spPr>
      </p:pic>
      <p:pic>
        <p:nvPicPr>
          <p:cNvPr id="53261" name="Picture 13" descr="normal_al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79650" y="3746500"/>
            <a:ext cx="4243388" cy="2379663"/>
          </a:xfrm>
          <a:prstGeom prst="rect">
            <a:avLst/>
          </a:prstGeom>
          <a:noFill/>
          <a:extLst>
            <a:ext uri="{909E8E84-426E-40DD-AFC4-6F175D3DCCD1}">
              <a14:hiddenFill xmlns="" xmlns:a14="http://schemas.microsoft.com/office/drawing/2010/main">
                <a:solidFill>
                  <a:srgbClr val="FFFFFF"/>
                </a:solidFill>
              </a14:hiddenFill>
            </a:ext>
          </a:extLst>
        </p:spPr>
      </p:pic>
      <p:sp>
        <p:nvSpPr>
          <p:cNvPr id="53259" name="AutoShape 11"/>
          <p:cNvSpPr>
            <a:spLocks noChangeArrowheads="1"/>
          </p:cNvSpPr>
          <p:nvPr/>
        </p:nvSpPr>
        <p:spPr bwMode="auto">
          <a:xfrm>
            <a:off x="3657600" y="3486150"/>
            <a:ext cx="1587500" cy="920750"/>
          </a:xfrm>
          <a:prstGeom prst="rightArrow">
            <a:avLst>
              <a:gd name="adj1" fmla="val 50000"/>
              <a:gd name="adj2" fmla="val 43103"/>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62" name="Text Box 14"/>
          <p:cNvSpPr txBox="1">
            <a:spLocks noChangeArrowheads="1"/>
          </p:cNvSpPr>
          <p:nvPr/>
        </p:nvSpPr>
        <p:spPr bwMode="auto">
          <a:xfrm>
            <a:off x="2498725" y="2825750"/>
            <a:ext cx="4071938"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1400"/>
              <a:t>この画像は処理のイメージでありベクトルやカーブの</a:t>
            </a:r>
            <a:br>
              <a:rPr lang="ja-JP" altLang="en-US" sz="1400"/>
            </a:br>
            <a:r>
              <a:rPr lang="ja-JP" altLang="en-US" sz="1400"/>
              <a:t>大きさなどは正確ではありません。</a:t>
            </a:r>
            <a:endParaRPr lang="en-US" altLang="ja-JP"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9"/>
                                        </p:tgtEl>
                                        <p:attrNameLst>
                                          <p:attrName>style.visibility</p:attrName>
                                        </p:attrNameLst>
                                      </p:cBhvr>
                                      <p:to>
                                        <p:strVal val="visible"/>
                                      </p:to>
                                    </p:set>
                                    <p:animEffect transition="in" filter="fade">
                                      <p:cBhvr>
                                        <p:cTn id="7" dur="1000"/>
                                        <p:tgtEl>
                                          <p:spTgt spid="53259"/>
                                        </p:tgtEl>
                                      </p:cBhvr>
                                    </p:animEffect>
                                  </p:childTnLst>
                                </p:cTn>
                              </p:par>
                              <p:par>
                                <p:cTn id="8" presetID="10" presetClass="entr" presetSubtype="0" fill="hold" nodeType="withEffect">
                                  <p:stCondLst>
                                    <p:cond delay="0"/>
                                  </p:stCondLst>
                                  <p:childTnLst>
                                    <p:set>
                                      <p:cBhvr>
                                        <p:cTn id="9" dur="1" fill="hold">
                                          <p:stCondLst>
                                            <p:cond delay="0"/>
                                          </p:stCondLst>
                                        </p:cTn>
                                        <p:tgtEl>
                                          <p:spTgt spid="53260"/>
                                        </p:tgtEl>
                                        <p:attrNameLst>
                                          <p:attrName>style.visibility</p:attrName>
                                        </p:attrNameLst>
                                      </p:cBhvr>
                                      <p:to>
                                        <p:strVal val="visible"/>
                                      </p:to>
                                    </p:set>
                                    <p:animEffect transition="in" filter="fade">
                                      <p:cBhvr>
                                        <p:cTn id="10" dur="1000"/>
                                        <p:tgtEl>
                                          <p:spTgt spid="532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1000"/>
                                        <p:tgtEl>
                                          <p:spTgt spid="53259"/>
                                        </p:tgtEl>
                                      </p:cBhvr>
                                    </p:animEffect>
                                    <p:set>
                                      <p:cBhvr>
                                        <p:cTn id="15" dur="1" fill="hold">
                                          <p:stCondLst>
                                            <p:cond delay="999"/>
                                          </p:stCondLst>
                                        </p:cTn>
                                        <p:tgtEl>
                                          <p:spTgt spid="53259"/>
                                        </p:tgtEl>
                                        <p:attrNameLst>
                                          <p:attrName>style.visibility</p:attrName>
                                        </p:attrNameLst>
                                      </p:cBhvr>
                                      <p:to>
                                        <p:strVal val="hidden"/>
                                      </p:to>
                                    </p:set>
                                  </p:childTnLst>
                                </p:cTn>
                              </p:par>
                              <p:par>
                                <p:cTn id="16" presetID="0" presetClass="path" presetSubtype="0" accel="50000" decel="50000" fill="hold" nodeType="withEffect">
                                  <p:stCondLst>
                                    <p:cond delay="0"/>
                                  </p:stCondLst>
                                  <p:childTnLst>
                                    <p:animMotion origin="layout" path="M 0.0125 0.01111 L 0.23125 0.175 " pathEditMode="relative" rAng="0" ptsTypes="AA">
                                      <p:cBhvr>
                                        <p:cTn id="17" dur="1000" fill="hold"/>
                                        <p:tgtEl>
                                          <p:spTgt spid="53257"/>
                                        </p:tgtEl>
                                        <p:attrNameLst>
                                          <p:attrName>ppt_x</p:attrName>
                                          <p:attrName>ppt_y</p:attrName>
                                        </p:attrNameLst>
                                      </p:cBhvr>
                                      <p:rCtr x="10938" y="8194"/>
                                    </p:animMotion>
                                  </p:childTnLst>
                                </p:cTn>
                              </p:par>
                              <p:par>
                                <p:cTn id="18" presetID="10" presetClass="entr" presetSubtype="0" fill="hold" nodeType="withEffect">
                                  <p:stCondLst>
                                    <p:cond delay="0"/>
                                  </p:stCondLst>
                                  <p:childTnLst>
                                    <p:set>
                                      <p:cBhvr>
                                        <p:cTn id="19" dur="1" fill="hold">
                                          <p:stCondLst>
                                            <p:cond delay="0"/>
                                          </p:stCondLst>
                                        </p:cTn>
                                        <p:tgtEl>
                                          <p:spTgt spid="53261"/>
                                        </p:tgtEl>
                                        <p:attrNameLst>
                                          <p:attrName>style.visibility</p:attrName>
                                        </p:attrNameLst>
                                      </p:cBhvr>
                                      <p:to>
                                        <p:strVal val="visible"/>
                                      </p:to>
                                    </p:set>
                                    <p:animEffect transition="in" filter="fade">
                                      <p:cBhvr>
                                        <p:cTn id="20" dur="500"/>
                                        <p:tgtEl>
                                          <p:spTgt spid="53261"/>
                                        </p:tgtEl>
                                      </p:cBhvr>
                                    </p:animEffect>
                                  </p:childTnLst>
                                </p:cTn>
                              </p:par>
                              <p:par>
                                <p:cTn id="21" presetID="10" presetClass="exit" presetSubtype="0" fill="hold" nodeType="withEffect">
                                  <p:stCondLst>
                                    <p:cond delay="0"/>
                                  </p:stCondLst>
                                  <p:childTnLst>
                                    <p:animEffect transition="out" filter="fade">
                                      <p:cBhvr>
                                        <p:cTn id="22" dur="500"/>
                                        <p:tgtEl>
                                          <p:spTgt spid="53257"/>
                                        </p:tgtEl>
                                      </p:cBhvr>
                                    </p:animEffect>
                                    <p:set>
                                      <p:cBhvr>
                                        <p:cTn id="23" dur="1" fill="hold">
                                          <p:stCondLst>
                                            <p:cond delay="499"/>
                                          </p:stCondLst>
                                        </p:cTn>
                                        <p:tgtEl>
                                          <p:spTgt spid="53257"/>
                                        </p:tgtEl>
                                        <p:attrNameLst>
                                          <p:attrName>style.visibility</p:attrName>
                                        </p:attrNameLst>
                                      </p:cBhvr>
                                      <p:to>
                                        <p:strVal val="hidden"/>
                                      </p:to>
                                    </p:set>
                                  </p:childTnLst>
                                </p:cTn>
                              </p:par>
                              <p:par>
                                <p:cTn id="24" presetID="0" presetClass="path" presetSubtype="0" accel="50000" decel="50000" fill="hold" nodeType="withEffect">
                                  <p:stCondLst>
                                    <p:cond delay="0"/>
                                  </p:stCondLst>
                                  <p:childTnLst>
                                    <p:animMotion origin="layout" path="M 0 -1.11111E-6 L -0.26389 0.15556 " pathEditMode="relative" rAng="0" ptsTypes="AA">
                                      <p:cBhvr>
                                        <p:cTn id="25" dur="1000" fill="hold"/>
                                        <p:tgtEl>
                                          <p:spTgt spid="53260"/>
                                        </p:tgtEl>
                                        <p:attrNameLst>
                                          <p:attrName>ppt_x</p:attrName>
                                          <p:attrName>ppt_y</p:attrName>
                                        </p:attrNameLst>
                                      </p:cBhvr>
                                      <p:rCtr x="-13194" y="7778"/>
                                    </p:animMotion>
                                  </p:childTnLst>
                                </p:cTn>
                              </p:par>
                              <p:par>
                                <p:cTn id="26" presetID="10" presetClass="exit" presetSubtype="0" fill="hold" nodeType="withEffect">
                                  <p:stCondLst>
                                    <p:cond delay="0"/>
                                  </p:stCondLst>
                                  <p:childTnLst>
                                    <p:animEffect transition="out" filter="fade">
                                      <p:cBhvr>
                                        <p:cTn id="27" dur="1000"/>
                                        <p:tgtEl>
                                          <p:spTgt spid="53260"/>
                                        </p:tgtEl>
                                      </p:cBhvr>
                                    </p:animEffect>
                                    <p:set>
                                      <p:cBhvr>
                                        <p:cTn id="28" dur="1" fill="hold">
                                          <p:stCondLst>
                                            <p:cond delay="999"/>
                                          </p:stCondLst>
                                        </p:cTn>
                                        <p:tgtEl>
                                          <p:spTgt spid="53260"/>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3262"/>
                                        </p:tgtEl>
                                        <p:attrNameLst>
                                          <p:attrName>style.visibility</p:attrName>
                                        </p:attrNameLst>
                                      </p:cBhvr>
                                      <p:to>
                                        <p:strVal val="visible"/>
                                      </p:to>
                                    </p:set>
                                    <p:animEffect transition="in" filter="fade">
                                      <p:cBhvr>
                                        <p:cTn id="31" dur="500"/>
                                        <p:tgtEl>
                                          <p:spTgt spid="53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9" grpId="0" animBg="1"/>
      <p:bldP spid="53259" grpId="1" animBg="1"/>
      <p:bldP spid="5326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straight\Desktop\CEDEC 2012\Img\normal_shininess_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99393" y="1422400"/>
            <a:ext cx="6502400" cy="4889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pPr>
              <a:defRPr/>
            </a:pPr>
            <a:r>
              <a:rPr lang="ja-JP" altLang="en-US" dirty="0" smtClean="0"/>
              <a:t>プロシージャル</a:t>
            </a:r>
            <a:r>
              <a:rPr lang="ja-JP" altLang="en-US" dirty="0"/>
              <a:t>シャイネスマップ</a:t>
            </a:r>
            <a:r>
              <a:rPr lang="en-US" altLang="ja-JP" dirty="0" smtClean="0"/>
              <a:t>(7)</a:t>
            </a:r>
            <a:endParaRPr lang="ja-JP" altLang="en-US" dirty="0"/>
          </a:p>
        </p:txBody>
      </p:sp>
      <p:sp>
        <p:nvSpPr>
          <p:cNvPr id="54282" name="Text Box 10"/>
          <p:cNvSpPr txBox="1">
            <a:spLocks noChangeArrowheads="1"/>
          </p:cNvSpPr>
          <p:nvPr/>
        </p:nvSpPr>
        <p:spPr bwMode="auto">
          <a:xfrm>
            <a:off x="2133885" y="1025525"/>
            <a:ext cx="17303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t>ノーマルマップ</a:t>
            </a:r>
            <a:endParaRPr lang="en-US" altLang="ja-JP" sz="2000" dirty="0"/>
          </a:p>
        </p:txBody>
      </p:sp>
      <p:sp>
        <p:nvSpPr>
          <p:cNvPr id="54283" name="Text Box 11"/>
          <p:cNvSpPr txBox="1">
            <a:spLocks noChangeArrowheads="1"/>
          </p:cNvSpPr>
          <p:nvPr/>
        </p:nvSpPr>
        <p:spPr bwMode="auto">
          <a:xfrm>
            <a:off x="6305910" y="2691443"/>
            <a:ext cx="2520343"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000" dirty="0" smtClean="0"/>
              <a:t>ノーマルからシャイニネスマップを生成</a:t>
            </a:r>
            <a:endParaRPr lang="en-US" altLang="ja-JP" sz="2000" dirty="0"/>
          </a:p>
        </p:txBody>
      </p:sp>
      <p:sp>
        <p:nvSpPr>
          <p:cNvPr id="54284" name="Text Box 12"/>
          <p:cNvSpPr txBox="1">
            <a:spLocks noChangeArrowheads="1"/>
          </p:cNvSpPr>
          <p:nvPr/>
        </p:nvSpPr>
        <p:spPr bwMode="auto">
          <a:xfrm>
            <a:off x="574675" y="4011613"/>
            <a:ext cx="8048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err="1"/>
              <a:t>Mip</a:t>
            </a:r>
            <a:r>
              <a:rPr lang="en-US" altLang="ja-JP" sz="2000" dirty="0"/>
              <a:t> 0</a:t>
            </a:r>
          </a:p>
        </p:txBody>
      </p:sp>
      <p:sp>
        <p:nvSpPr>
          <p:cNvPr id="54285" name="Text Box 13"/>
          <p:cNvSpPr txBox="1">
            <a:spLocks noChangeArrowheads="1"/>
          </p:cNvSpPr>
          <p:nvPr/>
        </p:nvSpPr>
        <p:spPr bwMode="auto">
          <a:xfrm>
            <a:off x="1096962" y="5844367"/>
            <a:ext cx="8048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err="1"/>
              <a:t>Mip</a:t>
            </a:r>
            <a:r>
              <a:rPr lang="en-US" altLang="ja-JP" sz="2000" dirty="0"/>
              <a:t> 1</a:t>
            </a:r>
          </a:p>
        </p:txBody>
      </p:sp>
      <p:sp>
        <p:nvSpPr>
          <p:cNvPr id="54286" name="Text Box 14"/>
          <p:cNvSpPr txBox="1">
            <a:spLocks noChangeArrowheads="1"/>
          </p:cNvSpPr>
          <p:nvPr/>
        </p:nvSpPr>
        <p:spPr bwMode="auto">
          <a:xfrm>
            <a:off x="3751349" y="5439350"/>
            <a:ext cx="8048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err="1"/>
              <a:t>Mip</a:t>
            </a:r>
            <a:r>
              <a:rPr lang="en-US" altLang="ja-JP" sz="2000" dirty="0"/>
              <a:t> 2</a:t>
            </a:r>
          </a:p>
        </p:txBody>
      </p:sp>
      <p:sp>
        <p:nvSpPr>
          <p:cNvPr id="3" name="曲折矢印 2"/>
          <p:cNvSpPr/>
          <p:nvPr/>
        </p:nvSpPr>
        <p:spPr>
          <a:xfrm rot="5400000">
            <a:off x="4665609" y="2905821"/>
            <a:ext cx="1828800" cy="16588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プロシージャル</a:t>
            </a:r>
            <a:r>
              <a:rPr lang="ja-JP" altLang="en-US" dirty="0"/>
              <a:t>シャイネスマップ</a:t>
            </a:r>
            <a:r>
              <a:rPr lang="en-US" altLang="ja-JP" dirty="0" smtClean="0"/>
              <a:t>(8)</a:t>
            </a:r>
            <a:endParaRPr lang="ja-JP" altLang="en-US" dirty="0"/>
          </a:p>
        </p:txBody>
      </p:sp>
      <p:pic>
        <p:nvPicPr>
          <p:cNvPr id="55306" name="Picture 10" descr="NormalShininessMap"/>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16075"/>
            <a:ext cx="9144000" cy="4019550"/>
          </a:xfrm>
          <a:prstGeom prst="rect">
            <a:avLst/>
          </a:prstGeom>
          <a:noFill/>
          <a:extLst>
            <a:ext uri="{909E8E84-426E-40DD-AFC4-6F175D3DCCD1}">
              <a14:hiddenFill xmlns="" xmlns:a14="http://schemas.microsoft.com/office/drawing/2010/main">
                <a:solidFill>
                  <a:srgbClr val="FFFFFF"/>
                </a:solidFill>
              </a14:hiddenFill>
            </a:ext>
          </a:extLst>
        </p:spPr>
      </p:pic>
      <p:sp>
        <p:nvSpPr>
          <p:cNvPr id="55307" name="Text Box 11"/>
          <p:cNvSpPr txBox="1">
            <a:spLocks noChangeArrowheads="1"/>
          </p:cNvSpPr>
          <p:nvPr/>
        </p:nvSpPr>
        <p:spPr bwMode="auto">
          <a:xfrm>
            <a:off x="2581873" y="5045075"/>
            <a:ext cx="345479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b="1" dirty="0">
                <a:ln>
                  <a:solidFill>
                    <a:schemeClr val="tx1">
                      <a:alpha val="60000"/>
                    </a:schemeClr>
                  </a:solidFill>
                </a:ln>
                <a:solidFill>
                  <a:schemeClr val="bg1"/>
                </a:solidFill>
              </a:rPr>
              <a:t>プロシージャルシャイニネスマップ</a:t>
            </a:r>
            <a:br>
              <a:rPr lang="ja-JP" altLang="en-US" b="1" dirty="0">
                <a:ln>
                  <a:solidFill>
                    <a:schemeClr val="tx1">
                      <a:alpha val="60000"/>
                    </a:schemeClr>
                  </a:solidFill>
                </a:ln>
                <a:solidFill>
                  <a:schemeClr val="bg1"/>
                </a:solidFill>
              </a:rPr>
            </a:br>
            <a:r>
              <a:rPr lang="ja-JP" altLang="en-US" b="1" dirty="0">
                <a:ln>
                  <a:solidFill>
                    <a:schemeClr val="tx1">
                      <a:alpha val="60000"/>
                    </a:schemeClr>
                  </a:solidFill>
                </a:ln>
                <a:solidFill>
                  <a:schemeClr val="bg1"/>
                </a:solidFill>
              </a:rPr>
              <a:t>あり</a:t>
            </a:r>
            <a:endParaRPr lang="en-US" altLang="ja-JP" b="1" dirty="0">
              <a:ln>
                <a:solidFill>
                  <a:schemeClr val="tx1">
                    <a:alpha val="60000"/>
                  </a:schemeClr>
                </a:solidFill>
              </a:ln>
              <a:solidFill>
                <a:schemeClr val="bg1"/>
              </a:solidFill>
            </a:endParaRPr>
          </a:p>
        </p:txBody>
      </p:sp>
      <p:sp>
        <p:nvSpPr>
          <p:cNvPr id="55308" name="Text Box 12"/>
          <p:cNvSpPr txBox="1">
            <a:spLocks noChangeArrowheads="1"/>
          </p:cNvSpPr>
          <p:nvPr/>
        </p:nvSpPr>
        <p:spPr bwMode="auto">
          <a:xfrm>
            <a:off x="5714010" y="1654175"/>
            <a:ext cx="3454793"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b="1" dirty="0">
                <a:ln>
                  <a:solidFill>
                    <a:schemeClr val="tx1">
                      <a:alpha val="60000"/>
                    </a:schemeClr>
                  </a:solidFill>
                </a:ln>
                <a:solidFill>
                  <a:schemeClr val="bg1"/>
                </a:solidFill>
              </a:rPr>
              <a:t>プロシージャルシャイニネスマップ</a:t>
            </a:r>
            <a:br>
              <a:rPr lang="ja-JP" altLang="en-US" b="1" dirty="0">
                <a:ln>
                  <a:solidFill>
                    <a:schemeClr val="tx1">
                      <a:alpha val="60000"/>
                    </a:schemeClr>
                  </a:solidFill>
                </a:ln>
                <a:solidFill>
                  <a:schemeClr val="bg1"/>
                </a:solidFill>
              </a:rPr>
            </a:br>
            <a:r>
              <a:rPr lang="ja-JP" altLang="en-US" b="1" dirty="0">
                <a:ln>
                  <a:solidFill>
                    <a:schemeClr val="tx1">
                      <a:alpha val="60000"/>
                    </a:schemeClr>
                  </a:solidFill>
                </a:ln>
                <a:solidFill>
                  <a:schemeClr val="bg1"/>
                </a:solidFill>
              </a:rPr>
              <a:t>なし</a:t>
            </a:r>
            <a:br>
              <a:rPr lang="ja-JP" altLang="en-US" b="1" dirty="0">
                <a:ln>
                  <a:solidFill>
                    <a:schemeClr val="tx1">
                      <a:alpha val="60000"/>
                    </a:schemeClr>
                  </a:solidFill>
                </a:ln>
                <a:solidFill>
                  <a:schemeClr val="bg1"/>
                </a:solidFill>
              </a:rPr>
            </a:br>
            <a:r>
              <a:rPr lang="en-US" altLang="ja-JP" b="1" dirty="0">
                <a:ln>
                  <a:solidFill>
                    <a:schemeClr val="tx1">
                      <a:alpha val="60000"/>
                    </a:schemeClr>
                  </a:solidFill>
                </a:ln>
                <a:solidFill>
                  <a:schemeClr val="bg1"/>
                </a:solidFill>
              </a:rPr>
              <a:t>(</a:t>
            </a:r>
            <a:r>
              <a:rPr lang="ja-JP" altLang="en-US" b="1" dirty="0">
                <a:ln>
                  <a:solidFill>
                    <a:schemeClr val="tx1">
                      <a:alpha val="60000"/>
                    </a:schemeClr>
                  </a:solidFill>
                </a:ln>
                <a:solidFill>
                  <a:schemeClr val="bg1"/>
                </a:solidFill>
              </a:rPr>
              <a:t>単なるミップマップ</a:t>
            </a:r>
            <a:r>
              <a:rPr lang="en-US" altLang="ja-JP" b="1" dirty="0">
                <a:ln>
                  <a:solidFill>
                    <a:schemeClr val="tx1">
                      <a:alpha val="60000"/>
                    </a:schemeClr>
                  </a:solidFill>
                </a:ln>
                <a:solidFill>
                  <a:schemeClr val="bg1"/>
                </a:solidFill>
              </a:rPr>
              <a: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シャイニネスマップの重要性</a:t>
            </a:r>
            <a:endParaRPr lang="ja-JP" altLang="en-US" dirty="0"/>
          </a:p>
        </p:txBody>
      </p:sp>
      <p:sp>
        <p:nvSpPr>
          <p:cNvPr id="56323" name="コンテンツ プレースホルダー 2"/>
          <p:cNvSpPr>
            <a:spLocks noGrp="1"/>
          </p:cNvSpPr>
          <p:nvPr>
            <p:ph idx="1"/>
          </p:nvPr>
        </p:nvSpPr>
        <p:spPr/>
        <p:txBody>
          <a:bodyPr/>
          <a:lstStyle/>
          <a:p>
            <a:r>
              <a:rPr lang="ja-JP" altLang="en-US" smtClean="0"/>
              <a:t>通常はスペキュラーだけに影響</a:t>
            </a:r>
            <a:endParaRPr lang="en-US" altLang="ja-JP" smtClean="0"/>
          </a:p>
          <a:p>
            <a:pPr lvl="1"/>
            <a:r>
              <a:rPr lang="ja-JP" altLang="en-US" smtClean="0"/>
              <a:t>現実ではディフューズにも影響する</a:t>
            </a:r>
            <a:endParaRPr lang="en-US" altLang="ja-JP" smtClean="0"/>
          </a:p>
          <a:p>
            <a:pPr lvl="2"/>
            <a:r>
              <a:rPr lang="en-US" altLang="ja-JP" smtClean="0"/>
              <a:t>Oren-Nayar</a:t>
            </a:r>
            <a:r>
              <a:rPr lang="ja-JP" altLang="en-US" smtClean="0"/>
              <a:t>などを実装すればシャイニネスマップの</a:t>
            </a:r>
            <a:r>
              <a:rPr lang="en-US" altLang="ja-JP" smtClean="0"/>
              <a:t/>
            </a:r>
            <a:br>
              <a:rPr lang="en-US" altLang="ja-JP" smtClean="0"/>
            </a:br>
            <a:r>
              <a:rPr lang="ja-JP" altLang="en-US" smtClean="0"/>
              <a:t>重要性はより高まる</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チェックリスト</a:t>
            </a:r>
            <a:r>
              <a:rPr lang="en-US" altLang="ja-JP" dirty="0" smtClean="0"/>
              <a:t>(2)</a:t>
            </a:r>
            <a:endParaRPr lang="ja-JP" altLang="en-US" dirty="0"/>
          </a:p>
        </p:txBody>
      </p:sp>
      <p:sp>
        <p:nvSpPr>
          <p:cNvPr id="9219" name="コンテンツ プレースホルダー 2"/>
          <p:cNvSpPr>
            <a:spLocks noGrp="1"/>
          </p:cNvSpPr>
          <p:nvPr>
            <p:ph idx="1"/>
          </p:nvPr>
        </p:nvSpPr>
        <p:spPr/>
        <p:txBody>
          <a:bodyPr/>
          <a:lstStyle/>
          <a:p>
            <a:r>
              <a:rPr lang="ja-JP" altLang="en-US" dirty="0" smtClean="0"/>
              <a:t>テクスチャは正しい色空間で製作</a:t>
            </a:r>
            <a:r>
              <a:rPr lang="en-US" altLang="ja-JP" dirty="0" smtClean="0"/>
              <a:t>(</a:t>
            </a:r>
            <a:r>
              <a:rPr lang="ja-JP" altLang="en-US" dirty="0" smtClean="0"/>
              <a:t>使用</a:t>
            </a:r>
            <a:r>
              <a:rPr lang="en-US" altLang="ja-JP" dirty="0" smtClean="0"/>
              <a:t>)</a:t>
            </a:r>
            <a:r>
              <a:rPr lang="ja-JP" altLang="en-US" dirty="0" smtClean="0"/>
              <a:t>されていますか</a:t>
            </a:r>
            <a:r>
              <a:rPr lang="en-US" altLang="ja-JP" dirty="0" smtClean="0"/>
              <a:t>?</a:t>
            </a:r>
          </a:p>
          <a:p>
            <a:pPr lvl="1"/>
            <a:r>
              <a:rPr lang="ja-JP" altLang="en-US" dirty="0" smtClean="0"/>
              <a:t>テクスチャ製作時</a:t>
            </a:r>
            <a:endParaRPr lang="en-US" altLang="ja-JP" dirty="0" smtClean="0"/>
          </a:p>
          <a:p>
            <a:pPr lvl="2"/>
            <a:r>
              <a:rPr lang="ja-JP" altLang="en-US" dirty="0" smtClean="0"/>
              <a:t>色空間がテクスチャの種類に合わせて適切ですか</a:t>
            </a:r>
            <a:r>
              <a:rPr lang="en-US" altLang="ja-JP" dirty="0" smtClean="0"/>
              <a:t>?</a:t>
            </a:r>
          </a:p>
          <a:p>
            <a:pPr lvl="1"/>
            <a:r>
              <a:rPr lang="ja-JP" altLang="en-US" dirty="0" smtClean="0"/>
              <a:t>テクスチャ使用時</a:t>
            </a:r>
            <a:endParaRPr lang="en-US" altLang="ja-JP" dirty="0" smtClean="0"/>
          </a:p>
          <a:p>
            <a:pPr lvl="2"/>
            <a:r>
              <a:rPr lang="ja-JP" altLang="en-US" dirty="0"/>
              <a:t>レンダリング</a:t>
            </a:r>
            <a:r>
              <a:rPr lang="ja-JP" altLang="en-US" dirty="0" smtClean="0"/>
              <a:t>時</a:t>
            </a:r>
            <a:r>
              <a:rPr lang="ja-JP" altLang="en-US" dirty="0"/>
              <a:t>に</a:t>
            </a:r>
            <a:r>
              <a:rPr lang="ja-JP" altLang="en-US" dirty="0" smtClean="0"/>
              <a:t>リニアに変換</a:t>
            </a:r>
            <a:endParaRPr lang="en-US" altLang="ja-JP" dirty="0" smtClean="0"/>
          </a:p>
          <a:p>
            <a:pPr lvl="2"/>
            <a:r>
              <a:rPr lang="ja-JP" altLang="en-US" dirty="0" smtClean="0"/>
              <a:t>リニア色空間のテクスチャ</a:t>
            </a:r>
            <a:endParaRPr lang="en-US" altLang="ja-JP" dirty="0" smtClean="0"/>
          </a:p>
          <a:p>
            <a:endParaRPr lang="en-US" altLang="ja-JP" dirty="0" smtClean="0"/>
          </a:p>
          <a:p>
            <a:pPr lvl="1"/>
            <a:endParaRPr lang="ja-JP" altLang="en-US" dirty="0" smtClean="0"/>
          </a:p>
        </p:txBody>
      </p:sp>
      <p:pic>
        <p:nvPicPr>
          <p:cNvPr id="4"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8875" y="3390992"/>
            <a:ext cx="2820838" cy="31173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ディフューズへのシャイニネス</a:t>
            </a:r>
            <a:endParaRPr lang="ja-JP" altLang="en-US" dirty="0"/>
          </a:p>
        </p:txBody>
      </p:sp>
      <p:pic>
        <p:nvPicPr>
          <p:cNvPr id="57353" name="Picture 9" descr="p55_shininessmap_cmp_oren_vs_blin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42975"/>
            <a:ext cx="9144000" cy="5141913"/>
          </a:xfrm>
          <a:prstGeom prst="rect">
            <a:avLst/>
          </a:prstGeom>
          <a:noFill/>
          <a:extLst>
            <a:ext uri="{909E8E84-426E-40DD-AFC4-6F175D3DCCD1}">
              <a14:hiddenFill xmlns="" xmlns:a14="http://schemas.microsoft.com/office/drawing/2010/main">
                <a:solidFill>
                  <a:srgbClr val="FFFFFF"/>
                </a:solidFill>
              </a14:hiddenFill>
            </a:ext>
          </a:extLst>
        </p:spPr>
      </p:pic>
      <p:sp>
        <p:nvSpPr>
          <p:cNvPr id="57354" name="Text Box 10"/>
          <p:cNvSpPr txBox="1">
            <a:spLocks noChangeArrowheads="1"/>
          </p:cNvSpPr>
          <p:nvPr/>
        </p:nvSpPr>
        <p:spPr bwMode="auto">
          <a:xfrm>
            <a:off x="3263900" y="5403850"/>
            <a:ext cx="2330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chemeClr val="bg1"/>
                </a:solidFill>
              </a:rPr>
              <a:t>Oren-Nayar</a:t>
            </a:r>
          </a:p>
        </p:txBody>
      </p:sp>
      <p:sp>
        <p:nvSpPr>
          <p:cNvPr id="57355" name="Text Box 11"/>
          <p:cNvSpPr txBox="1">
            <a:spLocks noChangeArrowheads="1"/>
          </p:cNvSpPr>
          <p:nvPr/>
        </p:nvSpPr>
        <p:spPr bwMode="auto">
          <a:xfrm>
            <a:off x="7334250" y="4933950"/>
            <a:ext cx="18732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chemeClr val="bg1"/>
                </a:solidFill>
              </a:rPr>
              <a:t>Blinn-Phong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smtClean="0">
                <a:ln>
                  <a:solidFill>
                    <a:schemeClr val="tx1">
                      <a:alpha val="80000"/>
                    </a:schemeClr>
                  </a:solidFill>
                </a:ln>
              </a:rPr>
              <a:t>IBL</a:t>
            </a:r>
            <a:r>
              <a:rPr kumimoji="1" lang="ja-JP" altLang="en-US" dirty="0" smtClean="0">
                <a:ln>
                  <a:solidFill>
                    <a:schemeClr val="tx1">
                      <a:alpha val="80000"/>
                    </a:schemeClr>
                  </a:solidFill>
                </a:ln>
              </a:rPr>
              <a:t>テクスチャ</a:t>
            </a:r>
            <a:endParaRPr kumimoji="1" lang="ja-JP" altLang="en-US"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b="1"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b="1"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dirty="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40449966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en-US" altLang="ja-JP" dirty="0" smtClean="0"/>
              <a:t>IBL</a:t>
            </a:r>
            <a:r>
              <a:rPr lang="ja-JP" altLang="en-US" dirty="0" smtClean="0"/>
              <a:t>の生成</a:t>
            </a:r>
            <a:endParaRPr lang="ja-JP" altLang="en-US" dirty="0"/>
          </a:p>
        </p:txBody>
      </p:sp>
      <p:sp>
        <p:nvSpPr>
          <p:cNvPr id="58371" name="コンテンツ プレースホルダー 2"/>
          <p:cNvSpPr>
            <a:spLocks noGrp="1"/>
          </p:cNvSpPr>
          <p:nvPr>
            <p:ph idx="1"/>
          </p:nvPr>
        </p:nvSpPr>
        <p:spPr/>
        <p:txBody>
          <a:bodyPr/>
          <a:lstStyle/>
          <a:p>
            <a:r>
              <a:rPr lang="en-US" altLang="ja-JP" smtClean="0"/>
              <a:t>IBL</a:t>
            </a:r>
            <a:r>
              <a:rPr lang="ja-JP" altLang="en-US" smtClean="0"/>
              <a:t>用の光源テクスチャ生成</a:t>
            </a:r>
            <a:endParaRPr lang="en-US" altLang="ja-JP" smtClean="0"/>
          </a:p>
          <a:p>
            <a:pPr lvl="1"/>
            <a:r>
              <a:rPr lang="ja-JP" altLang="en-US" smtClean="0"/>
              <a:t>写真を利用</a:t>
            </a:r>
            <a:endParaRPr lang="en-US" altLang="ja-JP" smtClean="0"/>
          </a:p>
          <a:p>
            <a:pPr lvl="1"/>
            <a:r>
              <a:rPr lang="ja-JP" altLang="en-US" smtClean="0"/>
              <a:t>手で描く</a:t>
            </a:r>
          </a:p>
          <a:p>
            <a:pPr lvl="1"/>
            <a:r>
              <a:rPr lang="en-US" altLang="ja-JP" smtClean="0"/>
              <a:t>GI</a:t>
            </a:r>
            <a:r>
              <a:rPr lang="ja-JP" altLang="en-US" smtClean="0"/>
              <a:t>的アプローチ</a:t>
            </a:r>
            <a:endParaRPr lang="en-US" altLang="ja-JP" smtClean="0"/>
          </a:p>
          <a:p>
            <a:pPr lvl="2"/>
            <a:r>
              <a:rPr lang="ja-JP" altLang="en-US" smtClean="0"/>
              <a:t>ダイナミックにシーンから生成</a:t>
            </a:r>
            <a:endParaRPr lang="en-US" altLang="ja-JP" smtClean="0"/>
          </a:p>
          <a:p>
            <a:pPr lvl="2"/>
            <a:r>
              <a:rPr lang="ja-JP" altLang="en-US" smtClean="0"/>
              <a:t>スタティックにシーンから生成</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写真ベースの</a:t>
            </a:r>
            <a:r>
              <a:rPr lang="en-US" altLang="ja-JP" dirty="0" smtClean="0"/>
              <a:t>IBL</a:t>
            </a:r>
            <a:endParaRPr lang="ja-JP" altLang="en-US" dirty="0"/>
          </a:p>
        </p:txBody>
      </p:sp>
      <p:sp>
        <p:nvSpPr>
          <p:cNvPr id="59395" name="コンテンツ プレースホルダー 2"/>
          <p:cNvSpPr>
            <a:spLocks noGrp="1"/>
          </p:cNvSpPr>
          <p:nvPr>
            <p:ph idx="1"/>
          </p:nvPr>
        </p:nvSpPr>
        <p:spPr/>
        <p:txBody>
          <a:bodyPr/>
          <a:lstStyle/>
          <a:p>
            <a:r>
              <a:rPr lang="en-US" altLang="ja-JP" smtClean="0"/>
              <a:t>HDR</a:t>
            </a:r>
            <a:r>
              <a:rPr lang="ja-JP" altLang="en-US" smtClean="0"/>
              <a:t>撮影をするだけ</a:t>
            </a:r>
            <a:endParaRPr lang="en-US" altLang="ja-JP" smtClean="0"/>
          </a:p>
          <a:p>
            <a:pPr lvl="1"/>
            <a:r>
              <a:rPr lang="ja-JP" altLang="en-US" smtClean="0"/>
              <a:t>ミラーボールや魚眼レンズを利用</a:t>
            </a:r>
            <a:endParaRPr lang="en-US" altLang="ja-JP" smtClean="0"/>
          </a:p>
          <a:p>
            <a:pPr lvl="1"/>
            <a:r>
              <a:rPr lang="en-US" altLang="ja-JP" smtClean="0"/>
              <a:t>IBL</a:t>
            </a:r>
            <a:r>
              <a:rPr lang="ja-JP" altLang="en-US" smtClean="0"/>
              <a:t>環境撮影用の機材も現在は</a:t>
            </a:r>
            <a:br>
              <a:rPr lang="ja-JP" altLang="en-US" smtClean="0"/>
            </a:br>
            <a:r>
              <a:rPr lang="ja-JP" altLang="en-US" smtClean="0"/>
              <a:t>手軽に購入可能</a:t>
            </a:r>
            <a:endParaRPr lang="en-US" altLang="ja-JP" smtClean="0"/>
          </a:p>
          <a:p>
            <a:pPr lvl="2"/>
            <a:r>
              <a:rPr lang="ja-JP" altLang="en-US" smtClean="0"/>
              <a:t>リアリティのある光源環境を手軽に取得</a:t>
            </a:r>
            <a:endParaRPr lang="en-US" altLang="ja-JP" smtClean="0"/>
          </a:p>
          <a:p>
            <a:pPr lvl="1"/>
            <a:r>
              <a:rPr lang="ja-JP" altLang="en-US" smtClean="0"/>
              <a:t>露出とライト強度の関係に注意</a:t>
            </a:r>
            <a:endParaRPr lang="en-US" altLang="ja-JP" smtClean="0"/>
          </a:p>
          <a:p>
            <a:pPr lvl="2"/>
            <a:r>
              <a:rPr lang="ja-JP" altLang="en-US" smtClean="0"/>
              <a:t>物理ベースライティングを</a:t>
            </a:r>
            <a:br>
              <a:rPr lang="ja-JP" altLang="en-US" smtClean="0"/>
            </a:br>
            <a:r>
              <a:rPr lang="ja-JP" altLang="en-US" smtClean="0"/>
              <a:t>利用していない場合は見た目で</a:t>
            </a:r>
            <a:br>
              <a:rPr lang="ja-JP" altLang="en-US" smtClean="0"/>
            </a:br>
            <a:r>
              <a:rPr lang="ja-JP" altLang="en-US" smtClean="0"/>
              <a:t>調整しても問題ない</a:t>
            </a:r>
            <a:endParaRPr lang="en-US" altLang="ja-JP" smtClean="0"/>
          </a:p>
          <a:p>
            <a:pPr lvl="1"/>
            <a:endParaRPr lang="ja-JP" altLang="en-US" smtClean="0"/>
          </a:p>
        </p:txBody>
      </p:sp>
      <p:pic>
        <p:nvPicPr>
          <p:cNvPr id="59397" name="Picture 5" descr="IMG_3766-cylinde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27550" y="5156200"/>
            <a:ext cx="4616450" cy="1701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398" name="Picture 6" descr="IB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5300" y="869950"/>
            <a:ext cx="1998663" cy="43021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完全手動</a:t>
            </a:r>
            <a:r>
              <a:rPr lang="en-US" altLang="ja-JP" dirty="0" smtClean="0"/>
              <a:t>IBL</a:t>
            </a:r>
            <a:endParaRPr lang="ja-JP" altLang="en-US" dirty="0"/>
          </a:p>
        </p:txBody>
      </p:sp>
      <p:sp>
        <p:nvSpPr>
          <p:cNvPr id="60419" name="コンテンツ プレースホルダー 2"/>
          <p:cNvSpPr>
            <a:spLocks noGrp="1"/>
          </p:cNvSpPr>
          <p:nvPr>
            <p:ph idx="1"/>
          </p:nvPr>
        </p:nvSpPr>
        <p:spPr/>
        <p:txBody>
          <a:bodyPr/>
          <a:lstStyle/>
          <a:p>
            <a:r>
              <a:rPr lang="en-US" altLang="ja-JP" dirty="0" smtClean="0"/>
              <a:t>Photoshop</a:t>
            </a:r>
            <a:r>
              <a:rPr lang="ja-JP" altLang="en-US" dirty="0" smtClean="0"/>
              <a:t>などで描く</a:t>
            </a:r>
            <a:endParaRPr lang="en-US" altLang="ja-JP" dirty="0" smtClean="0"/>
          </a:p>
          <a:p>
            <a:pPr lvl="1"/>
            <a:r>
              <a:rPr lang="en-US" altLang="ja-JP" dirty="0" smtClean="0"/>
              <a:t>HDR</a:t>
            </a:r>
            <a:r>
              <a:rPr lang="ja-JP" altLang="en-US" dirty="0" smtClean="0"/>
              <a:t>で描く</a:t>
            </a:r>
            <a:endParaRPr lang="en-US" altLang="ja-JP" dirty="0" smtClean="0"/>
          </a:p>
          <a:p>
            <a:pPr lvl="2"/>
            <a:r>
              <a:rPr lang="ja-JP" altLang="en-US" dirty="0" smtClean="0"/>
              <a:t>リニア色空間で考える必要がある</a:t>
            </a:r>
            <a:endParaRPr lang="en-US" altLang="ja-JP" dirty="0" smtClean="0"/>
          </a:p>
          <a:p>
            <a:pPr lvl="2"/>
            <a:r>
              <a:rPr lang="ja-JP" altLang="en-US" dirty="0" smtClean="0"/>
              <a:t>露出を変えながら描く</a:t>
            </a:r>
            <a:endParaRPr lang="en-US" altLang="ja-JP" dirty="0" smtClean="0"/>
          </a:p>
          <a:p>
            <a:pPr lvl="2"/>
            <a:r>
              <a:rPr lang="ja-JP" altLang="en-US" dirty="0" smtClean="0"/>
              <a:t>キューブマップを描かなければいけない</a:t>
            </a:r>
            <a:endParaRPr lang="en-US" altLang="ja-JP" dirty="0" smtClean="0"/>
          </a:p>
          <a:p>
            <a:pPr lvl="1"/>
            <a:r>
              <a:rPr lang="ja-JP" altLang="en-US" dirty="0" smtClean="0"/>
              <a:t>あまり効率は良くない</a:t>
            </a:r>
            <a:endParaRPr lang="en-US" altLang="ja-JP" dirty="0" smtClean="0"/>
          </a:p>
          <a:p>
            <a:pPr lvl="2"/>
            <a:r>
              <a:rPr lang="ja-JP" altLang="en-US" dirty="0" smtClean="0"/>
              <a:t>ただし絵画的な光源環境を作れるメリット</a:t>
            </a:r>
            <a:endParaRPr lang="en-US" altLang="ja-JP" dirty="0" smtClean="0"/>
          </a:p>
          <a:p>
            <a:pPr lvl="2"/>
            <a:r>
              <a:rPr lang="ja-JP" altLang="en-US" dirty="0" smtClean="0"/>
              <a:t>実写や事前計算ベースで生成した</a:t>
            </a:r>
            <a:r>
              <a:rPr lang="en-US" altLang="ja-JP" dirty="0" smtClean="0"/>
              <a:t>IBL</a:t>
            </a:r>
            <a:r>
              <a:rPr lang="ja-JP" altLang="en-US" dirty="0" smtClean="0"/>
              <a:t>テクスチャを</a:t>
            </a:r>
            <a:r>
              <a:rPr lang="en-US" altLang="ja-JP" dirty="0" smtClean="0"/>
              <a:t/>
            </a:r>
            <a:br>
              <a:rPr lang="en-US" altLang="ja-JP" dirty="0" smtClean="0"/>
            </a:br>
            <a:r>
              <a:rPr lang="ja-JP" altLang="en-US" dirty="0" smtClean="0"/>
              <a:t>手動で調整するのはアリ</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ダイナミックにシーンから生成</a:t>
            </a:r>
            <a:endParaRPr lang="ja-JP" altLang="en-US" dirty="0"/>
          </a:p>
        </p:txBody>
      </p:sp>
      <p:sp>
        <p:nvSpPr>
          <p:cNvPr id="61443" name="コンテンツ プレースホルダー 2"/>
          <p:cNvSpPr>
            <a:spLocks noGrp="1"/>
          </p:cNvSpPr>
          <p:nvPr>
            <p:ph idx="1"/>
          </p:nvPr>
        </p:nvSpPr>
        <p:spPr>
          <a:xfrm>
            <a:off x="457200" y="1257300"/>
            <a:ext cx="8335963" cy="4792663"/>
          </a:xfrm>
        </p:spPr>
        <p:txBody>
          <a:bodyPr/>
          <a:lstStyle/>
          <a:p>
            <a:r>
              <a:rPr lang="ja-JP" altLang="en-US" dirty="0" smtClean="0"/>
              <a:t>環境マップをリアルタイムにシーンから生成する</a:t>
            </a:r>
            <a:endParaRPr lang="en-US" altLang="ja-JP" dirty="0" smtClean="0"/>
          </a:p>
          <a:p>
            <a:pPr lvl="1"/>
            <a:r>
              <a:rPr lang="ja-JP" altLang="en-US" dirty="0" smtClean="0"/>
              <a:t>レンダリングだけでなく</a:t>
            </a:r>
            <a:r>
              <a:rPr lang="ja-JP" altLang="en-US" dirty="0"/>
              <a:t>プリフィルタ</a:t>
            </a:r>
            <a:r>
              <a:rPr lang="ja-JP" altLang="en-US" dirty="0" smtClean="0"/>
              <a:t>処理やイラディアンスマップの生成処理に時間がかかる</a:t>
            </a:r>
            <a:endParaRPr lang="en-US" altLang="ja-JP" dirty="0" smtClean="0"/>
          </a:p>
          <a:p>
            <a:pPr lvl="2"/>
            <a:r>
              <a:rPr lang="ja-JP" altLang="en-US" dirty="0" smtClean="0"/>
              <a:t>コストは比較的高い</a:t>
            </a:r>
            <a:endParaRPr lang="en-US" altLang="ja-JP" dirty="0" smtClean="0"/>
          </a:p>
          <a:p>
            <a:pPr lvl="2"/>
            <a:r>
              <a:rPr lang="ja-JP" altLang="en-US" dirty="0" smtClean="0"/>
              <a:t>現世代でもリアルタイムで可能</a:t>
            </a:r>
          </a:p>
          <a:p>
            <a:pPr lvl="3"/>
            <a:r>
              <a:rPr lang="en-US" altLang="ja-JP" dirty="0" smtClean="0"/>
              <a:t>2</a:t>
            </a:r>
            <a:r>
              <a:rPr lang="ja-JP" altLang="en-US" dirty="0" smtClean="0"/>
              <a:t>バウンス以上は次世代</a:t>
            </a:r>
            <a:r>
              <a:rPr lang="en-US" altLang="ja-JP" dirty="0" smtClean="0"/>
              <a:t>?</a:t>
            </a:r>
          </a:p>
          <a:p>
            <a:pPr lvl="1"/>
            <a:r>
              <a:rPr lang="ja-JP" altLang="en-US" dirty="0" smtClean="0"/>
              <a:t>アニメーションなど動的な環境変化に対しても</a:t>
            </a:r>
            <a:r>
              <a:rPr lang="en-US" altLang="ja-JP" dirty="0" smtClean="0"/>
              <a:t/>
            </a:r>
            <a:br>
              <a:rPr lang="en-US" altLang="ja-JP" dirty="0" smtClean="0"/>
            </a:br>
            <a:r>
              <a:rPr lang="ja-JP" altLang="en-US" dirty="0" smtClean="0"/>
              <a:t>正確なライティング</a:t>
            </a:r>
            <a:endParaRPr lang="en-US" altLang="ja-JP" dirty="0" smtClean="0"/>
          </a:p>
          <a:p>
            <a:pPr lvl="2"/>
            <a:r>
              <a:rPr lang="ja-JP" altLang="en-US" dirty="0" smtClean="0"/>
              <a:t>レースゲームなど</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スタティックにシーンから生成</a:t>
            </a:r>
            <a:endParaRPr lang="ja-JP" altLang="en-US" dirty="0"/>
          </a:p>
        </p:txBody>
      </p:sp>
      <p:sp>
        <p:nvSpPr>
          <p:cNvPr id="62467" name="コンテンツ プレースホルダー 2"/>
          <p:cNvSpPr>
            <a:spLocks noGrp="1"/>
          </p:cNvSpPr>
          <p:nvPr>
            <p:ph idx="1"/>
          </p:nvPr>
        </p:nvSpPr>
        <p:spPr/>
        <p:txBody>
          <a:bodyPr/>
          <a:lstStyle/>
          <a:p>
            <a:r>
              <a:rPr lang="en-US" altLang="ja-JP" dirty="0" smtClean="0"/>
              <a:t>IBL</a:t>
            </a:r>
            <a:r>
              <a:rPr lang="ja-JP" altLang="en-US" dirty="0" smtClean="0"/>
              <a:t>テクスチャをシーンから事前計算する</a:t>
            </a:r>
            <a:endParaRPr lang="en-US" altLang="ja-JP" dirty="0" smtClean="0"/>
          </a:p>
          <a:p>
            <a:pPr lvl="1"/>
            <a:r>
              <a:rPr lang="en-US" altLang="ja-JP" dirty="0" smtClean="0"/>
              <a:t>IBL</a:t>
            </a:r>
            <a:r>
              <a:rPr lang="ja-JP" altLang="en-US" dirty="0" smtClean="0"/>
              <a:t>の生成の計算コストを考える必要がない</a:t>
            </a:r>
            <a:endParaRPr lang="en-US" altLang="ja-JP" dirty="0" smtClean="0"/>
          </a:p>
          <a:p>
            <a:pPr lvl="2"/>
            <a:r>
              <a:rPr lang="ja-JP" altLang="en-US" dirty="0" smtClean="0"/>
              <a:t>複数の</a:t>
            </a:r>
            <a:r>
              <a:rPr lang="en-US" altLang="ja-JP" dirty="0" smtClean="0"/>
              <a:t>IBL</a:t>
            </a:r>
            <a:r>
              <a:rPr lang="ja-JP" altLang="en-US" dirty="0" smtClean="0"/>
              <a:t>を設置可能</a:t>
            </a:r>
            <a:endParaRPr lang="en-US" altLang="ja-JP" dirty="0" smtClean="0"/>
          </a:p>
          <a:p>
            <a:pPr lvl="3"/>
            <a:r>
              <a:rPr lang="en-US" altLang="ja-JP" dirty="0" smtClean="0"/>
              <a:t>GI</a:t>
            </a:r>
            <a:r>
              <a:rPr lang="ja-JP" altLang="en-US" dirty="0" smtClean="0"/>
              <a:t>的なアプローチ</a:t>
            </a:r>
            <a:endParaRPr lang="en-US" altLang="ja-JP" dirty="0" smtClean="0"/>
          </a:p>
          <a:p>
            <a:pPr lvl="2"/>
            <a:r>
              <a:rPr lang="ja-JP" altLang="en-US" dirty="0" smtClean="0"/>
              <a:t>高い解像度の</a:t>
            </a:r>
            <a:r>
              <a:rPr lang="en-US" altLang="ja-JP" dirty="0" smtClean="0"/>
              <a:t>IBL</a:t>
            </a:r>
          </a:p>
          <a:p>
            <a:pPr lvl="1"/>
            <a:r>
              <a:rPr lang="ja-JP" altLang="en-US" dirty="0" smtClean="0"/>
              <a:t>バウンスを考慮した</a:t>
            </a:r>
            <a:r>
              <a:rPr lang="en-US" altLang="ja-JP" dirty="0" smtClean="0"/>
              <a:t>IBL</a:t>
            </a:r>
          </a:p>
          <a:p>
            <a:pPr lvl="2"/>
            <a:r>
              <a:rPr lang="en-US" altLang="ja-JP" dirty="0" smtClean="0"/>
              <a:t>Image-based Global Illumination</a:t>
            </a:r>
          </a:p>
          <a:p>
            <a:pPr lvl="2"/>
            <a:r>
              <a:rPr lang="en-US" altLang="ja-JP" dirty="0" smtClean="0"/>
              <a:t>GI</a:t>
            </a:r>
            <a:r>
              <a:rPr lang="ja-JP" altLang="en-US" dirty="0" smtClean="0"/>
              <a:t>としての精度は</a:t>
            </a:r>
            <a:r>
              <a:rPr lang="en-US" altLang="ja-JP" dirty="0" smtClean="0"/>
              <a:t>IBL</a:t>
            </a:r>
            <a:r>
              <a:rPr lang="ja-JP" altLang="en-US" dirty="0" smtClean="0"/>
              <a:t>の数に依存</a:t>
            </a:r>
          </a:p>
          <a:p>
            <a:pPr lvl="3"/>
            <a:r>
              <a:rPr lang="ja-JP" altLang="en-US" dirty="0" smtClean="0"/>
              <a:t>通常はかなりフェイクな感じ</a:t>
            </a:r>
          </a:p>
          <a:p>
            <a:pPr lvl="2"/>
            <a:r>
              <a:rPr lang="ja-JP" altLang="en-US" dirty="0" smtClean="0"/>
              <a:t>ただし質感の面からはクオリティは高い</a:t>
            </a:r>
            <a:endParaRPr lang="en-US" altLang="ja-JP" dirty="0" smtClean="0"/>
          </a:p>
          <a:p>
            <a:pPr lvl="3"/>
            <a:r>
              <a:rPr lang="en-US" altLang="ja-JP" dirty="0" smtClean="0"/>
              <a:t>Diffuse GI</a:t>
            </a:r>
            <a:r>
              <a:rPr lang="ja-JP" altLang="en-US" dirty="0" smtClean="0"/>
              <a:t>や</a:t>
            </a:r>
            <a:r>
              <a:rPr lang="en-US" altLang="ja-JP" dirty="0" smtClean="0"/>
              <a:t>(</a:t>
            </a:r>
            <a:r>
              <a:rPr lang="ja-JP" altLang="en-US" dirty="0"/>
              <a:t>現実的</a:t>
            </a:r>
            <a:r>
              <a:rPr lang="ja-JP" altLang="en-US" dirty="0" smtClean="0"/>
              <a:t>なパフォーマンスでは</a:t>
            </a:r>
            <a:r>
              <a:rPr lang="en-US" altLang="ja-JP" dirty="0" smtClean="0"/>
              <a:t>)SVOGI</a:t>
            </a:r>
            <a:r>
              <a:rPr lang="ja-JP" altLang="en-US" dirty="0" smtClean="0"/>
              <a:t>は限定的な質感しか扱えない</a:t>
            </a:r>
            <a:endParaRPr lang="en-US" altLang="ja-JP"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バウンスを考慮した</a:t>
            </a:r>
            <a:r>
              <a:rPr lang="en-US" altLang="ja-JP" dirty="0" smtClean="0"/>
              <a:t>IBL</a:t>
            </a:r>
            <a:endParaRPr lang="ja-JP" altLang="en-US" dirty="0"/>
          </a:p>
        </p:txBody>
      </p:sp>
      <p:pic>
        <p:nvPicPr>
          <p:cNvPr id="63497" name="Picture 9" descr="GI_bounce_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345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63498" name="Text Box 10"/>
          <p:cNvSpPr txBox="1">
            <a:spLocks noChangeArrowheads="1"/>
          </p:cNvSpPr>
          <p:nvPr/>
        </p:nvSpPr>
        <p:spPr bwMode="auto">
          <a:xfrm>
            <a:off x="2733675" y="6097588"/>
            <a:ext cx="3460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バウンスなし</a:t>
            </a:r>
            <a:r>
              <a:rPr lang="en-US" altLang="ja-JP" sz="2800"/>
              <a:t>(IBL</a:t>
            </a:r>
            <a:r>
              <a:rPr lang="ja-JP" altLang="en-US" sz="2800"/>
              <a:t>なし</a:t>
            </a:r>
            <a:r>
              <a:rPr lang="en-US" altLang="ja-JP" sz="2800"/>
              <a: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pPr>
              <a:defRPr/>
            </a:pPr>
            <a:r>
              <a:rPr lang="ja-JP" altLang="en-US" dirty="0" smtClean="0"/>
              <a:t>バウンスを考慮した</a:t>
            </a:r>
            <a:r>
              <a:rPr lang="en-US" altLang="ja-JP" dirty="0" smtClean="0"/>
              <a:t>IBL</a:t>
            </a:r>
            <a:endParaRPr lang="ja-JP" altLang="en-US" dirty="0"/>
          </a:p>
        </p:txBody>
      </p:sp>
      <p:sp>
        <p:nvSpPr>
          <p:cNvPr id="86020" name="Text Box 4"/>
          <p:cNvSpPr txBox="1">
            <a:spLocks noChangeArrowheads="1"/>
          </p:cNvSpPr>
          <p:nvPr/>
        </p:nvSpPr>
        <p:spPr bwMode="auto">
          <a:xfrm>
            <a:off x="3540125" y="6097588"/>
            <a:ext cx="170021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t>1</a:t>
            </a:r>
            <a:r>
              <a:rPr lang="ja-JP" altLang="en-US" sz="2800"/>
              <a:t>バウンス</a:t>
            </a:r>
            <a:endParaRPr lang="en-US" altLang="ja-JP" sz="2800"/>
          </a:p>
        </p:txBody>
      </p:sp>
      <p:pic>
        <p:nvPicPr>
          <p:cNvPr id="86021" name="Picture 5" descr="GI_bounce_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1863"/>
            <a:ext cx="9144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86022" name="Picture 6" descr="ibl_bounce_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2850" y="4722813"/>
            <a:ext cx="2851150" cy="213518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pPr>
              <a:defRPr/>
            </a:pPr>
            <a:r>
              <a:rPr lang="ja-JP" altLang="en-US" dirty="0" smtClean="0"/>
              <a:t>バウンスを考慮した</a:t>
            </a:r>
            <a:r>
              <a:rPr lang="en-US" altLang="ja-JP" dirty="0" smtClean="0"/>
              <a:t>IBL</a:t>
            </a:r>
            <a:endParaRPr lang="ja-JP" altLang="en-US" dirty="0"/>
          </a:p>
        </p:txBody>
      </p:sp>
      <p:sp>
        <p:nvSpPr>
          <p:cNvPr id="87043" name="Text Box 3"/>
          <p:cNvSpPr txBox="1">
            <a:spLocks noChangeArrowheads="1"/>
          </p:cNvSpPr>
          <p:nvPr/>
        </p:nvSpPr>
        <p:spPr bwMode="auto">
          <a:xfrm>
            <a:off x="3540125" y="6097588"/>
            <a:ext cx="170021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t>2</a:t>
            </a:r>
            <a:r>
              <a:rPr lang="ja-JP" altLang="en-US" sz="2800"/>
              <a:t>バウンス</a:t>
            </a:r>
            <a:endParaRPr lang="en-US" altLang="ja-JP" sz="2800"/>
          </a:p>
        </p:txBody>
      </p:sp>
      <p:pic>
        <p:nvPicPr>
          <p:cNvPr id="87045" name="Picture 5" descr="GI_bounce_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5038"/>
            <a:ext cx="9144000" cy="5141912"/>
          </a:xfrm>
          <a:prstGeom prst="rect">
            <a:avLst/>
          </a:prstGeom>
          <a:noFill/>
          <a:extLst>
            <a:ext uri="{909E8E84-426E-40DD-AFC4-6F175D3DCCD1}">
              <a14:hiddenFill xmlns="" xmlns:a14="http://schemas.microsoft.com/office/drawing/2010/main">
                <a:solidFill>
                  <a:srgbClr val="FFFFFF"/>
                </a:solidFill>
              </a14:hiddenFill>
            </a:ext>
          </a:extLst>
        </p:spPr>
      </p:pic>
      <p:pic>
        <p:nvPicPr>
          <p:cNvPr id="87047" name="Picture 7" descr="ibl_bounce_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4438" y="4725988"/>
            <a:ext cx="2849562" cy="213201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チェックリスト</a:t>
            </a:r>
            <a:r>
              <a:rPr lang="en-US" altLang="ja-JP" dirty="0" smtClean="0"/>
              <a:t>(3)</a:t>
            </a:r>
            <a:endParaRPr lang="ja-JP" altLang="en-US" dirty="0"/>
          </a:p>
        </p:txBody>
      </p:sp>
      <p:sp>
        <p:nvSpPr>
          <p:cNvPr id="10243" name="コンテンツ プレースホルダー 2"/>
          <p:cNvSpPr>
            <a:spLocks noGrp="1"/>
          </p:cNvSpPr>
          <p:nvPr>
            <p:ph idx="1"/>
          </p:nvPr>
        </p:nvSpPr>
        <p:spPr>
          <a:xfrm>
            <a:off x="457200" y="1257300"/>
            <a:ext cx="8229600" cy="2068513"/>
          </a:xfrm>
        </p:spPr>
        <p:txBody>
          <a:bodyPr/>
          <a:lstStyle/>
          <a:p>
            <a:r>
              <a:rPr lang="ja-JP" altLang="en-US" dirty="0" smtClean="0"/>
              <a:t>物理ベースシェーダは用意されていますか</a:t>
            </a:r>
            <a:r>
              <a:rPr lang="en-US" altLang="ja-JP" dirty="0" smtClean="0"/>
              <a:t>?</a:t>
            </a:r>
          </a:p>
          <a:p>
            <a:pPr lvl="1"/>
            <a:r>
              <a:rPr lang="ja-JP" altLang="en-US" dirty="0" smtClean="0"/>
              <a:t>あると作業が楽です</a:t>
            </a:r>
            <a:endParaRPr lang="en-US" altLang="ja-JP" dirty="0" smtClean="0"/>
          </a:p>
          <a:p>
            <a:pPr lvl="1"/>
            <a:r>
              <a:rPr lang="ja-JP" altLang="en-US" dirty="0" smtClean="0"/>
              <a:t>なければ作業が増え、表現力は落ちます</a:t>
            </a:r>
            <a:endParaRPr lang="en-US" altLang="ja-JP" dirty="0" smtClean="0"/>
          </a:p>
          <a:p>
            <a:pPr lvl="2"/>
            <a:r>
              <a:rPr lang="ja-JP" altLang="en-US" dirty="0" smtClean="0"/>
              <a:t>でも、ある程度は再現できます</a:t>
            </a:r>
          </a:p>
        </p:txBody>
      </p:sp>
      <p:pic>
        <p:nvPicPr>
          <p:cNvPr id="10257" name="Picture 17"/>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 xmlns:a14="http://schemas.microsoft.com/office/drawing/2010/main">
                  <a14:imgLayer r:embed="rId3">
                    <a14:imgEffect>
                      <a14:colorTemperature colorTemp="5300"/>
                    </a14:imgEffect>
                  </a14:imgLayer>
                </a14:imgProps>
              </a:ext>
              <a:ext uri="{28A0092B-C50C-407E-A947-70E740481C1C}">
                <a14:useLocalDpi xmlns="" xmlns:a14="http://schemas.microsoft.com/office/drawing/2010/main" val="0"/>
              </a:ext>
            </a:extLst>
          </a:blip>
          <a:srcRect/>
          <a:stretch>
            <a:fillRect/>
          </a:stretch>
        </p:blipFill>
        <p:spPr bwMode="auto">
          <a:xfrm>
            <a:off x="5467979" y="3977105"/>
            <a:ext cx="3280478" cy="953967"/>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perspectiveHeroicExtremeLeftFacing"/>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59" name="Picture 19"/>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4669" y="4359572"/>
            <a:ext cx="6340475" cy="571500"/>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perspectiveContrastingRightFacing"/>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pPr>
              <a:defRPr/>
            </a:pPr>
            <a:r>
              <a:rPr lang="ja-JP" altLang="en-US" dirty="0" smtClean="0"/>
              <a:t>バウンスを考慮した</a:t>
            </a:r>
            <a:r>
              <a:rPr lang="en-US" altLang="ja-JP" dirty="0" smtClean="0"/>
              <a:t>IBL</a:t>
            </a:r>
            <a:endParaRPr lang="ja-JP" altLang="en-US" dirty="0"/>
          </a:p>
        </p:txBody>
      </p:sp>
      <p:sp>
        <p:nvSpPr>
          <p:cNvPr id="88067" name="Text Box 3"/>
          <p:cNvSpPr txBox="1">
            <a:spLocks noChangeArrowheads="1"/>
          </p:cNvSpPr>
          <p:nvPr/>
        </p:nvSpPr>
        <p:spPr bwMode="auto">
          <a:xfrm>
            <a:off x="3540125" y="6097588"/>
            <a:ext cx="170021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t>6</a:t>
            </a:r>
            <a:r>
              <a:rPr lang="ja-JP" altLang="en-US" sz="2800"/>
              <a:t>バウンス</a:t>
            </a:r>
            <a:endParaRPr lang="en-US" altLang="ja-JP" sz="2800"/>
          </a:p>
        </p:txBody>
      </p:sp>
      <p:pic>
        <p:nvPicPr>
          <p:cNvPr id="88069" name="Picture 5" descr="GI_bounce_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1863"/>
            <a:ext cx="9144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88071" name="Picture 7" descr="ibl_bounce_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7613" y="4722813"/>
            <a:ext cx="2846387" cy="213518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8" name="Picture 4" descr="back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345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p:cNvSpPr>
          <p:nvPr>
            <p:ph type="title"/>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smtClean="0">
                <a:effectLst/>
              </a:rPr>
              <a:t>実際の</a:t>
            </a:r>
            <a:r>
              <a:rPr lang="en-US" altLang="ja-JP" smtClean="0">
                <a:effectLst/>
              </a:rPr>
              <a:t>IBGI</a:t>
            </a:r>
          </a:p>
        </p:txBody>
      </p:sp>
      <p:pic>
        <p:nvPicPr>
          <p:cNvPr id="90117" name="Picture 5" descr="IBGI"/>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7613" y="4722813"/>
            <a:ext cx="2846387" cy="2135187"/>
          </a:xfrm>
          <a:prstGeom prst="rect">
            <a:avLst/>
          </a:prstGeom>
          <a:noFill/>
          <a:extLst>
            <a:ext uri="{909E8E84-426E-40DD-AFC4-6F175D3DCCD1}">
              <a14:hiddenFill xmlns="" xmlns:a14="http://schemas.microsoft.com/office/drawing/2010/main">
                <a:solidFill>
                  <a:srgbClr val="FFFFFF"/>
                </a:solidFill>
              </a14:hiddenFill>
            </a:ext>
          </a:extLst>
        </p:spPr>
      </p:pic>
      <p:sp>
        <p:nvSpPr>
          <p:cNvPr id="90119" name="Text Box 7"/>
          <p:cNvSpPr txBox="1">
            <a:spLocks noChangeArrowheads="1"/>
          </p:cNvSpPr>
          <p:nvPr/>
        </p:nvSpPr>
        <p:spPr bwMode="auto">
          <a:xfrm>
            <a:off x="1158875" y="6075363"/>
            <a:ext cx="508793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同じ手法で生成された</a:t>
            </a:r>
            <a:r>
              <a:rPr lang="en-US" altLang="ja-JP"/>
              <a:t>Image-based GI(4</a:t>
            </a:r>
            <a:r>
              <a:rPr lang="ja-JP" altLang="en-US"/>
              <a:t>バウンス</a:t>
            </a:r>
            <a:r>
              <a:rPr lang="en-US" altLang="ja-JP"/>
              <a:t>)</a:t>
            </a:r>
          </a:p>
        </p:txBody>
      </p:sp>
      <p:sp>
        <p:nvSpPr>
          <p:cNvPr id="90120" name="Text Box 8"/>
          <p:cNvSpPr txBox="1">
            <a:spLocks noChangeArrowheads="1"/>
          </p:cNvSpPr>
          <p:nvPr/>
        </p:nvSpPr>
        <p:spPr bwMode="auto">
          <a:xfrm>
            <a:off x="2606675" y="6413500"/>
            <a:ext cx="36274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000"/>
              <a:t>実際にはアート的ライティングのために太陽光以外の光源を配置</a:t>
            </a:r>
            <a:endParaRPr lang="en-US" altLang="ja-JP" sz="10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straight\Desktop\CEDEC 2012\Img\bac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a:xfrm>
            <a:off x="457199" y="46038"/>
            <a:ext cx="8453887" cy="801687"/>
          </a:xfrm>
        </p:spPr>
        <p:txBody>
          <a:bodyPr/>
          <a:lstStyle/>
          <a:p>
            <a:r>
              <a:rPr kumimoji="1" lang="ja-JP" altLang="en-US" spc="-300" dirty="0" smtClean="0">
                <a:ln>
                  <a:solidFill>
                    <a:schemeClr val="tx1">
                      <a:alpha val="80000"/>
                    </a:schemeClr>
                  </a:solidFill>
                </a:ln>
              </a:rPr>
              <a:t>アドホックレンダラーでのテクスチャ製作</a:t>
            </a:r>
            <a:endParaRPr kumimoji="1" lang="ja-JP" altLang="en-US" spc="-300" dirty="0">
              <a:ln>
                <a:solidFill>
                  <a:schemeClr val="tx1">
                    <a:alpha val="80000"/>
                  </a:schemeClr>
                </a:solidFill>
              </a:ln>
            </a:endParaRPr>
          </a:p>
        </p:txBody>
      </p:sp>
      <p:sp>
        <p:nvSpPr>
          <p:cNvPr id="3" name="コンテンツ プレースホルダー 2"/>
          <p:cNvSpPr>
            <a:spLocks noGrp="1"/>
          </p:cNvSpPr>
          <p:nvPr>
            <p:ph idx="1"/>
          </p:nvPr>
        </p:nvSpPr>
        <p:spPr/>
        <p:txBody>
          <a:bodyPr/>
          <a:lstStyle/>
          <a:p>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物理ベースのビジュアルについて</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r>
              <a:rPr lang="ja-JP" altLang="en-US"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テクスチャ製作</a:t>
            </a:r>
            <a:endParaRPr lang="en-US" altLang="ja-JP"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ディフューズアルベドマップ</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ノーマルマップ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ja-JP" altLang="en-US" b="1"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リフレクタンスマップ</a:t>
            </a:r>
            <a:endParaRPr kumimoji="1" lang="en-US" altLang="ja-JP" b="1"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シャイニネスマップ</a:t>
            </a:r>
            <a:endParaRPr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IBL</a:t>
            </a:r>
            <a:r>
              <a:rPr kumimoji="1" lang="ja-JP" altLang="en-US"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rPr>
              <a:t>テクスチャ</a:t>
            </a:r>
            <a:endParaRPr kumimoji="1" lang="en-US" altLang="ja-JP" dirty="0" smtClean="0">
              <a:ln>
                <a:solidFill>
                  <a:schemeClr val="tx1">
                    <a:alpha val="80000"/>
                  </a:schemeClr>
                </a:solidFill>
              </a:ln>
              <a:solidFill>
                <a:schemeClr val="bg1">
                  <a:lumMod val="50000"/>
                </a:schemeClr>
              </a:solidFill>
              <a:effectLst>
                <a:outerShdw blurRad="38100" dist="38100" dir="2700000" algn="tl">
                  <a:srgbClr val="000000">
                    <a:alpha val="43137"/>
                  </a:srgbClr>
                </a:outerShdw>
              </a:effectLst>
              <a:latin typeface="HGSｺﾞｼｯｸE" pitchFamily="50" charset="-128"/>
              <a:ea typeface="HGSｺﾞｼｯｸE" pitchFamily="50" charset="-128"/>
            </a:endParaRPr>
          </a:p>
          <a:p>
            <a:pPr lvl="1"/>
            <a:r>
              <a:rPr lang="ja-JP" altLang="en-US" b="1" dirty="0" smtClean="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rPr>
              <a:t>アドホックレンダラーでのテクスチャ製作</a:t>
            </a:r>
            <a:endParaRPr kumimoji="1" lang="ja-JP" altLang="en-US" b="1" dirty="0">
              <a:ln>
                <a:solidFill>
                  <a:schemeClr val="tx1">
                    <a:alpha val="80000"/>
                  </a:schemeClr>
                </a:solidFill>
              </a:ln>
              <a:solidFill>
                <a:schemeClr val="bg1"/>
              </a:solidFill>
              <a:effectLst>
                <a:outerShdw blurRad="38100" dist="38100" dir="2700000" algn="tl">
                  <a:srgbClr val="000000">
                    <a:alpha val="43137"/>
                  </a:srgbClr>
                </a:outerShdw>
              </a:effectLst>
              <a:latin typeface="HGSｺﾞｼｯｸE" pitchFamily="50" charset="-128"/>
              <a:ea typeface="HGSｺﾞｼｯｸE" pitchFamily="50" charset="-128"/>
            </a:endParaRPr>
          </a:p>
        </p:txBody>
      </p:sp>
    </p:spTree>
    <p:extLst>
      <p:ext uri="{BB962C8B-B14F-4D97-AF65-F5344CB8AC3E}">
        <p14:creationId xmlns="" xmlns:p14="http://schemas.microsoft.com/office/powerpoint/2010/main" val="7186979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物理ベースレンダリングの欠点</a:t>
            </a:r>
            <a:endParaRPr lang="ja-JP" altLang="en-US" dirty="0"/>
          </a:p>
        </p:txBody>
      </p:sp>
      <p:sp>
        <p:nvSpPr>
          <p:cNvPr id="64515" name="コンテンツ プレースホルダー 2"/>
          <p:cNvSpPr>
            <a:spLocks noGrp="1"/>
          </p:cNvSpPr>
          <p:nvPr>
            <p:ph idx="1"/>
          </p:nvPr>
        </p:nvSpPr>
        <p:spPr/>
        <p:txBody>
          <a:bodyPr/>
          <a:lstStyle/>
          <a:p>
            <a:r>
              <a:rPr lang="ja-JP" altLang="en-US" dirty="0" smtClean="0"/>
              <a:t>物理的な</a:t>
            </a:r>
            <a:r>
              <a:rPr lang="ja-JP" altLang="en-US" dirty="0"/>
              <a:t>制約</a:t>
            </a:r>
            <a:r>
              <a:rPr lang="ja-JP" altLang="en-US" dirty="0" smtClean="0"/>
              <a:t>を受ける</a:t>
            </a:r>
            <a:endParaRPr lang="en-US" altLang="ja-JP" dirty="0" smtClean="0"/>
          </a:p>
          <a:p>
            <a:pPr lvl="1"/>
            <a:r>
              <a:rPr lang="en-US" altLang="ja-JP" dirty="0" smtClean="0"/>
              <a:t>Stylized (NPR) </a:t>
            </a:r>
            <a:r>
              <a:rPr lang="ja-JP" altLang="en-US" dirty="0" smtClean="0"/>
              <a:t>レンダリングとの相性</a:t>
            </a:r>
            <a:endParaRPr lang="en-US" altLang="ja-JP" dirty="0" smtClean="0"/>
          </a:p>
          <a:p>
            <a:pPr lvl="2"/>
            <a:r>
              <a:rPr lang="ja-JP" altLang="en-US" dirty="0" smtClean="0"/>
              <a:t>常に相性が悪いわけではない</a:t>
            </a:r>
            <a:endParaRPr lang="en-US" altLang="ja-JP" dirty="0" smtClean="0"/>
          </a:p>
          <a:p>
            <a:pPr lvl="1"/>
            <a:r>
              <a:rPr lang="ja-JP" altLang="en-US" dirty="0" smtClean="0"/>
              <a:t>フォトリアリスティックな場合でも問題</a:t>
            </a:r>
            <a:endParaRPr lang="en-US" altLang="ja-JP" dirty="0" smtClean="0"/>
          </a:p>
          <a:p>
            <a:pPr lvl="2"/>
            <a:r>
              <a:rPr lang="ja-JP" altLang="en-US" dirty="0" smtClean="0"/>
              <a:t>例えばレイヤードマテリアルをサポートしていない場合の</a:t>
            </a:r>
            <a:r>
              <a:rPr lang="en-US" altLang="ja-JP" dirty="0" smtClean="0"/>
              <a:t/>
            </a:r>
            <a:br>
              <a:rPr lang="en-US" altLang="ja-JP" dirty="0" smtClean="0"/>
            </a:br>
            <a:r>
              <a:rPr lang="ja-JP" altLang="en-US" dirty="0" smtClean="0"/>
              <a:t>レイヤー表現</a:t>
            </a:r>
            <a:endParaRPr lang="en-US" altLang="ja-JP" dirty="0" smtClean="0"/>
          </a:p>
          <a:p>
            <a:pPr lvl="3"/>
            <a:r>
              <a:rPr lang="ja-JP" altLang="en-US" dirty="0" smtClean="0"/>
              <a:t>アドホックなシェーダを利用してアーティストが見た目で物理的制限を超えて調整したほうがクオリティが高くなる場合も</a:t>
            </a:r>
            <a:endParaRPr lang="en-US" altLang="ja-JP" dirty="0" smtClean="0"/>
          </a:p>
          <a:p>
            <a:pPr lvl="1"/>
            <a:r>
              <a:rPr lang="ja-JP" altLang="en-US" dirty="0" smtClean="0"/>
              <a:t>中途半端な物理ベースにならないように</a:t>
            </a:r>
            <a:endParaRPr lang="en-US" altLang="ja-JP" dirty="0" smtClean="0"/>
          </a:p>
          <a:p>
            <a:pPr lvl="2"/>
            <a:r>
              <a:rPr lang="ja-JP" altLang="en-US" dirty="0" smtClean="0"/>
              <a:t>しっかりした設計と目指すアートに必要な物理性の選択</a:t>
            </a:r>
            <a:endParaRPr lang="en-US" altLang="ja-JP" dirty="0" smtClean="0"/>
          </a:p>
          <a:p>
            <a:pPr lvl="3"/>
            <a:endParaRPr lang="ja-JP" altLang="en-US"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アドホックレンダラーでの物理</a:t>
            </a:r>
            <a:endParaRPr lang="ja-JP" altLang="en-US" dirty="0"/>
          </a:p>
        </p:txBody>
      </p:sp>
      <p:sp>
        <p:nvSpPr>
          <p:cNvPr id="65539" name="コンテンツ プレースホルダー 2"/>
          <p:cNvSpPr>
            <a:spLocks noGrp="1"/>
          </p:cNvSpPr>
          <p:nvPr>
            <p:ph idx="1"/>
          </p:nvPr>
        </p:nvSpPr>
        <p:spPr/>
        <p:txBody>
          <a:bodyPr/>
          <a:lstStyle/>
          <a:p>
            <a:r>
              <a:rPr lang="ja-JP" altLang="en-US" smtClean="0"/>
              <a:t>アドホックレンダラーでもある程度物理的な</a:t>
            </a:r>
            <a:r>
              <a:rPr lang="en-US" altLang="ja-JP" smtClean="0"/>
              <a:t/>
            </a:r>
            <a:br>
              <a:rPr lang="en-US" altLang="ja-JP" smtClean="0"/>
            </a:br>
            <a:r>
              <a:rPr lang="ja-JP" altLang="en-US" smtClean="0"/>
              <a:t>レンダリングは可能</a:t>
            </a:r>
            <a:endParaRPr lang="en-US" altLang="ja-JP" smtClean="0"/>
          </a:p>
          <a:p>
            <a:pPr lvl="1"/>
            <a:r>
              <a:rPr lang="ja-JP" altLang="en-US" smtClean="0"/>
              <a:t>ディフューズアルベドとスペキュラーのバランス</a:t>
            </a:r>
            <a:endParaRPr lang="en-US" altLang="ja-JP" smtClean="0"/>
          </a:p>
          <a:p>
            <a:pPr lvl="1"/>
            <a:r>
              <a:rPr lang="ja-JP" altLang="en-US" smtClean="0"/>
              <a:t>グロスマップとスペキュラーマップのバランス</a:t>
            </a:r>
            <a:endParaRPr lang="en-US" altLang="ja-JP" smtClean="0"/>
          </a:p>
          <a:p>
            <a:pPr lvl="1"/>
            <a:r>
              <a:rPr lang="ja-JP" altLang="en-US" smtClean="0"/>
              <a:t>スペキュラーカラー</a:t>
            </a:r>
            <a:endParaRPr lang="en-US" altLang="ja-JP" smtClean="0"/>
          </a:p>
          <a:p>
            <a:pPr lvl="1"/>
            <a:r>
              <a:rPr lang="ja-JP" altLang="en-US" smtClean="0"/>
              <a:t>フレネルの適用</a:t>
            </a:r>
            <a:endParaRPr lang="en-US" altLang="ja-JP" smtClean="0"/>
          </a:p>
          <a:p>
            <a:r>
              <a:rPr lang="ja-JP" altLang="en-US" smtClean="0"/>
              <a:t>とはいえリニア色空間でのレンダリングは</a:t>
            </a:r>
            <a:r>
              <a:rPr lang="en-US" altLang="ja-JP" smtClean="0"/>
              <a:t/>
            </a:r>
            <a:br>
              <a:rPr lang="en-US" altLang="ja-JP" smtClean="0"/>
            </a:br>
            <a:r>
              <a:rPr lang="ja-JP" altLang="en-US" smtClean="0"/>
              <a:t>最低限必要</a:t>
            </a:r>
            <a:endParaRPr lang="en-US" altLang="ja-JP" smtClean="0"/>
          </a:p>
          <a:p>
            <a:pPr lvl="1"/>
            <a:endParaRPr lang="ja-JP" alt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アドホックなアルベドマップ</a:t>
            </a:r>
            <a:r>
              <a:rPr lang="en-US" altLang="ja-JP" dirty="0" smtClean="0"/>
              <a:t>(1)</a:t>
            </a:r>
            <a:endParaRPr lang="ja-JP" altLang="en-US" dirty="0"/>
          </a:p>
        </p:txBody>
      </p:sp>
      <p:sp>
        <p:nvSpPr>
          <p:cNvPr id="66563" name="コンテンツ プレースホルダー 2"/>
          <p:cNvSpPr>
            <a:spLocks noGrp="1"/>
          </p:cNvSpPr>
          <p:nvPr>
            <p:ph idx="1"/>
          </p:nvPr>
        </p:nvSpPr>
        <p:spPr/>
        <p:txBody>
          <a:bodyPr/>
          <a:lstStyle/>
          <a:p>
            <a:r>
              <a:rPr lang="ja-JP" altLang="en-US" sz="2800" dirty="0" smtClean="0"/>
              <a:t>生成するときの注意点は物理ベースなケースと同じ</a:t>
            </a:r>
          </a:p>
          <a:p>
            <a:pPr lvl="1"/>
            <a:r>
              <a:rPr lang="ja-JP" altLang="en-US" sz="2400" dirty="0" smtClean="0"/>
              <a:t>シェーダーに</a:t>
            </a:r>
            <a:r>
              <a:rPr lang="en-US" altLang="ja-JP" sz="2400" dirty="0" smtClean="0"/>
              <a:t>Lambert</a:t>
            </a:r>
            <a:r>
              <a:rPr lang="ja-JP" altLang="en-US" sz="2400" dirty="0" smtClean="0"/>
              <a:t>の</a:t>
            </a:r>
            <a:r>
              <a:rPr lang="en-US" altLang="ja-JP" sz="2400" dirty="0" smtClean="0"/>
              <a:t>1/</a:t>
            </a:r>
            <a:r>
              <a:rPr lang="en-US" altLang="ja-JP" sz="2400" dirty="0" smtClean="0">
                <a:latin typeface="Symbol" pitchFamily="18" charset="2"/>
              </a:rPr>
              <a:t>p</a:t>
            </a:r>
            <a:r>
              <a:rPr lang="ja-JP" altLang="en-US" sz="2400" dirty="0" smtClean="0"/>
              <a:t>が含まれている</a:t>
            </a:r>
            <a:r>
              <a:rPr lang="en-US" altLang="ja-JP" sz="2400" dirty="0" smtClean="0"/>
              <a:t>?</a:t>
            </a:r>
          </a:p>
          <a:p>
            <a:pPr lvl="2"/>
            <a:r>
              <a:rPr lang="ja-JP" altLang="en-US" sz="2000" dirty="0" smtClean="0"/>
              <a:t>含まれていないなら</a:t>
            </a:r>
            <a:r>
              <a:rPr lang="en-US" altLang="ja-JP" sz="2000" dirty="0" smtClean="0"/>
              <a:t>0.318</a:t>
            </a:r>
            <a:r>
              <a:rPr lang="ja-JP" altLang="en-US" sz="2000" dirty="0" smtClean="0"/>
              <a:t>倍する</a:t>
            </a:r>
            <a:endParaRPr lang="en-US" altLang="ja-JP" sz="2000" dirty="0" smtClean="0"/>
          </a:p>
          <a:p>
            <a:pPr lvl="1"/>
            <a:r>
              <a:rPr lang="ja-JP" altLang="en-US" sz="2400" dirty="0" smtClean="0"/>
              <a:t>スペキュラーとディフューズはエネルギー保存の関係に</a:t>
            </a:r>
          </a:p>
          <a:p>
            <a:pPr lvl="2"/>
            <a:r>
              <a:rPr lang="ja-JP" altLang="en-US" sz="2000" dirty="0" smtClean="0"/>
              <a:t>スペキュラー量が増えたらディフューズ量が減る</a:t>
            </a:r>
            <a:endParaRPr lang="en-US" altLang="ja-JP" sz="2000" dirty="0" smtClean="0"/>
          </a:p>
          <a:p>
            <a:pPr lvl="2"/>
            <a:r>
              <a:rPr lang="ja-JP" altLang="en-US" sz="2000" dirty="0" smtClean="0"/>
              <a:t>ディフューズ量が増えたらスペキュラー量が減る</a:t>
            </a:r>
            <a:endParaRPr lang="en-US" altLang="ja-JP" sz="2000" dirty="0" smtClean="0"/>
          </a:p>
          <a:p>
            <a:pPr lvl="1"/>
            <a:r>
              <a:rPr lang="ja-JP" altLang="en-US" sz="2400" dirty="0" smtClean="0"/>
              <a:t>スペキュラー量は本来屈折率からくる垂直反射率</a:t>
            </a:r>
            <a:endParaRPr lang="en-US" altLang="ja-JP" sz="2400" dirty="0" smtClean="0"/>
          </a:p>
          <a:p>
            <a:pPr lvl="2"/>
            <a:r>
              <a:rPr lang="ja-JP" altLang="en-US" sz="2000" dirty="0" smtClean="0"/>
              <a:t>アドホックなケースではスペキュラーマップなどで決まる</a:t>
            </a:r>
            <a:endParaRPr lang="en-US" altLang="ja-JP" sz="2000" dirty="0" smtClean="0"/>
          </a:p>
          <a:p>
            <a:pPr lvl="2"/>
            <a:r>
              <a:rPr lang="ja-JP" altLang="en-US" sz="2000" dirty="0" smtClean="0"/>
              <a:t>逆フレネルシェーダのようなものがある場合はその値をディフューズに乗算するのもあり</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アドホックなアルベドマップ</a:t>
            </a:r>
            <a:r>
              <a:rPr lang="en-US" altLang="ja-JP" dirty="0" smtClean="0"/>
              <a:t>(2)</a:t>
            </a:r>
            <a:endParaRPr lang="ja-JP" altLang="en-US" dirty="0"/>
          </a:p>
        </p:txBody>
      </p:sp>
      <p:sp>
        <p:nvSpPr>
          <p:cNvPr id="67587" name="コンテンツ プレースホルダー 2"/>
          <p:cNvSpPr>
            <a:spLocks noGrp="1"/>
          </p:cNvSpPr>
          <p:nvPr>
            <p:ph idx="1"/>
          </p:nvPr>
        </p:nvSpPr>
        <p:spPr/>
        <p:txBody>
          <a:bodyPr/>
          <a:lstStyle/>
          <a:p>
            <a:r>
              <a:rPr lang="ja-JP" altLang="en-US" smtClean="0"/>
              <a:t>物理ベースの場合と同じように金属など実数屈折率でない物質ではディフューズを</a:t>
            </a:r>
            <a:r>
              <a:rPr lang="en-US" altLang="ja-JP" smtClean="0"/>
              <a:t>OFF</a:t>
            </a:r>
            <a:r>
              <a:rPr lang="ja-JP" altLang="en-US" smtClean="0"/>
              <a:t>に</a:t>
            </a:r>
            <a:endParaRPr lang="en-US" altLang="ja-JP" smtClean="0"/>
          </a:p>
          <a:p>
            <a:pPr lvl="1"/>
            <a:r>
              <a:rPr lang="ja-JP" altLang="en-US" smtClean="0"/>
              <a:t>ただしアンビエントライティングや</a:t>
            </a:r>
            <a:r>
              <a:rPr lang="en-US" altLang="ja-JP" smtClean="0"/>
              <a:t>GI</a:t>
            </a:r>
            <a:r>
              <a:rPr lang="ja-JP" altLang="en-US" smtClean="0"/>
              <a:t>処理が</a:t>
            </a:r>
            <a:r>
              <a:rPr lang="en-US" altLang="ja-JP" smtClean="0"/>
              <a:t/>
            </a:r>
            <a:br>
              <a:rPr lang="en-US" altLang="ja-JP" smtClean="0"/>
            </a:br>
            <a:r>
              <a:rPr lang="ja-JP" altLang="en-US" smtClean="0"/>
              <a:t>スペキュラーにも必要</a:t>
            </a:r>
            <a:endParaRPr lang="en-US" altLang="ja-JP" smtClean="0"/>
          </a:p>
          <a:p>
            <a:pPr lvl="1"/>
            <a:r>
              <a:rPr lang="ja-JP" altLang="en-US" smtClean="0"/>
              <a:t>適切に処理されているレンダラーでないと間接光主体のライティングで真っ黒になってしまう</a:t>
            </a:r>
            <a:endParaRPr lang="en-US" altLang="ja-JP" smtClean="0"/>
          </a:p>
          <a:p>
            <a:pPr lvl="2"/>
            <a:r>
              <a:rPr lang="ja-JP" altLang="en-US" smtClean="0"/>
              <a:t>その場合は金属でもディフューズで調整する</a:t>
            </a:r>
            <a:endParaRPr lang="en-US" altLang="ja-JP" smtClean="0"/>
          </a:p>
          <a:p>
            <a:pPr lvl="2"/>
            <a:r>
              <a:rPr lang="ja-JP" altLang="en-US" smtClean="0"/>
              <a:t>リアリティは諦めるしかない</a:t>
            </a:r>
            <a:endParaRPr lang="en-US" altLang="ja-JP" smtClean="0"/>
          </a:p>
          <a:p>
            <a:pPr lvl="2"/>
            <a:endParaRPr lang="en-US" altLang="ja-JP"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アドホックなグロスマップ</a:t>
            </a:r>
            <a:endParaRPr lang="ja-JP" altLang="en-US" dirty="0"/>
          </a:p>
        </p:txBody>
      </p:sp>
      <p:sp>
        <p:nvSpPr>
          <p:cNvPr id="68611" name="コンテンツ プレースホルダー 2"/>
          <p:cNvSpPr>
            <a:spLocks noGrp="1"/>
          </p:cNvSpPr>
          <p:nvPr>
            <p:ph idx="1"/>
          </p:nvPr>
        </p:nvSpPr>
        <p:spPr/>
        <p:txBody>
          <a:bodyPr/>
          <a:lstStyle/>
          <a:p>
            <a:r>
              <a:rPr lang="ja-JP" altLang="en-US" smtClean="0"/>
              <a:t>実はスペキュラーのノーマライズ係数はほぼ</a:t>
            </a:r>
            <a:br>
              <a:rPr lang="ja-JP" altLang="en-US" smtClean="0"/>
            </a:br>
            <a:r>
              <a:rPr lang="ja-JP" altLang="en-US" smtClean="0"/>
              <a:t>スペキュラーのシャイニネス値の比例している</a:t>
            </a:r>
            <a:endParaRPr lang="en-US" altLang="ja-JP" smtClean="0"/>
          </a:p>
          <a:p>
            <a:pPr lvl="1"/>
            <a:r>
              <a:rPr lang="ja-JP" altLang="en-US" smtClean="0"/>
              <a:t>シンプルな方法はスペキュラーマップをそのまま</a:t>
            </a:r>
            <a:r>
              <a:rPr lang="en-US" altLang="ja-JP" smtClean="0"/>
              <a:t/>
            </a:r>
            <a:br>
              <a:rPr lang="en-US" altLang="ja-JP" smtClean="0"/>
            </a:br>
            <a:r>
              <a:rPr lang="ja-JP" altLang="en-US" smtClean="0"/>
              <a:t>グロスマップにも利用してしまう</a:t>
            </a:r>
            <a:endParaRPr lang="en-US" altLang="ja-JP" smtClean="0"/>
          </a:p>
          <a:p>
            <a:pPr lvl="2"/>
            <a:r>
              <a:rPr lang="ja-JP" altLang="en-US" smtClean="0"/>
              <a:t>スペキュラーとディフューズのバランスは崩れてしまう</a:t>
            </a:r>
            <a:endParaRPr lang="en-US" altLang="ja-JP" smtClean="0"/>
          </a:p>
          <a:p>
            <a:pPr lvl="2"/>
            <a:r>
              <a:rPr lang="ja-JP" altLang="en-US" smtClean="0"/>
              <a:t>スペキュラーマップのスケールファクターなどがある</a:t>
            </a:r>
            <a:r>
              <a:rPr lang="en-US" altLang="ja-JP" smtClean="0"/>
              <a:t/>
            </a:r>
            <a:br>
              <a:rPr lang="en-US" altLang="ja-JP" smtClean="0"/>
            </a:br>
            <a:r>
              <a:rPr lang="ja-JP" altLang="en-US" smtClean="0"/>
              <a:t>場合はその値で調整する</a:t>
            </a:r>
          </a:p>
          <a:p>
            <a:pPr lvl="3"/>
            <a:r>
              <a:rPr lang="ja-JP" altLang="en-US" smtClean="0"/>
              <a:t>ディフューズに</a:t>
            </a:r>
            <a:r>
              <a:rPr lang="en-US" altLang="ja-JP" smtClean="0"/>
              <a:t>(1/</a:t>
            </a:r>
            <a:r>
              <a:rPr lang="en-US" altLang="ja-JP" smtClean="0">
                <a:latin typeface="Symbol" pitchFamily="18" charset="2"/>
              </a:rPr>
              <a:t>p</a:t>
            </a:r>
            <a:r>
              <a:rPr lang="en-US" altLang="ja-JP" smtClean="0"/>
              <a:t>)</a:t>
            </a:r>
            <a:r>
              <a:rPr lang="ja-JP" altLang="en-US" smtClean="0"/>
              <a:t>がある場合</a:t>
            </a:r>
            <a:endParaRPr lang="en-US" altLang="ja-JP" smtClean="0"/>
          </a:p>
          <a:p>
            <a:pPr lvl="4"/>
            <a:r>
              <a:rPr lang="ja-JP" altLang="en-US" smtClean="0"/>
              <a:t>スペキュラー強度 </a:t>
            </a:r>
            <a:r>
              <a:rPr lang="en-US" altLang="ja-JP" smtClean="0"/>
              <a:t>= </a:t>
            </a:r>
            <a:r>
              <a:rPr lang="ja-JP" altLang="en-US" smtClean="0"/>
              <a:t>グロスマップ*</a:t>
            </a:r>
            <a:r>
              <a:rPr lang="en-US" altLang="ja-JP" smtClean="0"/>
              <a:t>0.125</a:t>
            </a:r>
          </a:p>
          <a:p>
            <a:pPr lvl="3"/>
            <a:r>
              <a:rPr lang="ja-JP" altLang="en-US" smtClean="0"/>
              <a:t>ディフューズに</a:t>
            </a:r>
            <a:r>
              <a:rPr lang="en-US" altLang="ja-JP" smtClean="0"/>
              <a:t>(1/</a:t>
            </a:r>
            <a:r>
              <a:rPr lang="en-US" altLang="ja-JP" smtClean="0">
                <a:latin typeface="Symbol" pitchFamily="18" charset="2"/>
              </a:rPr>
              <a:t>p</a:t>
            </a:r>
            <a:r>
              <a:rPr lang="en-US" altLang="ja-JP" smtClean="0"/>
              <a:t>)</a:t>
            </a:r>
            <a:r>
              <a:rPr lang="ja-JP" altLang="en-US" smtClean="0"/>
              <a:t>がない場合</a:t>
            </a:r>
            <a:endParaRPr lang="en-US" altLang="ja-JP" smtClean="0"/>
          </a:p>
          <a:p>
            <a:pPr lvl="4"/>
            <a:r>
              <a:rPr lang="ja-JP" altLang="en-US" smtClean="0"/>
              <a:t>スペキュラー強度 </a:t>
            </a:r>
            <a:r>
              <a:rPr lang="en-US" altLang="ja-JP" smtClean="0"/>
              <a:t>= </a:t>
            </a:r>
            <a:r>
              <a:rPr lang="ja-JP" altLang="en-US" smtClean="0"/>
              <a:t>グロスマップ*</a:t>
            </a:r>
            <a:r>
              <a:rPr lang="en-US" altLang="ja-JP" smtClean="0"/>
              <a:t>0.125*</a:t>
            </a:r>
            <a:r>
              <a:rPr lang="en-US" altLang="ja-JP" smtClean="0">
                <a:latin typeface="Symbol" pitchFamily="18" charset="2"/>
              </a:rPr>
              <a:t>p</a:t>
            </a:r>
            <a:endParaRPr lang="ja-JP" altLang="en-US" smtClean="0">
              <a:latin typeface="Symbol" pitchFamily="18" charset="2"/>
            </a:endParaRPr>
          </a:p>
          <a:p>
            <a:pPr lvl="4"/>
            <a:endParaRPr lang="en-US" altLang="ja-JP"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アドホックなスペキュラーマップ</a:t>
            </a:r>
            <a:endParaRPr lang="ja-JP" altLang="en-US" dirty="0"/>
          </a:p>
        </p:txBody>
      </p:sp>
      <p:sp>
        <p:nvSpPr>
          <p:cNvPr id="3" name="コンテンツ プレースホルダー 2"/>
          <p:cNvSpPr>
            <a:spLocks noGrp="1"/>
          </p:cNvSpPr>
          <p:nvPr>
            <p:ph idx="1"/>
          </p:nvPr>
        </p:nvSpPr>
        <p:spPr/>
        <p:txBody>
          <a:bodyPr/>
          <a:lstStyle/>
          <a:p>
            <a:pPr>
              <a:defRPr/>
            </a:pPr>
            <a:r>
              <a:rPr lang="ja-JP" altLang="en-US" dirty="0" smtClean="0"/>
              <a:t>ディフューズマップとのバランスに注意</a:t>
            </a:r>
            <a:endParaRPr lang="en-US" altLang="ja-JP" dirty="0" smtClean="0"/>
          </a:p>
          <a:p>
            <a:pPr lvl="1">
              <a:defRPr/>
            </a:pPr>
            <a:r>
              <a:rPr lang="ja-JP" altLang="en-US" dirty="0" smtClean="0"/>
              <a:t>グロスマップにもそのまま利用する前提なのでディフューズマップでスペキュラーとのバランスをとる</a:t>
            </a:r>
            <a:endParaRPr lang="en-US" altLang="ja-JP" dirty="0" smtClean="0"/>
          </a:p>
          <a:p>
            <a:pPr lvl="2">
              <a:defRPr/>
            </a:pPr>
            <a:r>
              <a:rPr lang="ja-JP" altLang="en-US" dirty="0" smtClean="0"/>
              <a:t>シェーダのパラメータで調整してもよい</a:t>
            </a:r>
            <a:endParaRPr lang="en-US" altLang="ja-JP" dirty="0" smtClean="0"/>
          </a:p>
          <a:p>
            <a:pPr lvl="2">
              <a:defRPr/>
            </a:pPr>
            <a:r>
              <a:rPr lang="ja-JP" altLang="en-US" dirty="0" smtClean="0"/>
              <a:t>両者の反射率の合計が</a:t>
            </a:r>
            <a:r>
              <a:rPr lang="en-US" altLang="ja-JP" dirty="0" smtClean="0"/>
              <a:t>1</a:t>
            </a:r>
            <a:r>
              <a:rPr lang="ja-JP" altLang="en-US" dirty="0" smtClean="0"/>
              <a:t>を超えないように注意</a:t>
            </a:r>
            <a:endParaRPr lang="en-US" altLang="ja-JP" dirty="0" smtClean="0"/>
          </a:p>
          <a:p>
            <a:pPr lvl="3">
              <a:defRPr/>
            </a:pPr>
            <a:r>
              <a:rPr lang="ja-JP" altLang="en-US" dirty="0" smtClean="0"/>
              <a:t>ただしパラメータの合計ではなく積分した場合の合計なのでアーティストに手動で調整させるのは困難</a:t>
            </a:r>
            <a:endParaRPr lang="en-US" altLang="ja-JP" dirty="0" smtClean="0"/>
          </a:p>
          <a:p>
            <a:pPr lvl="3">
              <a:defRPr/>
            </a:pPr>
            <a:r>
              <a:rPr lang="ja-JP" altLang="en-US" dirty="0" smtClean="0"/>
              <a:t>ヘルパープラグインなどを用意してあげて</a:t>
            </a:r>
            <a:r>
              <a:rPr lang="en-US" altLang="ja-JP" dirty="0" smtClean="0"/>
              <a:t>!</a:t>
            </a:r>
          </a:p>
          <a:p>
            <a:pPr lvl="1">
              <a:defRPr/>
            </a:pPr>
            <a:r>
              <a:rPr lang="ja-JP" altLang="en-US" dirty="0" smtClean="0"/>
              <a:t>スペキュラーの色の付け方に関しては物理ベースの場合のリフレクタンスマップと同じ</a:t>
            </a:r>
            <a:endParaRPr lang="en-US" altLang="ja-JP" dirty="0" smtClean="0"/>
          </a:p>
          <a:p>
            <a:pPr lvl="2">
              <a:defRPr/>
            </a:pPr>
            <a:r>
              <a:rPr lang="ja-JP" altLang="en-US" dirty="0" smtClean="0"/>
              <a:t>レイヤー感などはスペキュラーのグラデーションが必要</a:t>
            </a:r>
            <a:endParaRPr lang="en-US" altLang="ja-JP" dirty="0" smtClean="0"/>
          </a:p>
          <a:p>
            <a:pPr marL="1371600" lvl="3" indent="0">
              <a:buFont typeface="Arial" charset="0"/>
              <a:buNone/>
              <a:defRPr/>
            </a:pPr>
            <a:endParaRPr lang="en-US" altLang="ja-JP" dirty="0" smtClean="0"/>
          </a:p>
          <a:p>
            <a:pPr>
              <a:defRPr/>
            </a:pPr>
            <a:endParaRPr lang="ja-JP" alt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アドホックなフレネル</a:t>
            </a:r>
            <a:endParaRPr lang="ja-JP" altLang="en-US" dirty="0"/>
          </a:p>
        </p:txBody>
      </p:sp>
      <p:sp>
        <p:nvSpPr>
          <p:cNvPr id="70659" name="コンテンツ プレースホルダー 2"/>
          <p:cNvSpPr>
            <a:spLocks noGrp="1"/>
          </p:cNvSpPr>
          <p:nvPr>
            <p:ph idx="1"/>
          </p:nvPr>
        </p:nvSpPr>
        <p:spPr/>
        <p:txBody>
          <a:bodyPr/>
          <a:lstStyle/>
          <a:p>
            <a:r>
              <a:rPr lang="ja-JP" altLang="en-US" dirty="0" smtClean="0"/>
              <a:t>基本的にフレネルシェーダは常に</a:t>
            </a:r>
            <a:r>
              <a:rPr lang="en-US" altLang="ja-JP" dirty="0" smtClean="0"/>
              <a:t>ON</a:t>
            </a:r>
          </a:p>
          <a:p>
            <a:pPr lvl="1"/>
            <a:r>
              <a:rPr lang="ja-JP" altLang="en-US" dirty="0" smtClean="0"/>
              <a:t>そもそもスペキュラーが存在しない物質はない</a:t>
            </a:r>
            <a:endParaRPr lang="en-US" altLang="ja-JP" dirty="0" smtClean="0"/>
          </a:p>
          <a:p>
            <a:pPr lvl="2"/>
            <a:r>
              <a:rPr lang="ja-JP" altLang="en-US" dirty="0" smtClean="0"/>
              <a:t>多層コーティングや</a:t>
            </a:r>
            <a:r>
              <a:rPr lang="en-US" altLang="ja-JP" dirty="0" smtClean="0"/>
              <a:t>SWC</a:t>
            </a:r>
            <a:r>
              <a:rPr lang="ja-JP" altLang="en-US" dirty="0" smtClean="0"/>
              <a:t>などスペキュラーを消す技術は存在する</a:t>
            </a:r>
            <a:endParaRPr lang="en-US" altLang="ja-JP" dirty="0" smtClean="0"/>
          </a:p>
          <a:p>
            <a:pPr lvl="2"/>
            <a:r>
              <a:rPr lang="en-US" altLang="ja-JP" dirty="0" smtClean="0"/>
              <a:t>PL</a:t>
            </a:r>
            <a:r>
              <a:rPr lang="ja-JP" altLang="en-US" dirty="0" smtClean="0"/>
              <a:t>フィルター</a:t>
            </a:r>
            <a:endParaRPr lang="en-US" altLang="ja-JP" dirty="0" smtClean="0"/>
          </a:p>
          <a:p>
            <a:pPr lvl="3"/>
            <a:r>
              <a:rPr lang="ja-JP" altLang="en-US" dirty="0" smtClean="0"/>
              <a:t>これはシェーディングというよりカメラ側の処理であるべきだが</a:t>
            </a:r>
            <a:r>
              <a:rPr lang="en-US" altLang="ja-JP" dirty="0" smtClean="0"/>
              <a:t>?</a:t>
            </a:r>
          </a:p>
          <a:p>
            <a:pPr lvl="3"/>
            <a:r>
              <a:rPr lang="ja-JP" altLang="en-US" dirty="0" smtClean="0"/>
              <a:t>これらようなの特別なケースではスペキュラーを減らす</a:t>
            </a:r>
            <a:endParaRPr lang="en-US" altLang="ja-JP" dirty="0" smtClean="0"/>
          </a:p>
          <a:p>
            <a:pPr lvl="1"/>
            <a:r>
              <a:rPr lang="ja-JP" altLang="en-US" dirty="0" smtClean="0"/>
              <a:t>フレネル値のようなものがある場合は物理ベースな場合の屈折率から計算する</a:t>
            </a:r>
            <a:endParaRPr lang="en-US" altLang="ja-JP" dirty="0" smtClean="0"/>
          </a:p>
          <a:p>
            <a:pPr lvl="2"/>
            <a:r>
              <a:rPr lang="ja-JP" altLang="en-US" dirty="0" smtClean="0"/>
              <a:t>ヘルパープラグインやチャート作成</a:t>
            </a:r>
            <a:endParaRPr lang="en-US" altLang="ja-JP" dirty="0" smtClean="0"/>
          </a:p>
          <a:p>
            <a:pPr lvl="3"/>
            <a:endParaRPr lang="en-US" altLang="ja-JP" dirty="0" smtClean="0"/>
          </a:p>
          <a:p>
            <a:pPr lvl="2"/>
            <a:endParaRPr lang="ja-JP" alt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p:txBody>
          <a:bodyPr/>
          <a:lstStyle/>
          <a:p>
            <a:r>
              <a:rPr lang="ja-JP" altLang="en-US" smtClean="0"/>
              <a:t>物理的なビジュアルとは</a:t>
            </a:r>
            <a:r>
              <a:rPr lang="en-US" altLang="ja-JP" smtClean="0"/>
              <a:t>?</a:t>
            </a:r>
            <a:endParaRPr lang="ja-JP" altLang="en-US" smtClean="0"/>
          </a:p>
        </p:txBody>
      </p:sp>
      <p:sp>
        <p:nvSpPr>
          <p:cNvPr id="5123" name="Rectangle 3"/>
          <p:cNvSpPr>
            <a:spLocks noGrp="1"/>
          </p:cNvSpPr>
          <p:nvPr>
            <p:ph type="body" idx="1"/>
          </p:nvPr>
        </p:nvSpPr>
        <p:spPr/>
        <p:txBody>
          <a:bodyPr/>
          <a:lstStyle/>
          <a:p>
            <a:r>
              <a:rPr lang="ja-JP" altLang="en-US" dirty="0" smtClean="0"/>
              <a:t>どう</a:t>
            </a:r>
            <a:r>
              <a:rPr lang="ja-JP" altLang="en-US" dirty="0"/>
              <a:t>ように</a:t>
            </a:r>
            <a:r>
              <a:rPr lang="ja-JP" altLang="en-US" dirty="0" smtClean="0"/>
              <a:t>製作する</a:t>
            </a:r>
            <a:r>
              <a:rPr lang="en-US" altLang="ja-JP" dirty="0" smtClean="0"/>
              <a:t>?</a:t>
            </a:r>
          </a:p>
          <a:p>
            <a:pPr lvl="1"/>
            <a:r>
              <a:rPr lang="ja-JP" altLang="en-US" dirty="0" smtClean="0"/>
              <a:t>物理的な</a:t>
            </a:r>
          </a:p>
          <a:p>
            <a:pPr lvl="2"/>
            <a:r>
              <a:rPr lang="ja-JP" altLang="en-US" dirty="0" smtClean="0"/>
              <a:t>テクスチャ</a:t>
            </a:r>
            <a:r>
              <a:rPr lang="en-US" altLang="ja-JP" dirty="0" smtClean="0"/>
              <a:t>?</a:t>
            </a:r>
          </a:p>
          <a:p>
            <a:pPr lvl="2"/>
            <a:r>
              <a:rPr lang="ja-JP" altLang="en-US" dirty="0" smtClean="0"/>
              <a:t>マテリアルパラメータ</a:t>
            </a:r>
            <a:r>
              <a:rPr lang="en-US" altLang="ja-JP" dirty="0" smtClean="0"/>
              <a:t>?</a:t>
            </a:r>
          </a:p>
          <a:p>
            <a:pPr lvl="2"/>
            <a:r>
              <a:rPr lang="ja-JP" altLang="en-US" dirty="0" smtClean="0"/>
              <a:t>ライティング</a:t>
            </a:r>
            <a:r>
              <a:rPr lang="en-US" altLang="ja-JP" dirty="0" smtClean="0"/>
              <a:t>?</a:t>
            </a:r>
          </a:p>
          <a:p>
            <a:endParaRPr lang="en-US" altLang="ja-JP" dirty="0" smtClean="0"/>
          </a:p>
        </p:txBody>
      </p:sp>
      <p:pic>
        <p:nvPicPr>
          <p:cNvPr id="5132" name="Picture 12" descr="shader_sample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15132" y="3617539"/>
            <a:ext cx="4442604" cy="281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p:txBody>
          <a:bodyPr/>
          <a:lstStyle/>
          <a:p>
            <a:pPr>
              <a:defRPr/>
            </a:pPr>
            <a:r>
              <a:rPr lang="ja-JP" altLang="en-US" dirty="0" smtClean="0"/>
              <a:t>まとめ</a:t>
            </a:r>
            <a:endParaRPr lang="ja-JP" altLang="en-US" dirty="0"/>
          </a:p>
        </p:txBody>
      </p:sp>
      <p:sp>
        <p:nvSpPr>
          <p:cNvPr id="83971" name="コンテンツ プレースホルダー 2"/>
          <p:cNvSpPr>
            <a:spLocks noGrp="1"/>
          </p:cNvSpPr>
          <p:nvPr>
            <p:ph idx="4294967295"/>
          </p:nvPr>
        </p:nvSpPr>
        <p:spPr>
          <a:xfrm>
            <a:off x="457200" y="1257300"/>
            <a:ext cx="8382000" cy="4792663"/>
          </a:xfrm>
        </p:spPr>
        <p:txBody>
          <a:bodyPr/>
          <a:lstStyle/>
          <a:p>
            <a:r>
              <a:rPr lang="ja-JP" altLang="en-US" dirty="0" smtClean="0"/>
              <a:t>物理ベースレンダラーがあると従来のアドホックレンダラーより調整の手間が省ける</a:t>
            </a:r>
            <a:endParaRPr lang="en-US" altLang="ja-JP" dirty="0" smtClean="0"/>
          </a:p>
          <a:p>
            <a:pPr lvl="1"/>
            <a:r>
              <a:rPr lang="ja-JP" altLang="en-US" dirty="0" smtClean="0"/>
              <a:t>シーン</a:t>
            </a:r>
            <a:r>
              <a:rPr lang="en-US" altLang="ja-JP" dirty="0" smtClean="0"/>
              <a:t>(</a:t>
            </a:r>
            <a:r>
              <a:rPr lang="ja-JP" altLang="en-US" dirty="0" smtClean="0"/>
              <a:t>光源環境</a:t>
            </a:r>
            <a:r>
              <a:rPr lang="en-US" altLang="ja-JP" dirty="0" smtClean="0"/>
              <a:t>)</a:t>
            </a:r>
            <a:r>
              <a:rPr lang="ja-JP" altLang="en-US" dirty="0" smtClean="0"/>
              <a:t>ベースの手動調整の最小化</a:t>
            </a:r>
            <a:endParaRPr lang="en-US" altLang="ja-JP" dirty="0" smtClean="0"/>
          </a:p>
          <a:p>
            <a:pPr lvl="1"/>
            <a:r>
              <a:rPr lang="ja-JP" altLang="en-US" dirty="0" smtClean="0"/>
              <a:t>とはいえ物理ベースのレンダラーでもパラメータや</a:t>
            </a:r>
            <a:r>
              <a:rPr lang="en-US" altLang="ja-JP" dirty="0" smtClean="0"/>
              <a:t/>
            </a:r>
            <a:br>
              <a:rPr lang="en-US" altLang="ja-JP" dirty="0" smtClean="0"/>
            </a:br>
            <a:r>
              <a:rPr lang="ja-JP" altLang="en-US" dirty="0" smtClean="0"/>
              <a:t>テクスチャの生成のコツや</a:t>
            </a:r>
            <a:r>
              <a:rPr lang="ja-JP" altLang="en-US" dirty="0"/>
              <a:t>制約</a:t>
            </a:r>
            <a:r>
              <a:rPr lang="ja-JP" altLang="en-US" dirty="0" smtClean="0"/>
              <a:t>はある</a:t>
            </a:r>
            <a:endParaRPr lang="en-US" altLang="ja-JP" dirty="0" smtClean="0"/>
          </a:p>
          <a:p>
            <a:pPr lvl="1"/>
            <a:r>
              <a:rPr lang="ja-JP" altLang="en-US" dirty="0"/>
              <a:t>制約</a:t>
            </a:r>
            <a:r>
              <a:rPr lang="ja-JP" altLang="en-US" dirty="0" smtClean="0"/>
              <a:t>を無視するのもよし</a:t>
            </a:r>
            <a:endParaRPr lang="en-US" altLang="ja-JP" dirty="0" smtClean="0"/>
          </a:p>
          <a:p>
            <a:pPr lvl="2"/>
            <a:r>
              <a:rPr lang="ja-JP" altLang="en-US" dirty="0" smtClean="0"/>
              <a:t>レンダラー自体が物理ベースであれば説得力のある</a:t>
            </a:r>
            <a:r>
              <a:rPr lang="en-US" altLang="ja-JP" dirty="0" smtClean="0"/>
              <a:t/>
            </a:r>
            <a:br>
              <a:rPr lang="en-US" altLang="ja-JP" dirty="0" smtClean="0"/>
            </a:br>
            <a:r>
              <a:rPr lang="ja-JP" altLang="en-US" dirty="0" smtClean="0"/>
              <a:t>フォトリアリスティックでない新しい映像表現が可能</a:t>
            </a:r>
            <a:endParaRPr lang="en-US" altLang="ja-JP" dirty="0" smtClean="0"/>
          </a:p>
          <a:p>
            <a:pPr lvl="1"/>
            <a:endParaRPr lang="ja-JP" altLang="en-US"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2" name="Picture 8" descr="back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3450"/>
            <a:ext cx="9144000" cy="51450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smtClean="0"/>
              <a:t>参考文献</a:t>
            </a:r>
            <a:endParaRPr lang="en-US" altLang="ja-JP" dirty="0" smtClean="0"/>
          </a:p>
        </p:txBody>
      </p:sp>
      <p:sp>
        <p:nvSpPr>
          <p:cNvPr id="72707" name="コンテンツ プレースホルダー 2"/>
          <p:cNvSpPr>
            <a:spLocks noGrp="1"/>
          </p:cNvSpPr>
          <p:nvPr>
            <p:ph idx="1"/>
          </p:nvPr>
        </p:nvSpPr>
        <p:spPr>
          <a:xfrm>
            <a:off x="463550" y="1257300"/>
            <a:ext cx="8382000" cy="4792663"/>
          </a:xfrm>
        </p:spPr>
        <p:txBody>
          <a:bodyPr/>
          <a:lstStyle/>
          <a:p>
            <a:endPar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endParaRPr>
          </a:p>
          <a:p>
            <a:endParaRPr lang="en-US" altLang="ja-JP" sz="2000" b="1" dirty="0">
              <a:ln w="12700">
                <a:solidFill>
                  <a:schemeClr val="tx1">
                    <a:alpha val="80000"/>
                  </a:schemeClr>
                </a:solidFill>
              </a:ln>
              <a:solidFill>
                <a:schemeClr val="bg1"/>
              </a:solidFill>
              <a:effectLst>
                <a:outerShdw blurRad="50800" dist="38100" dir="2700000" algn="tl" rotWithShape="0">
                  <a:prstClr val="black">
                    <a:alpha val="40000"/>
                  </a:prstClr>
                </a:outerShdw>
              </a:effectLst>
            </a:endParaRPr>
          </a:p>
          <a:p>
            <a:r>
              <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Dan Baker “Spectacular Specular – LEAN and CLEAN specular highlights” GDC 2011</a:t>
            </a:r>
          </a:p>
          <a:p>
            <a:r>
              <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Stephen Hill and Dan Baker “Rock-Solid Shading: Image Stability without Sacrificing Detail” SIGGRAPH 2012</a:t>
            </a:r>
          </a:p>
          <a:p>
            <a:r>
              <a:rPr lang="en-US" altLang="ja-JP" sz="1800" b="1" dirty="0" err="1"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Naty</a:t>
            </a:r>
            <a:r>
              <a:rPr lang="en-US" altLang="ja-JP" sz="18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 Hoffman “</a:t>
            </a:r>
            <a:r>
              <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Background: Physics and Math of Shading” SIGGRAPH 2012</a:t>
            </a:r>
          </a:p>
          <a:p>
            <a:r>
              <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Stephen </a:t>
            </a:r>
            <a:r>
              <a:rPr lang="en-US" altLang="ja-JP" sz="2000" b="1" dirty="0" err="1"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McAuley</a:t>
            </a:r>
            <a:r>
              <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 “Calibrating Lighting and Materials in Far Cry 3” SIGGRAPH 2012</a:t>
            </a:r>
          </a:p>
          <a:p>
            <a:r>
              <a:rPr lang="en-US" altLang="ja-JP" sz="2000" b="1" dirty="0" err="1"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Sébastien</a:t>
            </a:r>
            <a:r>
              <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 </a:t>
            </a:r>
            <a:r>
              <a:rPr lang="en-US" altLang="ja-JP" sz="2000" b="1" dirty="0" err="1"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Lagarde</a:t>
            </a:r>
            <a:r>
              <a:rPr lang="en-US" altLang="ja-JP" sz="20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rPr>
              <a:t> “DONTNOD specular and glossiness chart” in his blog</a:t>
            </a:r>
            <a:endParaRPr lang="en-US" altLang="ja-JP" sz="2400" b="1" dirty="0" smtClean="0">
              <a:ln w="12700">
                <a:solidFill>
                  <a:schemeClr val="tx1">
                    <a:alpha val="80000"/>
                  </a:schemeClr>
                </a:solidFill>
              </a:ln>
              <a:solidFill>
                <a:schemeClr val="bg1"/>
              </a:solidFill>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8" name="Picture 6" descr="back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36625"/>
            <a:ext cx="9144000" cy="51450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idx="4294967295"/>
          </p:nvPr>
        </p:nvSpPr>
        <p:spPr/>
        <p:txBody>
          <a:bodyPr/>
          <a:lstStyle/>
          <a:p>
            <a:r>
              <a:rPr lang="ja-JP" altLang="en-US" dirty="0" smtClean="0"/>
              <a:t>謝辞</a:t>
            </a:r>
            <a:endParaRPr lang="en-US" altLang="ja-JP" dirty="0" smtClean="0"/>
          </a:p>
        </p:txBody>
      </p:sp>
      <p:sp>
        <p:nvSpPr>
          <p:cNvPr id="100355" name="コンテンツ プレースホルダー 2"/>
          <p:cNvSpPr>
            <a:spLocks noGrp="1"/>
          </p:cNvSpPr>
          <p:nvPr>
            <p:ph idx="4294967295"/>
          </p:nvPr>
        </p:nvSpPr>
        <p:spPr>
          <a:xfrm>
            <a:off x="444500" y="1257300"/>
            <a:ext cx="8382000" cy="4792663"/>
          </a:xfrm>
        </p:spPr>
        <p:txBody>
          <a:bodyPr/>
          <a:lstStyle/>
          <a:p>
            <a:r>
              <a:rPr lang="en-US" altLang="ja-JP" b="1" dirty="0" smtClean="0">
                <a:ln>
                  <a:solidFill>
                    <a:schemeClr val="tx1">
                      <a:alpha val="80000"/>
                    </a:schemeClr>
                  </a:solidFill>
                </a:ln>
                <a:solidFill>
                  <a:schemeClr val="bg1"/>
                </a:solidFill>
                <a:effectLst>
                  <a:outerShdw blurRad="50800" dist="38100" dir="2700000" algn="tl" rotWithShape="0">
                    <a:prstClr val="black">
                      <a:alpha val="40000"/>
                    </a:prstClr>
                  </a:outerShdw>
                </a:effectLst>
                <a:latin typeface="Arial" charset="0"/>
              </a:rPr>
              <a:t>(</a:t>
            </a:r>
            <a:r>
              <a:rPr lang="ja-JP" altLang="en-US" b="1" dirty="0" smtClean="0">
                <a:ln>
                  <a:solidFill>
                    <a:schemeClr val="tx1">
                      <a:alpha val="80000"/>
                    </a:schemeClr>
                  </a:solidFill>
                </a:ln>
                <a:solidFill>
                  <a:schemeClr val="bg1"/>
                </a:solidFill>
                <a:effectLst>
                  <a:outerShdw blurRad="50800" dist="38100" dir="2700000" algn="tl" rotWithShape="0">
                    <a:prstClr val="black">
                      <a:alpha val="40000"/>
                    </a:prstClr>
                  </a:outerShdw>
                </a:effectLst>
                <a:latin typeface="Arial" charset="0"/>
              </a:rPr>
              <a:t>株</a:t>
            </a:r>
            <a:r>
              <a:rPr lang="en-US" altLang="ja-JP" b="1" dirty="0" smtClean="0">
                <a:ln>
                  <a:solidFill>
                    <a:schemeClr val="tx1">
                      <a:alpha val="80000"/>
                    </a:schemeClr>
                  </a:solidFill>
                </a:ln>
                <a:solidFill>
                  <a:schemeClr val="bg1"/>
                </a:solidFill>
                <a:effectLst>
                  <a:outerShdw blurRad="50800" dist="38100" dir="2700000" algn="tl" rotWithShape="0">
                    <a:prstClr val="black">
                      <a:alpha val="40000"/>
                    </a:prstClr>
                  </a:outerShdw>
                </a:effectLst>
                <a:latin typeface="Arial" charset="0"/>
              </a:rPr>
              <a:t>)</a:t>
            </a:r>
            <a:r>
              <a:rPr lang="ja-JP" altLang="en-US" b="1" dirty="0" smtClean="0">
                <a:ln>
                  <a:solidFill>
                    <a:schemeClr val="tx1">
                      <a:alpha val="80000"/>
                    </a:schemeClr>
                  </a:solidFill>
                </a:ln>
                <a:solidFill>
                  <a:schemeClr val="bg1"/>
                </a:solidFill>
                <a:effectLst>
                  <a:outerShdw blurRad="50800" dist="38100" dir="2700000" algn="tl" rotWithShape="0">
                    <a:prstClr val="black">
                      <a:alpha val="40000"/>
                    </a:prstClr>
                  </a:outerShdw>
                </a:effectLst>
                <a:latin typeface="Arial" charset="0"/>
              </a:rPr>
              <a:t>トライエース 研究開発部</a:t>
            </a:r>
          </a:p>
          <a:p>
            <a:pPr lvl="1"/>
            <a:r>
              <a:rPr lang="ja-JP" altLang="en-US" b="1" dirty="0" smtClean="0">
                <a:ln>
                  <a:solidFill>
                    <a:schemeClr val="tx1">
                      <a:alpha val="80000"/>
                    </a:schemeClr>
                  </a:solidFill>
                </a:ln>
                <a:solidFill>
                  <a:schemeClr val="bg1"/>
                </a:solidFill>
                <a:effectLst>
                  <a:outerShdw blurRad="50800" dist="38100" dir="2700000" algn="tl" rotWithShape="0">
                    <a:prstClr val="black">
                      <a:alpha val="40000"/>
                    </a:prstClr>
                  </a:outerShdw>
                </a:effectLst>
                <a:latin typeface="Arial" charset="0"/>
              </a:rPr>
              <a:t>庄子 達哉</a:t>
            </a:r>
          </a:p>
          <a:p>
            <a:pPr lvl="1"/>
            <a:endParaRPr lang="en-US" altLang="ja-JP" dirty="0" smtClean="0">
              <a:solidFill>
                <a:schemeClr val="bg1"/>
              </a:solidFill>
            </a:endParaRPr>
          </a:p>
          <a:p>
            <a:pPr lvl="1"/>
            <a:endParaRPr lang="ja-JP" altLang="en-US"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5" name="Picture 13" descr="back"/>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b="1" dirty="0" smtClean="0">
                <a:ln>
                  <a:solidFill>
                    <a:schemeClr val="bg1"/>
                  </a:solidFill>
                </a:ln>
                <a:solidFill>
                  <a:schemeClr val="tx1"/>
                </a:solidFill>
              </a:rPr>
              <a:t>ご質問は</a:t>
            </a:r>
            <a:r>
              <a:rPr lang="en-US" altLang="ja-JP" b="1" dirty="0" smtClean="0">
                <a:ln>
                  <a:solidFill>
                    <a:schemeClr val="bg1"/>
                  </a:solidFill>
                </a:ln>
                <a:solidFill>
                  <a:schemeClr val="tx1"/>
                </a:solidFill>
              </a:rPr>
              <a:t>?</a:t>
            </a:r>
          </a:p>
        </p:txBody>
      </p:sp>
      <p:sp>
        <p:nvSpPr>
          <p:cNvPr id="74755" name="コンテンツ プレースホルダー 2"/>
          <p:cNvSpPr>
            <a:spLocks noGrp="1"/>
          </p:cNvSpPr>
          <p:nvPr>
            <p:ph idx="1"/>
          </p:nvPr>
        </p:nvSpPr>
        <p:spPr>
          <a:xfrm>
            <a:off x="457200" y="1244600"/>
            <a:ext cx="8229600" cy="4792663"/>
          </a:xfrm>
        </p:spPr>
        <p:txBody>
          <a:bodyPr/>
          <a:lstStyle/>
          <a:p>
            <a:endParaRPr lang="en-US" altLang="ja-JP" b="1" dirty="0" smtClean="0">
              <a:ln>
                <a:solidFill>
                  <a:schemeClr val="bg1">
                    <a:alpha val="80000"/>
                  </a:schemeClr>
                </a:solidFill>
              </a:ln>
              <a:solidFill>
                <a:schemeClr val="tx2">
                  <a:lumMod val="20000"/>
                  <a:lumOff val="80000"/>
                </a:schemeClr>
              </a:solidFill>
              <a:effectLst>
                <a:outerShdw blurRad="38100" dist="38100" dir="2700000" algn="tl">
                  <a:srgbClr val="000000">
                    <a:alpha val="43137"/>
                  </a:srgbClr>
                </a:outerShdw>
              </a:effectLst>
            </a:endParaRPr>
          </a:p>
          <a:p>
            <a:endParaRPr lang="en-US" altLang="ja-JP" b="1" dirty="0">
              <a:ln>
                <a:solidFill>
                  <a:schemeClr val="bg1">
                    <a:alpha val="80000"/>
                  </a:schemeClr>
                </a:solidFill>
              </a:ln>
              <a:solidFill>
                <a:schemeClr val="tx2">
                  <a:lumMod val="20000"/>
                  <a:lumOff val="80000"/>
                </a:schemeClr>
              </a:solidFill>
              <a:effectLst>
                <a:outerShdw blurRad="38100" dist="38100" dir="2700000" algn="tl">
                  <a:srgbClr val="000000">
                    <a:alpha val="43137"/>
                  </a:srgbClr>
                </a:outerShdw>
              </a:effectLst>
            </a:endParaRPr>
          </a:p>
          <a:p>
            <a:endParaRPr lang="en-US" altLang="ja-JP" b="1" dirty="0" smtClean="0">
              <a:ln>
                <a:solidFill>
                  <a:schemeClr val="bg1">
                    <a:alpha val="80000"/>
                  </a:schemeClr>
                </a:solidFill>
              </a:ln>
              <a:solidFill>
                <a:schemeClr val="tx2">
                  <a:lumMod val="20000"/>
                  <a:lumOff val="80000"/>
                </a:schemeClr>
              </a:solidFill>
              <a:effectLst>
                <a:outerShdw blurRad="38100" dist="38100" dir="2700000" algn="tl">
                  <a:srgbClr val="000000">
                    <a:alpha val="43137"/>
                  </a:srgbClr>
                </a:outerShdw>
              </a:effectLst>
            </a:endParaRPr>
          </a:p>
          <a:p>
            <a:endParaRPr lang="en-US" altLang="ja-JP" b="1" dirty="0">
              <a:ln>
                <a:solidFill>
                  <a:schemeClr val="bg1">
                    <a:alpha val="80000"/>
                  </a:schemeClr>
                </a:solidFill>
              </a:ln>
              <a:solidFill>
                <a:schemeClr val="tx2">
                  <a:lumMod val="20000"/>
                  <a:lumOff val="80000"/>
                </a:schemeClr>
              </a:solidFill>
              <a:effectLst>
                <a:outerShdw blurRad="38100" dist="38100" dir="2700000" algn="tl">
                  <a:srgbClr val="000000">
                    <a:alpha val="43137"/>
                  </a:srgbClr>
                </a:outerShdw>
              </a:effectLst>
            </a:endParaRPr>
          </a:p>
          <a:p>
            <a:endParaRPr lang="en-US" altLang="ja-JP" b="1" dirty="0" smtClean="0">
              <a:ln>
                <a:solidFill>
                  <a:schemeClr val="bg1">
                    <a:alpha val="80000"/>
                  </a:schemeClr>
                </a:solidFill>
              </a:ln>
              <a:solidFill>
                <a:schemeClr val="tx2">
                  <a:lumMod val="20000"/>
                  <a:lumOff val="80000"/>
                </a:schemeClr>
              </a:solidFill>
              <a:effectLst>
                <a:outerShdw blurRad="38100" dist="38100" dir="2700000" algn="tl">
                  <a:srgbClr val="000000">
                    <a:alpha val="43137"/>
                  </a:srgbClr>
                </a:outerShdw>
              </a:effectLst>
            </a:endParaRPr>
          </a:p>
          <a:p>
            <a:endParaRPr lang="en-US" altLang="ja-JP" b="1" dirty="0">
              <a:ln>
                <a:solidFill>
                  <a:schemeClr val="bg1">
                    <a:alpha val="80000"/>
                  </a:schemeClr>
                </a:solidFill>
              </a:ln>
              <a:solidFill>
                <a:schemeClr val="tx2">
                  <a:lumMod val="20000"/>
                  <a:lumOff val="80000"/>
                </a:schemeClr>
              </a:solidFill>
              <a:effectLst>
                <a:outerShdw blurRad="38100" dist="38100" dir="2700000" algn="tl">
                  <a:srgbClr val="000000">
                    <a:alpha val="43137"/>
                  </a:srgbClr>
                </a:outerShdw>
              </a:effectLst>
            </a:endParaRPr>
          </a:p>
          <a:p>
            <a:endParaRPr lang="en-US" altLang="ja-JP" b="1" dirty="0" smtClean="0">
              <a:ln>
                <a:solidFill>
                  <a:schemeClr val="bg1">
                    <a:alpha val="80000"/>
                  </a:schemeClr>
                </a:solidFill>
              </a:ln>
              <a:solidFill>
                <a:schemeClr val="tx2">
                  <a:lumMod val="20000"/>
                  <a:lumOff val="80000"/>
                </a:schemeClr>
              </a:solidFill>
              <a:effectLst>
                <a:outerShdw blurRad="38100" dist="38100" dir="2700000" algn="tl">
                  <a:srgbClr val="000000">
                    <a:alpha val="43137"/>
                  </a:srgbClr>
                </a:outerShdw>
              </a:effectLst>
            </a:endParaRPr>
          </a:p>
          <a:p>
            <a:r>
              <a:rPr lang="ja-JP" altLang="en-US" b="1" dirty="0" smtClean="0">
                <a:ln>
                  <a:solidFill>
                    <a:schemeClr val="tx2">
                      <a:lumMod val="75000"/>
                      <a:alpha val="80000"/>
                    </a:schemeClr>
                  </a:solidFill>
                </a:ln>
                <a:solidFill>
                  <a:schemeClr val="tx2">
                    <a:lumMod val="20000"/>
                    <a:lumOff val="80000"/>
                  </a:schemeClr>
                </a:solidFill>
                <a:effectLst>
                  <a:outerShdw blurRad="38100" dist="38100" dir="2700000" algn="tl">
                    <a:srgbClr val="000000">
                      <a:alpha val="43137"/>
                    </a:srgbClr>
                  </a:outerShdw>
                </a:effectLst>
              </a:rPr>
              <a:t>スライドは以下のページでダウンロード可能です</a:t>
            </a:r>
            <a:endParaRPr lang="en-US" altLang="ja-JP" b="1" dirty="0" smtClean="0">
              <a:ln>
                <a:solidFill>
                  <a:schemeClr val="tx2">
                    <a:lumMod val="75000"/>
                    <a:alpha val="80000"/>
                  </a:schemeClr>
                </a:solidFill>
              </a:ln>
              <a:solidFill>
                <a:schemeClr val="tx2">
                  <a:lumMod val="20000"/>
                  <a:lumOff val="80000"/>
                </a:schemeClr>
              </a:solidFill>
              <a:effectLst>
                <a:outerShdw blurRad="38100" dist="38100" dir="2700000" algn="tl">
                  <a:srgbClr val="000000">
                    <a:alpha val="43137"/>
                  </a:srgbClr>
                </a:outerShdw>
              </a:effectLst>
            </a:endParaRPr>
          </a:p>
          <a:p>
            <a:pPr lvl="1"/>
            <a:r>
              <a:rPr lang="en-US" altLang="ja-JP" b="1" dirty="0" smtClean="0">
                <a:ln>
                  <a:solidFill>
                    <a:schemeClr val="tx2">
                      <a:lumMod val="75000"/>
                      <a:alpha val="80000"/>
                    </a:schemeClr>
                  </a:solidFill>
                </a:ln>
                <a:solidFill>
                  <a:schemeClr val="tx2">
                    <a:lumMod val="20000"/>
                    <a:lumOff val="80000"/>
                  </a:schemeClr>
                </a:solidFill>
                <a:effectLst>
                  <a:outerShdw blurRad="38100" dist="38100" dir="2700000" algn="tl">
                    <a:srgbClr val="000000">
                      <a:alpha val="43137"/>
                    </a:srgbClr>
                  </a:outerShdw>
                </a:effectLst>
              </a:rPr>
              <a:t>http://research.tri-ace.com/</a:t>
            </a:r>
            <a:endParaRPr lang="ja-JP" altLang="en-US" b="1" dirty="0" smtClean="0">
              <a:ln>
                <a:solidFill>
                  <a:schemeClr val="tx2">
                    <a:lumMod val="75000"/>
                    <a:alpha val="80000"/>
                  </a:schemeClr>
                </a:solidFill>
              </a:ln>
              <a:solidFill>
                <a:schemeClr val="tx2">
                  <a:lumMod val="20000"/>
                  <a:lumOff val="8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2953</TotalTime>
  <Words>3096</Words>
  <Application>Microsoft Office PowerPoint</Application>
  <PresentationFormat>画面に合わせる (4:3)</PresentationFormat>
  <Paragraphs>660</Paragraphs>
  <Slides>93</Slides>
  <Notes>0</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93</vt:i4>
      </vt:variant>
    </vt:vector>
  </HeadingPairs>
  <TitlesOfParts>
    <vt:vector size="95" baseType="lpstr">
      <vt:lpstr>デザインの設定</vt:lpstr>
      <vt:lpstr>数式</vt:lpstr>
      <vt:lpstr>スライド 1</vt:lpstr>
      <vt:lpstr>アジェンダ</vt:lpstr>
      <vt:lpstr>物理ベースのビジュアルについて</vt:lpstr>
      <vt:lpstr>物理的なビジュアルとは?</vt:lpstr>
      <vt:lpstr>物理的なビジュアルとは?</vt:lpstr>
      <vt:lpstr>チェックリスト(1)</vt:lpstr>
      <vt:lpstr>チェックリスト(2)</vt:lpstr>
      <vt:lpstr>チェックリスト(3)</vt:lpstr>
      <vt:lpstr>物理的なビジュアルとは?</vt:lpstr>
      <vt:lpstr>テクスチャ</vt:lpstr>
      <vt:lpstr>テクスチャの対応</vt:lpstr>
      <vt:lpstr>ディフューズアルベドマップ</vt:lpstr>
      <vt:lpstr>ディフューズアルベドマップ(1)</vt:lpstr>
      <vt:lpstr>ディフューズアルベドマップ(2)</vt:lpstr>
      <vt:lpstr>ディフューズアルベドマップ(3)</vt:lpstr>
      <vt:lpstr>ディフューズアルベドマップの製作</vt:lpstr>
      <vt:lpstr>写真によるアルベドマップ製作(1)</vt:lpstr>
      <vt:lpstr>写真によるアルベドマップ製作(2)</vt:lpstr>
      <vt:lpstr>キャリブレーション</vt:lpstr>
      <vt:lpstr>写真によるアルベドマップ製作(3)</vt:lpstr>
      <vt:lpstr>スペキュラー除去</vt:lpstr>
      <vt:lpstr>スペキュラー除去手法</vt:lpstr>
      <vt:lpstr>PLフィルタ</vt:lpstr>
      <vt:lpstr>ブリュースター角</vt:lpstr>
      <vt:lpstr>PLフィルタ</vt:lpstr>
      <vt:lpstr>PLフィルタとスペキュラー</vt:lpstr>
      <vt:lpstr>PLフィルタとスペキュラー</vt:lpstr>
      <vt:lpstr>自動スペキュラー除去</vt:lpstr>
      <vt:lpstr>手動スペキュラー除去(1)</vt:lpstr>
      <vt:lpstr>手動スペキュラー除去(2)</vt:lpstr>
      <vt:lpstr>PLフィルタで直接スペキュラー除去</vt:lpstr>
      <vt:lpstr>比較して除去する</vt:lpstr>
      <vt:lpstr>手動で調整</vt:lpstr>
      <vt:lpstr>手動でのアルベドマップ製作(1)</vt:lpstr>
      <vt:lpstr>手動でのアルベドマップ製作(2)</vt:lpstr>
      <vt:lpstr>手動でのアルベドマップ製作(2)</vt:lpstr>
      <vt:lpstr>ノーマルマップ</vt:lpstr>
      <vt:lpstr>ノーマルマップ(1)</vt:lpstr>
      <vt:lpstr>ノーマルマップ(2)</vt:lpstr>
      <vt:lpstr>リフレクタンスマップ</vt:lpstr>
      <vt:lpstr>リフレクタンスマップ(1)</vt:lpstr>
      <vt:lpstr>リフレクタンスマップ(2)</vt:lpstr>
      <vt:lpstr>リフレクタンスマップ(3)</vt:lpstr>
      <vt:lpstr>リフレクタンスマップ(4)</vt:lpstr>
      <vt:lpstr>リフレクタンスマップ(5)</vt:lpstr>
      <vt:lpstr>シャイニネスマップ</vt:lpstr>
      <vt:lpstr>シャイニネスマップ</vt:lpstr>
      <vt:lpstr>シャイニネスマップの効果</vt:lpstr>
      <vt:lpstr>マイクロファセット</vt:lpstr>
      <vt:lpstr>シャイニネスマップ</vt:lpstr>
      <vt:lpstr>シャイニネスマップの設計</vt:lpstr>
      <vt:lpstr>手動でのシャイニネスマップ制作</vt:lpstr>
      <vt:lpstr>スペキュラーハイライトと面光源(1)</vt:lpstr>
      <vt:lpstr>スペキュラーハイライトと面光源(2)</vt:lpstr>
      <vt:lpstr>スペキュラーハイライトと面光源(3)</vt:lpstr>
      <vt:lpstr>スペキュラーハイライトと面光源(4)</vt:lpstr>
      <vt:lpstr>ノイズによるシャイニネスマップ(1)</vt:lpstr>
      <vt:lpstr>ノイズによるシャイニネスマップ(2)</vt:lpstr>
      <vt:lpstr>ノイズによるシャイニネスマップ(3)</vt:lpstr>
      <vt:lpstr>ノイズによるシャイニネスマップ(４)</vt:lpstr>
      <vt:lpstr>プロシージャルシャイネスマップ(1)</vt:lpstr>
      <vt:lpstr>プロシージャルシャイネスマップ(2)</vt:lpstr>
      <vt:lpstr>プロシージャルシャイネスマップ(3)</vt:lpstr>
      <vt:lpstr>プロシージャルシャイネスマップ(4)</vt:lpstr>
      <vt:lpstr>プロシージャルシャイネスマップ(5)</vt:lpstr>
      <vt:lpstr>プロシージャルシャイネスマップ(6)</vt:lpstr>
      <vt:lpstr>プロシージャルシャイネスマップ(7)</vt:lpstr>
      <vt:lpstr>プロシージャルシャイネスマップ(8)</vt:lpstr>
      <vt:lpstr>シャイニネスマップの重要性</vt:lpstr>
      <vt:lpstr>ディフューズへのシャイニネス</vt:lpstr>
      <vt:lpstr>IBLテクスチャ</vt:lpstr>
      <vt:lpstr>IBLの生成</vt:lpstr>
      <vt:lpstr>写真ベースのIBL</vt:lpstr>
      <vt:lpstr>完全手動IBL</vt:lpstr>
      <vt:lpstr>ダイナミックにシーンから生成</vt:lpstr>
      <vt:lpstr>スタティックにシーンから生成</vt:lpstr>
      <vt:lpstr>バウンスを考慮したIBL</vt:lpstr>
      <vt:lpstr>バウンスを考慮したIBL</vt:lpstr>
      <vt:lpstr>バウンスを考慮したIBL</vt:lpstr>
      <vt:lpstr>バウンスを考慮したIBL</vt:lpstr>
      <vt:lpstr>実際のIBGI</vt:lpstr>
      <vt:lpstr>アドホックレンダラーでのテクスチャ製作</vt:lpstr>
      <vt:lpstr>物理ベースレンダリングの欠点</vt:lpstr>
      <vt:lpstr>アドホックレンダラーでの物理</vt:lpstr>
      <vt:lpstr>アドホックなアルベドマップ(1)</vt:lpstr>
      <vt:lpstr>アドホックなアルベドマップ(2)</vt:lpstr>
      <vt:lpstr>アドホックなグロスマップ</vt:lpstr>
      <vt:lpstr>アドホックなスペキュラーマップ</vt:lpstr>
      <vt:lpstr>アドホックなフレネル</vt:lpstr>
      <vt:lpstr>まとめ</vt:lpstr>
      <vt:lpstr>参考文献</vt:lpstr>
      <vt:lpstr>謝辞</vt:lpstr>
      <vt:lpstr>ご質問は?</vt:lpstr>
    </vt:vector>
  </TitlesOfParts>
  <Company>日経BP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CEDEC事務局</dc:creator>
  <cp:lastModifiedBy>straight</cp:lastModifiedBy>
  <cp:revision>627</cp:revision>
  <dcterms:created xsi:type="dcterms:W3CDTF">2009-06-29T02:54:40Z</dcterms:created>
  <dcterms:modified xsi:type="dcterms:W3CDTF">2013-04-23T12:45:15Z</dcterms:modified>
</cp:coreProperties>
</file>