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75"/>
  </p:notesMasterIdLst>
  <p:handoutMasterIdLst>
    <p:handoutMasterId r:id="rId76"/>
  </p:handoutMasterIdLst>
  <p:sldIdLst>
    <p:sldId id="256" r:id="rId2"/>
    <p:sldId id="765" r:id="rId3"/>
    <p:sldId id="748" r:id="rId4"/>
    <p:sldId id="455" r:id="rId5"/>
    <p:sldId id="779" r:id="rId6"/>
    <p:sldId id="716" r:id="rId7"/>
    <p:sldId id="525" r:id="rId8"/>
    <p:sldId id="818" r:id="rId9"/>
    <p:sldId id="717" r:id="rId10"/>
    <p:sldId id="795" r:id="rId11"/>
    <p:sldId id="800" r:id="rId12"/>
    <p:sldId id="775" r:id="rId13"/>
    <p:sldId id="721" r:id="rId14"/>
    <p:sldId id="767" r:id="rId15"/>
    <p:sldId id="722" r:id="rId16"/>
    <p:sldId id="728" r:id="rId17"/>
    <p:sldId id="819" r:id="rId18"/>
    <p:sldId id="766" r:id="rId19"/>
    <p:sldId id="827" r:id="rId20"/>
    <p:sldId id="774" r:id="rId21"/>
    <p:sldId id="828" r:id="rId22"/>
    <p:sldId id="768" r:id="rId23"/>
    <p:sldId id="781" r:id="rId24"/>
    <p:sldId id="783" r:id="rId25"/>
    <p:sldId id="784" r:id="rId26"/>
    <p:sldId id="799" r:id="rId27"/>
    <p:sldId id="785" r:id="rId28"/>
    <p:sldId id="794" r:id="rId29"/>
    <p:sldId id="788" r:id="rId30"/>
    <p:sldId id="792" r:id="rId31"/>
    <p:sldId id="787" r:id="rId32"/>
    <p:sldId id="789" r:id="rId33"/>
    <p:sldId id="771" r:id="rId34"/>
    <p:sldId id="773" r:id="rId35"/>
    <p:sldId id="723" r:id="rId36"/>
    <p:sldId id="724" r:id="rId37"/>
    <p:sldId id="749" r:id="rId38"/>
    <p:sldId id="823" r:id="rId39"/>
    <p:sldId id="737" r:id="rId40"/>
    <p:sldId id="798" r:id="rId41"/>
    <p:sldId id="739" r:id="rId42"/>
    <p:sldId id="801" r:id="rId43"/>
    <p:sldId id="738" r:id="rId44"/>
    <p:sldId id="824" r:id="rId45"/>
    <p:sldId id="735" r:id="rId46"/>
    <p:sldId id="829" r:id="rId47"/>
    <p:sldId id="825" r:id="rId48"/>
    <p:sldId id="732" r:id="rId49"/>
    <p:sldId id="796" r:id="rId50"/>
    <p:sldId id="744" r:id="rId51"/>
    <p:sldId id="741" r:id="rId52"/>
    <p:sldId id="743" r:id="rId53"/>
    <p:sldId id="751" r:id="rId54"/>
    <p:sldId id="745" r:id="rId55"/>
    <p:sldId id="810" r:id="rId56"/>
    <p:sldId id="752" r:id="rId57"/>
    <p:sldId id="753" r:id="rId58"/>
    <p:sldId id="821" r:id="rId59"/>
    <p:sldId id="754" r:id="rId60"/>
    <p:sldId id="830" r:id="rId61"/>
    <p:sldId id="820" r:id="rId62"/>
    <p:sldId id="755" r:id="rId63"/>
    <p:sldId id="815" r:id="rId64"/>
    <p:sldId id="814" r:id="rId65"/>
    <p:sldId id="756" r:id="rId66"/>
    <p:sldId id="797" r:id="rId67"/>
    <p:sldId id="803" r:id="rId68"/>
    <p:sldId id="804" r:id="rId69"/>
    <p:sldId id="826" r:id="rId70"/>
    <p:sldId id="807" r:id="rId71"/>
    <p:sldId id="758" r:id="rId72"/>
    <p:sldId id="812" r:id="rId73"/>
    <p:sldId id="759" r:id="rId74"/>
  </p:sldIdLst>
  <p:sldSz cx="9144000" cy="5143500" type="screen16x9"/>
  <p:notesSz cx="6802438" cy="993457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DFCDD91-4610-495A-A1EE-890A0EE1B8C1}">
          <p14:sldIdLst>
            <p14:sldId id="256"/>
            <p14:sldId id="765"/>
            <p14:sldId id="748"/>
            <p14:sldId id="455"/>
            <p14:sldId id="779"/>
            <p14:sldId id="716"/>
            <p14:sldId id="525"/>
            <p14:sldId id="818"/>
            <p14:sldId id="717"/>
            <p14:sldId id="795"/>
            <p14:sldId id="800"/>
            <p14:sldId id="775"/>
            <p14:sldId id="721"/>
            <p14:sldId id="767"/>
            <p14:sldId id="722"/>
            <p14:sldId id="728"/>
            <p14:sldId id="819"/>
            <p14:sldId id="766"/>
            <p14:sldId id="827"/>
            <p14:sldId id="774"/>
            <p14:sldId id="828"/>
            <p14:sldId id="768"/>
            <p14:sldId id="781"/>
            <p14:sldId id="783"/>
            <p14:sldId id="784"/>
            <p14:sldId id="799"/>
            <p14:sldId id="785"/>
            <p14:sldId id="794"/>
            <p14:sldId id="788"/>
            <p14:sldId id="792"/>
            <p14:sldId id="787"/>
            <p14:sldId id="789"/>
            <p14:sldId id="771"/>
            <p14:sldId id="773"/>
            <p14:sldId id="723"/>
            <p14:sldId id="724"/>
            <p14:sldId id="749"/>
            <p14:sldId id="823"/>
            <p14:sldId id="737"/>
            <p14:sldId id="798"/>
            <p14:sldId id="739"/>
            <p14:sldId id="801"/>
            <p14:sldId id="738"/>
            <p14:sldId id="824"/>
            <p14:sldId id="735"/>
            <p14:sldId id="829"/>
            <p14:sldId id="825"/>
            <p14:sldId id="732"/>
            <p14:sldId id="796"/>
            <p14:sldId id="744"/>
            <p14:sldId id="741"/>
            <p14:sldId id="743"/>
            <p14:sldId id="751"/>
            <p14:sldId id="745"/>
            <p14:sldId id="810"/>
            <p14:sldId id="752"/>
            <p14:sldId id="753"/>
            <p14:sldId id="821"/>
            <p14:sldId id="754"/>
            <p14:sldId id="830"/>
            <p14:sldId id="820"/>
            <p14:sldId id="755"/>
            <p14:sldId id="815"/>
            <p14:sldId id="814"/>
            <p14:sldId id="756"/>
            <p14:sldId id="797"/>
            <p14:sldId id="803"/>
            <p14:sldId id="804"/>
            <p14:sldId id="826"/>
            <p14:sldId id="807"/>
            <p14:sldId id="758"/>
            <p14:sldId id="812"/>
            <p14:sldId id="7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豊 佐野" initials="豊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99"/>
    <a:srgbClr val="61B6FF"/>
    <a:srgbClr val="006600"/>
    <a:srgbClr val="FF9900"/>
    <a:srgbClr val="008000"/>
    <a:srgbClr val="EA0000"/>
    <a:srgbClr val="6C7767"/>
    <a:srgbClr val="3399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2" autoAdjust="0"/>
    <p:restoredTop sz="53784" autoAdjust="0"/>
  </p:normalViewPr>
  <p:slideViewPr>
    <p:cSldViewPr>
      <p:cViewPr varScale="1">
        <p:scale>
          <a:sx n="224" d="100"/>
          <a:sy n="224" d="100"/>
        </p:scale>
        <p:origin x="-536" y="-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88"/>
    </p:cViewPr>
  </p:sorterViewPr>
  <p:notesViewPr>
    <p:cSldViewPr>
      <p:cViewPr varScale="1">
        <p:scale>
          <a:sx n="116" d="100"/>
          <a:sy n="116" d="100"/>
        </p:scale>
        <p:origin x="-5196" y="-84"/>
      </p:cViewPr>
      <p:guideLst>
        <p:guide orient="horz" pos="3129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DEBDA-A1FD-44A8-8A86-52AA87A22430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9895C8A-B4BE-4548-AB0D-C2ED8E70A8B1}">
      <dgm:prSet phldrT="[テキスト]"/>
      <dgm:spPr/>
      <dgm:t>
        <a:bodyPr/>
        <a:lstStyle/>
        <a:p>
          <a:r>
            <a:rPr kumimoji="1" lang="ja-JP" altLang="en-US" dirty="0" smtClean="0"/>
            <a:t>開発</a:t>
          </a:r>
          <a:endParaRPr kumimoji="1" lang="ja-JP" altLang="en-US" dirty="0"/>
        </a:p>
      </dgm:t>
    </dgm:pt>
    <dgm:pt modelId="{29BC1040-62CD-44F7-B184-D5E036AD449A}" type="parTrans" cxnId="{29CDA5DF-F5CB-4E94-BA7D-9CD160D7FCCB}">
      <dgm:prSet/>
      <dgm:spPr/>
      <dgm:t>
        <a:bodyPr/>
        <a:lstStyle/>
        <a:p>
          <a:endParaRPr kumimoji="1" lang="ja-JP" altLang="en-US"/>
        </a:p>
      </dgm:t>
    </dgm:pt>
    <dgm:pt modelId="{6CA55BBA-5657-4C8D-BF9F-0AADC6BE343B}" type="sibTrans" cxnId="{29CDA5DF-F5CB-4E94-BA7D-9CD160D7FCCB}">
      <dgm:prSet/>
      <dgm:spPr/>
      <dgm:t>
        <a:bodyPr/>
        <a:lstStyle/>
        <a:p>
          <a:endParaRPr kumimoji="1" lang="ja-JP" altLang="en-US"/>
        </a:p>
      </dgm:t>
    </dgm:pt>
    <dgm:pt modelId="{A5DA7B88-DB25-42F9-AE48-0A91F8A90F68}">
      <dgm:prSet custT="1"/>
      <dgm:spPr/>
      <dgm:t>
        <a:bodyPr/>
        <a:lstStyle/>
        <a:p>
          <a:r>
            <a:rPr kumimoji="1" lang="en-US" altLang="ja-JP" sz="2000" dirty="0" smtClean="0"/>
            <a:t>QA</a:t>
          </a:r>
        </a:p>
        <a:p>
          <a:r>
            <a:rPr kumimoji="1" lang="ja-JP" altLang="en-US" sz="1600" dirty="0" smtClean="0"/>
            <a:t>負荷試験</a:t>
          </a:r>
          <a:endParaRPr kumimoji="1" lang="en-US" altLang="ja-JP" sz="1600" dirty="0" smtClean="0"/>
        </a:p>
      </dgm:t>
    </dgm:pt>
    <dgm:pt modelId="{DB0C244A-01DD-4FEE-B59A-069DF9226EE5}" type="parTrans" cxnId="{0B6BE617-E99A-4EF5-BF66-E0DE4328ADF0}">
      <dgm:prSet/>
      <dgm:spPr/>
      <dgm:t>
        <a:bodyPr/>
        <a:lstStyle/>
        <a:p>
          <a:endParaRPr kumimoji="1" lang="ja-JP" altLang="en-US"/>
        </a:p>
      </dgm:t>
    </dgm:pt>
    <dgm:pt modelId="{81439F0A-1FB7-47FF-8453-7DFEA83A5934}" type="sibTrans" cxnId="{0B6BE617-E99A-4EF5-BF66-E0DE4328ADF0}">
      <dgm:prSet/>
      <dgm:spPr/>
      <dgm:t>
        <a:bodyPr/>
        <a:lstStyle/>
        <a:p>
          <a:endParaRPr kumimoji="1" lang="ja-JP" altLang="en-US"/>
        </a:p>
      </dgm:t>
    </dgm:pt>
    <dgm:pt modelId="{933955A7-1E95-4C7F-9949-B6264FDFBD24}">
      <dgm:prSet/>
      <dgm:spPr/>
      <dgm:t>
        <a:bodyPr/>
        <a:lstStyle/>
        <a:p>
          <a:r>
            <a:rPr kumimoji="1" lang="ja-JP" altLang="en-US" dirty="0" smtClean="0"/>
            <a:t>リリース</a:t>
          </a:r>
          <a:endParaRPr kumimoji="1" lang="ja-JP" altLang="en-US" dirty="0"/>
        </a:p>
      </dgm:t>
    </dgm:pt>
    <dgm:pt modelId="{774D2C05-F0B2-4B89-9E74-9EE99D00B1A9}" type="parTrans" cxnId="{1E8E70C3-325F-47C8-BC34-95EC3785EA20}">
      <dgm:prSet/>
      <dgm:spPr/>
      <dgm:t>
        <a:bodyPr/>
        <a:lstStyle/>
        <a:p>
          <a:endParaRPr kumimoji="1" lang="ja-JP" altLang="en-US"/>
        </a:p>
      </dgm:t>
    </dgm:pt>
    <dgm:pt modelId="{42D9EE6C-D34E-4C19-929F-B91C7C93AA53}" type="sibTrans" cxnId="{1E8E70C3-325F-47C8-BC34-95EC3785EA20}">
      <dgm:prSet/>
      <dgm:spPr/>
      <dgm:t>
        <a:bodyPr/>
        <a:lstStyle/>
        <a:p>
          <a:endParaRPr kumimoji="1" lang="ja-JP" altLang="en-US"/>
        </a:p>
      </dgm:t>
    </dgm:pt>
    <dgm:pt modelId="{BF614649-82D5-4E10-A380-C2C205E7A634}" type="pres">
      <dgm:prSet presAssocID="{426DEBDA-A1FD-44A8-8A86-52AA87A22430}" presName="Name0" presStyleCnt="0">
        <dgm:presLayoutVars>
          <dgm:dir/>
          <dgm:animLvl val="lvl"/>
          <dgm:resizeHandles val="exact"/>
        </dgm:presLayoutVars>
      </dgm:prSet>
      <dgm:spPr/>
    </dgm:pt>
    <dgm:pt modelId="{25DF722A-CA40-46DA-B390-FA2B353E893F}" type="pres">
      <dgm:prSet presAssocID="{59895C8A-B4BE-4548-AB0D-C2ED8E70A8B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6ADDBC-6BD1-44E8-8204-2D7E52473013}" type="pres">
      <dgm:prSet presAssocID="{6CA55BBA-5657-4C8D-BF9F-0AADC6BE343B}" presName="parTxOnlySpace" presStyleCnt="0"/>
      <dgm:spPr/>
    </dgm:pt>
    <dgm:pt modelId="{1A5FC848-571B-4A6C-9312-840376DDF922}" type="pres">
      <dgm:prSet presAssocID="{A5DA7B88-DB25-42F9-AE48-0A91F8A90F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668E38-579D-4AA3-97BB-A1106A68E22A}" type="pres">
      <dgm:prSet presAssocID="{81439F0A-1FB7-47FF-8453-7DFEA83A5934}" presName="parTxOnlySpace" presStyleCnt="0"/>
      <dgm:spPr/>
    </dgm:pt>
    <dgm:pt modelId="{09B2E59C-ABD0-44F0-B3C8-9F57BD8202F4}" type="pres">
      <dgm:prSet presAssocID="{933955A7-1E95-4C7F-9949-B6264FDFBD2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5B2E5EB-ACAD-4C10-AD09-B92B6091D3D6}" type="presOf" srcId="{933955A7-1E95-4C7F-9949-B6264FDFBD24}" destId="{09B2E59C-ABD0-44F0-B3C8-9F57BD8202F4}" srcOrd="0" destOrd="0" presId="urn:microsoft.com/office/officeart/2005/8/layout/chevron1"/>
    <dgm:cxn modelId="{E300ED88-A560-4CE9-BA8E-4B1D81F09C6C}" type="presOf" srcId="{59895C8A-B4BE-4548-AB0D-C2ED8E70A8B1}" destId="{25DF722A-CA40-46DA-B390-FA2B353E893F}" srcOrd="0" destOrd="0" presId="urn:microsoft.com/office/officeart/2005/8/layout/chevron1"/>
    <dgm:cxn modelId="{CF520F0D-1639-4200-B737-60ED623E0C7B}" type="presOf" srcId="{A5DA7B88-DB25-42F9-AE48-0A91F8A90F68}" destId="{1A5FC848-571B-4A6C-9312-840376DDF922}" srcOrd="0" destOrd="0" presId="urn:microsoft.com/office/officeart/2005/8/layout/chevron1"/>
    <dgm:cxn modelId="{29CDA5DF-F5CB-4E94-BA7D-9CD160D7FCCB}" srcId="{426DEBDA-A1FD-44A8-8A86-52AA87A22430}" destId="{59895C8A-B4BE-4548-AB0D-C2ED8E70A8B1}" srcOrd="0" destOrd="0" parTransId="{29BC1040-62CD-44F7-B184-D5E036AD449A}" sibTransId="{6CA55BBA-5657-4C8D-BF9F-0AADC6BE343B}"/>
    <dgm:cxn modelId="{1E8E70C3-325F-47C8-BC34-95EC3785EA20}" srcId="{426DEBDA-A1FD-44A8-8A86-52AA87A22430}" destId="{933955A7-1E95-4C7F-9949-B6264FDFBD24}" srcOrd="2" destOrd="0" parTransId="{774D2C05-F0B2-4B89-9E74-9EE99D00B1A9}" sibTransId="{42D9EE6C-D34E-4C19-929F-B91C7C93AA53}"/>
    <dgm:cxn modelId="{0B6BE617-E99A-4EF5-BF66-E0DE4328ADF0}" srcId="{426DEBDA-A1FD-44A8-8A86-52AA87A22430}" destId="{A5DA7B88-DB25-42F9-AE48-0A91F8A90F68}" srcOrd="1" destOrd="0" parTransId="{DB0C244A-01DD-4FEE-B59A-069DF9226EE5}" sibTransId="{81439F0A-1FB7-47FF-8453-7DFEA83A5934}"/>
    <dgm:cxn modelId="{10E9476C-B601-4E7F-A16F-6F4619749C3A}" type="presOf" srcId="{426DEBDA-A1FD-44A8-8A86-52AA87A22430}" destId="{BF614649-82D5-4E10-A380-C2C205E7A634}" srcOrd="0" destOrd="0" presId="urn:microsoft.com/office/officeart/2005/8/layout/chevron1"/>
    <dgm:cxn modelId="{5FCD423B-D4E5-4F27-B5C0-F9007D3A7839}" type="presParOf" srcId="{BF614649-82D5-4E10-A380-C2C205E7A634}" destId="{25DF722A-CA40-46DA-B390-FA2B353E893F}" srcOrd="0" destOrd="0" presId="urn:microsoft.com/office/officeart/2005/8/layout/chevron1"/>
    <dgm:cxn modelId="{7A3A09D2-D8BC-4F15-AEB3-8128175C4D63}" type="presParOf" srcId="{BF614649-82D5-4E10-A380-C2C205E7A634}" destId="{466ADDBC-6BD1-44E8-8204-2D7E52473013}" srcOrd="1" destOrd="0" presId="urn:microsoft.com/office/officeart/2005/8/layout/chevron1"/>
    <dgm:cxn modelId="{FAC9997A-5B93-4BA6-A476-1E3EA554EB7D}" type="presParOf" srcId="{BF614649-82D5-4E10-A380-C2C205E7A634}" destId="{1A5FC848-571B-4A6C-9312-840376DDF922}" srcOrd="2" destOrd="0" presId="urn:microsoft.com/office/officeart/2005/8/layout/chevron1"/>
    <dgm:cxn modelId="{700663A9-6AD8-482B-9855-682185F6FA4B}" type="presParOf" srcId="{BF614649-82D5-4E10-A380-C2C205E7A634}" destId="{7D668E38-579D-4AA3-97BB-A1106A68E22A}" srcOrd="3" destOrd="0" presId="urn:microsoft.com/office/officeart/2005/8/layout/chevron1"/>
    <dgm:cxn modelId="{8FDF2DB5-3122-4F6E-8789-9648AFD89E2E}" type="presParOf" srcId="{BF614649-82D5-4E10-A380-C2C205E7A634}" destId="{09B2E59C-ABD0-44F0-B3C8-9F57BD8202F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rgbClr val="C00000"/>
        </a:solidFill>
      </dgm:spPr>
      <dgm:t>
        <a:bodyPr anchor="t"/>
        <a:lstStyle/>
        <a:p>
          <a:pPr>
            <a:lnSpc>
              <a:spcPct val="60000"/>
            </a:lnSpc>
          </a:pPr>
          <a:r>
            <a:rPr kumimoji="1" lang="ja-JP" altLang="en-US" sz="1050" b="1" dirty="0" smtClean="0"/>
            <a:t>テスト</a:t>
          </a:r>
          <a:r>
            <a:rPr kumimoji="1" lang="en-US" altLang="ja-JP" sz="1050" b="1" dirty="0" smtClean="0"/>
            <a:t/>
          </a:r>
          <a:br>
            <a:rPr kumimoji="1" lang="en-US" altLang="ja-JP" sz="1050" b="1" dirty="0" smtClean="0"/>
          </a:br>
          <a:r>
            <a:rPr kumimoji="1" lang="ja-JP" altLang="en-US" sz="1050" b="1" dirty="0" smtClean="0"/>
            <a:t>コード</a:t>
          </a:r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2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4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80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109866" custScaleY="113256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3218" custScaleY="103107" custRadScaleRad="92352" custRadScaleInc="36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96390" custScaleY="8516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81875" custScaleY="9610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2F1102D5-DB5D-407E-A19A-DD66A3085D5B}" type="presOf" srcId="{8E29B3F5-31A6-44C5-BB7D-175B15AA9CCC}" destId="{2A113D7C-4A67-40C9-A9A7-E31E2E1C0EE4}" srcOrd="0" destOrd="0" presId="urn:microsoft.com/office/officeart/2005/8/layout/cycle3"/>
    <dgm:cxn modelId="{C641584D-D929-464D-A9AF-DD28C8B9E765}" type="presOf" srcId="{B201BB0A-B526-404A-A7C4-08D0DE32B940}" destId="{5E3D3080-CA67-4838-87E1-5B4015AB6D8D}" srcOrd="0" destOrd="0" presId="urn:microsoft.com/office/officeart/2005/8/layout/cycle3"/>
    <dgm:cxn modelId="{A6EDFE3D-B4C1-445D-9F45-8F0B8FF7E7A5}" type="presOf" srcId="{0892FA7D-DC1F-4822-BA9A-E1701B78B6FF}" destId="{2C219117-8A97-471F-8CDD-A28B7BBF4FBE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9AC131B8-3FE3-45E4-BB18-70FE0CD023BE}" type="presOf" srcId="{F486FF6E-0B21-4D36-9DF1-14717F1EECB9}" destId="{D5C5707E-06DC-4B1A-89BA-A92E389D83B7}" srcOrd="0" destOrd="0" presId="urn:microsoft.com/office/officeart/2005/8/layout/cycle3"/>
    <dgm:cxn modelId="{4ED9BBCB-23A9-493F-B905-002B82299799}" type="presOf" srcId="{0A51483D-6312-49E7-82CF-8C077F663BE6}" destId="{549844F6-6862-4B9E-B215-3A41F6EA3F28}" srcOrd="0" destOrd="0" presId="urn:microsoft.com/office/officeart/2005/8/layout/cycle3"/>
    <dgm:cxn modelId="{9C499705-2FDF-4B2D-8CD1-A8305578954C}" type="presOf" srcId="{4F3A4A8B-23F0-4BF7-8010-BB4AE7B23946}" destId="{FFD1CFF7-5AF2-411E-9660-7B846EB7BF61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46BDA5CF-3085-4F2C-BEEE-AA24FAB8FA26}" type="presParOf" srcId="{D5C5707E-06DC-4B1A-89BA-A92E389D83B7}" destId="{BCF0DE63-3A69-493B-BACD-BA23F319B7AE}" srcOrd="0" destOrd="0" presId="urn:microsoft.com/office/officeart/2005/8/layout/cycle3"/>
    <dgm:cxn modelId="{A82F82A3-4732-4C0C-882B-8EB91E8BF022}" type="presParOf" srcId="{BCF0DE63-3A69-493B-BACD-BA23F319B7AE}" destId="{FFD1CFF7-5AF2-411E-9660-7B846EB7BF61}" srcOrd="0" destOrd="0" presId="urn:microsoft.com/office/officeart/2005/8/layout/cycle3"/>
    <dgm:cxn modelId="{0E9826FA-FD95-43E0-B051-1B3EB2E50ECA}" type="presParOf" srcId="{BCF0DE63-3A69-493B-BACD-BA23F319B7AE}" destId="{2A113D7C-4A67-40C9-A9A7-E31E2E1C0EE4}" srcOrd="1" destOrd="0" presId="urn:microsoft.com/office/officeart/2005/8/layout/cycle3"/>
    <dgm:cxn modelId="{DC15B150-7F54-4FF2-AF1C-E61A994C8DC3}" type="presParOf" srcId="{BCF0DE63-3A69-493B-BACD-BA23F319B7AE}" destId="{5E3D3080-CA67-4838-87E1-5B4015AB6D8D}" srcOrd="2" destOrd="0" presId="urn:microsoft.com/office/officeart/2005/8/layout/cycle3"/>
    <dgm:cxn modelId="{1BD28329-F273-4645-96E8-2C31514E04A7}" type="presParOf" srcId="{BCF0DE63-3A69-493B-BACD-BA23F319B7AE}" destId="{549844F6-6862-4B9E-B215-3A41F6EA3F28}" srcOrd="3" destOrd="0" presId="urn:microsoft.com/office/officeart/2005/8/layout/cycle3"/>
    <dgm:cxn modelId="{3A52CDE5-5AD1-45EF-AE1C-578BF23D33E0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000" b="1" dirty="0" smtClean="0"/>
            <a:t>遅くても動くコード</a:t>
          </a:r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4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80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122066" custScaleY="137604" custRadScaleRad="74327" custRadScaleInc="454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96390" custScaleY="8516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81875" custScaleY="9610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850FCAF0-A8E5-4666-925E-119E0EC3D633}" type="presOf" srcId="{8E29B3F5-31A6-44C5-BB7D-175B15AA9CCC}" destId="{2A113D7C-4A67-40C9-A9A7-E31E2E1C0EE4}" srcOrd="0" destOrd="0" presId="urn:microsoft.com/office/officeart/2005/8/layout/cycle3"/>
    <dgm:cxn modelId="{2BB5DA3E-FC2B-4D81-808D-D088DC132A76}" type="presOf" srcId="{F486FF6E-0B21-4D36-9DF1-14717F1EECB9}" destId="{D5C5707E-06DC-4B1A-89BA-A92E389D83B7}" srcOrd="0" destOrd="0" presId="urn:microsoft.com/office/officeart/2005/8/layout/cycle3"/>
    <dgm:cxn modelId="{8D7C0B03-3CB8-4A63-B2B7-C9BBB337FBCA}" type="presOf" srcId="{0A51483D-6312-49E7-82CF-8C077F663BE6}" destId="{549844F6-6862-4B9E-B215-3A41F6EA3F28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FFF3B131-9827-4693-BFE9-376CDC89708B}" type="presOf" srcId="{0892FA7D-DC1F-4822-BA9A-E1701B78B6FF}" destId="{2C219117-8A97-471F-8CDD-A28B7BBF4FBE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A962CBA8-7BA4-47D8-BA67-5C4A80F8D47D}" type="presOf" srcId="{B201BB0A-B526-404A-A7C4-08D0DE32B940}" destId="{5E3D3080-CA67-4838-87E1-5B4015AB6D8D}" srcOrd="0" destOrd="0" presId="urn:microsoft.com/office/officeart/2005/8/layout/cycle3"/>
    <dgm:cxn modelId="{68F8EAA7-965C-48E4-B8FD-61A97D2F9387}" type="presOf" srcId="{4F3A4A8B-23F0-4BF7-8010-BB4AE7B23946}" destId="{FFD1CFF7-5AF2-411E-9660-7B846EB7BF61}" srcOrd="0" destOrd="0" presId="urn:microsoft.com/office/officeart/2005/8/layout/cycle3"/>
    <dgm:cxn modelId="{6E8160F7-9F32-48AD-85A2-5157597EE962}" type="presParOf" srcId="{D5C5707E-06DC-4B1A-89BA-A92E389D83B7}" destId="{BCF0DE63-3A69-493B-BACD-BA23F319B7AE}" srcOrd="0" destOrd="0" presId="urn:microsoft.com/office/officeart/2005/8/layout/cycle3"/>
    <dgm:cxn modelId="{4E4AB654-3963-468C-B978-9EF7A27BA455}" type="presParOf" srcId="{BCF0DE63-3A69-493B-BACD-BA23F319B7AE}" destId="{FFD1CFF7-5AF2-411E-9660-7B846EB7BF61}" srcOrd="0" destOrd="0" presId="urn:microsoft.com/office/officeart/2005/8/layout/cycle3"/>
    <dgm:cxn modelId="{0E286BD7-C022-4530-AA91-85E918979801}" type="presParOf" srcId="{BCF0DE63-3A69-493B-BACD-BA23F319B7AE}" destId="{2A113D7C-4A67-40C9-A9A7-E31E2E1C0EE4}" srcOrd="1" destOrd="0" presId="urn:microsoft.com/office/officeart/2005/8/layout/cycle3"/>
    <dgm:cxn modelId="{7D578D26-EC4F-490C-9B04-8F19029ED036}" type="presParOf" srcId="{BCF0DE63-3A69-493B-BACD-BA23F319B7AE}" destId="{5E3D3080-CA67-4838-87E1-5B4015AB6D8D}" srcOrd="2" destOrd="0" presId="urn:microsoft.com/office/officeart/2005/8/layout/cycle3"/>
    <dgm:cxn modelId="{DC02E64C-3AE6-447B-9266-FB004F032DB9}" type="presParOf" srcId="{BCF0DE63-3A69-493B-BACD-BA23F319B7AE}" destId="{549844F6-6862-4B9E-B215-3A41F6EA3F28}" srcOrd="3" destOrd="0" presId="urn:microsoft.com/office/officeart/2005/8/layout/cycle3"/>
    <dgm:cxn modelId="{AC4C3519-9884-499B-9A58-02FC3D0B7EE9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000" b="1" dirty="0" smtClean="0"/>
            <a:t>プロファイル</a:t>
          </a:r>
          <a:endParaRPr kumimoji="1" lang="ja-JP" altLang="en-US" sz="10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80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4190" custScaleY="89072" custRadScaleRad="95064" custRadScaleInc="35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134618" custScaleY="11026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81875" custScaleY="9610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7435433-BC60-4517-93E8-A5D2F3D46447}" type="presOf" srcId="{F486FF6E-0B21-4D36-9DF1-14717F1EECB9}" destId="{D5C5707E-06DC-4B1A-89BA-A92E389D83B7}" srcOrd="0" destOrd="0" presId="urn:microsoft.com/office/officeart/2005/8/layout/cycle3"/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4B23C91A-BD37-4C1E-B2F2-C17CF51B5A39}" type="presOf" srcId="{8E29B3F5-31A6-44C5-BB7D-175B15AA9CCC}" destId="{2A113D7C-4A67-40C9-A9A7-E31E2E1C0EE4}" srcOrd="0" destOrd="0" presId="urn:microsoft.com/office/officeart/2005/8/layout/cycle3"/>
    <dgm:cxn modelId="{4BF34C23-0337-44C6-86A6-387780E4F938}" type="presOf" srcId="{B201BB0A-B526-404A-A7C4-08D0DE32B940}" destId="{5E3D3080-CA67-4838-87E1-5B4015AB6D8D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45646022-7BE9-4336-8E03-15B72653CA25}" type="presOf" srcId="{0892FA7D-DC1F-4822-BA9A-E1701B78B6FF}" destId="{2C219117-8A97-471F-8CDD-A28B7BBF4FBE}" srcOrd="0" destOrd="0" presId="urn:microsoft.com/office/officeart/2005/8/layout/cycle3"/>
    <dgm:cxn modelId="{B4F79AAD-C554-4089-ACCE-8EB48D60FB41}" type="presOf" srcId="{4F3A4A8B-23F0-4BF7-8010-BB4AE7B23946}" destId="{FFD1CFF7-5AF2-411E-9660-7B846EB7BF61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61D8FF4A-2D93-41CA-A804-DAE7D2187D8B}" type="presOf" srcId="{0A51483D-6312-49E7-82CF-8C077F663BE6}" destId="{549844F6-6862-4B9E-B215-3A41F6EA3F28}" srcOrd="0" destOrd="0" presId="urn:microsoft.com/office/officeart/2005/8/layout/cycle3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ADC24BAC-A757-4155-9C7D-459BC29E30F9}" type="presParOf" srcId="{D5C5707E-06DC-4B1A-89BA-A92E389D83B7}" destId="{BCF0DE63-3A69-493B-BACD-BA23F319B7AE}" srcOrd="0" destOrd="0" presId="urn:microsoft.com/office/officeart/2005/8/layout/cycle3"/>
    <dgm:cxn modelId="{DDF0736C-6032-4B12-A7FA-C7391E9FADB5}" type="presParOf" srcId="{BCF0DE63-3A69-493B-BACD-BA23F319B7AE}" destId="{FFD1CFF7-5AF2-411E-9660-7B846EB7BF61}" srcOrd="0" destOrd="0" presId="urn:microsoft.com/office/officeart/2005/8/layout/cycle3"/>
    <dgm:cxn modelId="{AA62087C-40B1-405B-A5B5-C0B6BEA57301}" type="presParOf" srcId="{BCF0DE63-3A69-493B-BACD-BA23F319B7AE}" destId="{2A113D7C-4A67-40C9-A9A7-E31E2E1C0EE4}" srcOrd="1" destOrd="0" presId="urn:microsoft.com/office/officeart/2005/8/layout/cycle3"/>
    <dgm:cxn modelId="{15D0E65A-3DEB-40D8-A04A-7F25CFAAE355}" type="presParOf" srcId="{BCF0DE63-3A69-493B-BACD-BA23F319B7AE}" destId="{5E3D3080-CA67-4838-87E1-5B4015AB6D8D}" srcOrd="2" destOrd="0" presId="urn:microsoft.com/office/officeart/2005/8/layout/cycle3"/>
    <dgm:cxn modelId="{2778D4B0-4929-427A-896C-5EC1968945E2}" type="presParOf" srcId="{BCF0DE63-3A69-493B-BACD-BA23F319B7AE}" destId="{549844F6-6862-4B9E-B215-3A41F6EA3F28}" srcOrd="3" destOrd="0" presId="urn:microsoft.com/office/officeart/2005/8/layout/cycle3"/>
    <dgm:cxn modelId="{FF2482AF-69DC-4355-AFD2-66A2A0A0C01C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050" b="1" dirty="0" smtClean="0"/>
            <a:t>最適化</a:t>
          </a:r>
          <a:endParaRPr kumimoji="1" lang="ja-JP" altLang="en-US" sz="105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4190" custScaleY="89072" custRadScaleRad="95064" custRadScaleInc="35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83772" custScaleY="95578" custRadScaleRad="106160" custRadScaleInc="51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100116" custScaleY="11901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A9BB90EC-E7B6-4A75-A6C3-62DA08C71BA6}" type="presOf" srcId="{4F3A4A8B-23F0-4BF7-8010-BB4AE7B23946}" destId="{FFD1CFF7-5AF2-411E-9660-7B846EB7BF61}" srcOrd="0" destOrd="0" presId="urn:microsoft.com/office/officeart/2005/8/layout/cycle3"/>
    <dgm:cxn modelId="{5F5EC9F3-7EA1-4503-911B-838A9B613051}" type="presOf" srcId="{F486FF6E-0B21-4D36-9DF1-14717F1EECB9}" destId="{D5C5707E-06DC-4B1A-89BA-A92E389D83B7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C5EBB992-1917-46D6-B974-E8B18176C741}" type="presOf" srcId="{0A51483D-6312-49E7-82CF-8C077F663BE6}" destId="{549844F6-6862-4B9E-B215-3A41F6EA3F28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9A706F59-B692-4F09-B46D-EBF14F02DC5D}" type="presOf" srcId="{0892FA7D-DC1F-4822-BA9A-E1701B78B6FF}" destId="{2C219117-8A97-471F-8CDD-A28B7BBF4FBE}" srcOrd="0" destOrd="0" presId="urn:microsoft.com/office/officeart/2005/8/layout/cycle3"/>
    <dgm:cxn modelId="{51379E32-CAAD-40B7-9B2D-45ACE2CFE4EB}" type="presOf" srcId="{B201BB0A-B526-404A-A7C4-08D0DE32B940}" destId="{5E3D3080-CA67-4838-87E1-5B4015AB6D8D}" srcOrd="0" destOrd="0" presId="urn:microsoft.com/office/officeart/2005/8/layout/cycle3"/>
    <dgm:cxn modelId="{247A32D7-4BCE-4885-9C10-27B69B5D20B3}" type="presOf" srcId="{8E29B3F5-31A6-44C5-BB7D-175B15AA9CCC}" destId="{2A113D7C-4A67-40C9-A9A7-E31E2E1C0EE4}" srcOrd="0" destOrd="0" presId="urn:microsoft.com/office/officeart/2005/8/layout/cycle3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38B00D05-473A-4108-9994-017112B8B752}" type="presParOf" srcId="{D5C5707E-06DC-4B1A-89BA-A92E389D83B7}" destId="{BCF0DE63-3A69-493B-BACD-BA23F319B7AE}" srcOrd="0" destOrd="0" presId="urn:microsoft.com/office/officeart/2005/8/layout/cycle3"/>
    <dgm:cxn modelId="{4A2632EF-162C-4E5C-8FEB-861EEBA773C1}" type="presParOf" srcId="{BCF0DE63-3A69-493B-BACD-BA23F319B7AE}" destId="{FFD1CFF7-5AF2-411E-9660-7B846EB7BF61}" srcOrd="0" destOrd="0" presId="urn:microsoft.com/office/officeart/2005/8/layout/cycle3"/>
    <dgm:cxn modelId="{C619D4E1-9453-47FE-BC25-C936B0F732D2}" type="presParOf" srcId="{BCF0DE63-3A69-493B-BACD-BA23F319B7AE}" destId="{2A113D7C-4A67-40C9-A9A7-E31E2E1C0EE4}" srcOrd="1" destOrd="0" presId="urn:microsoft.com/office/officeart/2005/8/layout/cycle3"/>
    <dgm:cxn modelId="{8081EE6F-6114-488D-B67B-CAF2D24E26F7}" type="presParOf" srcId="{BCF0DE63-3A69-493B-BACD-BA23F319B7AE}" destId="{5E3D3080-CA67-4838-87E1-5B4015AB6D8D}" srcOrd="2" destOrd="0" presId="urn:microsoft.com/office/officeart/2005/8/layout/cycle3"/>
    <dgm:cxn modelId="{1992C36A-C029-448D-8D93-FBC71F10DF00}" type="presParOf" srcId="{BCF0DE63-3A69-493B-BACD-BA23F319B7AE}" destId="{549844F6-6862-4B9E-B215-3A41F6EA3F28}" srcOrd="3" destOrd="0" presId="urn:microsoft.com/office/officeart/2005/8/layout/cycle3"/>
    <dgm:cxn modelId="{2C4AF87A-6699-4327-8ABA-C8B645AD2E34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050" b="1" dirty="0" smtClean="0"/>
            <a:t>最適化</a:t>
          </a:r>
          <a:endParaRPr kumimoji="1" lang="ja-JP" altLang="en-US" sz="105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4190" custScaleY="89072" custRadScaleRad="95064" custRadScaleInc="35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83772" custScaleY="95578" custRadScaleRad="106160" custRadScaleInc="51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100116" custScaleY="11901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91C024-C550-4AC6-A6F5-A018A206540A}" type="presOf" srcId="{F486FF6E-0B21-4D36-9DF1-14717F1EECB9}" destId="{D5C5707E-06DC-4B1A-89BA-A92E389D83B7}" srcOrd="0" destOrd="0" presId="urn:microsoft.com/office/officeart/2005/8/layout/cycle3"/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0A039ECC-475D-4888-A3B8-5C13C58B0361}" type="presOf" srcId="{4F3A4A8B-23F0-4BF7-8010-BB4AE7B23946}" destId="{FFD1CFF7-5AF2-411E-9660-7B846EB7BF61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1FDEB3F6-BF31-4623-8D19-CEB9E4E45849}" type="presOf" srcId="{8E29B3F5-31A6-44C5-BB7D-175B15AA9CCC}" destId="{2A113D7C-4A67-40C9-A9A7-E31E2E1C0EE4}" srcOrd="0" destOrd="0" presId="urn:microsoft.com/office/officeart/2005/8/layout/cycle3"/>
    <dgm:cxn modelId="{9D872887-1862-4D4B-8494-D2CF028B8131}" type="presOf" srcId="{0892FA7D-DC1F-4822-BA9A-E1701B78B6FF}" destId="{2C219117-8A97-471F-8CDD-A28B7BBF4FBE}" srcOrd="0" destOrd="0" presId="urn:microsoft.com/office/officeart/2005/8/layout/cycle3"/>
    <dgm:cxn modelId="{D69F2044-540E-4698-9860-6A1B82FDA6A6}" type="presOf" srcId="{B201BB0A-B526-404A-A7C4-08D0DE32B940}" destId="{5E3D3080-CA67-4838-87E1-5B4015AB6D8D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9A47184B-2BC9-4865-97CE-ABC76573227B}" type="presOf" srcId="{0A51483D-6312-49E7-82CF-8C077F663BE6}" destId="{549844F6-6862-4B9E-B215-3A41F6EA3F28}" srcOrd="0" destOrd="0" presId="urn:microsoft.com/office/officeart/2005/8/layout/cycle3"/>
    <dgm:cxn modelId="{E70170B9-D3F8-46D6-A16F-376724DA1963}" type="presParOf" srcId="{D5C5707E-06DC-4B1A-89BA-A92E389D83B7}" destId="{BCF0DE63-3A69-493B-BACD-BA23F319B7AE}" srcOrd="0" destOrd="0" presId="urn:microsoft.com/office/officeart/2005/8/layout/cycle3"/>
    <dgm:cxn modelId="{A381C1F9-CFB5-411E-9B56-088BA0748629}" type="presParOf" srcId="{BCF0DE63-3A69-493B-BACD-BA23F319B7AE}" destId="{FFD1CFF7-5AF2-411E-9660-7B846EB7BF61}" srcOrd="0" destOrd="0" presId="urn:microsoft.com/office/officeart/2005/8/layout/cycle3"/>
    <dgm:cxn modelId="{B7F1514D-8C10-4201-ABA2-271905791EE4}" type="presParOf" srcId="{BCF0DE63-3A69-493B-BACD-BA23F319B7AE}" destId="{2A113D7C-4A67-40C9-A9A7-E31E2E1C0EE4}" srcOrd="1" destOrd="0" presId="urn:microsoft.com/office/officeart/2005/8/layout/cycle3"/>
    <dgm:cxn modelId="{9A1FE821-E404-4B57-924C-91B3335D3FA4}" type="presParOf" srcId="{BCF0DE63-3A69-493B-BACD-BA23F319B7AE}" destId="{5E3D3080-CA67-4838-87E1-5B4015AB6D8D}" srcOrd="2" destOrd="0" presId="urn:microsoft.com/office/officeart/2005/8/layout/cycle3"/>
    <dgm:cxn modelId="{BAEDC750-8EEF-4A68-848E-929A58D56414}" type="presParOf" srcId="{BCF0DE63-3A69-493B-BACD-BA23F319B7AE}" destId="{549844F6-6862-4B9E-B215-3A41F6EA3F28}" srcOrd="3" destOrd="0" presId="urn:microsoft.com/office/officeart/2005/8/layout/cycle3"/>
    <dgm:cxn modelId="{79E8463A-BF82-403A-8A50-22568DF1855A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000" b="1" dirty="0" smtClean="0"/>
            <a:t>プロファイル</a:t>
          </a:r>
          <a:endParaRPr kumimoji="1" lang="ja-JP" altLang="en-US" sz="10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050" b="1" dirty="0" smtClean="0"/>
            <a:t>最適化</a:t>
          </a:r>
          <a:endParaRPr kumimoji="1" lang="ja-JP" altLang="en-US" sz="105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4190" custScaleY="89072" custRadScaleRad="95064" custRadScaleInc="35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123184" custScaleY="119795" custRadScaleRad="106160" custRadScaleInc="51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100116" custScaleY="11901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D2DDCC2-2A00-4FBF-93D1-91BA7FAF7BED}" type="presOf" srcId="{0A51483D-6312-49E7-82CF-8C077F663BE6}" destId="{549844F6-6862-4B9E-B215-3A41F6EA3F28}" srcOrd="0" destOrd="0" presId="urn:microsoft.com/office/officeart/2005/8/layout/cycle3"/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CB55D7C6-4B19-455C-B4CF-F6EBE8D5F9E5}" type="presOf" srcId="{B201BB0A-B526-404A-A7C4-08D0DE32B940}" destId="{5E3D3080-CA67-4838-87E1-5B4015AB6D8D}" srcOrd="0" destOrd="0" presId="urn:microsoft.com/office/officeart/2005/8/layout/cycle3"/>
    <dgm:cxn modelId="{B3D85A3C-2727-4336-B946-9DB19B6327F6}" type="presOf" srcId="{8E29B3F5-31A6-44C5-BB7D-175B15AA9CCC}" destId="{2A113D7C-4A67-40C9-A9A7-E31E2E1C0EE4}" srcOrd="0" destOrd="0" presId="urn:microsoft.com/office/officeart/2005/8/layout/cycle3"/>
    <dgm:cxn modelId="{1BE02708-A8C9-476A-B380-7652542D081A}" type="presOf" srcId="{4F3A4A8B-23F0-4BF7-8010-BB4AE7B23946}" destId="{FFD1CFF7-5AF2-411E-9660-7B846EB7BF61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6758E423-075B-465C-8CF8-100E30DE8448}" type="presOf" srcId="{F486FF6E-0B21-4D36-9DF1-14717F1EECB9}" destId="{D5C5707E-06DC-4B1A-89BA-A92E389D83B7}" srcOrd="0" destOrd="0" presId="urn:microsoft.com/office/officeart/2005/8/layout/cycle3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B0A31F07-B85E-49A3-BB31-E03D559F2D10}" type="presOf" srcId="{0892FA7D-DC1F-4822-BA9A-E1701B78B6FF}" destId="{2C219117-8A97-471F-8CDD-A28B7BBF4FBE}" srcOrd="0" destOrd="0" presId="urn:microsoft.com/office/officeart/2005/8/layout/cycle3"/>
    <dgm:cxn modelId="{8099766C-3FA4-404F-BF6A-115F1C551083}" type="presParOf" srcId="{D5C5707E-06DC-4B1A-89BA-A92E389D83B7}" destId="{BCF0DE63-3A69-493B-BACD-BA23F319B7AE}" srcOrd="0" destOrd="0" presId="urn:microsoft.com/office/officeart/2005/8/layout/cycle3"/>
    <dgm:cxn modelId="{A1F0CD4D-BE1B-4924-A7F0-C361A3C7C5FB}" type="presParOf" srcId="{BCF0DE63-3A69-493B-BACD-BA23F319B7AE}" destId="{FFD1CFF7-5AF2-411E-9660-7B846EB7BF61}" srcOrd="0" destOrd="0" presId="urn:microsoft.com/office/officeart/2005/8/layout/cycle3"/>
    <dgm:cxn modelId="{8C301718-EBE6-4166-BE9F-652031B3801D}" type="presParOf" srcId="{BCF0DE63-3A69-493B-BACD-BA23F319B7AE}" destId="{2A113D7C-4A67-40C9-A9A7-E31E2E1C0EE4}" srcOrd="1" destOrd="0" presId="urn:microsoft.com/office/officeart/2005/8/layout/cycle3"/>
    <dgm:cxn modelId="{CEDB6C36-7D83-4D1C-A57E-277A658105F3}" type="presParOf" srcId="{BCF0DE63-3A69-493B-BACD-BA23F319B7AE}" destId="{5E3D3080-CA67-4838-87E1-5B4015AB6D8D}" srcOrd="2" destOrd="0" presId="urn:microsoft.com/office/officeart/2005/8/layout/cycle3"/>
    <dgm:cxn modelId="{21324606-FE7B-422F-BE77-C7BE72060C2E}" type="presParOf" srcId="{BCF0DE63-3A69-493B-BACD-BA23F319B7AE}" destId="{549844F6-6862-4B9E-B215-3A41F6EA3F28}" srcOrd="3" destOrd="0" presId="urn:microsoft.com/office/officeart/2005/8/layout/cycle3"/>
    <dgm:cxn modelId="{E6115DC4-7B28-4F43-88B9-CF847599E950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000" b="1" dirty="0" smtClean="0"/>
            <a:t>プロファイル</a:t>
          </a:r>
          <a:endParaRPr kumimoji="1" lang="ja-JP" altLang="en-US" sz="10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050" b="1" dirty="0" smtClean="0"/>
            <a:t>最適化</a:t>
          </a:r>
          <a:endParaRPr kumimoji="1" lang="ja-JP" altLang="en-US" sz="105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4190" custScaleY="89072" custRadScaleRad="95064" custRadScaleInc="35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123184" custScaleY="119795" custRadScaleRad="106160" custRadScaleInc="51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100116" custScaleY="11901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1412BF62-EAC0-4257-896B-D05EFED320CD}" type="presOf" srcId="{4F3A4A8B-23F0-4BF7-8010-BB4AE7B23946}" destId="{FFD1CFF7-5AF2-411E-9660-7B846EB7BF61}" srcOrd="0" destOrd="0" presId="urn:microsoft.com/office/officeart/2005/8/layout/cycle3"/>
    <dgm:cxn modelId="{54EEB287-4666-4081-BA28-E06034B3C4E7}" type="presOf" srcId="{0A51483D-6312-49E7-82CF-8C077F663BE6}" destId="{549844F6-6862-4B9E-B215-3A41F6EA3F28}" srcOrd="0" destOrd="0" presId="urn:microsoft.com/office/officeart/2005/8/layout/cycle3"/>
    <dgm:cxn modelId="{027A2AC4-6311-4461-A959-7DE916F1158D}" type="presOf" srcId="{0892FA7D-DC1F-4822-BA9A-E1701B78B6FF}" destId="{2C219117-8A97-471F-8CDD-A28B7BBF4FBE}" srcOrd="0" destOrd="0" presId="urn:microsoft.com/office/officeart/2005/8/layout/cycle3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72417DF3-A5B8-45B4-B4DC-C74AEE2BB578}" type="presOf" srcId="{8E29B3F5-31A6-44C5-BB7D-175B15AA9CCC}" destId="{2A113D7C-4A67-40C9-A9A7-E31E2E1C0EE4}" srcOrd="0" destOrd="0" presId="urn:microsoft.com/office/officeart/2005/8/layout/cycle3"/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8B96E412-F6B0-4503-8BEA-1436251F1D70}" type="presOf" srcId="{B201BB0A-B526-404A-A7C4-08D0DE32B940}" destId="{5E3D3080-CA67-4838-87E1-5B4015AB6D8D}" srcOrd="0" destOrd="0" presId="urn:microsoft.com/office/officeart/2005/8/layout/cycle3"/>
    <dgm:cxn modelId="{71C61E54-5579-4DCE-88A6-856155A4DAEF}" type="presOf" srcId="{F486FF6E-0B21-4D36-9DF1-14717F1EECB9}" destId="{D5C5707E-06DC-4B1A-89BA-A92E389D83B7}" srcOrd="0" destOrd="0" presId="urn:microsoft.com/office/officeart/2005/8/layout/cycle3"/>
    <dgm:cxn modelId="{FACD5ED8-2D42-4DE2-B9CA-031054AED550}" type="presParOf" srcId="{D5C5707E-06DC-4B1A-89BA-A92E389D83B7}" destId="{BCF0DE63-3A69-493B-BACD-BA23F319B7AE}" srcOrd="0" destOrd="0" presId="urn:microsoft.com/office/officeart/2005/8/layout/cycle3"/>
    <dgm:cxn modelId="{EA0A7F80-0817-439C-B76D-E18D8EC4C635}" type="presParOf" srcId="{BCF0DE63-3A69-493B-BACD-BA23F319B7AE}" destId="{FFD1CFF7-5AF2-411E-9660-7B846EB7BF61}" srcOrd="0" destOrd="0" presId="urn:microsoft.com/office/officeart/2005/8/layout/cycle3"/>
    <dgm:cxn modelId="{A3B6344C-9DD8-49BA-9C2E-ADB0903BF2DC}" type="presParOf" srcId="{BCF0DE63-3A69-493B-BACD-BA23F319B7AE}" destId="{2A113D7C-4A67-40C9-A9A7-E31E2E1C0EE4}" srcOrd="1" destOrd="0" presId="urn:microsoft.com/office/officeart/2005/8/layout/cycle3"/>
    <dgm:cxn modelId="{8CF80644-08B5-4E59-AD89-F98F68521D1D}" type="presParOf" srcId="{BCF0DE63-3A69-493B-BACD-BA23F319B7AE}" destId="{5E3D3080-CA67-4838-87E1-5B4015AB6D8D}" srcOrd="2" destOrd="0" presId="urn:microsoft.com/office/officeart/2005/8/layout/cycle3"/>
    <dgm:cxn modelId="{6B91565A-1FB5-46E5-82F0-185F2F845140}" type="presParOf" srcId="{BCF0DE63-3A69-493B-BACD-BA23F319B7AE}" destId="{549844F6-6862-4B9E-B215-3A41F6EA3F28}" srcOrd="3" destOrd="0" presId="urn:microsoft.com/office/officeart/2005/8/layout/cycle3"/>
    <dgm:cxn modelId="{95B6CED9-A160-4340-B3A9-4158439FC4BB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000" b="1" dirty="0" smtClean="0"/>
            <a:t>プロファイル</a:t>
          </a:r>
          <a:endParaRPr kumimoji="1" lang="ja-JP" altLang="en-US" sz="10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80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4190" custScaleY="89072" custRadScaleRad="95064" custRadScaleInc="35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134618" custScaleY="11026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81875" custScaleY="9610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8A0B45DA-9D09-435D-BEBD-1CCC96C19673}" type="presOf" srcId="{B201BB0A-B526-404A-A7C4-08D0DE32B940}" destId="{5E3D3080-CA67-4838-87E1-5B4015AB6D8D}" srcOrd="0" destOrd="0" presId="urn:microsoft.com/office/officeart/2005/8/layout/cycle3"/>
    <dgm:cxn modelId="{DF625CC7-8203-43D6-B2DB-9466FC34CE7D}" type="presOf" srcId="{0892FA7D-DC1F-4822-BA9A-E1701B78B6FF}" destId="{2C219117-8A97-471F-8CDD-A28B7BBF4FBE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B3B4FDBC-DBC9-4277-80BE-AE53CF960D58}" type="presOf" srcId="{F486FF6E-0B21-4D36-9DF1-14717F1EECB9}" destId="{D5C5707E-06DC-4B1A-89BA-A92E389D83B7}" srcOrd="0" destOrd="0" presId="urn:microsoft.com/office/officeart/2005/8/layout/cycle3"/>
    <dgm:cxn modelId="{8C9EDC4D-17F4-40EA-9B69-379556B4AB0C}" type="presOf" srcId="{4F3A4A8B-23F0-4BF7-8010-BB4AE7B23946}" destId="{FFD1CFF7-5AF2-411E-9660-7B846EB7BF61}" srcOrd="0" destOrd="0" presId="urn:microsoft.com/office/officeart/2005/8/layout/cycle3"/>
    <dgm:cxn modelId="{CCDF4631-FC81-4144-B76E-0B0FE8AA3EDD}" type="presOf" srcId="{0A51483D-6312-49E7-82CF-8C077F663BE6}" destId="{549844F6-6862-4B9E-B215-3A41F6EA3F28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A4DD19D9-A27A-4B15-BA55-BA160DA1B791}" type="presOf" srcId="{8E29B3F5-31A6-44C5-BB7D-175B15AA9CCC}" destId="{2A113D7C-4A67-40C9-A9A7-E31E2E1C0EE4}" srcOrd="0" destOrd="0" presId="urn:microsoft.com/office/officeart/2005/8/layout/cycle3"/>
    <dgm:cxn modelId="{EDC1924E-E654-4AD2-8718-E4942B1B0496}" type="presParOf" srcId="{D5C5707E-06DC-4B1A-89BA-A92E389D83B7}" destId="{BCF0DE63-3A69-493B-BACD-BA23F319B7AE}" srcOrd="0" destOrd="0" presId="urn:microsoft.com/office/officeart/2005/8/layout/cycle3"/>
    <dgm:cxn modelId="{E950153C-1E65-43C7-9622-84BB9D27A376}" type="presParOf" srcId="{BCF0DE63-3A69-493B-BACD-BA23F319B7AE}" destId="{FFD1CFF7-5AF2-411E-9660-7B846EB7BF61}" srcOrd="0" destOrd="0" presId="urn:microsoft.com/office/officeart/2005/8/layout/cycle3"/>
    <dgm:cxn modelId="{C2A06A9F-E8EE-46E0-A4B0-08C9A7F2CEC1}" type="presParOf" srcId="{BCF0DE63-3A69-493B-BACD-BA23F319B7AE}" destId="{2A113D7C-4A67-40C9-A9A7-E31E2E1C0EE4}" srcOrd="1" destOrd="0" presId="urn:microsoft.com/office/officeart/2005/8/layout/cycle3"/>
    <dgm:cxn modelId="{2DA5F43D-89AA-4D65-AECC-EF43215FCC43}" type="presParOf" srcId="{BCF0DE63-3A69-493B-BACD-BA23F319B7AE}" destId="{5E3D3080-CA67-4838-87E1-5B4015AB6D8D}" srcOrd="2" destOrd="0" presId="urn:microsoft.com/office/officeart/2005/8/layout/cycle3"/>
    <dgm:cxn modelId="{AF566DA5-6DCE-4DF9-8E74-18196D9443FE}" type="presParOf" srcId="{BCF0DE63-3A69-493B-BACD-BA23F319B7AE}" destId="{549844F6-6862-4B9E-B215-3A41F6EA3F28}" srcOrd="3" destOrd="0" presId="urn:microsoft.com/office/officeart/2005/8/layout/cycle3"/>
    <dgm:cxn modelId="{6B1D1DAF-4E56-431C-96C8-DF8148ACB528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en-US" altLang="ja-JP" sz="105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kumimoji="1" lang="ja-JP" altLang="en-US" sz="10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000" b="1" dirty="0" smtClean="0"/>
            <a:t>プロファイル</a:t>
          </a:r>
          <a:endParaRPr kumimoji="1" lang="ja-JP" altLang="en-US" sz="10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050" b="1" dirty="0" smtClean="0"/>
            <a:t>最適化</a:t>
          </a:r>
          <a:endParaRPr kumimoji="1" lang="ja-JP" altLang="en-US" sz="1050" b="1" dirty="0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5600" custScaleY="101229" custRadScaleRad="97491" custRadScaleInc="-69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84190" custScaleY="89072" custRadScaleRad="95064" custRadScaleInc="35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123184" custScaleY="122810" custRadScaleRad="106160" custRadScaleInc="51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100116" custScaleY="119018" custRadScaleRad="114670" custRadScaleInc="-1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780E4F54-57F9-4877-A17D-9B7DB403D4C6}" type="presOf" srcId="{B201BB0A-B526-404A-A7C4-08D0DE32B940}" destId="{5E3D3080-CA67-4838-87E1-5B4015AB6D8D}" srcOrd="0" destOrd="0" presId="urn:microsoft.com/office/officeart/2005/8/layout/cycle3"/>
    <dgm:cxn modelId="{7A08DE0F-E81A-4BA9-A2DB-68B499E63366}" type="presOf" srcId="{8E29B3F5-31A6-44C5-BB7D-175B15AA9CCC}" destId="{2A113D7C-4A67-40C9-A9A7-E31E2E1C0EE4}" srcOrd="0" destOrd="0" presId="urn:microsoft.com/office/officeart/2005/8/layout/cycle3"/>
    <dgm:cxn modelId="{F8682884-28B8-4825-A4E3-01E3A75C8345}" type="presOf" srcId="{0892FA7D-DC1F-4822-BA9A-E1701B78B6FF}" destId="{2C219117-8A97-471F-8CDD-A28B7BBF4FBE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49E872C5-0963-4D0A-A30E-E0CF8AD6238C}" type="presOf" srcId="{F486FF6E-0B21-4D36-9DF1-14717F1EECB9}" destId="{D5C5707E-06DC-4B1A-89BA-A92E389D83B7}" srcOrd="0" destOrd="0" presId="urn:microsoft.com/office/officeart/2005/8/layout/cycle3"/>
    <dgm:cxn modelId="{4F24AA0B-05D9-45FC-975A-FB033B16C23F}" type="presOf" srcId="{0A51483D-6312-49E7-82CF-8C077F663BE6}" destId="{549844F6-6862-4B9E-B215-3A41F6EA3F28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BDF48BAD-1AEE-4319-B66A-16881F1C7E5A}" type="presOf" srcId="{4F3A4A8B-23F0-4BF7-8010-BB4AE7B23946}" destId="{FFD1CFF7-5AF2-411E-9660-7B846EB7BF61}" srcOrd="0" destOrd="0" presId="urn:microsoft.com/office/officeart/2005/8/layout/cycle3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6FD00AF1-9EBF-48B0-AACC-63A570E4D9E1}" type="presParOf" srcId="{D5C5707E-06DC-4B1A-89BA-A92E389D83B7}" destId="{BCF0DE63-3A69-493B-BACD-BA23F319B7AE}" srcOrd="0" destOrd="0" presId="urn:microsoft.com/office/officeart/2005/8/layout/cycle3"/>
    <dgm:cxn modelId="{4264D4C2-2D85-4707-BECF-04FA7493F139}" type="presParOf" srcId="{BCF0DE63-3A69-493B-BACD-BA23F319B7AE}" destId="{FFD1CFF7-5AF2-411E-9660-7B846EB7BF61}" srcOrd="0" destOrd="0" presId="urn:microsoft.com/office/officeart/2005/8/layout/cycle3"/>
    <dgm:cxn modelId="{3412AE8A-25A2-4798-9065-B6D39C98AA9D}" type="presParOf" srcId="{BCF0DE63-3A69-493B-BACD-BA23F319B7AE}" destId="{2A113D7C-4A67-40C9-A9A7-E31E2E1C0EE4}" srcOrd="1" destOrd="0" presId="urn:microsoft.com/office/officeart/2005/8/layout/cycle3"/>
    <dgm:cxn modelId="{168FD16D-678E-431B-B338-A80D190319BF}" type="presParOf" srcId="{BCF0DE63-3A69-493B-BACD-BA23F319B7AE}" destId="{5E3D3080-CA67-4838-87E1-5B4015AB6D8D}" srcOrd="2" destOrd="0" presId="urn:microsoft.com/office/officeart/2005/8/layout/cycle3"/>
    <dgm:cxn modelId="{20861326-B667-4FF0-80A5-7AF16D6F8CFF}" type="presParOf" srcId="{BCF0DE63-3A69-493B-BACD-BA23F319B7AE}" destId="{549844F6-6862-4B9E-B215-3A41F6EA3F28}" srcOrd="3" destOrd="0" presId="urn:microsoft.com/office/officeart/2005/8/layout/cycle3"/>
    <dgm:cxn modelId="{90A665C6-EF42-4FDA-A5FF-E832A4E7AC24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26DEBDA-A1FD-44A8-8A86-52AA87A22430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9895C8A-B4BE-4548-AB0D-C2ED8E70A8B1}">
      <dgm:prSet phldrT="[テキスト]"/>
      <dgm:spPr/>
      <dgm:t>
        <a:bodyPr/>
        <a:lstStyle/>
        <a:p>
          <a:r>
            <a:rPr kumimoji="1" lang="ja-JP" altLang="en-US" dirty="0" smtClean="0"/>
            <a:t>開発</a:t>
          </a:r>
          <a:endParaRPr kumimoji="1" lang="ja-JP" altLang="en-US" dirty="0"/>
        </a:p>
      </dgm:t>
    </dgm:pt>
    <dgm:pt modelId="{29BC1040-62CD-44F7-B184-D5E036AD449A}" type="parTrans" cxnId="{29CDA5DF-F5CB-4E94-BA7D-9CD160D7FCCB}">
      <dgm:prSet/>
      <dgm:spPr/>
      <dgm:t>
        <a:bodyPr/>
        <a:lstStyle/>
        <a:p>
          <a:endParaRPr kumimoji="1" lang="ja-JP" altLang="en-US"/>
        </a:p>
      </dgm:t>
    </dgm:pt>
    <dgm:pt modelId="{6CA55BBA-5657-4C8D-BF9F-0AADC6BE343B}" type="sibTrans" cxnId="{29CDA5DF-F5CB-4E94-BA7D-9CD160D7FCCB}">
      <dgm:prSet/>
      <dgm:spPr/>
      <dgm:t>
        <a:bodyPr/>
        <a:lstStyle/>
        <a:p>
          <a:endParaRPr kumimoji="1" lang="ja-JP" altLang="en-US"/>
        </a:p>
      </dgm:t>
    </dgm:pt>
    <dgm:pt modelId="{A5DA7B88-DB25-42F9-AE48-0A91F8A90F68}">
      <dgm:prSet custT="1"/>
      <dgm:spPr/>
      <dgm:t>
        <a:bodyPr/>
        <a:lstStyle/>
        <a:p>
          <a:r>
            <a:rPr kumimoji="1" lang="en-US" altLang="ja-JP" sz="2000" dirty="0" smtClean="0"/>
            <a:t>QA</a:t>
          </a:r>
        </a:p>
        <a:p>
          <a:r>
            <a:rPr kumimoji="1" lang="ja-JP" altLang="en-US" sz="1600" dirty="0" smtClean="0"/>
            <a:t>負荷試験</a:t>
          </a:r>
          <a:endParaRPr kumimoji="1" lang="en-US" altLang="ja-JP" sz="1600" dirty="0" smtClean="0"/>
        </a:p>
      </dgm:t>
    </dgm:pt>
    <dgm:pt modelId="{DB0C244A-01DD-4FEE-B59A-069DF9226EE5}" type="parTrans" cxnId="{0B6BE617-E99A-4EF5-BF66-E0DE4328ADF0}">
      <dgm:prSet/>
      <dgm:spPr/>
      <dgm:t>
        <a:bodyPr/>
        <a:lstStyle/>
        <a:p>
          <a:endParaRPr kumimoji="1" lang="ja-JP" altLang="en-US"/>
        </a:p>
      </dgm:t>
    </dgm:pt>
    <dgm:pt modelId="{81439F0A-1FB7-47FF-8453-7DFEA83A5934}" type="sibTrans" cxnId="{0B6BE617-E99A-4EF5-BF66-E0DE4328ADF0}">
      <dgm:prSet/>
      <dgm:spPr/>
      <dgm:t>
        <a:bodyPr/>
        <a:lstStyle/>
        <a:p>
          <a:endParaRPr kumimoji="1" lang="ja-JP" altLang="en-US"/>
        </a:p>
      </dgm:t>
    </dgm:pt>
    <dgm:pt modelId="{933955A7-1E95-4C7F-9949-B6264FDFBD24}">
      <dgm:prSet/>
      <dgm:spPr/>
      <dgm:t>
        <a:bodyPr/>
        <a:lstStyle/>
        <a:p>
          <a:r>
            <a:rPr kumimoji="1" lang="ja-JP" altLang="en-US" dirty="0" smtClean="0"/>
            <a:t>リリース</a:t>
          </a:r>
          <a:endParaRPr kumimoji="1" lang="ja-JP" altLang="en-US" dirty="0"/>
        </a:p>
      </dgm:t>
    </dgm:pt>
    <dgm:pt modelId="{774D2C05-F0B2-4B89-9E74-9EE99D00B1A9}" type="parTrans" cxnId="{1E8E70C3-325F-47C8-BC34-95EC3785EA20}">
      <dgm:prSet/>
      <dgm:spPr/>
      <dgm:t>
        <a:bodyPr/>
        <a:lstStyle/>
        <a:p>
          <a:endParaRPr kumimoji="1" lang="ja-JP" altLang="en-US"/>
        </a:p>
      </dgm:t>
    </dgm:pt>
    <dgm:pt modelId="{42D9EE6C-D34E-4C19-929F-B91C7C93AA53}" type="sibTrans" cxnId="{1E8E70C3-325F-47C8-BC34-95EC3785EA20}">
      <dgm:prSet/>
      <dgm:spPr/>
      <dgm:t>
        <a:bodyPr/>
        <a:lstStyle/>
        <a:p>
          <a:endParaRPr kumimoji="1" lang="ja-JP" altLang="en-US"/>
        </a:p>
      </dgm:t>
    </dgm:pt>
    <dgm:pt modelId="{BF614649-82D5-4E10-A380-C2C205E7A634}" type="pres">
      <dgm:prSet presAssocID="{426DEBDA-A1FD-44A8-8A86-52AA87A22430}" presName="Name0" presStyleCnt="0">
        <dgm:presLayoutVars>
          <dgm:dir/>
          <dgm:animLvl val="lvl"/>
          <dgm:resizeHandles val="exact"/>
        </dgm:presLayoutVars>
      </dgm:prSet>
      <dgm:spPr/>
    </dgm:pt>
    <dgm:pt modelId="{25DF722A-CA40-46DA-B390-FA2B353E893F}" type="pres">
      <dgm:prSet presAssocID="{59895C8A-B4BE-4548-AB0D-C2ED8E70A8B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6ADDBC-6BD1-44E8-8204-2D7E52473013}" type="pres">
      <dgm:prSet presAssocID="{6CA55BBA-5657-4C8D-BF9F-0AADC6BE343B}" presName="parTxOnlySpace" presStyleCnt="0"/>
      <dgm:spPr/>
    </dgm:pt>
    <dgm:pt modelId="{1A5FC848-571B-4A6C-9312-840376DDF922}" type="pres">
      <dgm:prSet presAssocID="{A5DA7B88-DB25-42F9-AE48-0A91F8A90F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668E38-579D-4AA3-97BB-A1106A68E22A}" type="pres">
      <dgm:prSet presAssocID="{81439F0A-1FB7-47FF-8453-7DFEA83A5934}" presName="parTxOnlySpace" presStyleCnt="0"/>
      <dgm:spPr/>
    </dgm:pt>
    <dgm:pt modelId="{09B2E59C-ABD0-44F0-B3C8-9F57BD8202F4}" type="pres">
      <dgm:prSet presAssocID="{933955A7-1E95-4C7F-9949-B6264FDFBD2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0866222-71D3-4C1C-BBA6-2E3F29D2B097}" type="presOf" srcId="{933955A7-1E95-4C7F-9949-B6264FDFBD24}" destId="{09B2E59C-ABD0-44F0-B3C8-9F57BD8202F4}" srcOrd="0" destOrd="0" presId="urn:microsoft.com/office/officeart/2005/8/layout/chevron1"/>
    <dgm:cxn modelId="{29CDA5DF-F5CB-4E94-BA7D-9CD160D7FCCB}" srcId="{426DEBDA-A1FD-44A8-8A86-52AA87A22430}" destId="{59895C8A-B4BE-4548-AB0D-C2ED8E70A8B1}" srcOrd="0" destOrd="0" parTransId="{29BC1040-62CD-44F7-B184-D5E036AD449A}" sibTransId="{6CA55BBA-5657-4C8D-BF9F-0AADC6BE343B}"/>
    <dgm:cxn modelId="{1E8E70C3-325F-47C8-BC34-95EC3785EA20}" srcId="{426DEBDA-A1FD-44A8-8A86-52AA87A22430}" destId="{933955A7-1E95-4C7F-9949-B6264FDFBD24}" srcOrd="2" destOrd="0" parTransId="{774D2C05-F0B2-4B89-9E74-9EE99D00B1A9}" sibTransId="{42D9EE6C-D34E-4C19-929F-B91C7C93AA53}"/>
    <dgm:cxn modelId="{9CB8F4DB-F441-4262-A27D-27A1B6B9CA24}" type="presOf" srcId="{A5DA7B88-DB25-42F9-AE48-0A91F8A90F68}" destId="{1A5FC848-571B-4A6C-9312-840376DDF922}" srcOrd="0" destOrd="0" presId="urn:microsoft.com/office/officeart/2005/8/layout/chevron1"/>
    <dgm:cxn modelId="{ED151692-AB45-486B-8329-8EE0CB0A2034}" type="presOf" srcId="{59895C8A-B4BE-4548-AB0D-C2ED8E70A8B1}" destId="{25DF722A-CA40-46DA-B390-FA2B353E893F}" srcOrd="0" destOrd="0" presId="urn:microsoft.com/office/officeart/2005/8/layout/chevron1"/>
    <dgm:cxn modelId="{8BF784E6-49DA-4BBC-B3D2-77480E283904}" type="presOf" srcId="{426DEBDA-A1FD-44A8-8A86-52AA87A22430}" destId="{BF614649-82D5-4E10-A380-C2C205E7A634}" srcOrd="0" destOrd="0" presId="urn:microsoft.com/office/officeart/2005/8/layout/chevron1"/>
    <dgm:cxn modelId="{0B6BE617-E99A-4EF5-BF66-E0DE4328ADF0}" srcId="{426DEBDA-A1FD-44A8-8A86-52AA87A22430}" destId="{A5DA7B88-DB25-42F9-AE48-0A91F8A90F68}" srcOrd="1" destOrd="0" parTransId="{DB0C244A-01DD-4FEE-B59A-069DF9226EE5}" sibTransId="{81439F0A-1FB7-47FF-8453-7DFEA83A5934}"/>
    <dgm:cxn modelId="{A2687BF3-0599-4B97-A81E-DCC508436821}" type="presParOf" srcId="{BF614649-82D5-4E10-A380-C2C205E7A634}" destId="{25DF722A-CA40-46DA-B390-FA2B353E893F}" srcOrd="0" destOrd="0" presId="urn:microsoft.com/office/officeart/2005/8/layout/chevron1"/>
    <dgm:cxn modelId="{C9EE3E13-127E-41F2-8171-E641F1CE1BE0}" type="presParOf" srcId="{BF614649-82D5-4E10-A380-C2C205E7A634}" destId="{466ADDBC-6BD1-44E8-8204-2D7E52473013}" srcOrd="1" destOrd="0" presId="urn:microsoft.com/office/officeart/2005/8/layout/chevron1"/>
    <dgm:cxn modelId="{2FADD76A-8C68-409B-97C3-E14A71E8D67F}" type="presParOf" srcId="{BF614649-82D5-4E10-A380-C2C205E7A634}" destId="{1A5FC848-571B-4A6C-9312-840376DDF922}" srcOrd="2" destOrd="0" presId="urn:microsoft.com/office/officeart/2005/8/layout/chevron1"/>
    <dgm:cxn modelId="{A953EC1E-4624-4B9B-A934-30AE4FDA3FCF}" type="presParOf" srcId="{BF614649-82D5-4E10-A380-C2C205E7A634}" destId="{7D668E38-579D-4AA3-97BB-A1106A68E22A}" srcOrd="3" destOrd="0" presId="urn:microsoft.com/office/officeart/2005/8/layout/chevron1"/>
    <dgm:cxn modelId="{091D10D9-7354-41BC-A63C-D2029F1FEC36}" type="presParOf" srcId="{BF614649-82D5-4E10-A380-C2C205E7A634}" destId="{09B2E59C-ABD0-44F0-B3C8-9F57BD8202F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rgbClr val="C00000"/>
        </a:solidFill>
      </dgm:spPr>
      <dgm:t>
        <a:bodyPr/>
        <a:lstStyle/>
        <a:p>
          <a:r>
            <a:rPr kumimoji="1" lang="ja-JP" altLang="en-US" sz="1400" b="1" dirty="0" smtClean="0"/>
            <a:t>失敗するテストを書く</a:t>
          </a:r>
          <a:endParaRPr kumimoji="1" lang="en-US" altLang="ja-JP" sz="140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/>
      <dgm:spPr>
        <a:solidFill>
          <a:srgbClr val="006600"/>
        </a:solidFill>
      </dgm:spPr>
      <dgm:t>
        <a:bodyPr/>
        <a:lstStyle/>
        <a:p>
          <a:r>
            <a:rPr kumimoji="1" lang="ja-JP" altLang="en-US" b="1" dirty="0" smtClean="0"/>
            <a:t>とりあえず動くコードを書く</a:t>
          </a:r>
          <a:endParaRPr kumimoji="1" lang="ja-JP" altLang="en-US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400" b="1" dirty="0" smtClean="0"/>
            <a:t>リファクタ</a:t>
          </a:r>
          <a:endParaRPr kumimoji="1" lang="ja-JP" altLang="en-US" sz="1400" b="1" dirty="0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3" custScaleX="86896" custScaleY="81096" custRadScaleRad="10102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3" custScaleX="79659" custScaleY="85236" custRadScaleRad="89304" custRadScaleInc="-176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2" presStyleCnt="3" custScaleX="78258" custScaleY="85236" custRadScaleRad="89304" custRadScaleInc="176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A5248490-1593-4C17-B7A5-37B1D9F1CCDE}" type="presOf" srcId="{4F3A4A8B-23F0-4BF7-8010-BB4AE7B23946}" destId="{FFD1CFF7-5AF2-411E-9660-7B846EB7BF61}" srcOrd="0" destOrd="0" presId="urn:microsoft.com/office/officeart/2005/8/layout/cycle3"/>
    <dgm:cxn modelId="{B5D74F4B-19A2-45C1-8F47-B53171AFB625}" type="presOf" srcId="{8E29B3F5-31A6-44C5-BB7D-175B15AA9CCC}" destId="{2A113D7C-4A67-40C9-A9A7-E31E2E1C0EE4}" srcOrd="0" destOrd="0" presId="urn:microsoft.com/office/officeart/2005/8/layout/cycle3"/>
    <dgm:cxn modelId="{0E9D8F3B-EA51-4419-B652-9E6101860E90}" type="presOf" srcId="{0892FA7D-DC1F-4822-BA9A-E1701B78B6FF}" destId="{2C219117-8A97-471F-8CDD-A28B7BBF4FBE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9B5C7D32-8EC4-406A-AFAA-BB5A04437673}" type="presOf" srcId="{B201BB0A-B526-404A-A7C4-08D0DE32B940}" destId="{5E3D3080-CA67-4838-87E1-5B4015AB6D8D}" srcOrd="0" destOrd="0" presId="urn:microsoft.com/office/officeart/2005/8/layout/cycle3"/>
    <dgm:cxn modelId="{167CBB68-84C1-4C94-BA53-AC929C22BDCB}" type="presOf" srcId="{F486FF6E-0B21-4D36-9DF1-14717F1EECB9}" destId="{D5C5707E-06DC-4B1A-89BA-A92E389D83B7}" srcOrd="0" destOrd="0" presId="urn:microsoft.com/office/officeart/2005/8/layout/cycle3"/>
    <dgm:cxn modelId="{F1DC6DC0-C631-4ECF-BA2B-F474460A2984}" srcId="{F486FF6E-0B21-4D36-9DF1-14717F1EECB9}" destId="{0892FA7D-DC1F-4822-BA9A-E1701B78B6FF}" srcOrd="2" destOrd="0" parTransId="{4B1088C4-D6D4-49C5-8204-9959B8B5D6AC}" sibTransId="{CE57706B-F8CA-4007-88F6-7A77973372AD}"/>
    <dgm:cxn modelId="{145E6074-06D1-4C42-81FC-DEC02471358B}" type="presParOf" srcId="{D5C5707E-06DC-4B1A-89BA-A92E389D83B7}" destId="{BCF0DE63-3A69-493B-BACD-BA23F319B7AE}" srcOrd="0" destOrd="0" presId="urn:microsoft.com/office/officeart/2005/8/layout/cycle3"/>
    <dgm:cxn modelId="{8804EECC-A603-4E2B-BC41-24CD525443BB}" type="presParOf" srcId="{BCF0DE63-3A69-493B-BACD-BA23F319B7AE}" destId="{FFD1CFF7-5AF2-411E-9660-7B846EB7BF61}" srcOrd="0" destOrd="0" presId="urn:microsoft.com/office/officeart/2005/8/layout/cycle3"/>
    <dgm:cxn modelId="{3314177D-244E-4AD1-BDFA-C3BEBD93C9C9}" type="presParOf" srcId="{BCF0DE63-3A69-493B-BACD-BA23F319B7AE}" destId="{2A113D7C-4A67-40C9-A9A7-E31E2E1C0EE4}" srcOrd="1" destOrd="0" presId="urn:microsoft.com/office/officeart/2005/8/layout/cycle3"/>
    <dgm:cxn modelId="{BB9164EC-E876-40BF-8E6D-A01E3927459C}" type="presParOf" srcId="{BCF0DE63-3A69-493B-BACD-BA23F319B7AE}" destId="{5E3D3080-CA67-4838-87E1-5B4015AB6D8D}" srcOrd="2" destOrd="0" presId="urn:microsoft.com/office/officeart/2005/8/layout/cycle3"/>
    <dgm:cxn modelId="{081C872B-6068-4AD2-B661-52FE9CC97540}" type="presParOf" srcId="{BCF0DE63-3A69-493B-BACD-BA23F319B7AE}" destId="{2C219117-8A97-471F-8CDD-A28B7BBF4FB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rgbClr val="C00000"/>
        </a:solidFill>
      </dgm:spPr>
      <dgm:t>
        <a:bodyPr/>
        <a:lstStyle/>
        <a:p>
          <a:r>
            <a:rPr kumimoji="1" lang="ja-JP" altLang="en-US" sz="1400" b="1" dirty="0" smtClean="0"/>
            <a:t>失敗するテストを書く</a:t>
          </a:r>
          <a:endParaRPr kumimoji="1" lang="en-US" altLang="ja-JP" sz="140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200" b="1" dirty="0" smtClean="0"/>
            <a:t>遅くても動くコードを書く</a:t>
          </a:r>
          <a:endParaRPr kumimoji="1" lang="ja-JP" altLang="en-US" sz="12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400" b="1" dirty="0" smtClean="0"/>
            <a:t>プロファイル</a:t>
          </a:r>
          <a:endParaRPr kumimoji="1" lang="ja-JP" altLang="en-US" sz="14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800" b="1" dirty="0" smtClean="0"/>
            <a:t>最適化</a:t>
          </a:r>
          <a:endParaRPr kumimoji="1" lang="ja-JP" altLang="en-US" sz="1800" b="1" dirty="0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6896" custScaleY="810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79659" custScaleY="852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82359" custScaleY="808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78258" custScaleY="852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C4D0F4A3-5CB0-4B0A-A7C5-65D950221934}" type="presOf" srcId="{0A51483D-6312-49E7-82CF-8C077F663BE6}" destId="{549844F6-6862-4B9E-B215-3A41F6EA3F28}" srcOrd="0" destOrd="0" presId="urn:microsoft.com/office/officeart/2005/8/layout/cycle3"/>
    <dgm:cxn modelId="{68A4724D-8ECB-4AE1-824C-7561520789FE}" type="presOf" srcId="{0892FA7D-DC1F-4822-BA9A-E1701B78B6FF}" destId="{2C219117-8A97-471F-8CDD-A28B7BBF4FBE}" srcOrd="0" destOrd="0" presId="urn:microsoft.com/office/officeart/2005/8/layout/cycle3"/>
    <dgm:cxn modelId="{40E6F89F-9AF6-4124-8F00-A83D55A7F83C}" type="presOf" srcId="{F486FF6E-0B21-4D36-9DF1-14717F1EECB9}" destId="{D5C5707E-06DC-4B1A-89BA-A92E389D83B7}" srcOrd="0" destOrd="0" presId="urn:microsoft.com/office/officeart/2005/8/layout/cycle3"/>
    <dgm:cxn modelId="{2D939490-D59A-4AF0-83EC-2397F0261AEA}" type="presOf" srcId="{B201BB0A-B526-404A-A7C4-08D0DE32B940}" destId="{5E3D3080-CA67-4838-87E1-5B4015AB6D8D}" srcOrd="0" destOrd="0" presId="urn:microsoft.com/office/officeart/2005/8/layout/cycle3"/>
    <dgm:cxn modelId="{930703BB-E9B2-4AC0-890F-C59D356FF332}" type="presOf" srcId="{4F3A4A8B-23F0-4BF7-8010-BB4AE7B23946}" destId="{FFD1CFF7-5AF2-411E-9660-7B846EB7BF61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FF75B734-8E47-43DF-AC1E-623949943654}" type="presOf" srcId="{8E29B3F5-31A6-44C5-BB7D-175B15AA9CCC}" destId="{2A113D7C-4A67-40C9-A9A7-E31E2E1C0EE4}" srcOrd="0" destOrd="0" presId="urn:microsoft.com/office/officeart/2005/8/layout/cycle3"/>
    <dgm:cxn modelId="{5A382D29-C7D3-4749-A40A-1919F21E8F77}" type="presParOf" srcId="{D5C5707E-06DC-4B1A-89BA-A92E389D83B7}" destId="{BCF0DE63-3A69-493B-BACD-BA23F319B7AE}" srcOrd="0" destOrd="0" presId="urn:microsoft.com/office/officeart/2005/8/layout/cycle3"/>
    <dgm:cxn modelId="{F90B6A8F-5FD9-4B88-8FA8-E1EB768B9DAC}" type="presParOf" srcId="{BCF0DE63-3A69-493B-BACD-BA23F319B7AE}" destId="{FFD1CFF7-5AF2-411E-9660-7B846EB7BF61}" srcOrd="0" destOrd="0" presId="urn:microsoft.com/office/officeart/2005/8/layout/cycle3"/>
    <dgm:cxn modelId="{773FDB10-9888-4566-8D40-3C350A117EFB}" type="presParOf" srcId="{BCF0DE63-3A69-493B-BACD-BA23F319B7AE}" destId="{2A113D7C-4A67-40C9-A9A7-E31E2E1C0EE4}" srcOrd="1" destOrd="0" presId="urn:microsoft.com/office/officeart/2005/8/layout/cycle3"/>
    <dgm:cxn modelId="{55C27FB4-6EA3-48E6-94A2-2733022FA088}" type="presParOf" srcId="{BCF0DE63-3A69-493B-BACD-BA23F319B7AE}" destId="{5E3D3080-CA67-4838-87E1-5B4015AB6D8D}" srcOrd="2" destOrd="0" presId="urn:microsoft.com/office/officeart/2005/8/layout/cycle3"/>
    <dgm:cxn modelId="{7CE6AB2C-3E4C-428E-883D-AB8DBE3606AB}" type="presParOf" srcId="{BCF0DE63-3A69-493B-BACD-BA23F319B7AE}" destId="{549844F6-6862-4B9E-B215-3A41F6EA3F28}" srcOrd="3" destOrd="0" presId="urn:microsoft.com/office/officeart/2005/8/layout/cycle3"/>
    <dgm:cxn modelId="{DA68BD62-4C70-4973-A02A-8C94F50A2672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519821-96C4-4FB9-82F0-18C7E96FF8DF}" type="doc">
      <dgm:prSet loTypeId="urn:microsoft.com/office/officeart/2005/8/layout/process1" loCatId="process" qsTypeId="urn:microsoft.com/office/officeart/2005/8/quickstyle/simple2" qsCatId="simple" csTypeId="urn:microsoft.com/office/officeart/2005/8/colors/accent5_2" csCatId="accent5" phldr="1"/>
      <dgm:spPr/>
    </dgm:pt>
    <dgm:pt modelId="{038D9938-9082-4F63-A829-C6AECF041E89}">
      <dgm:prSet phldrT="[テキスト]"/>
      <dgm:spPr>
        <a:solidFill>
          <a:srgbClr val="FF9900"/>
        </a:solidFill>
      </dgm:spPr>
      <dgm:t>
        <a:bodyPr/>
        <a:lstStyle/>
        <a:p>
          <a:r>
            <a:rPr kumimoji="1" lang="ja-JP" altLang="en-US" dirty="0" smtClean="0"/>
            <a:t>実装</a:t>
          </a:r>
          <a:r>
            <a:rPr kumimoji="1" lang="en-US" altLang="ja-JP" dirty="0" smtClean="0"/>
            <a:t>/</a:t>
          </a:r>
          <a:r>
            <a:rPr kumimoji="1" lang="ja-JP" altLang="en-US" dirty="0" smtClean="0"/>
            <a:t>最適化</a:t>
          </a:r>
          <a:endParaRPr kumimoji="1" lang="ja-JP" altLang="en-US" dirty="0"/>
        </a:p>
      </dgm:t>
    </dgm:pt>
    <dgm:pt modelId="{5B31E10C-5EA0-4D08-96CF-75AAB563AD26}" type="parTrans" cxnId="{257C2AE7-22ED-4FAF-A11F-5D264D0FFB14}">
      <dgm:prSet/>
      <dgm:spPr/>
      <dgm:t>
        <a:bodyPr/>
        <a:lstStyle/>
        <a:p>
          <a:endParaRPr kumimoji="1" lang="ja-JP" altLang="en-US"/>
        </a:p>
      </dgm:t>
    </dgm:pt>
    <dgm:pt modelId="{A4AA8064-A4F7-4A83-8DD7-8E3E2066A7FA}" type="sibTrans" cxnId="{257C2AE7-22ED-4FAF-A11F-5D264D0FFB14}">
      <dgm:prSet/>
      <dgm:spPr/>
      <dgm:t>
        <a:bodyPr/>
        <a:lstStyle/>
        <a:p>
          <a:endParaRPr kumimoji="1" lang="ja-JP" altLang="en-US"/>
        </a:p>
      </dgm:t>
    </dgm:pt>
    <dgm:pt modelId="{0167C5A4-4D72-4369-96C4-0FC441E71B07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600" dirty="0" smtClean="0"/>
            <a:t>プロファイル</a:t>
          </a:r>
          <a:endParaRPr kumimoji="1" lang="ja-JP" altLang="en-US" sz="1600" dirty="0"/>
        </a:p>
      </dgm:t>
    </dgm:pt>
    <dgm:pt modelId="{2A32AA6E-7014-48B5-8B2C-5F859FBA1F18}" type="parTrans" cxnId="{0DE36A82-CA98-4F43-A639-F7DE00A54DD6}">
      <dgm:prSet/>
      <dgm:spPr/>
      <dgm:t>
        <a:bodyPr/>
        <a:lstStyle/>
        <a:p>
          <a:endParaRPr kumimoji="1" lang="ja-JP" altLang="en-US"/>
        </a:p>
      </dgm:t>
    </dgm:pt>
    <dgm:pt modelId="{3DA6B594-31C7-4F8B-B605-6694B7EB5BD9}" type="sibTrans" cxnId="{0DE36A82-CA98-4F43-A639-F7DE00A54DD6}">
      <dgm:prSet/>
      <dgm:spPr/>
      <dgm:t>
        <a:bodyPr/>
        <a:lstStyle/>
        <a:p>
          <a:endParaRPr kumimoji="1" lang="ja-JP" altLang="en-US"/>
        </a:p>
      </dgm:t>
    </dgm:pt>
    <dgm:pt modelId="{84CE4BDC-8DA2-4AA5-B63A-743C63912DCE}">
      <dgm:prSet/>
      <dgm:spPr>
        <a:solidFill>
          <a:srgbClr val="006600"/>
        </a:solidFill>
      </dgm:spPr>
      <dgm:t>
        <a:bodyPr/>
        <a:lstStyle/>
        <a:p>
          <a:r>
            <a:rPr kumimoji="1" lang="ja-JP" altLang="en-US" dirty="0" smtClean="0"/>
            <a:t>結果を可視化</a:t>
          </a:r>
          <a:endParaRPr kumimoji="1" lang="ja-JP" altLang="en-US" dirty="0"/>
        </a:p>
      </dgm:t>
    </dgm:pt>
    <dgm:pt modelId="{F3C6835D-4472-4075-BFA2-BDDDA3DE4AB6}" type="parTrans" cxnId="{0F7E941D-3EA8-4C40-8A8C-1E0AA3D65004}">
      <dgm:prSet/>
      <dgm:spPr/>
      <dgm:t>
        <a:bodyPr/>
        <a:lstStyle/>
        <a:p>
          <a:endParaRPr kumimoji="1" lang="ja-JP" altLang="en-US"/>
        </a:p>
      </dgm:t>
    </dgm:pt>
    <dgm:pt modelId="{184B9E22-E195-4E61-B3B9-A5C8BD0E96B3}" type="sibTrans" cxnId="{0F7E941D-3EA8-4C40-8A8C-1E0AA3D65004}">
      <dgm:prSet/>
      <dgm:spPr/>
      <dgm:t>
        <a:bodyPr/>
        <a:lstStyle/>
        <a:p>
          <a:endParaRPr kumimoji="1" lang="ja-JP" altLang="en-US"/>
        </a:p>
      </dgm:t>
    </dgm:pt>
    <dgm:pt modelId="{E95AA8FB-66E7-4585-942C-C6CCFFB4DCF1}">
      <dgm:prSet phldrT="[テキスト]"/>
      <dgm:spPr>
        <a:solidFill>
          <a:srgbClr val="006600"/>
        </a:solidFill>
      </dgm:spPr>
      <dgm:t>
        <a:bodyPr/>
        <a:lstStyle/>
        <a:p>
          <a:r>
            <a:rPr kumimoji="1" lang="ja-JP" altLang="en-US" dirty="0" smtClean="0"/>
            <a:t>コミット</a:t>
          </a:r>
          <a:endParaRPr kumimoji="1" lang="ja-JP" altLang="en-US" dirty="0"/>
        </a:p>
      </dgm:t>
    </dgm:pt>
    <dgm:pt modelId="{909B5287-7C15-4ED3-8955-5CDDB7DC6F86}" type="sibTrans" cxnId="{E047767A-55F1-4E54-99AE-CA79C9241038}">
      <dgm:prSet/>
      <dgm:spPr/>
      <dgm:t>
        <a:bodyPr/>
        <a:lstStyle/>
        <a:p>
          <a:endParaRPr kumimoji="1" lang="ja-JP" altLang="en-US"/>
        </a:p>
      </dgm:t>
    </dgm:pt>
    <dgm:pt modelId="{8F22C22E-A733-4C04-9DC0-D4F5E53BA050}" type="parTrans" cxnId="{E047767A-55F1-4E54-99AE-CA79C9241038}">
      <dgm:prSet/>
      <dgm:spPr/>
      <dgm:t>
        <a:bodyPr/>
        <a:lstStyle/>
        <a:p>
          <a:endParaRPr kumimoji="1" lang="ja-JP" altLang="en-US"/>
        </a:p>
      </dgm:t>
    </dgm:pt>
    <dgm:pt modelId="{D7ACA92C-4303-4FDC-AE89-999E80F5B73C}" type="pres">
      <dgm:prSet presAssocID="{1F519821-96C4-4FB9-82F0-18C7E96FF8DF}" presName="Name0" presStyleCnt="0">
        <dgm:presLayoutVars>
          <dgm:dir/>
          <dgm:resizeHandles val="exact"/>
        </dgm:presLayoutVars>
      </dgm:prSet>
      <dgm:spPr/>
    </dgm:pt>
    <dgm:pt modelId="{277D3CDF-F6EB-42D2-A642-7D42837F097E}" type="pres">
      <dgm:prSet presAssocID="{038D9938-9082-4F63-A829-C6AECF041E89}" presName="node" presStyleLbl="node1" presStyleIdx="0" presStyleCnt="4" custScaleY="86641" custLinFactNeighborY="1197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11BF16-614C-4BF7-8164-BFD8E67D8271}" type="pres">
      <dgm:prSet presAssocID="{A4AA8064-A4F7-4A83-8DD7-8E3E2066A7FA}" presName="sibTrans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4AA1E8B4-3819-4601-BAF9-4CD71D3FD5E2}" type="pres">
      <dgm:prSet presAssocID="{A4AA8064-A4F7-4A83-8DD7-8E3E2066A7FA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B606B04B-DA70-4AF5-ACC6-33AE5329BB18}" type="pres">
      <dgm:prSet presAssocID="{E95AA8FB-66E7-4585-942C-C6CCFFB4DCF1}" presName="node" presStyleLbl="node1" presStyleIdx="1" presStyleCnt="4" custScaleY="86641" custLinFactNeighborY="1197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338F0F-9CBA-4D3E-8894-4702200D45AB}" type="pres">
      <dgm:prSet presAssocID="{909B5287-7C15-4ED3-8955-5CDDB7DC6F86}" presName="sibTrans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758292BB-6809-4220-A6D3-D00865B7E957}" type="pres">
      <dgm:prSet presAssocID="{909B5287-7C15-4ED3-8955-5CDDB7DC6F86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89745367-4C85-4627-9F52-8848E499322A}" type="pres">
      <dgm:prSet presAssocID="{0167C5A4-4D72-4369-96C4-0FC441E71B07}" presName="node" presStyleLbl="node1" presStyleIdx="2" presStyleCnt="4" custScaleY="86641" custLinFactNeighborY="1197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2A277D-61FE-4D8D-AC52-DE985D5A81FA}" type="pres">
      <dgm:prSet presAssocID="{3DA6B594-31C7-4F8B-B605-6694B7EB5BD9}" presName="sibTrans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BDF1F974-11F6-465F-8705-AD7B47565C50}" type="pres">
      <dgm:prSet presAssocID="{3DA6B594-31C7-4F8B-B605-6694B7EB5BD9}" presName="connectorText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F4D33931-4928-49DE-A7EE-07886DC15B88}" type="pres">
      <dgm:prSet presAssocID="{84CE4BDC-8DA2-4AA5-B63A-743C63912DCE}" presName="node" presStyleLbl="node1" presStyleIdx="3" presStyleCnt="4" custScaleY="86641" custLinFactNeighborY="1197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8672DD5-4ACF-4FC9-A943-64D588118DB1}" type="presOf" srcId="{3DA6B594-31C7-4F8B-B605-6694B7EB5BD9}" destId="{BDF1F974-11F6-465F-8705-AD7B47565C50}" srcOrd="1" destOrd="0" presId="urn:microsoft.com/office/officeart/2005/8/layout/process1"/>
    <dgm:cxn modelId="{257C2AE7-22ED-4FAF-A11F-5D264D0FFB14}" srcId="{1F519821-96C4-4FB9-82F0-18C7E96FF8DF}" destId="{038D9938-9082-4F63-A829-C6AECF041E89}" srcOrd="0" destOrd="0" parTransId="{5B31E10C-5EA0-4D08-96CF-75AAB563AD26}" sibTransId="{A4AA8064-A4F7-4A83-8DD7-8E3E2066A7FA}"/>
    <dgm:cxn modelId="{21BC0584-DA9C-4EB9-B4D2-4AB1DB6FB1C9}" type="presOf" srcId="{E95AA8FB-66E7-4585-942C-C6CCFFB4DCF1}" destId="{B606B04B-DA70-4AF5-ACC6-33AE5329BB18}" srcOrd="0" destOrd="0" presId="urn:microsoft.com/office/officeart/2005/8/layout/process1"/>
    <dgm:cxn modelId="{E047767A-55F1-4E54-99AE-CA79C9241038}" srcId="{1F519821-96C4-4FB9-82F0-18C7E96FF8DF}" destId="{E95AA8FB-66E7-4585-942C-C6CCFFB4DCF1}" srcOrd="1" destOrd="0" parTransId="{8F22C22E-A733-4C04-9DC0-D4F5E53BA050}" sibTransId="{909B5287-7C15-4ED3-8955-5CDDB7DC6F86}"/>
    <dgm:cxn modelId="{244AD807-8A74-4D22-BDBB-1325BD7159C7}" type="presOf" srcId="{A4AA8064-A4F7-4A83-8DD7-8E3E2066A7FA}" destId="{4AA1E8B4-3819-4601-BAF9-4CD71D3FD5E2}" srcOrd="1" destOrd="0" presId="urn:microsoft.com/office/officeart/2005/8/layout/process1"/>
    <dgm:cxn modelId="{093D1239-4201-4A7A-BA6B-16B7C5653AA9}" type="presOf" srcId="{0167C5A4-4D72-4369-96C4-0FC441E71B07}" destId="{89745367-4C85-4627-9F52-8848E499322A}" srcOrd="0" destOrd="0" presId="urn:microsoft.com/office/officeart/2005/8/layout/process1"/>
    <dgm:cxn modelId="{161599F9-CBEA-4D1C-9F0A-578EB1A8A0D6}" type="presOf" srcId="{909B5287-7C15-4ED3-8955-5CDDB7DC6F86}" destId="{15338F0F-9CBA-4D3E-8894-4702200D45AB}" srcOrd="0" destOrd="0" presId="urn:microsoft.com/office/officeart/2005/8/layout/process1"/>
    <dgm:cxn modelId="{844D50CA-1757-4909-8501-82E4548CD15E}" type="presOf" srcId="{A4AA8064-A4F7-4A83-8DD7-8E3E2066A7FA}" destId="{2B11BF16-614C-4BF7-8164-BFD8E67D8271}" srcOrd="0" destOrd="0" presId="urn:microsoft.com/office/officeart/2005/8/layout/process1"/>
    <dgm:cxn modelId="{2CC69F4E-9DDC-413C-AC5E-CCF9D31EA7FD}" type="presOf" srcId="{1F519821-96C4-4FB9-82F0-18C7E96FF8DF}" destId="{D7ACA92C-4303-4FDC-AE89-999E80F5B73C}" srcOrd="0" destOrd="0" presId="urn:microsoft.com/office/officeart/2005/8/layout/process1"/>
    <dgm:cxn modelId="{C511529A-1C4F-46FB-BD98-3CFE11F8CD6F}" type="presOf" srcId="{909B5287-7C15-4ED3-8955-5CDDB7DC6F86}" destId="{758292BB-6809-4220-A6D3-D00865B7E957}" srcOrd="1" destOrd="0" presId="urn:microsoft.com/office/officeart/2005/8/layout/process1"/>
    <dgm:cxn modelId="{0F7E941D-3EA8-4C40-8A8C-1E0AA3D65004}" srcId="{1F519821-96C4-4FB9-82F0-18C7E96FF8DF}" destId="{84CE4BDC-8DA2-4AA5-B63A-743C63912DCE}" srcOrd="3" destOrd="0" parTransId="{F3C6835D-4472-4075-BFA2-BDDDA3DE4AB6}" sibTransId="{184B9E22-E195-4E61-B3B9-A5C8BD0E96B3}"/>
    <dgm:cxn modelId="{FFEAA937-D168-4CE7-95F8-45303434B095}" type="presOf" srcId="{3DA6B594-31C7-4F8B-B605-6694B7EB5BD9}" destId="{902A277D-61FE-4D8D-AC52-DE985D5A81FA}" srcOrd="0" destOrd="0" presId="urn:microsoft.com/office/officeart/2005/8/layout/process1"/>
    <dgm:cxn modelId="{77853B36-6B71-426F-9FD0-85CD54FEFA28}" type="presOf" srcId="{84CE4BDC-8DA2-4AA5-B63A-743C63912DCE}" destId="{F4D33931-4928-49DE-A7EE-07886DC15B88}" srcOrd="0" destOrd="0" presId="urn:microsoft.com/office/officeart/2005/8/layout/process1"/>
    <dgm:cxn modelId="{0DE36A82-CA98-4F43-A639-F7DE00A54DD6}" srcId="{1F519821-96C4-4FB9-82F0-18C7E96FF8DF}" destId="{0167C5A4-4D72-4369-96C4-0FC441E71B07}" srcOrd="2" destOrd="0" parTransId="{2A32AA6E-7014-48B5-8B2C-5F859FBA1F18}" sibTransId="{3DA6B594-31C7-4F8B-B605-6694B7EB5BD9}"/>
    <dgm:cxn modelId="{5BB9FFEE-3E33-4CF8-B17C-51E42F4CD8A1}" type="presOf" srcId="{038D9938-9082-4F63-A829-C6AECF041E89}" destId="{277D3CDF-F6EB-42D2-A642-7D42837F097E}" srcOrd="0" destOrd="0" presId="urn:microsoft.com/office/officeart/2005/8/layout/process1"/>
    <dgm:cxn modelId="{9CED8E49-D52F-4FC9-A793-5BFB233883B3}" type="presParOf" srcId="{D7ACA92C-4303-4FDC-AE89-999E80F5B73C}" destId="{277D3CDF-F6EB-42D2-A642-7D42837F097E}" srcOrd="0" destOrd="0" presId="urn:microsoft.com/office/officeart/2005/8/layout/process1"/>
    <dgm:cxn modelId="{9A5E2FF8-336B-4516-8BDD-A0AB574ADE1A}" type="presParOf" srcId="{D7ACA92C-4303-4FDC-AE89-999E80F5B73C}" destId="{2B11BF16-614C-4BF7-8164-BFD8E67D8271}" srcOrd="1" destOrd="0" presId="urn:microsoft.com/office/officeart/2005/8/layout/process1"/>
    <dgm:cxn modelId="{1D2D6E9B-B610-4550-959E-D5A6F86FD650}" type="presParOf" srcId="{2B11BF16-614C-4BF7-8164-BFD8E67D8271}" destId="{4AA1E8B4-3819-4601-BAF9-4CD71D3FD5E2}" srcOrd="0" destOrd="0" presId="urn:microsoft.com/office/officeart/2005/8/layout/process1"/>
    <dgm:cxn modelId="{C908D7C2-4B57-4649-A604-F8089367F76A}" type="presParOf" srcId="{D7ACA92C-4303-4FDC-AE89-999E80F5B73C}" destId="{B606B04B-DA70-4AF5-ACC6-33AE5329BB18}" srcOrd="2" destOrd="0" presId="urn:microsoft.com/office/officeart/2005/8/layout/process1"/>
    <dgm:cxn modelId="{EE2FCB30-BECA-4530-A3B1-8E64B23CF9E1}" type="presParOf" srcId="{D7ACA92C-4303-4FDC-AE89-999E80F5B73C}" destId="{15338F0F-9CBA-4D3E-8894-4702200D45AB}" srcOrd="3" destOrd="0" presId="urn:microsoft.com/office/officeart/2005/8/layout/process1"/>
    <dgm:cxn modelId="{83664E99-D221-43CD-8DA3-967F9EFBB842}" type="presParOf" srcId="{15338F0F-9CBA-4D3E-8894-4702200D45AB}" destId="{758292BB-6809-4220-A6D3-D00865B7E957}" srcOrd="0" destOrd="0" presId="urn:microsoft.com/office/officeart/2005/8/layout/process1"/>
    <dgm:cxn modelId="{583B2E78-3AD7-4AE0-AC7A-DDA3E110E56B}" type="presParOf" srcId="{D7ACA92C-4303-4FDC-AE89-999E80F5B73C}" destId="{89745367-4C85-4627-9F52-8848E499322A}" srcOrd="4" destOrd="0" presId="urn:microsoft.com/office/officeart/2005/8/layout/process1"/>
    <dgm:cxn modelId="{0133676A-3B58-4098-8B58-9A828A65C3F7}" type="presParOf" srcId="{D7ACA92C-4303-4FDC-AE89-999E80F5B73C}" destId="{902A277D-61FE-4D8D-AC52-DE985D5A81FA}" srcOrd="5" destOrd="0" presId="urn:microsoft.com/office/officeart/2005/8/layout/process1"/>
    <dgm:cxn modelId="{EA94516E-09A3-45DA-8D85-3CA2E543AD3B}" type="presParOf" srcId="{902A277D-61FE-4D8D-AC52-DE985D5A81FA}" destId="{BDF1F974-11F6-465F-8705-AD7B47565C50}" srcOrd="0" destOrd="0" presId="urn:microsoft.com/office/officeart/2005/8/layout/process1"/>
    <dgm:cxn modelId="{0684107B-EFD8-49BE-B4A5-9F5A50E0355E}" type="presParOf" srcId="{D7ACA92C-4303-4FDC-AE89-999E80F5B73C}" destId="{F4D33931-4928-49DE-A7EE-07886DC15B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A2E0D4-07C8-4203-AF05-4B8B31F99A75}" type="doc">
      <dgm:prSet loTypeId="urn:microsoft.com/office/officeart/2005/8/layout/process1" loCatId="process" qsTypeId="urn:microsoft.com/office/officeart/2005/8/quickstyle/simple2" qsCatId="simple" csTypeId="urn:microsoft.com/office/officeart/2005/8/colors/accent5_2" csCatId="accent5" phldr="1"/>
      <dgm:spPr/>
    </dgm:pt>
    <dgm:pt modelId="{34142F27-AD7B-4CB6-AA76-0AC8CF4708B3}">
      <dgm:prSet phldrT="[テキスト]" custT="1"/>
      <dgm:spPr/>
      <dgm:t>
        <a:bodyPr/>
        <a:lstStyle/>
        <a:p>
          <a:pPr>
            <a:lnSpc>
              <a:spcPct val="50000"/>
            </a:lnSpc>
          </a:pPr>
          <a:r>
            <a:rPr kumimoji="1" lang="en-US" altLang="ja-JP" sz="1200" dirty="0" smtClean="0"/>
            <a:t>CPU</a:t>
          </a:r>
          <a:r>
            <a:rPr kumimoji="1" lang="ja-JP" altLang="en-US" sz="1200" dirty="0" smtClean="0"/>
            <a:t>プロファイル</a:t>
          </a:r>
          <a:endParaRPr kumimoji="1" lang="en-US" altLang="ja-JP" sz="1200" dirty="0" smtClean="0"/>
        </a:p>
        <a:p>
          <a:pPr>
            <a:lnSpc>
              <a:spcPct val="50000"/>
            </a:lnSpc>
          </a:pPr>
          <a:r>
            <a:rPr kumimoji="1" lang="ja-JP" altLang="en-US" sz="1200" dirty="0" smtClean="0"/>
            <a:t>マーカー</a:t>
          </a:r>
          <a:endParaRPr kumimoji="1" lang="en-US" altLang="ja-JP" sz="1200" dirty="0" smtClean="0"/>
        </a:p>
        <a:p>
          <a:pPr>
            <a:lnSpc>
              <a:spcPct val="50000"/>
            </a:lnSpc>
          </a:pPr>
          <a:r>
            <a:rPr kumimoji="1" lang="ja-JP" altLang="en-US" sz="1200" dirty="0" smtClean="0"/>
            <a:t>メモリプロファイル</a:t>
          </a:r>
          <a:endParaRPr kumimoji="1" lang="ja-JP" altLang="en-US" sz="1200" dirty="0"/>
        </a:p>
      </dgm:t>
    </dgm:pt>
    <dgm:pt modelId="{785B129F-A981-4077-991A-2822D38B7EF4}" type="parTrans" cxnId="{7146FD52-51FB-4691-AC8B-16FA05ED37F5}">
      <dgm:prSet/>
      <dgm:spPr/>
      <dgm:t>
        <a:bodyPr/>
        <a:lstStyle/>
        <a:p>
          <a:endParaRPr kumimoji="1" lang="ja-JP" altLang="en-US"/>
        </a:p>
      </dgm:t>
    </dgm:pt>
    <dgm:pt modelId="{BC0D48FD-8303-48E4-A20A-788CC0549750}" type="sibTrans" cxnId="{7146FD52-51FB-4691-AC8B-16FA05ED37F5}">
      <dgm:prSet/>
      <dgm:spPr/>
      <dgm:t>
        <a:bodyPr/>
        <a:lstStyle/>
        <a:p>
          <a:endParaRPr kumimoji="1" lang="ja-JP" altLang="en-US"/>
        </a:p>
      </dgm:t>
    </dgm:pt>
    <dgm:pt modelId="{DD74ADB5-AB6F-41AE-9B7D-95A839E8571B}">
      <dgm:prSet phldrT="[テキスト]" custT="1"/>
      <dgm:spPr/>
      <dgm:t>
        <a:bodyPr/>
        <a:lstStyle/>
        <a:p>
          <a:r>
            <a:rPr kumimoji="1" lang="ja-JP" altLang="en-US" sz="1800" dirty="0" smtClean="0"/>
            <a:t>複数の</a:t>
          </a:r>
          <a:r>
            <a:rPr kumimoji="1" lang="en-US" altLang="ja-JP" sz="1800" dirty="0" smtClean="0"/>
            <a:t>CSV</a:t>
          </a:r>
          <a:endParaRPr kumimoji="1" lang="ja-JP" altLang="en-US" sz="1800" dirty="0"/>
        </a:p>
      </dgm:t>
    </dgm:pt>
    <dgm:pt modelId="{28D2AFFF-8D94-4AEF-B2E4-0620B65A70E5}" type="parTrans" cxnId="{D47EBB2F-D24D-4084-A661-054C1824FDA0}">
      <dgm:prSet/>
      <dgm:spPr/>
      <dgm:t>
        <a:bodyPr/>
        <a:lstStyle/>
        <a:p>
          <a:endParaRPr kumimoji="1" lang="ja-JP" altLang="en-US"/>
        </a:p>
      </dgm:t>
    </dgm:pt>
    <dgm:pt modelId="{CCD6A7AA-6D5B-4391-A23F-A23BFEEB3202}" type="sibTrans" cxnId="{D47EBB2F-D24D-4084-A661-054C1824FDA0}">
      <dgm:prSet/>
      <dgm:spPr/>
      <dgm:t>
        <a:bodyPr/>
        <a:lstStyle/>
        <a:p>
          <a:endParaRPr kumimoji="1" lang="ja-JP" altLang="en-US"/>
        </a:p>
      </dgm:t>
    </dgm:pt>
    <dgm:pt modelId="{0F3D8BB5-288D-4D1A-A87A-F33EF9E1B876}" type="pres">
      <dgm:prSet presAssocID="{0EA2E0D4-07C8-4203-AF05-4B8B31F99A75}" presName="Name0" presStyleCnt="0">
        <dgm:presLayoutVars>
          <dgm:dir/>
          <dgm:resizeHandles val="exact"/>
        </dgm:presLayoutVars>
      </dgm:prSet>
      <dgm:spPr/>
    </dgm:pt>
    <dgm:pt modelId="{26D4579F-779B-45F4-9DE1-C794BB920CC1}" type="pres">
      <dgm:prSet presAssocID="{34142F27-AD7B-4CB6-AA76-0AC8CF4708B3}" presName="node" presStyleLbl="node1" presStyleIdx="0" presStyleCnt="2" custScaleX="58089" custScaleY="8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3ABABE-E081-458F-9E27-D2604FFD9A35}" type="pres">
      <dgm:prSet presAssocID="{BC0D48FD-8303-48E4-A20A-788CC0549750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1376628C-2978-494B-A88C-DEEC02243A35}" type="pres">
      <dgm:prSet presAssocID="{BC0D48FD-8303-48E4-A20A-788CC0549750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12DEAFD8-2932-42B1-B399-3CCA47ED4A69}" type="pres">
      <dgm:prSet presAssocID="{DD74ADB5-AB6F-41AE-9B7D-95A839E8571B}" presName="node" presStyleLbl="node1" presStyleIdx="1" presStyleCnt="2" custScaleX="49393" custScaleY="6879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A659D38-B5D7-4763-BC80-402AC760E2FD}" type="presOf" srcId="{BC0D48FD-8303-48E4-A20A-788CC0549750}" destId="{2C3ABABE-E081-458F-9E27-D2604FFD9A35}" srcOrd="0" destOrd="0" presId="urn:microsoft.com/office/officeart/2005/8/layout/process1"/>
    <dgm:cxn modelId="{BF4CA0F2-876D-4F19-A9C1-7955ADD91F84}" type="presOf" srcId="{0EA2E0D4-07C8-4203-AF05-4B8B31F99A75}" destId="{0F3D8BB5-288D-4D1A-A87A-F33EF9E1B876}" srcOrd="0" destOrd="0" presId="urn:microsoft.com/office/officeart/2005/8/layout/process1"/>
    <dgm:cxn modelId="{7146FD52-51FB-4691-AC8B-16FA05ED37F5}" srcId="{0EA2E0D4-07C8-4203-AF05-4B8B31F99A75}" destId="{34142F27-AD7B-4CB6-AA76-0AC8CF4708B3}" srcOrd="0" destOrd="0" parTransId="{785B129F-A981-4077-991A-2822D38B7EF4}" sibTransId="{BC0D48FD-8303-48E4-A20A-788CC0549750}"/>
    <dgm:cxn modelId="{DC342880-5310-4AC4-9C63-078F043E8F0A}" type="presOf" srcId="{BC0D48FD-8303-48E4-A20A-788CC0549750}" destId="{1376628C-2978-494B-A88C-DEEC02243A35}" srcOrd="1" destOrd="0" presId="urn:microsoft.com/office/officeart/2005/8/layout/process1"/>
    <dgm:cxn modelId="{42D6FD50-525F-4F15-8C71-2B48065E750C}" type="presOf" srcId="{DD74ADB5-AB6F-41AE-9B7D-95A839E8571B}" destId="{12DEAFD8-2932-42B1-B399-3CCA47ED4A69}" srcOrd="0" destOrd="0" presId="urn:microsoft.com/office/officeart/2005/8/layout/process1"/>
    <dgm:cxn modelId="{D47EBB2F-D24D-4084-A661-054C1824FDA0}" srcId="{0EA2E0D4-07C8-4203-AF05-4B8B31F99A75}" destId="{DD74ADB5-AB6F-41AE-9B7D-95A839E8571B}" srcOrd="1" destOrd="0" parTransId="{28D2AFFF-8D94-4AEF-B2E4-0620B65A70E5}" sibTransId="{CCD6A7AA-6D5B-4391-A23F-A23BFEEB3202}"/>
    <dgm:cxn modelId="{05CFC81A-F3AD-4FFE-8CB8-1D68694FC976}" type="presOf" srcId="{34142F27-AD7B-4CB6-AA76-0AC8CF4708B3}" destId="{26D4579F-779B-45F4-9DE1-C794BB920CC1}" srcOrd="0" destOrd="0" presId="urn:microsoft.com/office/officeart/2005/8/layout/process1"/>
    <dgm:cxn modelId="{C0D0D1FC-CAC2-4FA4-A93F-6BF138537D98}" type="presParOf" srcId="{0F3D8BB5-288D-4D1A-A87A-F33EF9E1B876}" destId="{26D4579F-779B-45F4-9DE1-C794BB920CC1}" srcOrd="0" destOrd="0" presId="urn:microsoft.com/office/officeart/2005/8/layout/process1"/>
    <dgm:cxn modelId="{314734E1-8DCB-4BC9-8885-B1D18629032D}" type="presParOf" srcId="{0F3D8BB5-288D-4D1A-A87A-F33EF9E1B876}" destId="{2C3ABABE-E081-458F-9E27-D2604FFD9A35}" srcOrd="1" destOrd="0" presId="urn:microsoft.com/office/officeart/2005/8/layout/process1"/>
    <dgm:cxn modelId="{5DEF12FC-C0B1-4E02-ADC0-E9433421F7FF}" type="presParOf" srcId="{2C3ABABE-E081-458F-9E27-D2604FFD9A35}" destId="{1376628C-2978-494B-A88C-DEEC02243A35}" srcOrd="0" destOrd="0" presId="urn:microsoft.com/office/officeart/2005/8/layout/process1"/>
    <dgm:cxn modelId="{B014E470-C2EC-43DC-9382-7FAEFDF6A735}" type="presParOf" srcId="{0F3D8BB5-288D-4D1A-A87A-F33EF9E1B876}" destId="{12DEAFD8-2932-42B1-B399-3CCA47ED4A6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19821-96C4-4FB9-82F0-18C7E96FF8DF}" type="doc">
      <dgm:prSet loTypeId="urn:microsoft.com/office/officeart/2005/8/layout/process1" loCatId="process" qsTypeId="urn:microsoft.com/office/officeart/2005/8/quickstyle/simple2" qsCatId="simple" csTypeId="urn:microsoft.com/office/officeart/2005/8/colors/accent5_2" csCatId="accent5" phldr="1"/>
      <dgm:spPr/>
    </dgm:pt>
    <dgm:pt modelId="{84CE4BDC-8DA2-4AA5-B63A-743C63912DCE}">
      <dgm:prSet/>
      <dgm:spPr>
        <a:solidFill>
          <a:srgbClr val="006600"/>
        </a:solidFill>
      </dgm:spPr>
      <dgm:t>
        <a:bodyPr/>
        <a:lstStyle/>
        <a:p>
          <a:r>
            <a:rPr kumimoji="1" lang="ja-JP" altLang="en-US" dirty="0" smtClean="0"/>
            <a:t>結果を可視化</a:t>
          </a:r>
          <a:endParaRPr kumimoji="1" lang="ja-JP" altLang="en-US" dirty="0"/>
        </a:p>
      </dgm:t>
    </dgm:pt>
    <dgm:pt modelId="{184B9E22-E195-4E61-B3B9-A5C8BD0E96B3}" type="sibTrans" cxnId="{0F7E941D-3EA8-4C40-8A8C-1E0AA3D65004}">
      <dgm:prSet/>
      <dgm:spPr/>
      <dgm:t>
        <a:bodyPr/>
        <a:lstStyle/>
        <a:p>
          <a:endParaRPr kumimoji="1" lang="ja-JP" altLang="en-US"/>
        </a:p>
      </dgm:t>
    </dgm:pt>
    <dgm:pt modelId="{F3C6835D-4472-4075-BFA2-BDDDA3DE4AB6}" type="parTrans" cxnId="{0F7E941D-3EA8-4C40-8A8C-1E0AA3D65004}">
      <dgm:prSet/>
      <dgm:spPr/>
      <dgm:t>
        <a:bodyPr/>
        <a:lstStyle/>
        <a:p>
          <a:endParaRPr kumimoji="1" lang="ja-JP" altLang="en-US"/>
        </a:p>
      </dgm:t>
    </dgm:pt>
    <dgm:pt modelId="{0167C5A4-4D72-4369-96C4-0FC441E71B07}">
      <dgm:prSet phldrT="[テキスト]"/>
      <dgm:spPr>
        <a:solidFill>
          <a:srgbClr val="006600"/>
        </a:solidFill>
      </dgm:spPr>
      <dgm:t>
        <a:bodyPr/>
        <a:lstStyle/>
        <a:p>
          <a:r>
            <a:rPr kumimoji="1" lang="ja-JP" altLang="en-US" dirty="0" smtClean="0"/>
            <a:t>デプロイ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プロファイル</a:t>
          </a:r>
          <a:endParaRPr kumimoji="1" lang="ja-JP" altLang="en-US" dirty="0"/>
        </a:p>
      </dgm:t>
    </dgm:pt>
    <dgm:pt modelId="{3DA6B594-31C7-4F8B-B605-6694B7EB5BD9}" type="sibTrans" cxnId="{0DE36A82-CA98-4F43-A639-F7DE00A54DD6}">
      <dgm:prSet/>
      <dgm:spPr/>
      <dgm:t>
        <a:bodyPr/>
        <a:lstStyle/>
        <a:p>
          <a:endParaRPr kumimoji="1" lang="ja-JP" altLang="en-US"/>
        </a:p>
      </dgm:t>
    </dgm:pt>
    <dgm:pt modelId="{2A32AA6E-7014-48B5-8B2C-5F859FBA1F18}" type="parTrans" cxnId="{0DE36A82-CA98-4F43-A639-F7DE00A54DD6}">
      <dgm:prSet/>
      <dgm:spPr/>
      <dgm:t>
        <a:bodyPr/>
        <a:lstStyle/>
        <a:p>
          <a:endParaRPr kumimoji="1" lang="ja-JP" altLang="en-US"/>
        </a:p>
      </dgm:t>
    </dgm:pt>
    <dgm:pt modelId="{E95AA8FB-66E7-4585-942C-C6CCFFB4DCF1}">
      <dgm:prSet phldrT="[テキスト]"/>
      <dgm:spPr>
        <a:solidFill>
          <a:srgbClr val="006600"/>
        </a:solidFill>
      </dgm:spPr>
      <dgm:t>
        <a:bodyPr/>
        <a:lstStyle/>
        <a:p>
          <a:r>
            <a:rPr kumimoji="1" lang="ja-JP" altLang="en-US" dirty="0" smtClean="0"/>
            <a:t>コミット</a:t>
          </a:r>
          <a:endParaRPr kumimoji="1" lang="ja-JP" altLang="en-US" dirty="0"/>
        </a:p>
      </dgm:t>
    </dgm:pt>
    <dgm:pt modelId="{909B5287-7C15-4ED3-8955-5CDDB7DC6F86}" type="sibTrans" cxnId="{E047767A-55F1-4E54-99AE-CA79C9241038}">
      <dgm:prSet/>
      <dgm:spPr/>
      <dgm:t>
        <a:bodyPr/>
        <a:lstStyle/>
        <a:p>
          <a:endParaRPr kumimoji="1" lang="ja-JP" altLang="en-US"/>
        </a:p>
      </dgm:t>
    </dgm:pt>
    <dgm:pt modelId="{8F22C22E-A733-4C04-9DC0-D4F5E53BA050}" type="parTrans" cxnId="{E047767A-55F1-4E54-99AE-CA79C9241038}">
      <dgm:prSet/>
      <dgm:spPr/>
      <dgm:t>
        <a:bodyPr/>
        <a:lstStyle/>
        <a:p>
          <a:endParaRPr kumimoji="1" lang="ja-JP" altLang="en-US"/>
        </a:p>
      </dgm:t>
    </dgm:pt>
    <dgm:pt modelId="{038D9938-9082-4F63-A829-C6AECF041E89}">
      <dgm:prSet phldrT="[テキスト]"/>
      <dgm:spPr>
        <a:solidFill>
          <a:srgbClr val="FF9900"/>
        </a:solidFill>
      </dgm:spPr>
      <dgm:t>
        <a:bodyPr/>
        <a:lstStyle/>
        <a:p>
          <a:r>
            <a:rPr kumimoji="1" lang="ja-JP" altLang="en-US" dirty="0" smtClean="0"/>
            <a:t>実装</a:t>
          </a:r>
          <a:r>
            <a:rPr kumimoji="1" lang="en-US" altLang="ja-JP" dirty="0" smtClean="0"/>
            <a:t>/</a:t>
          </a:r>
          <a:r>
            <a:rPr kumimoji="1" lang="ja-JP" altLang="en-US" dirty="0" smtClean="0"/>
            <a:t>最適化</a:t>
          </a:r>
          <a:endParaRPr kumimoji="1" lang="ja-JP" altLang="en-US" dirty="0"/>
        </a:p>
      </dgm:t>
    </dgm:pt>
    <dgm:pt modelId="{A4AA8064-A4F7-4A83-8DD7-8E3E2066A7FA}" type="sibTrans" cxnId="{257C2AE7-22ED-4FAF-A11F-5D264D0FFB14}">
      <dgm:prSet/>
      <dgm:spPr/>
      <dgm:t>
        <a:bodyPr/>
        <a:lstStyle/>
        <a:p>
          <a:endParaRPr kumimoji="1" lang="ja-JP" altLang="en-US"/>
        </a:p>
      </dgm:t>
    </dgm:pt>
    <dgm:pt modelId="{5B31E10C-5EA0-4D08-96CF-75AAB563AD26}" type="parTrans" cxnId="{257C2AE7-22ED-4FAF-A11F-5D264D0FFB14}">
      <dgm:prSet/>
      <dgm:spPr/>
      <dgm:t>
        <a:bodyPr/>
        <a:lstStyle/>
        <a:p>
          <a:endParaRPr kumimoji="1" lang="ja-JP" altLang="en-US"/>
        </a:p>
      </dgm:t>
    </dgm:pt>
    <dgm:pt modelId="{D7ACA92C-4303-4FDC-AE89-999E80F5B73C}" type="pres">
      <dgm:prSet presAssocID="{1F519821-96C4-4FB9-82F0-18C7E96FF8DF}" presName="Name0" presStyleCnt="0">
        <dgm:presLayoutVars>
          <dgm:dir/>
          <dgm:resizeHandles val="exact"/>
        </dgm:presLayoutVars>
      </dgm:prSet>
      <dgm:spPr/>
    </dgm:pt>
    <dgm:pt modelId="{277D3CDF-F6EB-42D2-A642-7D42837F097E}" type="pres">
      <dgm:prSet presAssocID="{038D9938-9082-4F63-A829-C6AECF041E89}" presName="node" presStyleLbl="node1" presStyleIdx="0" presStyleCnt="4" custScaleY="866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11BF16-614C-4BF7-8164-BFD8E67D8271}" type="pres">
      <dgm:prSet presAssocID="{A4AA8064-A4F7-4A83-8DD7-8E3E2066A7FA}" presName="sibTrans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4AA1E8B4-3819-4601-BAF9-4CD71D3FD5E2}" type="pres">
      <dgm:prSet presAssocID="{A4AA8064-A4F7-4A83-8DD7-8E3E2066A7FA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B606B04B-DA70-4AF5-ACC6-33AE5329BB18}" type="pres">
      <dgm:prSet presAssocID="{E95AA8FB-66E7-4585-942C-C6CCFFB4DCF1}" presName="node" presStyleLbl="node1" presStyleIdx="1" presStyleCnt="4" custScaleY="866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338F0F-9CBA-4D3E-8894-4702200D45AB}" type="pres">
      <dgm:prSet presAssocID="{909B5287-7C15-4ED3-8955-5CDDB7DC6F86}" presName="sibTrans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758292BB-6809-4220-A6D3-D00865B7E957}" type="pres">
      <dgm:prSet presAssocID="{909B5287-7C15-4ED3-8955-5CDDB7DC6F86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89745367-4C85-4627-9F52-8848E499322A}" type="pres">
      <dgm:prSet presAssocID="{0167C5A4-4D72-4369-96C4-0FC441E71B07}" presName="node" presStyleLbl="node1" presStyleIdx="2" presStyleCnt="4" custScaleY="866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2A277D-61FE-4D8D-AC52-DE985D5A81FA}" type="pres">
      <dgm:prSet presAssocID="{3DA6B594-31C7-4F8B-B605-6694B7EB5BD9}" presName="sibTrans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BDF1F974-11F6-465F-8705-AD7B47565C50}" type="pres">
      <dgm:prSet presAssocID="{3DA6B594-31C7-4F8B-B605-6694B7EB5BD9}" presName="connectorText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F4D33931-4928-49DE-A7EE-07886DC15B88}" type="pres">
      <dgm:prSet presAssocID="{84CE4BDC-8DA2-4AA5-B63A-743C63912DCE}" presName="node" presStyleLbl="node1" presStyleIdx="3" presStyleCnt="4" custScaleY="866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552BEB0-82AF-4948-A49B-18A0377C7025}" type="presOf" srcId="{E95AA8FB-66E7-4585-942C-C6CCFFB4DCF1}" destId="{B606B04B-DA70-4AF5-ACC6-33AE5329BB18}" srcOrd="0" destOrd="0" presId="urn:microsoft.com/office/officeart/2005/8/layout/process1"/>
    <dgm:cxn modelId="{257C2AE7-22ED-4FAF-A11F-5D264D0FFB14}" srcId="{1F519821-96C4-4FB9-82F0-18C7E96FF8DF}" destId="{038D9938-9082-4F63-A829-C6AECF041E89}" srcOrd="0" destOrd="0" parTransId="{5B31E10C-5EA0-4D08-96CF-75AAB563AD26}" sibTransId="{A4AA8064-A4F7-4A83-8DD7-8E3E2066A7FA}"/>
    <dgm:cxn modelId="{35D0B9B4-B399-494D-BE65-7D6812383B8C}" type="presOf" srcId="{A4AA8064-A4F7-4A83-8DD7-8E3E2066A7FA}" destId="{2B11BF16-614C-4BF7-8164-BFD8E67D8271}" srcOrd="0" destOrd="0" presId="urn:microsoft.com/office/officeart/2005/8/layout/process1"/>
    <dgm:cxn modelId="{5CCA928C-F63B-4F40-B879-418DE2650772}" type="presOf" srcId="{1F519821-96C4-4FB9-82F0-18C7E96FF8DF}" destId="{D7ACA92C-4303-4FDC-AE89-999E80F5B73C}" srcOrd="0" destOrd="0" presId="urn:microsoft.com/office/officeart/2005/8/layout/process1"/>
    <dgm:cxn modelId="{EAA6E4D4-D25B-4014-9548-2F2FE54B68E5}" type="presOf" srcId="{038D9938-9082-4F63-A829-C6AECF041E89}" destId="{277D3CDF-F6EB-42D2-A642-7D42837F097E}" srcOrd="0" destOrd="0" presId="urn:microsoft.com/office/officeart/2005/8/layout/process1"/>
    <dgm:cxn modelId="{E047767A-55F1-4E54-99AE-CA79C9241038}" srcId="{1F519821-96C4-4FB9-82F0-18C7E96FF8DF}" destId="{E95AA8FB-66E7-4585-942C-C6CCFFB4DCF1}" srcOrd="1" destOrd="0" parTransId="{8F22C22E-A733-4C04-9DC0-D4F5E53BA050}" sibTransId="{909B5287-7C15-4ED3-8955-5CDDB7DC6F86}"/>
    <dgm:cxn modelId="{E3EAADCE-A116-4BA6-B09C-DE6B0377F3B8}" type="presOf" srcId="{3DA6B594-31C7-4F8B-B605-6694B7EB5BD9}" destId="{902A277D-61FE-4D8D-AC52-DE985D5A81FA}" srcOrd="0" destOrd="0" presId="urn:microsoft.com/office/officeart/2005/8/layout/process1"/>
    <dgm:cxn modelId="{73EF3600-0905-4FCB-B724-59C5313D5C67}" type="presOf" srcId="{A4AA8064-A4F7-4A83-8DD7-8E3E2066A7FA}" destId="{4AA1E8B4-3819-4601-BAF9-4CD71D3FD5E2}" srcOrd="1" destOrd="0" presId="urn:microsoft.com/office/officeart/2005/8/layout/process1"/>
    <dgm:cxn modelId="{1A95553D-2D05-40B3-BD9A-81ED2F567F83}" type="presOf" srcId="{84CE4BDC-8DA2-4AA5-B63A-743C63912DCE}" destId="{F4D33931-4928-49DE-A7EE-07886DC15B88}" srcOrd="0" destOrd="0" presId="urn:microsoft.com/office/officeart/2005/8/layout/process1"/>
    <dgm:cxn modelId="{14B63271-C507-40E0-8C67-3C1D0854F432}" type="presOf" srcId="{909B5287-7C15-4ED3-8955-5CDDB7DC6F86}" destId="{758292BB-6809-4220-A6D3-D00865B7E957}" srcOrd="1" destOrd="0" presId="urn:microsoft.com/office/officeart/2005/8/layout/process1"/>
    <dgm:cxn modelId="{324369C9-D17A-4AD4-96CA-D27ADA2C4BDF}" type="presOf" srcId="{0167C5A4-4D72-4369-96C4-0FC441E71B07}" destId="{89745367-4C85-4627-9F52-8848E499322A}" srcOrd="0" destOrd="0" presId="urn:microsoft.com/office/officeart/2005/8/layout/process1"/>
    <dgm:cxn modelId="{0F7E941D-3EA8-4C40-8A8C-1E0AA3D65004}" srcId="{1F519821-96C4-4FB9-82F0-18C7E96FF8DF}" destId="{84CE4BDC-8DA2-4AA5-B63A-743C63912DCE}" srcOrd="3" destOrd="0" parTransId="{F3C6835D-4472-4075-BFA2-BDDDA3DE4AB6}" sibTransId="{184B9E22-E195-4E61-B3B9-A5C8BD0E96B3}"/>
    <dgm:cxn modelId="{0DE36A82-CA98-4F43-A639-F7DE00A54DD6}" srcId="{1F519821-96C4-4FB9-82F0-18C7E96FF8DF}" destId="{0167C5A4-4D72-4369-96C4-0FC441E71B07}" srcOrd="2" destOrd="0" parTransId="{2A32AA6E-7014-48B5-8B2C-5F859FBA1F18}" sibTransId="{3DA6B594-31C7-4F8B-B605-6694B7EB5BD9}"/>
    <dgm:cxn modelId="{B8B2FAB6-2267-4A6D-BFE5-520D55356714}" type="presOf" srcId="{909B5287-7C15-4ED3-8955-5CDDB7DC6F86}" destId="{15338F0F-9CBA-4D3E-8894-4702200D45AB}" srcOrd="0" destOrd="0" presId="urn:microsoft.com/office/officeart/2005/8/layout/process1"/>
    <dgm:cxn modelId="{A8703B99-9949-4E9C-95FE-B6CDA4862FE8}" type="presOf" srcId="{3DA6B594-31C7-4F8B-B605-6694B7EB5BD9}" destId="{BDF1F974-11F6-465F-8705-AD7B47565C50}" srcOrd="1" destOrd="0" presId="urn:microsoft.com/office/officeart/2005/8/layout/process1"/>
    <dgm:cxn modelId="{9CED88E7-8A58-4276-BB06-FB3DFE26E696}" type="presParOf" srcId="{D7ACA92C-4303-4FDC-AE89-999E80F5B73C}" destId="{277D3CDF-F6EB-42D2-A642-7D42837F097E}" srcOrd="0" destOrd="0" presId="urn:microsoft.com/office/officeart/2005/8/layout/process1"/>
    <dgm:cxn modelId="{D9A18DAC-0EBE-4111-8F23-F3C6086831CB}" type="presParOf" srcId="{D7ACA92C-4303-4FDC-AE89-999E80F5B73C}" destId="{2B11BF16-614C-4BF7-8164-BFD8E67D8271}" srcOrd="1" destOrd="0" presId="urn:microsoft.com/office/officeart/2005/8/layout/process1"/>
    <dgm:cxn modelId="{0510C81F-0C70-41E8-A5BE-C9C2BD9D3EBA}" type="presParOf" srcId="{2B11BF16-614C-4BF7-8164-BFD8E67D8271}" destId="{4AA1E8B4-3819-4601-BAF9-4CD71D3FD5E2}" srcOrd="0" destOrd="0" presId="urn:microsoft.com/office/officeart/2005/8/layout/process1"/>
    <dgm:cxn modelId="{054645BF-F682-475E-9BE5-638DEA3C1642}" type="presParOf" srcId="{D7ACA92C-4303-4FDC-AE89-999E80F5B73C}" destId="{B606B04B-DA70-4AF5-ACC6-33AE5329BB18}" srcOrd="2" destOrd="0" presId="urn:microsoft.com/office/officeart/2005/8/layout/process1"/>
    <dgm:cxn modelId="{D14CF529-D1A3-4ED4-A323-06ACD8BAA42A}" type="presParOf" srcId="{D7ACA92C-4303-4FDC-AE89-999E80F5B73C}" destId="{15338F0F-9CBA-4D3E-8894-4702200D45AB}" srcOrd="3" destOrd="0" presId="urn:microsoft.com/office/officeart/2005/8/layout/process1"/>
    <dgm:cxn modelId="{B950E758-551C-49FC-B56D-5604308CE8AA}" type="presParOf" srcId="{15338F0F-9CBA-4D3E-8894-4702200D45AB}" destId="{758292BB-6809-4220-A6D3-D00865B7E957}" srcOrd="0" destOrd="0" presId="urn:microsoft.com/office/officeart/2005/8/layout/process1"/>
    <dgm:cxn modelId="{31AFB582-BA05-4181-A123-F57B8BE0FE8B}" type="presParOf" srcId="{D7ACA92C-4303-4FDC-AE89-999E80F5B73C}" destId="{89745367-4C85-4627-9F52-8848E499322A}" srcOrd="4" destOrd="0" presId="urn:microsoft.com/office/officeart/2005/8/layout/process1"/>
    <dgm:cxn modelId="{A2FFCF00-86DE-41E6-9776-86434DE033C8}" type="presParOf" srcId="{D7ACA92C-4303-4FDC-AE89-999E80F5B73C}" destId="{902A277D-61FE-4D8D-AC52-DE985D5A81FA}" srcOrd="5" destOrd="0" presId="urn:microsoft.com/office/officeart/2005/8/layout/process1"/>
    <dgm:cxn modelId="{DF111DF3-4065-4A17-827D-FDD0554C58BC}" type="presParOf" srcId="{902A277D-61FE-4D8D-AC52-DE985D5A81FA}" destId="{BDF1F974-11F6-465F-8705-AD7B47565C50}" srcOrd="0" destOrd="0" presId="urn:microsoft.com/office/officeart/2005/8/layout/process1"/>
    <dgm:cxn modelId="{E67FEAC9-30BC-4B9A-9D9E-D80EED423FC8}" type="presParOf" srcId="{D7ACA92C-4303-4FDC-AE89-999E80F5B73C}" destId="{F4D33931-4928-49DE-A7EE-07886DC15B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D818B6-BC18-4091-9C9B-1691D8B40235}" type="doc">
      <dgm:prSet loTypeId="urn:microsoft.com/office/officeart/2005/8/layout/cycle3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kumimoji="1" lang="ja-JP" altLang="en-US"/>
        </a:p>
      </dgm:t>
    </dgm:pt>
    <dgm:pt modelId="{695AB477-E9AC-48FE-BCB0-1B6998F38CBB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100" dirty="0" smtClean="0"/>
            <a:t>プロファイル</a:t>
          </a:r>
          <a:endParaRPr kumimoji="1" lang="ja-JP" altLang="en-US" sz="1100" dirty="0"/>
        </a:p>
      </dgm:t>
    </dgm:pt>
    <dgm:pt modelId="{F738A144-9CAA-4F12-ADCB-3644DDA9F3D1}" type="parTrans" cxnId="{CE849EC6-920D-4FF8-96B8-7DF74C4D0705}">
      <dgm:prSet/>
      <dgm:spPr/>
      <dgm:t>
        <a:bodyPr/>
        <a:lstStyle/>
        <a:p>
          <a:endParaRPr kumimoji="1" lang="ja-JP" altLang="en-US"/>
        </a:p>
      </dgm:t>
    </dgm:pt>
    <dgm:pt modelId="{510D3FEB-237F-4EA1-8593-64716B98F8C6}" type="sibTrans" cxnId="{CE849EC6-920D-4FF8-96B8-7DF74C4D0705}">
      <dgm:prSet/>
      <dgm:spPr/>
      <dgm:t>
        <a:bodyPr/>
        <a:lstStyle/>
        <a:p>
          <a:endParaRPr kumimoji="1" lang="ja-JP" altLang="en-US"/>
        </a:p>
      </dgm:t>
    </dgm:pt>
    <dgm:pt modelId="{937DA178-C124-48D6-8A30-90C6AF455789}">
      <dgm:prSet phldrT="[テキスト]"/>
      <dgm:spPr>
        <a:solidFill>
          <a:srgbClr val="006600"/>
        </a:solidFill>
      </dgm:spPr>
      <dgm:t>
        <a:bodyPr/>
        <a:lstStyle/>
        <a:p>
          <a:r>
            <a:rPr kumimoji="1" lang="ja-JP" altLang="en-US" dirty="0" smtClean="0"/>
            <a:t>可視化</a:t>
          </a:r>
          <a:endParaRPr kumimoji="1" lang="ja-JP" altLang="en-US" dirty="0"/>
        </a:p>
      </dgm:t>
    </dgm:pt>
    <dgm:pt modelId="{9CA2BBA0-409C-49AD-8C2E-589A4B575715}" type="sibTrans" cxnId="{C0CD7A4D-B2A1-4DBB-A5AE-58066A906336}">
      <dgm:prSet/>
      <dgm:spPr/>
      <dgm:t>
        <a:bodyPr/>
        <a:lstStyle/>
        <a:p>
          <a:endParaRPr kumimoji="1" lang="ja-JP" altLang="en-US"/>
        </a:p>
      </dgm:t>
    </dgm:pt>
    <dgm:pt modelId="{B3BE6425-D151-4D11-9D40-2AE556A420BB}" type="parTrans" cxnId="{C0CD7A4D-B2A1-4DBB-A5AE-58066A906336}">
      <dgm:prSet/>
      <dgm:spPr/>
      <dgm:t>
        <a:bodyPr/>
        <a:lstStyle/>
        <a:p>
          <a:endParaRPr kumimoji="1" lang="ja-JP" altLang="en-US"/>
        </a:p>
      </dgm:t>
    </dgm:pt>
    <dgm:pt modelId="{B553DE58-5FD5-41F1-8C12-66B05978C6BF}" type="pres">
      <dgm:prSet presAssocID="{CED818B6-BC18-4091-9C9B-1691D8B402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33266E1-164C-488F-B99A-EB949E9703BF}" type="pres">
      <dgm:prSet presAssocID="{CED818B6-BC18-4091-9C9B-1691D8B40235}" presName="node1" presStyleLbl="node1" presStyleIdx="0" presStyleCnt="2" custScaleX="118313" custLinFactNeighborX="0" custLinFactNeighborY="3374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03184C4-F000-4ACA-B367-B934082F60E1}" type="pres">
      <dgm:prSet presAssocID="{CED818B6-BC18-4091-9C9B-1691D8B40235}" presName="sibTrans" presStyleLbl="bgShp" presStyleIdx="0" presStyleCnt="1" custLinFactNeighborX="-4052" custLinFactNeighborY="1659"/>
      <dgm:spPr/>
      <dgm:t>
        <a:bodyPr/>
        <a:lstStyle/>
        <a:p>
          <a:endParaRPr kumimoji="1" lang="ja-JP" altLang="en-US"/>
        </a:p>
      </dgm:t>
    </dgm:pt>
    <dgm:pt modelId="{D6D81B1E-485C-43F7-927B-D1B00BDFAF81}" type="pres">
      <dgm:prSet presAssocID="{CED818B6-BC18-4091-9C9B-1691D8B40235}" presName="node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C3F015-66CA-45EF-91DA-BFD52E236C15}" type="pres">
      <dgm:prSet presAssocID="{CED818B6-BC18-4091-9C9B-1691D8B40235}" presName="sp1" presStyleCnt="0"/>
      <dgm:spPr/>
    </dgm:pt>
    <dgm:pt modelId="{BBC5C9BE-9FF3-4E81-B1E8-C7EA35DE9018}" type="pres">
      <dgm:prSet presAssocID="{CED818B6-BC18-4091-9C9B-1691D8B40235}" presName="sp2" presStyleCnt="0"/>
      <dgm:spPr/>
    </dgm:pt>
  </dgm:ptLst>
  <dgm:cxnLst>
    <dgm:cxn modelId="{97E177B2-2A09-4E39-8080-E372310DC46F}" type="presOf" srcId="{CED818B6-BC18-4091-9C9B-1691D8B40235}" destId="{B553DE58-5FD5-41F1-8C12-66B05978C6BF}" srcOrd="0" destOrd="0" presId="urn:microsoft.com/office/officeart/2005/8/layout/cycle3"/>
    <dgm:cxn modelId="{535B8AC2-40E0-49F4-83A6-5377189B76ED}" type="presOf" srcId="{937DA178-C124-48D6-8A30-90C6AF455789}" destId="{D6D81B1E-485C-43F7-927B-D1B00BDFAF81}" srcOrd="0" destOrd="0" presId="urn:microsoft.com/office/officeart/2005/8/layout/cycle3"/>
    <dgm:cxn modelId="{4703568F-70B2-46A8-AB95-B825183A4D44}" type="presOf" srcId="{510D3FEB-237F-4EA1-8593-64716B98F8C6}" destId="{F03184C4-F000-4ACA-B367-B934082F60E1}" srcOrd="0" destOrd="0" presId="urn:microsoft.com/office/officeart/2005/8/layout/cycle3"/>
    <dgm:cxn modelId="{5ACCE1E7-EA92-43EF-A47E-AAD8007A064C}" type="presOf" srcId="{695AB477-E9AC-48FE-BCB0-1B6998F38CBB}" destId="{D33266E1-164C-488F-B99A-EB949E9703BF}" srcOrd="0" destOrd="0" presId="urn:microsoft.com/office/officeart/2005/8/layout/cycle3"/>
    <dgm:cxn modelId="{C0CD7A4D-B2A1-4DBB-A5AE-58066A906336}" srcId="{CED818B6-BC18-4091-9C9B-1691D8B40235}" destId="{937DA178-C124-48D6-8A30-90C6AF455789}" srcOrd="1" destOrd="0" parTransId="{B3BE6425-D151-4D11-9D40-2AE556A420BB}" sibTransId="{9CA2BBA0-409C-49AD-8C2E-589A4B575715}"/>
    <dgm:cxn modelId="{CE849EC6-920D-4FF8-96B8-7DF74C4D0705}" srcId="{CED818B6-BC18-4091-9C9B-1691D8B40235}" destId="{695AB477-E9AC-48FE-BCB0-1B6998F38CBB}" srcOrd="0" destOrd="0" parTransId="{F738A144-9CAA-4F12-ADCB-3644DDA9F3D1}" sibTransId="{510D3FEB-237F-4EA1-8593-64716B98F8C6}"/>
    <dgm:cxn modelId="{5F3C5430-FC1B-4609-9473-50C5E1A35AA4}" type="presParOf" srcId="{B553DE58-5FD5-41F1-8C12-66B05978C6BF}" destId="{D33266E1-164C-488F-B99A-EB949E9703BF}" srcOrd="0" destOrd="0" presId="urn:microsoft.com/office/officeart/2005/8/layout/cycle3"/>
    <dgm:cxn modelId="{2AFE1755-60B2-44F2-B512-03093CADB1AF}" type="presParOf" srcId="{B553DE58-5FD5-41F1-8C12-66B05978C6BF}" destId="{F03184C4-F000-4ACA-B367-B934082F60E1}" srcOrd="1" destOrd="0" presId="urn:microsoft.com/office/officeart/2005/8/layout/cycle3"/>
    <dgm:cxn modelId="{42F3E805-3841-459F-B993-D4F926831FF7}" type="presParOf" srcId="{B553DE58-5FD5-41F1-8C12-66B05978C6BF}" destId="{D6D81B1E-485C-43F7-927B-D1B00BDFAF81}" srcOrd="2" destOrd="0" presId="urn:microsoft.com/office/officeart/2005/8/layout/cycle3"/>
    <dgm:cxn modelId="{F6117D7C-BA6F-4B0F-88AA-EF09F1FF8DCE}" type="presParOf" srcId="{B553DE58-5FD5-41F1-8C12-66B05978C6BF}" destId="{90C3F015-66CA-45EF-91DA-BFD52E236C15}" srcOrd="3" destOrd="0" presId="urn:microsoft.com/office/officeart/2005/8/layout/cycle3"/>
    <dgm:cxn modelId="{109666B2-80DA-437E-864A-76A4E88B1F0E}" type="presParOf" srcId="{B553DE58-5FD5-41F1-8C12-66B05978C6BF}" destId="{BBC5C9BE-9FF3-4E81-B1E8-C7EA35DE901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rgbClr val="C00000"/>
        </a:solidFill>
      </dgm:spPr>
      <dgm:t>
        <a:bodyPr/>
        <a:lstStyle/>
        <a:p>
          <a:r>
            <a:rPr kumimoji="1" lang="ja-JP" altLang="en-US" sz="1400" b="1" dirty="0" smtClean="0"/>
            <a:t>テストコード</a:t>
          </a:r>
          <a:endParaRPr kumimoji="1" lang="en-US" altLang="ja-JP" sz="140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200" b="1" dirty="0" smtClean="0"/>
            <a:t>遅くても動くコードを書く</a:t>
          </a:r>
          <a:endParaRPr kumimoji="1" lang="ja-JP" altLang="en-US" sz="12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400" b="1" dirty="0" smtClean="0"/>
            <a:t>プロファイル</a:t>
          </a:r>
          <a:endParaRPr kumimoji="1" lang="ja-JP" altLang="en-US" sz="14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800" b="1" dirty="0" smtClean="0"/>
            <a:t>最適化</a:t>
          </a:r>
          <a:endParaRPr kumimoji="1" lang="ja-JP" altLang="en-US" sz="1800" b="1" dirty="0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6896" custScaleY="810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79659" custScaleY="852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92298" custScaleY="808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78258" custScaleY="852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1D4AD7B9-B19D-4FE3-BFB4-3948AB0FEAFC}" type="presOf" srcId="{0892FA7D-DC1F-4822-BA9A-E1701B78B6FF}" destId="{2C219117-8A97-471F-8CDD-A28B7BBF4FBE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E5ED8E72-272E-4EB4-BB12-38494BF8E13A}" type="presOf" srcId="{0A51483D-6312-49E7-82CF-8C077F663BE6}" destId="{549844F6-6862-4B9E-B215-3A41F6EA3F28}" srcOrd="0" destOrd="0" presId="urn:microsoft.com/office/officeart/2005/8/layout/cycle3"/>
    <dgm:cxn modelId="{AC90A684-D455-4EC0-BF2D-5DE8CD07013B}" type="presOf" srcId="{8E29B3F5-31A6-44C5-BB7D-175B15AA9CCC}" destId="{2A113D7C-4A67-40C9-A9A7-E31E2E1C0EE4}" srcOrd="0" destOrd="0" presId="urn:microsoft.com/office/officeart/2005/8/layout/cycle3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0EBB3212-CA8B-4391-A893-DDD10F2B73CF}" type="presOf" srcId="{B201BB0A-B526-404A-A7C4-08D0DE32B940}" destId="{5E3D3080-CA67-4838-87E1-5B4015AB6D8D}" srcOrd="0" destOrd="0" presId="urn:microsoft.com/office/officeart/2005/8/layout/cycle3"/>
    <dgm:cxn modelId="{BC0E6343-12DC-4275-92CA-5D6325ADE9CB}" type="presOf" srcId="{4F3A4A8B-23F0-4BF7-8010-BB4AE7B23946}" destId="{FFD1CFF7-5AF2-411E-9660-7B846EB7BF61}" srcOrd="0" destOrd="0" presId="urn:microsoft.com/office/officeart/2005/8/layout/cycle3"/>
    <dgm:cxn modelId="{4ABAD495-EE33-4131-90BE-E4731C344AAE}" type="presOf" srcId="{F486FF6E-0B21-4D36-9DF1-14717F1EECB9}" destId="{D5C5707E-06DC-4B1A-89BA-A92E389D83B7}" srcOrd="0" destOrd="0" presId="urn:microsoft.com/office/officeart/2005/8/layout/cycle3"/>
    <dgm:cxn modelId="{D4E6CFAB-3AB3-42A6-9515-5B03FCBB4EC9}" type="presParOf" srcId="{D5C5707E-06DC-4B1A-89BA-A92E389D83B7}" destId="{BCF0DE63-3A69-493B-BACD-BA23F319B7AE}" srcOrd="0" destOrd="0" presId="urn:microsoft.com/office/officeart/2005/8/layout/cycle3"/>
    <dgm:cxn modelId="{22D168E9-DC3B-4F8F-BCF5-701C7D62A9B8}" type="presParOf" srcId="{BCF0DE63-3A69-493B-BACD-BA23F319B7AE}" destId="{FFD1CFF7-5AF2-411E-9660-7B846EB7BF61}" srcOrd="0" destOrd="0" presId="urn:microsoft.com/office/officeart/2005/8/layout/cycle3"/>
    <dgm:cxn modelId="{6B5C9F0B-70A8-4183-85E7-9C6ABC7E87D6}" type="presParOf" srcId="{BCF0DE63-3A69-493B-BACD-BA23F319B7AE}" destId="{2A113D7C-4A67-40C9-A9A7-E31E2E1C0EE4}" srcOrd="1" destOrd="0" presId="urn:microsoft.com/office/officeart/2005/8/layout/cycle3"/>
    <dgm:cxn modelId="{3A011AF3-A059-495E-908D-B468B0174E3D}" type="presParOf" srcId="{BCF0DE63-3A69-493B-BACD-BA23F319B7AE}" destId="{5E3D3080-CA67-4838-87E1-5B4015AB6D8D}" srcOrd="2" destOrd="0" presId="urn:microsoft.com/office/officeart/2005/8/layout/cycle3"/>
    <dgm:cxn modelId="{23715982-548F-4364-9FDD-954556D3552A}" type="presParOf" srcId="{BCF0DE63-3A69-493B-BACD-BA23F319B7AE}" destId="{549844F6-6862-4B9E-B215-3A41F6EA3F28}" srcOrd="3" destOrd="0" presId="urn:microsoft.com/office/officeart/2005/8/layout/cycle3"/>
    <dgm:cxn modelId="{F065AF3C-A77A-44F1-92FD-ED262CC71933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6FF6E-0B21-4D36-9DF1-14717F1EECB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4F3A4A8B-23F0-4BF7-8010-BB4AE7B23946}">
      <dgm:prSet phldrT="[テキスト]" custT="1"/>
      <dgm:spPr>
        <a:solidFill>
          <a:srgbClr val="C00000"/>
        </a:solidFill>
      </dgm:spPr>
      <dgm:t>
        <a:bodyPr/>
        <a:lstStyle/>
        <a:p>
          <a:r>
            <a:rPr kumimoji="1" lang="ja-JP" altLang="en-US" sz="1400" b="1" dirty="0" smtClean="0"/>
            <a:t>テストコード</a:t>
          </a:r>
          <a:endParaRPr kumimoji="1" lang="en-US" altLang="ja-JP" sz="1400" b="1" dirty="0" smtClean="0"/>
        </a:p>
      </dgm:t>
    </dgm:pt>
    <dgm:pt modelId="{427BDB80-29BB-43D4-98B1-FC166BA7E318}" type="parTrans" cxnId="{BF823637-4F6B-423C-83EF-015C0476D4A5}">
      <dgm:prSet/>
      <dgm:spPr/>
      <dgm:t>
        <a:bodyPr/>
        <a:lstStyle/>
        <a:p>
          <a:endParaRPr kumimoji="1" lang="ja-JP" altLang="en-US"/>
        </a:p>
      </dgm:t>
    </dgm:pt>
    <dgm:pt modelId="{8E29B3F5-31A6-44C5-BB7D-175B15AA9CCC}" type="sibTrans" cxnId="{BF823637-4F6B-423C-83EF-015C0476D4A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01BB0A-B526-404A-A7C4-08D0DE32B940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200" b="1" dirty="0" smtClean="0"/>
            <a:t>遅くても動くコードを書く</a:t>
          </a:r>
          <a:endParaRPr kumimoji="1" lang="ja-JP" altLang="en-US" sz="1200" b="1" dirty="0"/>
        </a:p>
      </dgm:t>
    </dgm:pt>
    <dgm:pt modelId="{253990E0-CA9B-47E9-9E98-4CE936C189D5}" type="par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12F3E87C-6346-46A9-8DF5-9DFA547139C3}" type="sibTrans" cxnId="{2129A9B0-BC48-4431-8FE9-F574B16E13F3}">
      <dgm:prSet/>
      <dgm:spPr/>
      <dgm:t>
        <a:bodyPr/>
        <a:lstStyle/>
        <a:p>
          <a:endParaRPr kumimoji="1" lang="ja-JP" altLang="en-US"/>
        </a:p>
      </dgm:t>
    </dgm:pt>
    <dgm:pt modelId="{0A51483D-6312-49E7-82CF-8C077F663BE6}">
      <dgm:prSet phldrT="[テキスト]" custT="1"/>
      <dgm:spPr>
        <a:solidFill>
          <a:srgbClr val="006600"/>
        </a:solidFill>
      </dgm:spPr>
      <dgm:t>
        <a:bodyPr/>
        <a:lstStyle/>
        <a:p>
          <a:r>
            <a:rPr kumimoji="1" lang="ja-JP" altLang="en-US" sz="1400" b="1" dirty="0" smtClean="0"/>
            <a:t>プロファイル</a:t>
          </a:r>
          <a:endParaRPr kumimoji="1" lang="ja-JP" altLang="en-US" sz="1400" b="1" dirty="0"/>
        </a:p>
      </dgm:t>
    </dgm:pt>
    <dgm:pt modelId="{F80EA02A-3CC9-43BD-95F6-F2F892415D09}" type="par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1C22DEA9-FC91-422B-9875-39F2B6E5D971}" type="sibTrans" cxnId="{6D88A5A9-484D-4E71-8000-6C6850133012}">
      <dgm:prSet/>
      <dgm:spPr/>
      <dgm:t>
        <a:bodyPr/>
        <a:lstStyle/>
        <a:p>
          <a:endParaRPr kumimoji="1" lang="ja-JP" altLang="en-US"/>
        </a:p>
      </dgm:t>
    </dgm:pt>
    <dgm:pt modelId="{0892FA7D-DC1F-4822-BA9A-E1701B78B6FF}">
      <dgm:prSet phldrT="[テキスト]" custT="1"/>
      <dgm:spPr>
        <a:solidFill>
          <a:srgbClr val="FF9900"/>
        </a:solidFill>
      </dgm:spPr>
      <dgm:t>
        <a:bodyPr/>
        <a:lstStyle/>
        <a:p>
          <a:r>
            <a:rPr kumimoji="1" lang="ja-JP" altLang="en-US" sz="1800" b="1" dirty="0" smtClean="0"/>
            <a:t>最適化</a:t>
          </a:r>
          <a:endParaRPr kumimoji="1" lang="ja-JP" altLang="en-US" sz="1800" b="1" dirty="0"/>
        </a:p>
      </dgm:t>
    </dgm:pt>
    <dgm:pt modelId="{4B1088C4-D6D4-49C5-8204-9959B8B5D6AC}" type="par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CE57706B-F8CA-4007-88F6-7A77973372AD}" type="sibTrans" cxnId="{F1DC6DC0-C631-4ECF-BA2B-F474460A2984}">
      <dgm:prSet/>
      <dgm:spPr/>
      <dgm:t>
        <a:bodyPr/>
        <a:lstStyle/>
        <a:p>
          <a:endParaRPr kumimoji="1" lang="ja-JP" altLang="en-US"/>
        </a:p>
      </dgm:t>
    </dgm:pt>
    <dgm:pt modelId="{D5C5707E-06DC-4B1A-89BA-A92E389D83B7}" type="pres">
      <dgm:prSet presAssocID="{F486FF6E-0B21-4D36-9DF1-14717F1EEC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CF0DE63-3A69-493B-BACD-BA23F319B7AE}" type="pres">
      <dgm:prSet presAssocID="{F486FF6E-0B21-4D36-9DF1-14717F1EECB9}" presName="cycle" presStyleCnt="0"/>
      <dgm:spPr/>
    </dgm:pt>
    <dgm:pt modelId="{FFD1CFF7-5AF2-411E-9660-7B846EB7BF61}" type="pres">
      <dgm:prSet presAssocID="{4F3A4A8B-23F0-4BF7-8010-BB4AE7B23946}" presName="nodeFirstNode" presStyleLbl="node1" presStyleIdx="0" presStyleCnt="4" custScaleX="86896" custScaleY="810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113D7C-4A67-40C9-A9A7-E31E2E1C0EE4}" type="pres">
      <dgm:prSet presAssocID="{8E29B3F5-31A6-44C5-BB7D-175B15AA9CCC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5E3D3080-CA67-4838-87E1-5B4015AB6D8D}" type="pres">
      <dgm:prSet presAssocID="{B201BB0A-B526-404A-A7C4-08D0DE32B940}" presName="nodeFollowingNodes" presStyleLbl="node1" presStyleIdx="1" presStyleCnt="4" custScaleX="79659" custScaleY="852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49844F6-6862-4B9E-B215-3A41F6EA3F28}" type="pres">
      <dgm:prSet presAssocID="{0A51483D-6312-49E7-82CF-8C077F663BE6}" presName="nodeFollowingNodes" presStyleLbl="node1" presStyleIdx="2" presStyleCnt="4" custScaleX="92298" custScaleY="808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219117-8A97-471F-8CDD-A28B7BBF4FBE}" type="pres">
      <dgm:prSet presAssocID="{0892FA7D-DC1F-4822-BA9A-E1701B78B6FF}" presName="nodeFollowingNodes" presStyleLbl="node1" presStyleIdx="3" presStyleCnt="4" custScaleX="78258" custScaleY="852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29A9B0-BC48-4431-8FE9-F574B16E13F3}" srcId="{F486FF6E-0B21-4D36-9DF1-14717F1EECB9}" destId="{B201BB0A-B526-404A-A7C4-08D0DE32B940}" srcOrd="1" destOrd="0" parTransId="{253990E0-CA9B-47E9-9E98-4CE936C189D5}" sibTransId="{12F3E87C-6346-46A9-8DF5-9DFA547139C3}"/>
    <dgm:cxn modelId="{6F3E2F5D-1985-4BBE-97A9-3659949B570F}" type="presOf" srcId="{4F3A4A8B-23F0-4BF7-8010-BB4AE7B23946}" destId="{FFD1CFF7-5AF2-411E-9660-7B846EB7BF61}" srcOrd="0" destOrd="0" presId="urn:microsoft.com/office/officeart/2005/8/layout/cycle3"/>
    <dgm:cxn modelId="{BF823637-4F6B-423C-83EF-015C0476D4A5}" srcId="{F486FF6E-0B21-4D36-9DF1-14717F1EECB9}" destId="{4F3A4A8B-23F0-4BF7-8010-BB4AE7B23946}" srcOrd="0" destOrd="0" parTransId="{427BDB80-29BB-43D4-98B1-FC166BA7E318}" sibTransId="{8E29B3F5-31A6-44C5-BB7D-175B15AA9CCC}"/>
    <dgm:cxn modelId="{82B09FBD-A6AE-4F63-BFDC-566903DAD74F}" type="presOf" srcId="{0A51483D-6312-49E7-82CF-8C077F663BE6}" destId="{549844F6-6862-4B9E-B215-3A41F6EA3F28}" srcOrd="0" destOrd="0" presId="urn:microsoft.com/office/officeart/2005/8/layout/cycle3"/>
    <dgm:cxn modelId="{F1DC6DC0-C631-4ECF-BA2B-F474460A2984}" srcId="{F486FF6E-0B21-4D36-9DF1-14717F1EECB9}" destId="{0892FA7D-DC1F-4822-BA9A-E1701B78B6FF}" srcOrd="3" destOrd="0" parTransId="{4B1088C4-D6D4-49C5-8204-9959B8B5D6AC}" sibTransId="{CE57706B-F8CA-4007-88F6-7A77973372AD}"/>
    <dgm:cxn modelId="{C088D2D3-2DD5-4A9C-9510-46A5673E7B3D}" type="presOf" srcId="{8E29B3F5-31A6-44C5-BB7D-175B15AA9CCC}" destId="{2A113D7C-4A67-40C9-A9A7-E31E2E1C0EE4}" srcOrd="0" destOrd="0" presId="urn:microsoft.com/office/officeart/2005/8/layout/cycle3"/>
    <dgm:cxn modelId="{6D88A5A9-484D-4E71-8000-6C6850133012}" srcId="{F486FF6E-0B21-4D36-9DF1-14717F1EECB9}" destId="{0A51483D-6312-49E7-82CF-8C077F663BE6}" srcOrd="2" destOrd="0" parTransId="{F80EA02A-3CC9-43BD-95F6-F2F892415D09}" sibTransId="{1C22DEA9-FC91-422B-9875-39F2B6E5D971}"/>
    <dgm:cxn modelId="{F04C3620-9385-45EF-A6F0-3ACCBE828829}" type="presOf" srcId="{F486FF6E-0B21-4D36-9DF1-14717F1EECB9}" destId="{D5C5707E-06DC-4B1A-89BA-A92E389D83B7}" srcOrd="0" destOrd="0" presId="urn:microsoft.com/office/officeart/2005/8/layout/cycle3"/>
    <dgm:cxn modelId="{F89B89AA-D001-4EAB-9BA0-453AABDC2743}" type="presOf" srcId="{B201BB0A-B526-404A-A7C4-08D0DE32B940}" destId="{5E3D3080-CA67-4838-87E1-5B4015AB6D8D}" srcOrd="0" destOrd="0" presId="urn:microsoft.com/office/officeart/2005/8/layout/cycle3"/>
    <dgm:cxn modelId="{7356E82B-466F-429E-B780-F2D695EC4FFC}" type="presOf" srcId="{0892FA7D-DC1F-4822-BA9A-E1701B78B6FF}" destId="{2C219117-8A97-471F-8CDD-A28B7BBF4FBE}" srcOrd="0" destOrd="0" presId="urn:microsoft.com/office/officeart/2005/8/layout/cycle3"/>
    <dgm:cxn modelId="{742D00C8-721E-4117-9BD3-6C8CCECA5E51}" type="presParOf" srcId="{D5C5707E-06DC-4B1A-89BA-A92E389D83B7}" destId="{BCF0DE63-3A69-493B-BACD-BA23F319B7AE}" srcOrd="0" destOrd="0" presId="urn:microsoft.com/office/officeart/2005/8/layout/cycle3"/>
    <dgm:cxn modelId="{7BDC2D07-FF75-47C2-B006-104D7A68A6A9}" type="presParOf" srcId="{BCF0DE63-3A69-493B-BACD-BA23F319B7AE}" destId="{FFD1CFF7-5AF2-411E-9660-7B846EB7BF61}" srcOrd="0" destOrd="0" presId="urn:microsoft.com/office/officeart/2005/8/layout/cycle3"/>
    <dgm:cxn modelId="{A722DBEB-9CB5-48E3-9AD6-AC44CD674928}" type="presParOf" srcId="{BCF0DE63-3A69-493B-BACD-BA23F319B7AE}" destId="{2A113D7C-4A67-40C9-A9A7-E31E2E1C0EE4}" srcOrd="1" destOrd="0" presId="urn:microsoft.com/office/officeart/2005/8/layout/cycle3"/>
    <dgm:cxn modelId="{266FB3B3-032F-424C-9AB9-6A9CDB2DFC91}" type="presParOf" srcId="{BCF0DE63-3A69-493B-BACD-BA23F319B7AE}" destId="{5E3D3080-CA67-4838-87E1-5B4015AB6D8D}" srcOrd="2" destOrd="0" presId="urn:microsoft.com/office/officeart/2005/8/layout/cycle3"/>
    <dgm:cxn modelId="{F72C45A4-CCAA-4397-A81F-65E5E628CB5E}" type="presParOf" srcId="{BCF0DE63-3A69-493B-BACD-BA23F319B7AE}" destId="{549844F6-6862-4B9E-B215-3A41F6EA3F28}" srcOrd="3" destOrd="0" presId="urn:microsoft.com/office/officeart/2005/8/layout/cycle3"/>
    <dgm:cxn modelId="{06CDA85C-37DD-493E-A58E-10036054072C}" type="presParOf" srcId="{BCF0DE63-3A69-493B-BACD-BA23F319B7AE}" destId="{2C219117-8A97-471F-8CDD-A28B7BBF4FB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F722A-CA40-46DA-B390-FA2B353E893F}">
      <dsp:nvSpPr>
        <dsp:cNvPr id="0" name=""/>
        <dsp:cNvSpPr/>
      </dsp:nvSpPr>
      <dsp:spPr>
        <a:xfrm>
          <a:off x="1990" y="234953"/>
          <a:ext cx="2425633" cy="9702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開発</a:t>
          </a:r>
          <a:endParaRPr kumimoji="1" lang="ja-JP" altLang="en-US" sz="2500" kern="1200" dirty="0"/>
        </a:p>
      </dsp:txBody>
      <dsp:txXfrm>
        <a:off x="487117" y="234953"/>
        <a:ext cx="1455380" cy="970253"/>
      </dsp:txXfrm>
    </dsp:sp>
    <dsp:sp modelId="{1A5FC848-571B-4A6C-9312-840376DDF922}">
      <dsp:nvSpPr>
        <dsp:cNvPr id="0" name=""/>
        <dsp:cNvSpPr/>
      </dsp:nvSpPr>
      <dsp:spPr>
        <a:xfrm>
          <a:off x="2185060" y="234953"/>
          <a:ext cx="2425633" cy="970253"/>
        </a:xfrm>
        <a:prstGeom prst="chevron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QA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負荷試験</a:t>
          </a:r>
          <a:endParaRPr kumimoji="1" lang="en-US" altLang="ja-JP" sz="1600" kern="1200" dirty="0" smtClean="0"/>
        </a:p>
      </dsp:txBody>
      <dsp:txXfrm>
        <a:off x="2670187" y="234953"/>
        <a:ext cx="1455380" cy="970253"/>
      </dsp:txXfrm>
    </dsp:sp>
    <dsp:sp modelId="{09B2E59C-ABD0-44F0-B3C8-9F57BD8202F4}">
      <dsp:nvSpPr>
        <dsp:cNvPr id="0" name=""/>
        <dsp:cNvSpPr/>
      </dsp:nvSpPr>
      <dsp:spPr>
        <a:xfrm>
          <a:off x="4368130" y="234953"/>
          <a:ext cx="2425633" cy="970253"/>
        </a:xfrm>
        <a:prstGeom prst="chevron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リリース</a:t>
          </a:r>
          <a:endParaRPr kumimoji="1" lang="ja-JP" altLang="en-US" sz="2500" kern="1200" dirty="0"/>
        </a:p>
      </dsp:txBody>
      <dsp:txXfrm>
        <a:off x="4853257" y="234953"/>
        <a:ext cx="1455380" cy="9702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16407" y="45918"/>
          <a:ext cx="1472397" cy="1472397"/>
        </a:xfrm>
        <a:prstGeom prst="circularArrow">
          <a:avLst>
            <a:gd name="adj1" fmla="val 4668"/>
            <a:gd name="adj2" fmla="val 272909"/>
            <a:gd name="adj3" fmla="val 13453672"/>
            <a:gd name="adj4" fmla="val 17621845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445069" y="45120"/>
          <a:ext cx="815073" cy="420111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50" b="1" kern="1200" dirty="0" smtClean="0"/>
            <a:t>テスト</a:t>
          </a:r>
          <a:r>
            <a:rPr kumimoji="1" lang="en-US" altLang="ja-JP" sz="1050" b="1" kern="1200" dirty="0" smtClean="0"/>
            <a:t/>
          </a:r>
          <a:br>
            <a:rPr kumimoji="1" lang="en-US" altLang="ja-JP" sz="1050" b="1" kern="1200" dirty="0" smtClean="0"/>
          </a:br>
          <a:r>
            <a:rPr kumimoji="1" lang="ja-JP" altLang="en-US" sz="1050" b="1" kern="1200" dirty="0" smtClean="0"/>
            <a:t>コード</a:t>
          </a:r>
          <a:endParaRPr kumimoji="1" lang="en-US" altLang="ja-JP" sz="1050" b="1" kern="1200" dirty="0" smtClean="0"/>
        </a:p>
      </dsp:txBody>
      <dsp:txXfrm>
        <a:off x="465577" y="65628"/>
        <a:ext cx="774057" cy="379095"/>
      </dsp:txXfrm>
    </dsp:sp>
    <dsp:sp modelId="{5E3D3080-CA67-4838-87E1-5B4015AB6D8D}">
      <dsp:nvSpPr>
        <dsp:cNvPr id="0" name=""/>
        <dsp:cNvSpPr/>
      </dsp:nvSpPr>
      <dsp:spPr>
        <a:xfrm>
          <a:off x="1076659" y="599823"/>
          <a:ext cx="617377" cy="382464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b="1" kern="1200" dirty="0"/>
        </a:p>
      </dsp:txBody>
      <dsp:txXfrm>
        <a:off x="1095329" y="618493"/>
        <a:ext cx="580037" cy="345124"/>
      </dsp:txXfrm>
    </dsp:sp>
    <dsp:sp modelId="{549844F6-6862-4B9E-B215-3A41F6EA3F28}">
      <dsp:nvSpPr>
        <dsp:cNvPr id="0" name=""/>
        <dsp:cNvSpPr/>
      </dsp:nvSpPr>
      <dsp:spPr>
        <a:xfrm>
          <a:off x="540060" y="1139363"/>
          <a:ext cx="715097" cy="315914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b="1" kern="1200" dirty="0"/>
        </a:p>
      </dsp:txBody>
      <dsp:txXfrm>
        <a:off x="555482" y="1154785"/>
        <a:ext cx="684253" cy="285070"/>
      </dsp:txXfrm>
    </dsp:sp>
    <dsp:sp modelId="{2C219117-8A97-471F-8CDD-A28B7BBF4FBE}">
      <dsp:nvSpPr>
        <dsp:cNvPr id="0" name=""/>
        <dsp:cNvSpPr/>
      </dsp:nvSpPr>
      <dsp:spPr>
        <a:xfrm>
          <a:off x="0" y="603361"/>
          <a:ext cx="607413" cy="35650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b="1" kern="1200" dirty="0"/>
        </a:p>
      </dsp:txBody>
      <dsp:txXfrm>
        <a:off x="17403" y="620764"/>
        <a:ext cx="572607" cy="3216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44355" y="93427"/>
          <a:ext cx="1472397" cy="1472397"/>
        </a:xfrm>
        <a:prstGeom prst="circularArrow">
          <a:avLst>
            <a:gd name="adj1" fmla="val 4668"/>
            <a:gd name="adj2" fmla="val 272909"/>
            <a:gd name="adj3" fmla="val 14055189"/>
            <a:gd name="adj4" fmla="val 17252589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463030" y="56273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481360" y="74603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765084" y="524690"/>
          <a:ext cx="905582" cy="510427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00" b="1" kern="1200" dirty="0" smtClean="0"/>
            <a:t>遅くても動くコード</a:t>
          </a:r>
          <a:endParaRPr kumimoji="1" lang="ja-JP" altLang="en-US" sz="1000" b="1" kern="1200" dirty="0"/>
        </a:p>
      </dsp:txBody>
      <dsp:txXfrm>
        <a:off x="790001" y="549607"/>
        <a:ext cx="855748" cy="460593"/>
      </dsp:txXfrm>
    </dsp:sp>
    <dsp:sp modelId="{549844F6-6862-4B9E-B215-3A41F6EA3F28}">
      <dsp:nvSpPr>
        <dsp:cNvPr id="0" name=""/>
        <dsp:cNvSpPr/>
      </dsp:nvSpPr>
      <dsp:spPr>
        <a:xfrm>
          <a:off x="468009" y="1128209"/>
          <a:ext cx="715097" cy="315914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b="1" kern="1200" dirty="0"/>
        </a:p>
      </dsp:txBody>
      <dsp:txXfrm>
        <a:off x="483431" y="1143631"/>
        <a:ext cx="684253" cy="285070"/>
      </dsp:txXfrm>
    </dsp:sp>
    <dsp:sp modelId="{2C219117-8A97-471F-8CDD-A28B7BBF4FBE}">
      <dsp:nvSpPr>
        <dsp:cNvPr id="0" name=""/>
        <dsp:cNvSpPr/>
      </dsp:nvSpPr>
      <dsp:spPr>
        <a:xfrm>
          <a:off x="-6837" y="592207"/>
          <a:ext cx="607413" cy="35650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b="1" kern="1200" dirty="0"/>
        </a:p>
      </dsp:txBody>
      <dsp:txXfrm>
        <a:off x="10566" y="609610"/>
        <a:ext cx="572607" cy="3216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14604" y="70153"/>
          <a:ext cx="1472397" cy="1472397"/>
        </a:xfrm>
        <a:prstGeom prst="circularArrow">
          <a:avLst>
            <a:gd name="adj1" fmla="val 4668"/>
            <a:gd name="adj2" fmla="val 272909"/>
            <a:gd name="adj3" fmla="val 14055189"/>
            <a:gd name="adj4" fmla="val 17252589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533278" y="33000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551608" y="51330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1085603" y="591435"/>
          <a:ext cx="624588" cy="33040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1101732" y="607564"/>
        <a:ext cx="592330" cy="298145"/>
      </dsp:txXfrm>
    </dsp:sp>
    <dsp:sp modelId="{549844F6-6862-4B9E-B215-3A41F6EA3F28}">
      <dsp:nvSpPr>
        <dsp:cNvPr id="0" name=""/>
        <dsp:cNvSpPr/>
      </dsp:nvSpPr>
      <dsp:spPr>
        <a:xfrm>
          <a:off x="396454" y="1058388"/>
          <a:ext cx="998703" cy="409009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00" b="1" kern="1200" dirty="0" smtClean="0"/>
            <a:t>プロファイル</a:t>
          </a:r>
          <a:endParaRPr kumimoji="1" lang="ja-JP" altLang="en-US" sz="1000" b="1" kern="1200" dirty="0"/>
        </a:p>
      </dsp:txBody>
      <dsp:txXfrm>
        <a:off x="416420" y="1078354"/>
        <a:ext cx="958771" cy="369077"/>
      </dsp:txXfrm>
    </dsp:sp>
    <dsp:sp modelId="{2C219117-8A97-471F-8CDD-A28B7BBF4FBE}">
      <dsp:nvSpPr>
        <dsp:cNvPr id="0" name=""/>
        <dsp:cNvSpPr/>
      </dsp:nvSpPr>
      <dsp:spPr>
        <a:xfrm>
          <a:off x="0" y="568934"/>
          <a:ext cx="607413" cy="35650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b="1" kern="1200" dirty="0"/>
        </a:p>
      </dsp:txBody>
      <dsp:txXfrm>
        <a:off x="17403" y="586337"/>
        <a:ext cx="572607" cy="3216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48435" y="83771"/>
          <a:ext cx="1472397" cy="1472397"/>
        </a:xfrm>
        <a:prstGeom prst="circularArrow">
          <a:avLst>
            <a:gd name="adj1" fmla="val 4668"/>
            <a:gd name="adj2" fmla="val 272909"/>
            <a:gd name="adj3" fmla="val 14055189"/>
            <a:gd name="adj4" fmla="val 17252589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567110" y="46618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585440" y="64948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1119435" y="605053"/>
          <a:ext cx="624588" cy="33040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1135564" y="621182"/>
        <a:ext cx="592330" cy="298145"/>
      </dsp:txXfrm>
    </dsp:sp>
    <dsp:sp modelId="{549844F6-6862-4B9E-B215-3A41F6EA3F28}">
      <dsp:nvSpPr>
        <dsp:cNvPr id="0" name=""/>
        <dsp:cNvSpPr/>
      </dsp:nvSpPr>
      <dsp:spPr>
        <a:xfrm>
          <a:off x="582470" y="1130627"/>
          <a:ext cx="621487" cy="354536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599777" y="1147934"/>
        <a:ext cx="586873" cy="319922"/>
      </dsp:txXfrm>
    </dsp:sp>
    <dsp:sp modelId="{2C219117-8A97-471F-8CDD-A28B7BBF4FBE}">
      <dsp:nvSpPr>
        <dsp:cNvPr id="0" name=""/>
        <dsp:cNvSpPr/>
      </dsp:nvSpPr>
      <dsp:spPr>
        <a:xfrm>
          <a:off x="0" y="540061"/>
          <a:ext cx="742739" cy="441484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50" b="1" kern="1200" dirty="0" smtClean="0"/>
            <a:t>最適化</a:t>
          </a:r>
          <a:endParaRPr kumimoji="1" lang="ja-JP" altLang="en-US" sz="1050" b="1" kern="1200" dirty="0"/>
        </a:p>
      </dsp:txBody>
      <dsp:txXfrm>
        <a:off x="21551" y="561612"/>
        <a:ext cx="699637" cy="3983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48435" y="83771"/>
          <a:ext cx="1472397" cy="1472397"/>
        </a:xfrm>
        <a:prstGeom prst="circularArrow">
          <a:avLst>
            <a:gd name="adj1" fmla="val 4668"/>
            <a:gd name="adj2" fmla="val 272909"/>
            <a:gd name="adj3" fmla="val 14055189"/>
            <a:gd name="adj4" fmla="val 17252589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567110" y="46618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585440" y="64948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1119435" y="605053"/>
          <a:ext cx="624588" cy="33040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1135564" y="621182"/>
        <a:ext cx="592330" cy="298145"/>
      </dsp:txXfrm>
    </dsp:sp>
    <dsp:sp modelId="{549844F6-6862-4B9E-B215-3A41F6EA3F28}">
      <dsp:nvSpPr>
        <dsp:cNvPr id="0" name=""/>
        <dsp:cNvSpPr/>
      </dsp:nvSpPr>
      <dsp:spPr>
        <a:xfrm>
          <a:off x="582470" y="1130627"/>
          <a:ext cx="621487" cy="354536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599777" y="1147934"/>
        <a:ext cx="586873" cy="319922"/>
      </dsp:txXfrm>
    </dsp:sp>
    <dsp:sp modelId="{2C219117-8A97-471F-8CDD-A28B7BBF4FBE}">
      <dsp:nvSpPr>
        <dsp:cNvPr id="0" name=""/>
        <dsp:cNvSpPr/>
      </dsp:nvSpPr>
      <dsp:spPr>
        <a:xfrm>
          <a:off x="0" y="540061"/>
          <a:ext cx="742739" cy="441484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50" b="1" kern="1200" dirty="0" smtClean="0"/>
            <a:t>最適化</a:t>
          </a:r>
          <a:endParaRPr kumimoji="1" lang="ja-JP" altLang="en-US" sz="1050" b="1" kern="1200" dirty="0"/>
        </a:p>
      </dsp:txBody>
      <dsp:txXfrm>
        <a:off x="21551" y="561612"/>
        <a:ext cx="699637" cy="3983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48308" y="106239"/>
          <a:ext cx="1472637" cy="1472637"/>
        </a:xfrm>
        <a:prstGeom prst="circularArrow">
          <a:avLst>
            <a:gd name="adj1" fmla="val 4668"/>
            <a:gd name="adj2" fmla="val 272909"/>
            <a:gd name="adj3" fmla="val 14055519"/>
            <a:gd name="adj4" fmla="val 17252392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567103" y="69082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585433" y="87412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1119517" y="627604"/>
          <a:ext cx="624588" cy="33040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1135646" y="643733"/>
        <a:ext cx="592330" cy="298145"/>
      </dsp:txXfrm>
    </dsp:sp>
    <dsp:sp modelId="{549844F6-6862-4B9E-B215-3A41F6EA3F28}">
      <dsp:nvSpPr>
        <dsp:cNvPr id="0" name=""/>
        <dsp:cNvSpPr/>
      </dsp:nvSpPr>
      <dsp:spPr>
        <a:xfrm>
          <a:off x="436269" y="1108350"/>
          <a:ext cx="913876" cy="444367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00" b="1" kern="1200" dirty="0" smtClean="0"/>
            <a:t>プロファイル</a:t>
          </a:r>
          <a:endParaRPr kumimoji="1" lang="ja-JP" altLang="en-US" sz="1000" b="1" kern="1200" dirty="0"/>
        </a:p>
      </dsp:txBody>
      <dsp:txXfrm>
        <a:off x="457961" y="1130042"/>
        <a:ext cx="870492" cy="400983"/>
      </dsp:txXfrm>
    </dsp:sp>
    <dsp:sp modelId="{2C219117-8A97-471F-8CDD-A28B7BBF4FBE}">
      <dsp:nvSpPr>
        <dsp:cNvPr id="0" name=""/>
        <dsp:cNvSpPr/>
      </dsp:nvSpPr>
      <dsp:spPr>
        <a:xfrm>
          <a:off x="0" y="562610"/>
          <a:ext cx="742739" cy="441484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50" b="1" kern="1200" dirty="0" smtClean="0"/>
            <a:t>最適化</a:t>
          </a:r>
          <a:endParaRPr kumimoji="1" lang="ja-JP" altLang="en-US" sz="1050" b="1" kern="1200" dirty="0"/>
        </a:p>
      </dsp:txBody>
      <dsp:txXfrm>
        <a:off x="21551" y="584161"/>
        <a:ext cx="699637" cy="3983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48308" y="106239"/>
          <a:ext cx="1472637" cy="1472637"/>
        </a:xfrm>
        <a:prstGeom prst="circularArrow">
          <a:avLst>
            <a:gd name="adj1" fmla="val 4668"/>
            <a:gd name="adj2" fmla="val 272909"/>
            <a:gd name="adj3" fmla="val 14055519"/>
            <a:gd name="adj4" fmla="val 17252392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567103" y="69082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585433" y="87412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1119517" y="627604"/>
          <a:ext cx="624588" cy="33040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1135646" y="643733"/>
        <a:ext cx="592330" cy="298145"/>
      </dsp:txXfrm>
    </dsp:sp>
    <dsp:sp modelId="{549844F6-6862-4B9E-B215-3A41F6EA3F28}">
      <dsp:nvSpPr>
        <dsp:cNvPr id="0" name=""/>
        <dsp:cNvSpPr/>
      </dsp:nvSpPr>
      <dsp:spPr>
        <a:xfrm>
          <a:off x="436269" y="1108350"/>
          <a:ext cx="913876" cy="444367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00" b="1" kern="1200" dirty="0" smtClean="0"/>
            <a:t>プロファイル</a:t>
          </a:r>
          <a:endParaRPr kumimoji="1" lang="ja-JP" altLang="en-US" sz="1000" b="1" kern="1200" dirty="0"/>
        </a:p>
      </dsp:txBody>
      <dsp:txXfrm>
        <a:off x="457961" y="1130042"/>
        <a:ext cx="870492" cy="400983"/>
      </dsp:txXfrm>
    </dsp:sp>
    <dsp:sp modelId="{2C219117-8A97-471F-8CDD-A28B7BBF4FBE}">
      <dsp:nvSpPr>
        <dsp:cNvPr id="0" name=""/>
        <dsp:cNvSpPr/>
      </dsp:nvSpPr>
      <dsp:spPr>
        <a:xfrm>
          <a:off x="0" y="562610"/>
          <a:ext cx="742739" cy="441484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50" b="1" kern="1200" dirty="0" smtClean="0"/>
            <a:t>最適化</a:t>
          </a:r>
          <a:endParaRPr kumimoji="1" lang="ja-JP" altLang="en-US" sz="1050" b="1" kern="1200" dirty="0"/>
        </a:p>
      </dsp:txBody>
      <dsp:txXfrm>
        <a:off x="21551" y="584161"/>
        <a:ext cx="699637" cy="3983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14604" y="70153"/>
          <a:ext cx="1472397" cy="1472397"/>
        </a:xfrm>
        <a:prstGeom prst="circularArrow">
          <a:avLst>
            <a:gd name="adj1" fmla="val 4668"/>
            <a:gd name="adj2" fmla="val 272909"/>
            <a:gd name="adj3" fmla="val 14055189"/>
            <a:gd name="adj4" fmla="val 17252589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533278" y="33000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551608" y="51330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1085603" y="591435"/>
          <a:ext cx="624588" cy="33040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1101732" y="607564"/>
        <a:ext cx="592330" cy="298145"/>
      </dsp:txXfrm>
    </dsp:sp>
    <dsp:sp modelId="{549844F6-6862-4B9E-B215-3A41F6EA3F28}">
      <dsp:nvSpPr>
        <dsp:cNvPr id="0" name=""/>
        <dsp:cNvSpPr/>
      </dsp:nvSpPr>
      <dsp:spPr>
        <a:xfrm>
          <a:off x="396454" y="1058388"/>
          <a:ext cx="998703" cy="409009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00" b="1" kern="1200" dirty="0" smtClean="0"/>
            <a:t>プロファイル</a:t>
          </a:r>
          <a:endParaRPr kumimoji="1" lang="ja-JP" altLang="en-US" sz="1000" b="1" kern="1200" dirty="0"/>
        </a:p>
      </dsp:txBody>
      <dsp:txXfrm>
        <a:off x="416420" y="1078354"/>
        <a:ext cx="958771" cy="369077"/>
      </dsp:txXfrm>
    </dsp:sp>
    <dsp:sp modelId="{2C219117-8A97-471F-8CDD-A28B7BBF4FBE}">
      <dsp:nvSpPr>
        <dsp:cNvPr id="0" name=""/>
        <dsp:cNvSpPr/>
      </dsp:nvSpPr>
      <dsp:spPr>
        <a:xfrm>
          <a:off x="0" y="568934"/>
          <a:ext cx="607413" cy="35650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b="1" kern="1200" dirty="0"/>
        </a:p>
      </dsp:txBody>
      <dsp:txXfrm>
        <a:off x="17403" y="586337"/>
        <a:ext cx="572607" cy="3216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148435" y="58518"/>
          <a:ext cx="1472397" cy="1472397"/>
        </a:xfrm>
        <a:prstGeom prst="circularArrow">
          <a:avLst>
            <a:gd name="adj1" fmla="val 4668"/>
            <a:gd name="adj2" fmla="val 272909"/>
            <a:gd name="adj3" fmla="val 14055189"/>
            <a:gd name="adj4" fmla="val 17252589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567110" y="21364"/>
          <a:ext cx="635048" cy="37549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/>
        </a:p>
      </dsp:txBody>
      <dsp:txXfrm>
        <a:off x="585440" y="39694"/>
        <a:ext cx="598388" cy="338838"/>
      </dsp:txXfrm>
    </dsp:sp>
    <dsp:sp modelId="{5E3D3080-CA67-4838-87E1-5B4015AB6D8D}">
      <dsp:nvSpPr>
        <dsp:cNvPr id="0" name=""/>
        <dsp:cNvSpPr/>
      </dsp:nvSpPr>
      <dsp:spPr>
        <a:xfrm>
          <a:off x="1119435" y="579800"/>
          <a:ext cx="624588" cy="33040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/>
        </a:p>
      </dsp:txBody>
      <dsp:txXfrm>
        <a:off x="1135564" y="595929"/>
        <a:ext cx="592330" cy="298145"/>
      </dsp:txXfrm>
    </dsp:sp>
    <dsp:sp modelId="{549844F6-6862-4B9E-B215-3A41F6EA3F28}">
      <dsp:nvSpPr>
        <dsp:cNvPr id="0" name=""/>
        <dsp:cNvSpPr/>
      </dsp:nvSpPr>
      <dsp:spPr>
        <a:xfrm>
          <a:off x="436275" y="1029614"/>
          <a:ext cx="913876" cy="455550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00" b="1" kern="1200" dirty="0" smtClean="0"/>
            <a:t>プロファイル</a:t>
          </a:r>
          <a:endParaRPr kumimoji="1" lang="ja-JP" altLang="en-US" sz="1000" b="1" kern="1200" dirty="0"/>
        </a:p>
      </dsp:txBody>
      <dsp:txXfrm>
        <a:off x="458513" y="1051852"/>
        <a:ext cx="869400" cy="411074"/>
      </dsp:txXfrm>
    </dsp:sp>
    <dsp:sp modelId="{2C219117-8A97-471F-8CDD-A28B7BBF4FBE}">
      <dsp:nvSpPr>
        <dsp:cNvPr id="0" name=""/>
        <dsp:cNvSpPr/>
      </dsp:nvSpPr>
      <dsp:spPr>
        <a:xfrm>
          <a:off x="0" y="514807"/>
          <a:ext cx="742739" cy="441484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50" b="1" kern="1200" dirty="0" smtClean="0"/>
            <a:t>最適化</a:t>
          </a:r>
          <a:endParaRPr kumimoji="1" lang="ja-JP" altLang="en-US" sz="1050" b="1" kern="1200" dirty="0"/>
        </a:p>
      </dsp:txBody>
      <dsp:txXfrm>
        <a:off x="21551" y="536358"/>
        <a:ext cx="699637" cy="3983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F722A-CA40-46DA-B390-FA2B353E893F}">
      <dsp:nvSpPr>
        <dsp:cNvPr id="0" name=""/>
        <dsp:cNvSpPr/>
      </dsp:nvSpPr>
      <dsp:spPr>
        <a:xfrm>
          <a:off x="1990" y="234953"/>
          <a:ext cx="2425633" cy="9702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開発</a:t>
          </a:r>
          <a:endParaRPr kumimoji="1" lang="ja-JP" altLang="en-US" sz="2500" kern="1200" dirty="0"/>
        </a:p>
      </dsp:txBody>
      <dsp:txXfrm>
        <a:off x="487117" y="234953"/>
        <a:ext cx="1455380" cy="970253"/>
      </dsp:txXfrm>
    </dsp:sp>
    <dsp:sp modelId="{1A5FC848-571B-4A6C-9312-840376DDF922}">
      <dsp:nvSpPr>
        <dsp:cNvPr id="0" name=""/>
        <dsp:cNvSpPr/>
      </dsp:nvSpPr>
      <dsp:spPr>
        <a:xfrm>
          <a:off x="2185060" y="234953"/>
          <a:ext cx="2425633" cy="970253"/>
        </a:xfrm>
        <a:prstGeom prst="chevron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QA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負荷試験</a:t>
          </a:r>
          <a:endParaRPr kumimoji="1" lang="en-US" altLang="ja-JP" sz="1600" kern="1200" dirty="0" smtClean="0"/>
        </a:p>
      </dsp:txBody>
      <dsp:txXfrm>
        <a:off x="2670187" y="234953"/>
        <a:ext cx="1455380" cy="970253"/>
      </dsp:txXfrm>
    </dsp:sp>
    <dsp:sp modelId="{09B2E59C-ABD0-44F0-B3C8-9F57BD8202F4}">
      <dsp:nvSpPr>
        <dsp:cNvPr id="0" name=""/>
        <dsp:cNvSpPr/>
      </dsp:nvSpPr>
      <dsp:spPr>
        <a:xfrm>
          <a:off x="4368130" y="234953"/>
          <a:ext cx="2425633" cy="970253"/>
        </a:xfrm>
        <a:prstGeom prst="chevron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リリース</a:t>
          </a:r>
          <a:endParaRPr kumimoji="1" lang="ja-JP" altLang="en-US" sz="2500" kern="1200" dirty="0"/>
        </a:p>
      </dsp:txBody>
      <dsp:txXfrm>
        <a:off x="4853257" y="234953"/>
        <a:ext cx="1455380" cy="970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568929" y="256494"/>
          <a:ext cx="2719915" cy="2719915"/>
        </a:xfrm>
        <a:prstGeom prst="circularArrow">
          <a:avLst>
            <a:gd name="adj1" fmla="val 5689"/>
            <a:gd name="adj2" fmla="val 340510"/>
            <a:gd name="adj3" fmla="val 13189258"/>
            <a:gd name="adj4" fmla="val 17747928"/>
            <a:gd name="adj5" fmla="val 5908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1143909" y="339563"/>
          <a:ext cx="1569954" cy="73258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失敗するテストを書く</a:t>
          </a:r>
          <a:endParaRPr kumimoji="1" lang="en-US" altLang="ja-JP" sz="1400" b="1" kern="1200" dirty="0" smtClean="0"/>
        </a:p>
      </dsp:txBody>
      <dsp:txXfrm>
        <a:off x="1179671" y="375325"/>
        <a:ext cx="1498430" cy="661058"/>
      </dsp:txXfrm>
    </dsp:sp>
    <dsp:sp modelId="{5E3D3080-CA67-4838-87E1-5B4015AB6D8D}">
      <dsp:nvSpPr>
        <dsp:cNvPr id="0" name=""/>
        <dsp:cNvSpPr/>
      </dsp:nvSpPr>
      <dsp:spPr>
        <a:xfrm>
          <a:off x="2240130" y="1782967"/>
          <a:ext cx="1439202" cy="769981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300" b="1" kern="1200" dirty="0" smtClean="0"/>
            <a:t>とりあえず動くコードを書く</a:t>
          </a:r>
          <a:endParaRPr kumimoji="1" lang="ja-JP" altLang="en-US" sz="1300" b="1" kern="1200" dirty="0"/>
        </a:p>
      </dsp:txBody>
      <dsp:txXfrm>
        <a:off x="2277717" y="1820554"/>
        <a:ext cx="1364028" cy="694807"/>
      </dsp:txXfrm>
    </dsp:sp>
    <dsp:sp modelId="{2C219117-8A97-471F-8CDD-A28B7BBF4FBE}">
      <dsp:nvSpPr>
        <dsp:cNvPr id="0" name=""/>
        <dsp:cNvSpPr/>
      </dsp:nvSpPr>
      <dsp:spPr>
        <a:xfrm>
          <a:off x="191096" y="1782967"/>
          <a:ext cx="1413890" cy="769981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リファクタ</a:t>
          </a:r>
          <a:endParaRPr kumimoji="1" lang="ja-JP" altLang="en-US" sz="1400" b="1" kern="1200" dirty="0"/>
        </a:p>
      </dsp:txBody>
      <dsp:txXfrm>
        <a:off x="228683" y="1820554"/>
        <a:ext cx="1338716" cy="694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699559" y="54705"/>
          <a:ext cx="2774549" cy="2774549"/>
        </a:xfrm>
        <a:prstGeom prst="circularArrow">
          <a:avLst>
            <a:gd name="adj1" fmla="val 4668"/>
            <a:gd name="adj2" fmla="val 272909"/>
            <a:gd name="adj3" fmla="val 13587548"/>
            <a:gd name="adj4" fmla="val 17537661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1355171" y="80577"/>
          <a:ext cx="1463324" cy="682826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失敗するテストを書く</a:t>
          </a:r>
          <a:endParaRPr kumimoji="1" lang="en-US" altLang="ja-JP" sz="1400" b="1" kern="1200" dirty="0" smtClean="0"/>
        </a:p>
      </dsp:txBody>
      <dsp:txXfrm>
        <a:off x="1388504" y="113910"/>
        <a:ext cx="1396658" cy="616160"/>
      </dsp:txXfrm>
    </dsp:sp>
    <dsp:sp modelId="{5E3D3080-CA67-4838-87E1-5B4015AB6D8D}">
      <dsp:nvSpPr>
        <dsp:cNvPr id="0" name=""/>
        <dsp:cNvSpPr/>
      </dsp:nvSpPr>
      <dsp:spPr>
        <a:xfrm>
          <a:off x="2412354" y="1059395"/>
          <a:ext cx="1341454" cy="717685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kern="1200" dirty="0" smtClean="0"/>
            <a:t>遅くても動くコードを書く</a:t>
          </a:r>
          <a:endParaRPr kumimoji="1" lang="ja-JP" altLang="en-US" sz="1200" b="1" kern="1200" dirty="0"/>
        </a:p>
      </dsp:txBody>
      <dsp:txXfrm>
        <a:off x="2447388" y="1094429"/>
        <a:ext cx="1271386" cy="647617"/>
      </dsp:txXfrm>
    </dsp:sp>
    <dsp:sp modelId="{549844F6-6862-4B9E-B215-3A41F6EA3F28}">
      <dsp:nvSpPr>
        <dsp:cNvPr id="0" name=""/>
        <dsp:cNvSpPr/>
      </dsp:nvSpPr>
      <dsp:spPr>
        <a:xfrm>
          <a:off x="1393373" y="2074234"/>
          <a:ext cx="1386922" cy="680502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プロファイル</a:t>
          </a:r>
          <a:endParaRPr kumimoji="1" lang="ja-JP" altLang="en-US" sz="1400" b="1" kern="1200" dirty="0"/>
        </a:p>
      </dsp:txBody>
      <dsp:txXfrm>
        <a:off x="1426592" y="2107453"/>
        <a:ext cx="1320484" cy="614064"/>
      </dsp:txXfrm>
    </dsp:sp>
    <dsp:sp modelId="{2C219117-8A97-471F-8CDD-A28B7BBF4FBE}">
      <dsp:nvSpPr>
        <dsp:cNvPr id="0" name=""/>
        <dsp:cNvSpPr/>
      </dsp:nvSpPr>
      <dsp:spPr>
        <a:xfrm>
          <a:off x="431656" y="1059395"/>
          <a:ext cx="1317861" cy="717685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/>
            <a:t>最適化</a:t>
          </a:r>
          <a:endParaRPr kumimoji="1" lang="ja-JP" altLang="en-US" sz="1800" b="1" kern="1200" dirty="0"/>
        </a:p>
      </dsp:txBody>
      <dsp:txXfrm>
        <a:off x="466690" y="1094429"/>
        <a:ext cx="1247793" cy="647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3CDF-F6EB-42D2-A642-7D42837F097E}">
      <dsp:nvSpPr>
        <dsp:cNvPr id="0" name=""/>
        <dsp:cNvSpPr/>
      </dsp:nvSpPr>
      <dsp:spPr>
        <a:xfrm>
          <a:off x="3480" y="523851"/>
          <a:ext cx="1521907" cy="791157"/>
        </a:xfrm>
        <a:prstGeom prst="roundRect">
          <a:avLst>
            <a:gd name="adj" fmla="val 10000"/>
          </a:avLst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実装</a:t>
          </a:r>
          <a:r>
            <a:rPr kumimoji="1" lang="en-US" altLang="ja-JP" sz="1700" kern="1200" dirty="0" smtClean="0"/>
            <a:t>/</a:t>
          </a:r>
          <a:r>
            <a:rPr kumimoji="1" lang="ja-JP" altLang="en-US" sz="1700" kern="1200" dirty="0" smtClean="0"/>
            <a:t>最適化</a:t>
          </a:r>
          <a:endParaRPr kumimoji="1" lang="ja-JP" altLang="en-US" sz="1700" kern="1200" dirty="0"/>
        </a:p>
      </dsp:txBody>
      <dsp:txXfrm>
        <a:off x="26652" y="547023"/>
        <a:ext cx="1475563" cy="744813"/>
      </dsp:txXfrm>
    </dsp:sp>
    <dsp:sp modelId="{2B11BF16-614C-4BF7-8164-BFD8E67D8271}">
      <dsp:nvSpPr>
        <dsp:cNvPr id="0" name=""/>
        <dsp:cNvSpPr/>
      </dsp:nvSpPr>
      <dsp:spPr>
        <a:xfrm>
          <a:off x="1677578" y="730713"/>
          <a:ext cx="322644" cy="37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>
        <a:off x="1677578" y="806200"/>
        <a:ext cx="225851" cy="226459"/>
      </dsp:txXfrm>
    </dsp:sp>
    <dsp:sp modelId="{B606B04B-DA70-4AF5-ACC6-33AE5329BB18}">
      <dsp:nvSpPr>
        <dsp:cNvPr id="0" name=""/>
        <dsp:cNvSpPr/>
      </dsp:nvSpPr>
      <dsp:spPr>
        <a:xfrm>
          <a:off x="2134151" y="523851"/>
          <a:ext cx="1521907" cy="791157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コミット</a:t>
          </a:r>
          <a:endParaRPr kumimoji="1" lang="ja-JP" altLang="en-US" sz="1700" kern="1200" dirty="0"/>
        </a:p>
      </dsp:txBody>
      <dsp:txXfrm>
        <a:off x="2157323" y="547023"/>
        <a:ext cx="1475563" cy="744813"/>
      </dsp:txXfrm>
    </dsp:sp>
    <dsp:sp modelId="{15338F0F-9CBA-4D3E-8894-4702200D45AB}">
      <dsp:nvSpPr>
        <dsp:cNvPr id="0" name=""/>
        <dsp:cNvSpPr/>
      </dsp:nvSpPr>
      <dsp:spPr>
        <a:xfrm>
          <a:off x="3808249" y="730713"/>
          <a:ext cx="322644" cy="37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>
        <a:off x="3808249" y="806200"/>
        <a:ext cx="225851" cy="226459"/>
      </dsp:txXfrm>
    </dsp:sp>
    <dsp:sp modelId="{89745367-4C85-4627-9F52-8848E499322A}">
      <dsp:nvSpPr>
        <dsp:cNvPr id="0" name=""/>
        <dsp:cNvSpPr/>
      </dsp:nvSpPr>
      <dsp:spPr>
        <a:xfrm>
          <a:off x="4264821" y="523851"/>
          <a:ext cx="1521907" cy="791157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プロファイル</a:t>
          </a:r>
          <a:endParaRPr kumimoji="1" lang="ja-JP" altLang="en-US" sz="1600" kern="1200" dirty="0"/>
        </a:p>
      </dsp:txBody>
      <dsp:txXfrm>
        <a:off x="4287993" y="547023"/>
        <a:ext cx="1475563" cy="744813"/>
      </dsp:txXfrm>
    </dsp:sp>
    <dsp:sp modelId="{902A277D-61FE-4D8D-AC52-DE985D5A81FA}">
      <dsp:nvSpPr>
        <dsp:cNvPr id="0" name=""/>
        <dsp:cNvSpPr/>
      </dsp:nvSpPr>
      <dsp:spPr>
        <a:xfrm>
          <a:off x="5938919" y="730713"/>
          <a:ext cx="322644" cy="37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>
        <a:off x="5938919" y="806200"/>
        <a:ext cx="225851" cy="226459"/>
      </dsp:txXfrm>
    </dsp:sp>
    <dsp:sp modelId="{F4D33931-4928-49DE-A7EE-07886DC15B88}">
      <dsp:nvSpPr>
        <dsp:cNvPr id="0" name=""/>
        <dsp:cNvSpPr/>
      </dsp:nvSpPr>
      <dsp:spPr>
        <a:xfrm>
          <a:off x="6395491" y="523851"/>
          <a:ext cx="1521907" cy="791157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結果を可視化</a:t>
          </a:r>
          <a:endParaRPr kumimoji="1" lang="ja-JP" altLang="en-US" sz="1700" kern="1200" dirty="0"/>
        </a:p>
      </dsp:txBody>
      <dsp:txXfrm>
        <a:off x="6418663" y="547023"/>
        <a:ext cx="1475563" cy="744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579F-779B-45F4-9DE1-C794BB920CC1}">
      <dsp:nvSpPr>
        <dsp:cNvPr id="0" name=""/>
        <dsp:cNvSpPr/>
      </dsp:nvSpPr>
      <dsp:spPr>
        <a:xfrm>
          <a:off x="3499" y="0"/>
          <a:ext cx="1911673" cy="855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 smtClean="0"/>
            <a:t>CPU</a:t>
          </a:r>
          <a:r>
            <a:rPr kumimoji="1" lang="ja-JP" altLang="en-US" sz="1200" kern="1200" dirty="0" smtClean="0"/>
            <a:t>プロファイル</a:t>
          </a:r>
          <a:endParaRPr kumimoji="1" lang="en-US" altLang="ja-JP" sz="1200" kern="1200" dirty="0" smtClean="0"/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/>
            <a:t>マーカー</a:t>
          </a:r>
          <a:endParaRPr kumimoji="1" lang="en-US" altLang="ja-JP" sz="1200" kern="1200" dirty="0" smtClean="0"/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/>
            <a:t>メモリプロファイル</a:t>
          </a:r>
          <a:endParaRPr kumimoji="1" lang="ja-JP" altLang="en-US" sz="1200" kern="1200" dirty="0"/>
        </a:p>
      </dsp:txBody>
      <dsp:txXfrm>
        <a:off x="28544" y="25045"/>
        <a:ext cx="1861583" cy="805002"/>
      </dsp:txXfrm>
    </dsp:sp>
    <dsp:sp modelId="{2C3ABABE-E081-458F-9E27-D2604FFD9A35}">
      <dsp:nvSpPr>
        <dsp:cNvPr id="0" name=""/>
        <dsp:cNvSpPr/>
      </dsp:nvSpPr>
      <dsp:spPr>
        <a:xfrm>
          <a:off x="2244266" y="19469"/>
          <a:ext cx="697678" cy="816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500" kern="1200"/>
        </a:p>
      </dsp:txBody>
      <dsp:txXfrm>
        <a:off x="2244266" y="182699"/>
        <a:ext cx="488375" cy="489692"/>
      </dsp:txXfrm>
    </dsp:sp>
    <dsp:sp modelId="{12DEAFD8-2932-42B1-B399-3CCA47ED4A69}">
      <dsp:nvSpPr>
        <dsp:cNvPr id="0" name=""/>
        <dsp:cNvSpPr/>
      </dsp:nvSpPr>
      <dsp:spPr>
        <a:xfrm>
          <a:off x="3231547" y="59888"/>
          <a:ext cx="1625493" cy="735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複数の</a:t>
          </a:r>
          <a:r>
            <a:rPr kumimoji="1" lang="en-US" altLang="ja-JP" sz="1800" kern="1200" dirty="0" smtClean="0"/>
            <a:t>CSV</a:t>
          </a:r>
          <a:endParaRPr kumimoji="1" lang="ja-JP" altLang="en-US" sz="1800" kern="1200" dirty="0"/>
        </a:p>
      </dsp:txBody>
      <dsp:txXfrm>
        <a:off x="3253084" y="81425"/>
        <a:ext cx="1582419" cy="692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3CDF-F6EB-42D2-A642-7D42837F097E}">
      <dsp:nvSpPr>
        <dsp:cNvPr id="0" name=""/>
        <dsp:cNvSpPr/>
      </dsp:nvSpPr>
      <dsp:spPr>
        <a:xfrm>
          <a:off x="3480" y="395968"/>
          <a:ext cx="1521907" cy="828242"/>
        </a:xfrm>
        <a:prstGeom prst="roundRect">
          <a:avLst>
            <a:gd name="adj" fmla="val 10000"/>
          </a:avLst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実装</a:t>
          </a:r>
          <a:r>
            <a:rPr kumimoji="1" lang="en-US" altLang="ja-JP" sz="1400" kern="1200" dirty="0" smtClean="0"/>
            <a:t>/</a:t>
          </a:r>
          <a:r>
            <a:rPr kumimoji="1" lang="ja-JP" altLang="en-US" sz="1400" kern="1200" dirty="0" smtClean="0"/>
            <a:t>最適化</a:t>
          </a:r>
          <a:endParaRPr kumimoji="1" lang="ja-JP" altLang="en-US" sz="1400" kern="1200" dirty="0"/>
        </a:p>
      </dsp:txBody>
      <dsp:txXfrm>
        <a:off x="27738" y="420226"/>
        <a:ext cx="1473391" cy="779726"/>
      </dsp:txXfrm>
    </dsp:sp>
    <dsp:sp modelId="{2B11BF16-614C-4BF7-8164-BFD8E67D8271}">
      <dsp:nvSpPr>
        <dsp:cNvPr id="0" name=""/>
        <dsp:cNvSpPr/>
      </dsp:nvSpPr>
      <dsp:spPr>
        <a:xfrm>
          <a:off x="1677578" y="621373"/>
          <a:ext cx="322644" cy="37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>
        <a:off x="1677578" y="696860"/>
        <a:ext cx="225851" cy="226459"/>
      </dsp:txXfrm>
    </dsp:sp>
    <dsp:sp modelId="{B606B04B-DA70-4AF5-ACC6-33AE5329BB18}">
      <dsp:nvSpPr>
        <dsp:cNvPr id="0" name=""/>
        <dsp:cNvSpPr/>
      </dsp:nvSpPr>
      <dsp:spPr>
        <a:xfrm>
          <a:off x="2134151" y="395968"/>
          <a:ext cx="1521907" cy="828242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コミット</a:t>
          </a:r>
          <a:endParaRPr kumimoji="1" lang="ja-JP" altLang="en-US" sz="1400" kern="1200" dirty="0"/>
        </a:p>
      </dsp:txBody>
      <dsp:txXfrm>
        <a:off x="2158409" y="420226"/>
        <a:ext cx="1473391" cy="779726"/>
      </dsp:txXfrm>
    </dsp:sp>
    <dsp:sp modelId="{15338F0F-9CBA-4D3E-8894-4702200D45AB}">
      <dsp:nvSpPr>
        <dsp:cNvPr id="0" name=""/>
        <dsp:cNvSpPr/>
      </dsp:nvSpPr>
      <dsp:spPr>
        <a:xfrm>
          <a:off x="3808249" y="621373"/>
          <a:ext cx="322644" cy="37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>
        <a:off x="3808249" y="696860"/>
        <a:ext cx="225851" cy="226459"/>
      </dsp:txXfrm>
    </dsp:sp>
    <dsp:sp modelId="{89745367-4C85-4627-9F52-8848E499322A}">
      <dsp:nvSpPr>
        <dsp:cNvPr id="0" name=""/>
        <dsp:cNvSpPr/>
      </dsp:nvSpPr>
      <dsp:spPr>
        <a:xfrm>
          <a:off x="4264821" y="395968"/>
          <a:ext cx="1521907" cy="828242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デプロイ</a:t>
          </a:r>
          <a:r>
            <a:rPr kumimoji="1" lang="en-US" altLang="ja-JP" sz="1400" kern="1200" dirty="0" smtClean="0"/>
            <a:t/>
          </a:r>
          <a:br>
            <a:rPr kumimoji="1" lang="en-US" altLang="ja-JP" sz="1400" kern="1200" dirty="0" smtClean="0"/>
          </a:br>
          <a:r>
            <a:rPr kumimoji="1" lang="ja-JP" altLang="en-US" sz="1400" kern="1200" dirty="0" smtClean="0"/>
            <a:t>プロファイル</a:t>
          </a:r>
          <a:endParaRPr kumimoji="1" lang="ja-JP" altLang="en-US" sz="1400" kern="1200" dirty="0"/>
        </a:p>
      </dsp:txBody>
      <dsp:txXfrm>
        <a:off x="4289079" y="420226"/>
        <a:ext cx="1473391" cy="779726"/>
      </dsp:txXfrm>
    </dsp:sp>
    <dsp:sp modelId="{902A277D-61FE-4D8D-AC52-DE985D5A81FA}">
      <dsp:nvSpPr>
        <dsp:cNvPr id="0" name=""/>
        <dsp:cNvSpPr/>
      </dsp:nvSpPr>
      <dsp:spPr>
        <a:xfrm>
          <a:off x="5938919" y="621373"/>
          <a:ext cx="322644" cy="37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>
        <a:off x="5938919" y="696860"/>
        <a:ext cx="225851" cy="226459"/>
      </dsp:txXfrm>
    </dsp:sp>
    <dsp:sp modelId="{F4D33931-4928-49DE-A7EE-07886DC15B88}">
      <dsp:nvSpPr>
        <dsp:cNvPr id="0" name=""/>
        <dsp:cNvSpPr/>
      </dsp:nvSpPr>
      <dsp:spPr>
        <a:xfrm>
          <a:off x="6395491" y="395968"/>
          <a:ext cx="1521907" cy="828242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結果を可視化</a:t>
          </a:r>
          <a:endParaRPr kumimoji="1" lang="ja-JP" altLang="en-US" sz="1400" kern="1200" dirty="0"/>
        </a:p>
      </dsp:txBody>
      <dsp:txXfrm>
        <a:off x="6419749" y="420226"/>
        <a:ext cx="1473391" cy="779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184C4-F000-4ACA-B367-B934082F60E1}">
      <dsp:nvSpPr>
        <dsp:cNvPr id="0" name=""/>
        <dsp:cNvSpPr/>
      </dsp:nvSpPr>
      <dsp:spPr>
        <a:xfrm>
          <a:off x="162869" y="3"/>
          <a:ext cx="1322297" cy="1322297"/>
        </a:xfrm>
        <a:prstGeom prst="circularArrow">
          <a:avLst>
            <a:gd name="adj1" fmla="val 5310"/>
            <a:gd name="adj2" fmla="val 343918"/>
            <a:gd name="adj3" fmla="val 11819968"/>
            <a:gd name="adj4" fmla="val 18715627"/>
            <a:gd name="adj5" fmla="val 6195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266E1-164C-488F-B99A-EB949E9703BF}">
      <dsp:nvSpPr>
        <dsp:cNvPr id="0" name=""/>
        <dsp:cNvSpPr/>
      </dsp:nvSpPr>
      <dsp:spPr>
        <a:xfrm>
          <a:off x="360038" y="147617"/>
          <a:ext cx="1035117" cy="437448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100" kern="1200" dirty="0" smtClean="0"/>
            <a:t>プロファイル</a:t>
          </a:r>
          <a:endParaRPr kumimoji="1" lang="ja-JP" altLang="en-US" sz="1100" kern="1200" dirty="0"/>
        </a:p>
      </dsp:txBody>
      <dsp:txXfrm>
        <a:off x="381392" y="168971"/>
        <a:ext cx="992409" cy="394740"/>
      </dsp:txXfrm>
    </dsp:sp>
    <dsp:sp modelId="{D6D81B1E-485C-43F7-927B-D1B00BDFAF81}">
      <dsp:nvSpPr>
        <dsp:cNvPr id="0" name=""/>
        <dsp:cNvSpPr/>
      </dsp:nvSpPr>
      <dsp:spPr>
        <a:xfrm>
          <a:off x="440148" y="777686"/>
          <a:ext cx="874897" cy="437448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/>
            <a:t>可視化</a:t>
          </a:r>
          <a:endParaRPr kumimoji="1" lang="ja-JP" altLang="en-US" sz="1200" kern="1200" dirty="0"/>
        </a:p>
      </dsp:txBody>
      <dsp:txXfrm>
        <a:off x="461502" y="799040"/>
        <a:ext cx="832189" cy="394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586288" y="57641"/>
          <a:ext cx="2865750" cy="2865750"/>
        </a:xfrm>
        <a:prstGeom prst="circularArrow">
          <a:avLst>
            <a:gd name="adj1" fmla="val 4668"/>
            <a:gd name="adj2" fmla="val 272909"/>
            <a:gd name="adj3" fmla="val 13601038"/>
            <a:gd name="adj4" fmla="val 17529245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1267279" y="83415"/>
          <a:ext cx="1503769" cy="701698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テストコード</a:t>
          </a:r>
          <a:endParaRPr kumimoji="1" lang="en-US" altLang="ja-JP" sz="1400" b="1" kern="1200" dirty="0" smtClean="0"/>
        </a:p>
      </dsp:txBody>
      <dsp:txXfrm>
        <a:off x="1301533" y="117669"/>
        <a:ext cx="1435261" cy="633190"/>
      </dsp:txXfrm>
    </dsp:sp>
    <dsp:sp modelId="{5E3D3080-CA67-4838-87E1-5B4015AB6D8D}">
      <dsp:nvSpPr>
        <dsp:cNvPr id="0" name=""/>
        <dsp:cNvSpPr/>
      </dsp:nvSpPr>
      <dsp:spPr>
        <a:xfrm>
          <a:off x="2358893" y="1094498"/>
          <a:ext cx="1378530" cy="737521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kern="1200" dirty="0" smtClean="0"/>
            <a:t>遅くても動くコードを書く</a:t>
          </a:r>
          <a:endParaRPr kumimoji="1" lang="ja-JP" altLang="en-US" sz="1200" b="1" kern="1200" dirty="0"/>
        </a:p>
      </dsp:txBody>
      <dsp:txXfrm>
        <a:off x="2394896" y="1130501"/>
        <a:ext cx="1306524" cy="665515"/>
      </dsp:txXfrm>
    </dsp:sp>
    <dsp:sp modelId="{549844F6-6862-4B9E-B215-3A41F6EA3F28}">
      <dsp:nvSpPr>
        <dsp:cNvPr id="0" name=""/>
        <dsp:cNvSpPr/>
      </dsp:nvSpPr>
      <dsp:spPr>
        <a:xfrm>
          <a:off x="1220537" y="2142598"/>
          <a:ext cx="1597252" cy="699310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プロファイル</a:t>
          </a:r>
          <a:endParaRPr kumimoji="1" lang="ja-JP" altLang="en-US" sz="1400" b="1" kern="1200" dirty="0"/>
        </a:p>
      </dsp:txBody>
      <dsp:txXfrm>
        <a:off x="1254675" y="2176736"/>
        <a:ext cx="1528976" cy="631034"/>
      </dsp:txXfrm>
    </dsp:sp>
    <dsp:sp modelId="{2C219117-8A97-471F-8CDD-A28B7BBF4FBE}">
      <dsp:nvSpPr>
        <dsp:cNvPr id="0" name=""/>
        <dsp:cNvSpPr/>
      </dsp:nvSpPr>
      <dsp:spPr>
        <a:xfrm>
          <a:off x="313026" y="1094498"/>
          <a:ext cx="1354285" cy="737521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/>
            <a:t>最適化</a:t>
          </a:r>
          <a:endParaRPr kumimoji="1" lang="ja-JP" altLang="en-US" sz="1800" b="1" kern="1200" dirty="0"/>
        </a:p>
      </dsp:txBody>
      <dsp:txXfrm>
        <a:off x="349029" y="1130501"/>
        <a:ext cx="1282279" cy="6655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3D7C-4A67-40C9-A9A7-E31E2E1C0EE4}">
      <dsp:nvSpPr>
        <dsp:cNvPr id="0" name=""/>
        <dsp:cNvSpPr/>
      </dsp:nvSpPr>
      <dsp:spPr>
        <a:xfrm>
          <a:off x="567852" y="61021"/>
          <a:ext cx="3081654" cy="3081654"/>
        </a:xfrm>
        <a:prstGeom prst="circularArrow">
          <a:avLst>
            <a:gd name="adj1" fmla="val 4668"/>
            <a:gd name="adj2" fmla="val 272909"/>
            <a:gd name="adj3" fmla="val 13585985"/>
            <a:gd name="adj4" fmla="val 17538636"/>
            <a:gd name="adj5" fmla="val 484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CFF7-5AF2-411E-9660-7B846EB7BF61}">
      <dsp:nvSpPr>
        <dsp:cNvPr id="0" name=""/>
        <dsp:cNvSpPr/>
      </dsp:nvSpPr>
      <dsp:spPr>
        <a:xfrm>
          <a:off x="1295556" y="89876"/>
          <a:ext cx="1626247" cy="758850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テストコード</a:t>
          </a:r>
          <a:endParaRPr kumimoji="1" lang="en-US" altLang="ja-JP" sz="1400" b="1" kern="1200" dirty="0" smtClean="0"/>
        </a:p>
      </dsp:txBody>
      <dsp:txXfrm>
        <a:off x="1332600" y="126920"/>
        <a:ext cx="1552159" cy="684762"/>
      </dsp:txXfrm>
    </dsp:sp>
    <dsp:sp modelId="{5E3D3080-CA67-4838-87E1-5B4015AB6D8D}">
      <dsp:nvSpPr>
        <dsp:cNvPr id="0" name=""/>
        <dsp:cNvSpPr/>
      </dsp:nvSpPr>
      <dsp:spPr>
        <a:xfrm>
          <a:off x="2469794" y="1177025"/>
          <a:ext cx="1490808" cy="797590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kern="1200" dirty="0" smtClean="0"/>
            <a:t>遅くても動くコードを書く</a:t>
          </a:r>
          <a:endParaRPr kumimoji="1" lang="ja-JP" altLang="en-US" sz="1200" b="1" kern="1200" dirty="0"/>
        </a:p>
      </dsp:txBody>
      <dsp:txXfrm>
        <a:off x="2508729" y="1215960"/>
        <a:ext cx="1412938" cy="719720"/>
      </dsp:txXfrm>
    </dsp:sp>
    <dsp:sp modelId="{549844F6-6862-4B9E-B215-3A41F6EA3F28}">
      <dsp:nvSpPr>
        <dsp:cNvPr id="0" name=""/>
        <dsp:cNvSpPr/>
      </dsp:nvSpPr>
      <dsp:spPr>
        <a:xfrm>
          <a:off x="1245007" y="2304205"/>
          <a:ext cx="1727345" cy="756267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プロファイル</a:t>
          </a:r>
          <a:endParaRPr kumimoji="1" lang="ja-JP" altLang="en-US" sz="1400" b="1" kern="1200" dirty="0"/>
        </a:p>
      </dsp:txBody>
      <dsp:txXfrm>
        <a:off x="1281925" y="2341123"/>
        <a:ext cx="1653509" cy="682431"/>
      </dsp:txXfrm>
    </dsp:sp>
    <dsp:sp modelId="{2C219117-8A97-471F-8CDD-A28B7BBF4FBE}">
      <dsp:nvSpPr>
        <dsp:cNvPr id="0" name=""/>
        <dsp:cNvSpPr/>
      </dsp:nvSpPr>
      <dsp:spPr>
        <a:xfrm>
          <a:off x="269867" y="1177025"/>
          <a:ext cx="1464588" cy="797590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/>
            <a:t>最適化</a:t>
          </a:r>
          <a:endParaRPr kumimoji="1" lang="ja-JP" altLang="en-US" sz="1800" b="1" kern="1200" dirty="0"/>
        </a:p>
      </dsp:txBody>
      <dsp:txXfrm>
        <a:off x="308802" y="1215960"/>
        <a:ext cx="1386718" cy="71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79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A86DAA3-F1D4-4E2B-9FBD-61A5521347B2}" type="datetimeFigureOut">
              <a:rPr lang="ja-JP" altLang="en-US"/>
              <a:pPr>
                <a:defRPr/>
              </a:pPr>
              <a:t>2020/9/2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3610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2863" y="9436100"/>
            <a:ext cx="294798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AA6A7D-3567-4F7C-9F8F-3F3327BD64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842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6E91369-F495-4B4A-85BD-7D438503F46F}" type="datetimeFigureOut">
              <a:rPr lang="ja-JP" altLang="en-US"/>
              <a:pPr>
                <a:defRPr/>
              </a:pPr>
              <a:t>2020/9/2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19638"/>
            <a:ext cx="5441950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E0D5171-8B02-4564-8A30-ABEC52B8CA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0299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67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06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68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066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06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68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066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066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aseline="0" dirty="0" smtClean="0">
              <a:solidFill>
                <a:srgbClr val="FF9999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99917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13009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91174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38952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50050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3386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33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681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64289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681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078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42977"/>
            <a:ext cx="8229600" cy="359449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42977"/>
            <a:ext cx="2057400" cy="3651647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42977"/>
            <a:ext cx="6019800" cy="365164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42977"/>
            <a:ext cx="8229600" cy="3594497"/>
          </a:xfrm>
        </p:spPr>
        <p:txBody>
          <a:bodyPr/>
          <a:lstStyle>
            <a:lvl1pPr>
              <a:defRPr sz="2400" b="1" i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95" y="6465"/>
            <a:ext cx="8190910" cy="6750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42977"/>
            <a:ext cx="4038600" cy="3651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42977"/>
            <a:ext cx="4038600" cy="3651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4416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421606"/>
            <a:ext cx="4040188" cy="3173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8" y="94416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8" y="1421606"/>
            <a:ext cx="4041775" cy="3173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94773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942977"/>
            <a:ext cx="5111750" cy="36516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1821657"/>
            <a:ext cx="3008313" cy="2772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942976"/>
            <a:ext cx="5486400" cy="260270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942977"/>
            <a:ext cx="8229600" cy="359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7" name="Picture 16" descr="titl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620041"/>
            <a:ext cx="2141730" cy="5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 userDrawn="1"/>
        </p:nvSpPr>
        <p:spPr>
          <a:xfrm>
            <a:off x="5652120" y="4926519"/>
            <a:ext cx="3496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  <a:ea typeface="+mn-ea"/>
              </a:rPr>
              <a:t>Profile-Driven</a:t>
            </a:r>
            <a:r>
              <a:rPr kumimoji="1" lang="en-US" altLang="ja-JP" sz="800" baseline="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  <a:ea typeface="+mn-ea"/>
              </a:rPr>
              <a:t> Development in core parts of a game engine</a:t>
            </a:r>
            <a:endParaRPr kumimoji="1" lang="ja-JP" altLang="en-US" sz="8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adugi" panose="020B0502040204020203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95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benchmar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otnet/BenchmarkDotNet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dam/www/public/us/en/documents/white-papers/ia-32-ia-64-benchmark-code-execution-paper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90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00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tri-ace.com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5119" y="1041580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ハイパフォーマンスなコア部分の開発</a:t>
            </a:r>
            <a:r>
              <a:rPr lang="ja-JP" alt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手法</a:t>
            </a:r>
            <a:endParaRPr lang="en-US" altLang="ja-JP" sz="32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ea"/>
              <a:ea typeface="+mn-ea"/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プロファイル駆動開発のススメ</a:t>
            </a:r>
            <a:endParaRPr kumimoji="1" lang="ja-JP" altLang="en-US" sz="3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872" y="2076695"/>
            <a:ext cx="4260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(</a:t>
            </a:r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</a:rPr>
              <a:t>Profile-Driven Development in core 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</a:rPr>
              <a:t>parts </a:t>
            </a:r>
            <a:r>
              <a:rPr lang="en-US" altLang="ja-JP" sz="120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</a:rPr>
              <a:t>of </a:t>
            </a:r>
            <a:r>
              <a:rPr lang="en-US" altLang="ja-JP" sz="120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</a:rPr>
              <a:t>a game 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</a:rPr>
              <a:t>engine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)</a:t>
            </a:r>
            <a:endParaRPr kumimoji="1" lang="ja-JP" altLang="en-US" sz="12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小塚明朝 Pr6N H" pitchFamily="18" charset="-128"/>
              <a:ea typeface="小塚明朝 Pr6N H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2020" y="3561860"/>
            <a:ext cx="41184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株式会社トライエース 研究開発部</a:t>
            </a:r>
            <a:endParaRPr kumimoji="1" lang="en-US" altLang="ja-JP" sz="2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ea"/>
              <a:ea typeface="+mn-ea"/>
            </a:endParaRPr>
          </a:p>
          <a:p>
            <a:pPr algn="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tri-Ace Research and Development Department</a:t>
            </a:r>
            <a:br>
              <a:rPr lang="en-US" altLang="ja-JP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</a:br>
            <a:endParaRPr kumimoji="1" lang="en-US" altLang="ja-JP" sz="12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小塚明朝 Pr6N H" pitchFamily="18" charset="-128"/>
              <a:ea typeface="小塚明朝 Pr6N H" pitchFamily="18" charset="-128"/>
            </a:endParaRPr>
          </a:p>
          <a:p>
            <a:pPr algn="r"/>
            <a:r>
              <a:rPr lang="ja-JP" alt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坂爪 武 </a:t>
            </a:r>
            <a:r>
              <a:rPr lang="en-US" altLang="ja-JP" sz="12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 Takeshi </a:t>
            </a:r>
            <a:r>
              <a:rPr lang="en-US" altLang="ja-JP" sz="12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Sakazume</a:t>
            </a:r>
            <a:endParaRPr kumimoji="1" lang="ja-JP" alt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92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アジェンダ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プロファイル駆動開発とは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/>
              <a:t>実践して</a:t>
            </a:r>
            <a:r>
              <a:rPr lang="ja-JP" altLang="en-US" sz="3200" b="0" dirty="0" smtClean="0"/>
              <a:t>いる</a:t>
            </a:r>
            <a:r>
              <a:rPr lang="en-US" altLang="ja-JP" sz="3200" b="0" dirty="0" smtClean="0"/>
              <a:t>PDD</a:t>
            </a:r>
            <a:r>
              <a:rPr lang="ja-JP" altLang="en-US" sz="3200" b="0" dirty="0" smtClean="0"/>
              <a:t>紹介</a:t>
            </a:r>
            <a:endParaRPr lang="en-US" altLang="ja-JP" sz="3200" b="0" dirty="0" smtClean="0"/>
          </a:p>
          <a:p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ライブラリ開発事例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22958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ゲームの構成要素</a:t>
            </a:r>
            <a:endParaRPr lang="en-US" altLang="ja-JP" dirty="0"/>
          </a:p>
        </p:txBody>
      </p:sp>
      <p:sp>
        <p:nvSpPr>
          <p:cNvPr id="4" name="角丸四角形 3"/>
          <p:cNvSpPr/>
          <p:nvPr/>
        </p:nvSpPr>
        <p:spPr>
          <a:xfrm>
            <a:off x="1579169" y="1311610"/>
            <a:ext cx="1980220" cy="19339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ゲームアプリ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539609" y="1317824"/>
            <a:ext cx="1980220" cy="19339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サーバーアプリ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83479" y="816555"/>
            <a:ext cx="202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クライアント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94604" y="816555"/>
            <a:ext cx="202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サーバー</a:t>
            </a:r>
          </a:p>
        </p:txBody>
      </p:sp>
      <p:sp>
        <p:nvSpPr>
          <p:cNvPr id="13" name="四角形吹き出し 12"/>
          <p:cNvSpPr/>
          <p:nvPr/>
        </p:nvSpPr>
        <p:spPr>
          <a:xfrm>
            <a:off x="1129116" y="3651870"/>
            <a:ext cx="3195355" cy="810090"/>
          </a:xfrm>
          <a:prstGeom prst="wedgeRectCallout">
            <a:avLst>
              <a:gd name="adj1" fmla="val -8247"/>
              <a:gd name="adj2" fmla="val -1533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自動</a:t>
            </a:r>
            <a:r>
              <a:rPr kumimoji="1" lang="ja-JP" altLang="en-US" dirty="0" smtClean="0"/>
              <a:t>プロファイリング</a:t>
            </a:r>
            <a:endParaRPr kumimoji="1" lang="ja-JP" altLang="en-US" dirty="0"/>
          </a:p>
        </p:txBody>
      </p:sp>
      <p:sp>
        <p:nvSpPr>
          <p:cNvPr id="14" name="四角形吹き出し 13"/>
          <p:cNvSpPr/>
          <p:nvPr/>
        </p:nvSpPr>
        <p:spPr>
          <a:xfrm>
            <a:off x="5337085" y="3651870"/>
            <a:ext cx="2655295" cy="810090"/>
          </a:xfrm>
          <a:prstGeom prst="wedgeRectCallout">
            <a:avLst>
              <a:gd name="adj1" fmla="val -9536"/>
              <a:gd name="adj2" fmla="val -1585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継続的な</a:t>
            </a:r>
            <a:r>
              <a:rPr lang="ja-JP" altLang="en-US" dirty="0" smtClean="0"/>
              <a:t>負荷</a:t>
            </a:r>
            <a:r>
              <a:rPr lang="ja-JP" altLang="en-US" dirty="0"/>
              <a:t>試験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9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500" y="1429685"/>
            <a:ext cx="8955995" cy="195215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ja-JP" altLang="en-US" sz="4800" dirty="0"/>
              <a:t>自動</a:t>
            </a:r>
            <a:r>
              <a:rPr lang="ja-JP" altLang="en-US" sz="4800" dirty="0" smtClean="0"/>
              <a:t>プロファイリング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000" dirty="0" smtClean="0"/>
              <a:t>Automated Profiling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28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自動</a:t>
            </a:r>
            <a:r>
              <a:rPr lang="ja-JP" altLang="en-US" dirty="0" smtClean="0"/>
              <a:t>プロファイリング </a:t>
            </a:r>
            <a:r>
              <a:rPr lang="en-US" altLang="ja-JP" dirty="0" smtClean="0"/>
              <a:t>(PDD</a:t>
            </a:r>
            <a:r>
              <a:rPr lang="ja-JP" altLang="en-US" dirty="0" smtClean="0"/>
              <a:t>サイクル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6035"/>
            <a:ext cx="8229600" cy="3900940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0" dirty="0" smtClean="0"/>
              <a:t>PDD</a:t>
            </a:r>
            <a:r>
              <a:rPr lang="ja-JP" altLang="en-US" b="0" dirty="0"/>
              <a:t>サイクル</a:t>
            </a:r>
            <a:r>
              <a:rPr lang="ja-JP" altLang="en-US" b="0" dirty="0" smtClean="0"/>
              <a:t>は基本的には</a:t>
            </a:r>
            <a:r>
              <a:rPr lang="en-US" altLang="ja-JP" b="0" dirty="0" smtClean="0"/>
              <a:t>Daily</a:t>
            </a:r>
            <a:r>
              <a:rPr lang="ja-JP" altLang="en-US" b="0" dirty="0" smtClean="0"/>
              <a:t>で回り続ける</a:t>
            </a:r>
            <a:endParaRPr lang="en-US" altLang="ja-JP" b="0" dirty="0" smtClean="0"/>
          </a:p>
          <a:p>
            <a:pPr lvl="1">
              <a:buFont typeface="+mj-lt"/>
              <a:buAutoNum type="arabicPeriod"/>
            </a:pPr>
            <a:r>
              <a:rPr lang="ja-JP" altLang="en-US" b="0" dirty="0" smtClean="0"/>
              <a:t>パフォーマンスは気にせず実装してコミット</a:t>
            </a:r>
            <a:endParaRPr lang="en-US" altLang="ja-JP" b="0" dirty="0" smtClean="0"/>
          </a:p>
          <a:p>
            <a:pPr lvl="1">
              <a:buFont typeface="+mj-lt"/>
              <a:buAutoNum type="arabicPeriod"/>
            </a:pPr>
            <a:r>
              <a:rPr lang="ja-JP" altLang="en-US" b="0" dirty="0" smtClean="0"/>
              <a:t>サーバーで</a:t>
            </a:r>
            <a:r>
              <a:rPr lang="en-US" altLang="ja-JP" b="0" dirty="0" smtClean="0"/>
              <a:t>CI</a:t>
            </a:r>
            <a:r>
              <a:rPr lang="ja-JP" altLang="en-US" b="0" dirty="0" smtClean="0"/>
              <a:t>が自動プロファイリング</a:t>
            </a:r>
            <a:endParaRPr lang="en-US" altLang="ja-JP" b="0" dirty="0" smtClean="0"/>
          </a:p>
          <a:p>
            <a:pPr lvl="1">
              <a:buFont typeface="+mj-lt"/>
              <a:buAutoNum type="arabicPeriod"/>
            </a:pPr>
            <a:r>
              <a:rPr lang="ja-JP" altLang="en-US" b="0" dirty="0"/>
              <a:t>ユーザー</a:t>
            </a:r>
            <a:r>
              <a:rPr lang="ja-JP" altLang="en-US" b="0" dirty="0" smtClean="0"/>
              <a:t>は結果をダッシュボードや</a:t>
            </a:r>
            <a:r>
              <a:rPr lang="en-US" altLang="ja-JP" b="0" dirty="0" smtClean="0"/>
              <a:t>Slack</a:t>
            </a:r>
            <a:r>
              <a:rPr lang="ja-JP" altLang="en-US" b="0" dirty="0" smtClean="0"/>
              <a:t>で確認</a:t>
            </a:r>
            <a:endParaRPr lang="en-US" altLang="ja-JP" b="0" dirty="0"/>
          </a:p>
          <a:p>
            <a:pPr lvl="1">
              <a:buFont typeface="+mj-lt"/>
              <a:buAutoNum type="arabicPeriod"/>
            </a:pPr>
            <a:r>
              <a:rPr lang="ja-JP" altLang="en-US" b="0" dirty="0" smtClean="0"/>
              <a:t>（遅ければ）最適化してサイクルを回す</a:t>
            </a:r>
            <a:endParaRPr lang="en-US" altLang="ja-JP" b="0" dirty="0" smtClean="0"/>
          </a:p>
          <a:p>
            <a:endParaRPr lang="en-US" altLang="ja-JP" sz="2000" dirty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490568251"/>
              </p:ext>
            </p:extLst>
          </p:nvPr>
        </p:nvGraphicFramePr>
        <p:xfrm>
          <a:off x="521550" y="2841929"/>
          <a:ext cx="792088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U ターン矢印 6"/>
          <p:cNvSpPr/>
          <p:nvPr/>
        </p:nvSpPr>
        <p:spPr>
          <a:xfrm rot="10800000">
            <a:off x="1196626" y="4236934"/>
            <a:ext cx="6570730" cy="450050"/>
          </a:xfrm>
          <a:prstGeom prst="uturnArrow">
            <a:avLst>
              <a:gd name="adj1" fmla="val 28533"/>
              <a:gd name="adj2" fmla="val 25000"/>
              <a:gd name="adj3" fmla="val 32617"/>
              <a:gd name="adj4" fmla="val 68005"/>
              <a:gd name="adj5" fmla="val 9023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5" descr="D:\Work\Zume\reports\cedec2020\pptx\images\jenki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75" y="2706766"/>
            <a:ext cx="562672" cy="7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ork\Zume\reports\cedec2020\pptx\images\metabas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0" y="281739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Work\Zume\reports\cedec2020\pptx\images\slac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0" y="2796925"/>
            <a:ext cx="634724" cy="6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Zume\reports\cedec2020\pptx\images\gitla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27" y="2811312"/>
            <a:ext cx="615683" cy="6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自動化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16555"/>
            <a:ext cx="8229600" cy="3720919"/>
          </a:xfrm>
        </p:spPr>
        <p:txBody>
          <a:bodyPr>
            <a:normAutofit/>
          </a:bodyPr>
          <a:lstStyle/>
          <a:p>
            <a:r>
              <a:rPr lang="ja-JP" altLang="en-US" b="0" dirty="0" smtClean="0"/>
              <a:t>全てを自動化</a:t>
            </a:r>
            <a:endParaRPr lang="en-US" altLang="ja-JP" b="0" dirty="0" smtClean="0"/>
          </a:p>
          <a:p>
            <a:r>
              <a:rPr lang="ja-JP" altLang="en-US" b="0" dirty="0" smtClean="0"/>
              <a:t>アプリ外部のツールから</a:t>
            </a:r>
            <a:r>
              <a:rPr lang="en-US" altLang="ja-JP" b="0" dirty="0" smtClean="0"/>
              <a:t>TCP/IP</a:t>
            </a:r>
            <a:r>
              <a:rPr lang="ja-JP" altLang="en-US" b="0" dirty="0" smtClean="0"/>
              <a:t>で操作</a:t>
            </a:r>
            <a:endParaRPr lang="en-US" altLang="ja-JP" b="0" dirty="0" smtClean="0"/>
          </a:p>
          <a:p>
            <a:r>
              <a:rPr lang="ja-JP" altLang="en-US" b="0" dirty="0"/>
              <a:t>ツール側</a:t>
            </a:r>
            <a:r>
              <a:rPr lang="ja-JP" altLang="en-US" b="0" dirty="0" smtClean="0"/>
              <a:t>はシンプルに</a:t>
            </a:r>
            <a:r>
              <a:rPr lang="en-US" altLang="ja-JP" b="0" dirty="0" smtClean="0"/>
              <a:t>Python</a:t>
            </a:r>
            <a:r>
              <a:rPr lang="ja-JP" altLang="en-US" b="0" dirty="0" smtClean="0"/>
              <a:t>と</a:t>
            </a:r>
            <a:r>
              <a:rPr lang="en-US" altLang="ja-JP" b="0" dirty="0" smtClean="0"/>
              <a:t>Bat</a:t>
            </a:r>
            <a:r>
              <a:rPr lang="ja-JP" altLang="en-US" b="0" dirty="0" smtClean="0"/>
              <a:t>ファイルで構成</a:t>
            </a:r>
            <a:endParaRPr lang="en-US" altLang="ja-JP" b="0" dirty="0" smtClean="0"/>
          </a:p>
          <a:p>
            <a:r>
              <a:rPr lang="ja-JP" altLang="en-US" b="0" dirty="0" smtClean="0"/>
              <a:t>目的に合わせて様々なデータを用意し全て実行する</a:t>
            </a:r>
            <a:endParaRPr lang="en-US" altLang="ja-JP" b="0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129227" y="2886784"/>
            <a:ext cx="1260140" cy="6300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Python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114524" y="3606865"/>
            <a:ext cx="1274843" cy="6300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Bat</a:t>
            </a:r>
            <a:r>
              <a:rPr lang="ja-JP" altLang="en-US" sz="1400" dirty="0" smtClean="0"/>
              <a:t>ファイル</a:t>
            </a:r>
            <a:endParaRPr kumimoji="1" lang="ja-JP" altLang="en-US" sz="1400" dirty="0"/>
          </a:p>
        </p:txBody>
      </p:sp>
      <p:sp>
        <p:nvSpPr>
          <p:cNvPr id="6" name="右矢印 5"/>
          <p:cNvSpPr/>
          <p:nvPr/>
        </p:nvSpPr>
        <p:spPr>
          <a:xfrm>
            <a:off x="2569386" y="3092203"/>
            <a:ext cx="1170131" cy="85509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TCP/IP</a:t>
            </a:r>
            <a:endParaRPr kumimoji="1" lang="ja-JP" altLang="en-US" dirty="0"/>
          </a:p>
        </p:txBody>
      </p:sp>
      <p:pic>
        <p:nvPicPr>
          <p:cNvPr id="7" name="Picture 5" descr="D:\Work\Zume\reports\cedec2020\pptx\images\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3158756"/>
            <a:ext cx="562672" cy="7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Zume\reports\cedec2020\pptx\images\ParticleSystemLightingSi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32" y="2886785"/>
            <a:ext cx="2250250" cy="12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Zume\reports\cedec2020\pptx\images\BG_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20" y="2893856"/>
            <a:ext cx="2385934" cy="13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右矢印 12"/>
          <p:cNvSpPr/>
          <p:nvPr/>
        </p:nvSpPr>
        <p:spPr>
          <a:xfrm>
            <a:off x="4887035" y="3876895"/>
            <a:ext cx="2655295" cy="6984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全て実行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01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自動</a:t>
            </a:r>
            <a:r>
              <a:rPr lang="ja-JP" altLang="en-US" dirty="0" smtClean="0"/>
              <a:t>プロファイリング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プロファイラ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87443"/>
            <a:ext cx="8229600" cy="3594497"/>
          </a:xfrm>
        </p:spPr>
        <p:txBody>
          <a:bodyPr>
            <a:normAutofit/>
          </a:bodyPr>
          <a:lstStyle/>
          <a:p>
            <a:r>
              <a:rPr lang="en-US" altLang="ja-JP" b="0" dirty="0" smtClean="0"/>
              <a:t>CPU</a:t>
            </a:r>
            <a:r>
              <a:rPr lang="ja-JP" altLang="en-US" b="0" dirty="0" smtClean="0"/>
              <a:t>関数プロファイラで全関数が対象</a:t>
            </a:r>
            <a:endParaRPr lang="en-US" altLang="ja-JP" b="0" dirty="0" smtClean="0"/>
          </a:p>
          <a:p>
            <a:pPr lvl="1"/>
            <a:r>
              <a:rPr lang="en-US" altLang="ja-JP" sz="1800" dirty="0" smtClean="0"/>
              <a:t>Windows</a:t>
            </a:r>
            <a:r>
              <a:rPr lang="ja-JP" altLang="en-US" sz="1800" dirty="0" smtClean="0"/>
              <a:t>だと </a:t>
            </a:r>
            <a:r>
              <a:rPr lang="en-US" altLang="ja-JP" sz="1800" dirty="0" smtClean="0"/>
              <a:t>VSPerf.exe, VSReport.exe</a:t>
            </a:r>
          </a:p>
          <a:p>
            <a:pPr marL="342900" lvl="1" indent="-342900">
              <a:buFont typeface="Arial" charset="0"/>
              <a:buChar char="•"/>
            </a:pPr>
            <a:r>
              <a:rPr lang="ja-JP" altLang="en-US" sz="2400" dirty="0" smtClean="0"/>
              <a:t>カテゴリごとにマーカーを用意</a:t>
            </a:r>
            <a:endParaRPr lang="en-US" altLang="ja-JP" sz="2400" dirty="0"/>
          </a:p>
          <a:p>
            <a:pPr lvl="1"/>
            <a:r>
              <a:rPr lang="en-US" altLang="ja-JP" sz="1800" b="0" dirty="0" smtClean="0"/>
              <a:t>Task, Animation</a:t>
            </a:r>
            <a:r>
              <a:rPr lang="ja-JP" altLang="en-US" sz="1800" b="0" dirty="0" smtClean="0"/>
              <a:t>など</a:t>
            </a:r>
            <a:r>
              <a:rPr lang="en-US" altLang="ja-JP" sz="1800" b="0" dirty="0" smtClean="0"/>
              <a:t>CPU</a:t>
            </a:r>
            <a:r>
              <a:rPr lang="ja-JP" altLang="en-US" sz="1800" b="0" dirty="0" smtClean="0"/>
              <a:t>処理をカテゴライズ</a:t>
            </a:r>
            <a:endParaRPr lang="en-US" altLang="ja-JP" sz="1800" b="0" dirty="0" smtClean="0"/>
          </a:p>
          <a:p>
            <a:pPr lvl="1"/>
            <a:r>
              <a:rPr lang="en-US" altLang="ja-JP" sz="1800" b="0" dirty="0" smtClean="0"/>
              <a:t>GPU</a:t>
            </a:r>
            <a:r>
              <a:rPr lang="ja-JP" altLang="en-US" sz="1800" b="0" dirty="0" smtClean="0"/>
              <a:t>全体の</a:t>
            </a:r>
            <a:r>
              <a:rPr lang="ja-JP" altLang="en-US" sz="1800" dirty="0" smtClean="0"/>
              <a:t>処理時間を計測</a:t>
            </a:r>
            <a:endParaRPr lang="en-US" altLang="ja-JP" sz="1800" b="0" dirty="0" smtClean="0"/>
          </a:p>
          <a:p>
            <a:r>
              <a:rPr lang="ja-JP" altLang="en-US" b="0" dirty="0" smtClean="0"/>
              <a:t>メモリプロファイリング</a:t>
            </a:r>
            <a:endParaRPr lang="en-US" altLang="ja-JP" b="0" dirty="0" smtClean="0"/>
          </a:p>
          <a:p>
            <a:pPr lvl="1"/>
            <a:r>
              <a:rPr lang="ja-JP" altLang="en-US" sz="1800" dirty="0" smtClean="0"/>
              <a:t>独自のメモリデバッグ機能</a:t>
            </a:r>
            <a:endParaRPr lang="en-US" altLang="ja-JP" sz="1800" dirty="0"/>
          </a:p>
          <a:p>
            <a:pPr lvl="1"/>
            <a:r>
              <a:rPr lang="ja-JP" altLang="en-US" sz="1800" dirty="0" smtClean="0"/>
              <a:t>呼び出し元や</a:t>
            </a:r>
            <a:r>
              <a:rPr lang="en-US" altLang="ja-JP" sz="1800" dirty="0" err="1" smtClean="0"/>
              <a:t>Malloc</a:t>
            </a:r>
            <a:r>
              <a:rPr lang="ja-JP" altLang="en-US" sz="1800" dirty="0" smtClean="0"/>
              <a:t>回数等を記録</a:t>
            </a:r>
            <a:endParaRPr lang="en-US" altLang="ja-JP" sz="1800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ja-JP" altLang="en-US" sz="2000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113816609"/>
              </p:ext>
            </p:extLst>
          </p:nvPr>
        </p:nvGraphicFramePr>
        <p:xfrm>
          <a:off x="1511660" y="3831893"/>
          <a:ext cx="4860540" cy="85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右矢印 4"/>
          <p:cNvSpPr/>
          <p:nvPr/>
        </p:nvSpPr>
        <p:spPr>
          <a:xfrm>
            <a:off x="6732240" y="3606864"/>
            <a:ext cx="1935215" cy="130514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/>
              <a:t>サーバーに送信し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データベースに追加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801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</a:t>
            </a:r>
            <a:r>
              <a:rPr lang="ja-JP" altLang="en-US" sz="3200" dirty="0"/>
              <a:t>ダッシュボード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2185" y="771550"/>
            <a:ext cx="8435280" cy="4005445"/>
          </a:xfrm>
        </p:spPr>
        <p:txBody>
          <a:bodyPr/>
          <a:lstStyle/>
          <a:p>
            <a:r>
              <a:rPr lang="ja-JP" altLang="en-US" dirty="0" smtClean="0"/>
              <a:t>構成</a:t>
            </a:r>
            <a:endParaRPr lang="en-US" altLang="ja-JP" dirty="0" smtClean="0"/>
          </a:p>
          <a:p>
            <a:pPr lvl="1"/>
            <a:r>
              <a:rPr lang="en-US" altLang="ja-JP" sz="1800" dirty="0" smtClean="0"/>
              <a:t>MySQL</a:t>
            </a:r>
            <a:r>
              <a:rPr lang="ja-JP" altLang="en-US" sz="1800" dirty="0"/>
              <a:t>と</a:t>
            </a:r>
            <a:r>
              <a:rPr lang="en-US" altLang="ja-JP" sz="1800" dirty="0" err="1"/>
              <a:t>Metabase</a:t>
            </a:r>
            <a:endParaRPr lang="en-US" altLang="ja-JP" sz="1800" dirty="0"/>
          </a:p>
          <a:p>
            <a:pPr lvl="1"/>
            <a:r>
              <a:rPr lang="ja-JP" altLang="en-US" sz="1800" dirty="0" smtClean="0"/>
              <a:t>全部</a:t>
            </a:r>
            <a:r>
              <a:rPr lang="ja-JP" altLang="en-US" sz="1800" dirty="0"/>
              <a:t>フリー</a:t>
            </a:r>
            <a:r>
              <a:rPr lang="ja-JP" altLang="en-US" sz="1800" dirty="0" smtClean="0"/>
              <a:t>でオンプレ</a:t>
            </a:r>
            <a:endParaRPr lang="en-US" altLang="ja-JP" sz="1800" dirty="0" smtClean="0"/>
          </a:p>
          <a:p>
            <a:pPr lvl="1"/>
            <a:endParaRPr lang="en-US" altLang="ja-JP" sz="1200" dirty="0" smtClean="0"/>
          </a:p>
          <a:p>
            <a:r>
              <a:rPr lang="en-US" altLang="ja-JP" dirty="0" smtClean="0"/>
              <a:t>MySQL</a:t>
            </a:r>
          </a:p>
          <a:p>
            <a:pPr lvl="1"/>
            <a:r>
              <a:rPr lang="ja-JP" altLang="en-US" sz="1800" dirty="0"/>
              <a:t>列指向型ではなく</a:t>
            </a:r>
            <a:r>
              <a:rPr lang="en-US" altLang="ja-JP" sz="1800" dirty="0"/>
              <a:t>MySQL</a:t>
            </a:r>
            <a:r>
              <a:rPr lang="ja-JP" altLang="en-US" sz="1800" dirty="0"/>
              <a:t>を</a:t>
            </a:r>
            <a:r>
              <a:rPr lang="ja-JP" altLang="en-US" sz="1800" dirty="0" smtClean="0"/>
              <a:t>採用</a:t>
            </a:r>
            <a:endParaRPr lang="en-US" altLang="ja-JP" sz="1800" dirty="0" smtClean="0"/>
          </a:p>
          <a:p>
            <a:pPr lvl="1"/>
            <a:endParaRPr lang="en-US" altLang="ja-JP" sz="1200" dirty="0" smtClean="0"/>
          </a:p>
          <a:p>
            <a:r>
              <a:rPr lang="en-US" altLang="ja-JP" dirty="0" err="1" smtClean="0"/>
              <a:t>Metabase</a:t>
            </a:r>
            <a:endParaRPr lang="en-US" altLang="ja-JP" dirty="0" smtClean="0"/>
          </a:p>
          <a:p>
            <a:pPr lvl="1"/>
            <a:r>
              <a:rPr lang="en-US" altLang="ja-JP" sz="1800" dirty="0"/>
              <a:t>Superset</a:t>
            </a:r>
            <a:r>
              <a:rPr lang="ja-JP" altLang="en-US" sz="1800" dirty="0"/>
              <a:t>と悩んだ</a:t>
            </a:r>
            <a:r>
              <a:rPr lang="ja-JP" altLang="en-US" sz="1800" dirty="0" smtClean="0"/>
              <a:t>が</a:t>
            </a:r>
            <a:endParaRPr lang="en-US" altLang="ja-JP" sz="1800" dirty="0" smtClean="0"/>
          </a:p>
          <a:p>
            <a:pPr lvl="1"/>
            <a:r>
              <a:rPr lang="ja-JP" altLang="en-US" sz="1800" dirty="0"/>
              <a:t>開発が</a:t>
            </a:r>
            <a:r>
              <a:rPr lang="ja-JP" altLang="en-US" sz="1800" dirty="0" smtClean="0"/>
              <a:t>活発で </a:t>
            </a:r>
            <a:r>
              <a:rPr lang="en-US" altLang="ja-JP" sz="1800" dirty="0" smtClean="0"/>
              <a:t>0.35 </a:t>
            </a:r>
            <a:r>
              <a:rPr lang="ja-JP" altLang="en-US" sz="1800" dirty="0" smtClean="0"/>
              <a:t>あたり</a:t>
            </a:r>
            <a:r>
              <a:rPr lang="ja-JP" altLang="en-US" sz="1800" dirty="0"/>
              <a:t>で</a:t>
            </a:r>
            <a:r>
              <a:rPr lang="ja-JP" altLang="en-US" sz="1800" dirty="0" smtClean="0"/>
              <a:t>安定</a:t>
            </a:r>
            <a:endParaRPr lang="en-US" altLang="ja-JP" sz="1800" dirty="0" smtClean="0"/>
          </a:p>
          <a:p>
            <a:pPr lvl="1"/>
            <a:r>
              <a:rPr lang="ja-JP" altLang="en-US" sz="1800" dirty="0"/>
              <a:t>将来性を考えて </a:t>
            </a:r>
            <a:r>
              <a:rPr lang="en-US" altLang="ja-JP" sz="1800" dirty="0" err="1"/>
              <a:t>Metabase</a:t>
            </a:r>
            <a:r>
              <a:rPr lang="en-US" altLang="ja-JP" sz="1800" dirty="0"/>
              <a:t> </a:t>
            </a:r>
            <a:r>
              <a:rPr lang="ja-JP" altLang="en-US" sz="1800" dirty="0"/>
              <a:t>を</a:t>
            </a:r>
            <a:r>
              <a:rPr lang="ja-JP" altLang="en-US" sz="1800" dirty="0" smtClean="0"/>
              <a:t>採用</a:t>
            </a:r>
            <a:endParaRPr lang="en-US" altLang="ja-JP" sz="1800" dirty="0"/>
          </a:p>
        </p:txBody>
      </p:sp>
      <p:pic>
        <p:nvPicPr>
          <p:cNvPr id="5" name="Picture 4" descr="D:\Work\Zume\reports\cedec2020\pptx\images\me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6804"/>
            <a:ext cx="405045" cy="4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Zume\reports\cedec2020\pptx\images\auto_prof_dashboar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726544"/>
            <a:ext cx="4320480" cy="41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</a:t>
            </a:r>
            <a:r>
              <a:rPr lang="ja-JP" altLang="en-US" sz="3200" dirty="0"/>
              <a:t>ダッシュボード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687443"/>
            <a:ext cx="8435280" cy="408955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b="0" dirty="0" err="1" smtClean="0"/>
              <a:t>Metabase</a:t>
            </a:r>
            <a:r>
              <a:rPr lang="ja-JP" altLang="en-US" sz="1800" b="0" dirty="0" smtClean="0"/>
              <a:t>はドリルダウンが</a:t>
            </a:r>
            <a:endParaRPr lang="en-US" altLang="ja-JP" sz="1800" b="0" dirty="0" smtClean="0"/>
          </a:p>
          <a:p>
            <a:pPr marL="0" indent="0">
              <a:buNone/>
            </a:pPr>
            <a:r>
              <a:rPr lang="ja-JP" altLang="en-US" sz="1800" b="0" dirty="0" smtClean="0"/>
              <a:t>あまりイケ</a:t>
            </a:r>
            <a:r>
              <a:rPr lang="ja-JP" altLang="en-US" sz="1800" b="0" dirty="0" err="1" smtClean="0"/>
              <a:t>て</a:t>
            </a:r>
            <a:r>
              <a:rPr lang="ja-JP" altLang="en-US" sz="1800" b="0" dirty="0" smtClean="0"/>
              <a:t>ないので</a:t>
            </a:r>
            <a:r>
              <a:rPr lang="en-US" altLang="ja-JP" sz="1800" b="0" dirty="0" err="1" smtClean="0"/>
              <a:t>FilterBox</a:t>
            </a:r>
            <a:r>
              <a:rPr lang="ja-JP" altLang="en-US" sz="1800" b="0" dirty="0" smtClean="0"/>
              <a:t>を利用</a:t>
            </a:r>
            <a:endParaRPr lang="en-US" altLang="ja-JP" sz="1800" b="0" dirty="0" smtClean="0"/>
          </a:p>
          <a:p>
            <a:pPr marL="0" indent="0">
              <a:buNone/>
            </a:pPr>
            <a:endParaRPr lang="en-US" altLang="ja-JP" sz="1000" b="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0" dirty="0"/>
              <a:t>全体の</a:t>
            </a:r>
            <a:r>
              <a:rPr lang="ja-JP" altLang="en-US" sz="2000" b="0" dirty="0" smtClean="0"/>
              <a:t>推移を確認して</a:t>
            </a:r>
            <a:r>
              <a:rPr lang="en-US" altLang="ja-JP" sz="2000" b="0" dirty="0" smtClean="0"/>
              <a:t/>
            </a:r>
            <a:br>
              <a:rPr lang="en-US" altLang="ja-JP" sz="2000" b="0" dirty="0" smtClean="0"/>
            </a:br>
            <a:r>
              <a:rPr lang="ja-JP" altLang="en-US" sz="2000" b="0" dirty="0" smtClean="0"/>
              <a:t>詳細を見たいデータを決める</a:t>
            </a:r>
            <a:endParaRPr lang="en-US" altLang="ja-JP" sz="2000" b="0" dirty="0"/>
          </a:p>
          <a:p>
            <a:pPr marL="457200" indent="-457200">
              <a:buFont typeface="+mj-lt"/>
              <a:buAutoNum type="arabicPeriod"/>
            </a:pPr>
            <a:endParaRPr lang="en-US" altLang="ja-JP" sz="10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0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FilterBox</a:t>
            </a:r>
            <a:r>
              <a:rPr lang="ja-JP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にデータ名と</a:t>
            </a:r>
            <a:r>
              <a:rPr lang="en-US" altLang="ja-JP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 ID</a:t>
            </a:r>
            <a:r>
              <a:rPr lang="ja-JP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を</a:t>
            </a:r>
            <a:r>
              <a:rPr lang="en-US" altLang="ja-JP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入力する</a:t>
            </a:r>
            <a:endParaRPr lang="en-US" altLang="ja-JP" sz="20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0050" lvl="1" indent="0">
              <a:buNone/>
            </a:pPr>
            <a:endParaRPr lang="en-US" altLang="ja-JP" sz="8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詳細</a:t>
            </a:r>
            <a:r>
              <a:rPr lang="ja-JP" alt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の確認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上部にデータ毎の推移</a:t>
            </a:r>
            <a:endParaRPr lang="en-US" altLang="ja-JP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下部に</a:t>
            </a:r>
            <a:r>
              <a:rPr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パフォーマンス</a:t>
            </a:r>
            <a:r>
              <a:rPr lang="ja-JP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詳細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lang="en-US" altLang="ja-JP" sz="1600" dirty="0"/>
          </a:p>
          <a:p>
            <a:pPr lvl="1"/>
            <a:endParaRPr lang="en-US" altLang="ja-JP" sz="1400" dirty="0" smtClean="0"/>
          </a:p>
          <a:p>
            <a:pPr marL="457200" lvl="1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  <p:pic>
        <p:nvPicPr>
          <p:cNvPr id="2050" name="Picture 2" descr="D:\Work\Zume\reports\cedec2020\pptx\images\auto_prof_dashboard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90" y="726545"/>
            <a:ext cx="443088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ork\Zume\reports\cedec2020\pptx\images\auto_prof_dashboard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90" y="726545"/>
            <a:ext cx="441487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レーム 7"/>
          <p:cNvSpPr/>
          <p:nvPr/>
        </p:nvSpPr>
        <p:spPr>
          <a:xfrm>
            <a:off x="5104828" y="996575"/>
            <a:ext cx="1717422" cy="315035"/>
          </a:xfrm>
          <a:prstGeom prst="frame">
            <a:avLst>
              <a:gd name="adj1" fmla="val 1142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4436984" y="1221600"/>
            <a:ext cx="4545505" cy="1980220"/>
          </a:xfrm>
          <a:prstGeom prst="frame">
            <a:avLst>
              <a:gd name="adj1" fmla="val 199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4526995" y="1311610"/>
            <a:ext cx="4258091" cy="1782815"/>
          </a:xfrm>
          <a:prstGeom prst="frame">
            <a:avLst>
              <a:gd name="adj1" fmla="val 199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4484790" y="3201820"/>
            <a:ext cx="4407690" cy="1890210"/>
          </a:xfrm>
          <a:prstGeom prst="frame">
            <a:avLst>
              <a:gd name="adj1" fmla="val 199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Work\Zume\reports\cedec2020\pptx\images\auto_prof_dashboard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36" y="771550"/>
            <a:ext cx="5352621" cy="4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(CPU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Profiling)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777453"/>
            <a:ext cx="8345270" cy="3594497"/>
          </a:xfrm>
        </p:spPr>
        <p:txBody>
          <a:bodyPr/>
          <a:lstStyle/>
          <a:p>
            <a:r>
              <a:rPr lang="en-US" altLang="ja-JP" sz="2000" dirty="0"/>
              <a:t>Saturation Rate</a:t>
            </a:r>
          </a:p>
          <a:p>
            <a:pPr lvl="1"/>
            <a:r>
              <a:rPr lang="ja-JP" altLang="en-US" sz="1600" dirty="0"/>
              <a:t>限界値を基準にした</a:t>
            </a:r>
            <a:r>
              <a:rPr lang="ja-JP" altLang="en-US" sz="1600" dirty="0" smtClean="0"/>
              <a:t>飽和率</a:t>
            </a:r>
            <a:endParaRPr lang="en-US" altLang="ja-JP" sz="1600" dirty="0" smtClean="0"/>
          </a:p>
          <a:p>
            <a:pPr lvl="1"/>
            <a:endParaRPr lang="en-US" altLang="ja-JP" sz="1000" dirty="0" smtClean="0"/>
          </a:p>
          <a:p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Slow Function Ranking</a:t>
            </a:r>
          </a:p>
          <a:p>
            <a:pPr lvl="1"/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排他的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時間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（子関数を含まない</a:t>
            </a: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）</a:t>
            </a:r>
            <a:endParaRPr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altLang="ja-JP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時系列</a:t>
            </a:r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データ</a:t>
            </a:r>
            <a:endParaRPr lang="en-US" altLang="ja-JP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フレーム</a:t>
            </a: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毎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の負荷を可視化</a:t>
            </a:r>
            <a:endParaRPr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LTTB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でダウンサンプリング</a:t>
            </a:r>
            <a:endParaRPr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CEDEC 2019 </a:t>
            </a:r>
            <a:r>
              <a:rPr lang="en-US" altLang="ja-JP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KLab</a:t>
            </a: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向け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Unity</a:t>
            </a:r>
            <a:r>
              <a:rPr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製ゲーム最適化のための</a:t>
            </a:r>
          </a:p>
          <a:p>
            <a:pPr marL="0" indent="0">
              <a:buNone/>
            </a:pP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CI/CD</a:t>
            </a:r>
            <a:r>
              <a:rPr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と連携した自動プロファイリングシステム</a:t>
            </a:r>
            <a:r>
              <a:rPr lang="ja-JP" altLang="en-US" sz="1200" dirty="0"/>
              <a:t/>
            </a:r>
            <a:br>
              <a:rPr lang="ja-JP" altLang="en-US" sz="1200" dirty="0"/>
            </a:br>
            <a:endParaRPr lang="ja-JP" altLang="en-US" sz="1200" dirty="0"/>
          </a:p>
          <a:p>
            <a:pPr marL="0" indent="0">
              <a:buNone/>
            </a:pPr>
            <a:endParaRPr lang="en-US" altLang="ja-JP" sz="1400" dirty="0" smtClean="0"/>
          </a:p>
        </p:txBody>
      </p:sp>
      <p:sp>
        <p:nvSpPr>
          <p:cNvPr id="7" name="フレーム 6"/>
          <p:cNvSpPr/>
          <p:nvPr/>
        </p:nvSpPr>
        <p:spPr>
          <a:xfrm>
            <a:off x="3671900" y="2076696"/>
            <a:ext cx="2430270" cy="1170130"/>
          </a:xfrm>
          <a:prstGeom prst="frame">
            <a:avLst>
              <a:gd name="adj1" fmla="val 3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/>
          <p:cNvSpPr/>
          <p:nvPr/>
        </p:nvSpPr>
        <p:spPr>
          <a:xfrm>
            <a:off x="6012159" y="771550"/>
            <a:ext cx="3060340" cy="2655295"/>
          </a:xfrm>
          <a:prstGeom prst="frame">
            <a:avLst>
              <a:gd name="adj1" fmla="val 15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3716904" y="3381840"/>
            <a:ext cx="5336591" cy="1395155"/>
          </a:xfrm>
          <a:prstGeom prst="frame">
            <a:avLst>
              <a:gd name="adj1" fmla="val 269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(Memory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Profiling)</a:t>
            </a:r>
            <a:endParaRPr kumimoji="1" lang="ja-JP" altLang="en-US" sz="3200" dirty="0"/>
          </a:p>
        </p:txBody>
      </p:sp>
      <p:pic>
        <p:nvPicPr>
          <p:cNvPr id="4098" name="Picture 2" descr="D:\Work\Zume\reports\cedec2020\pptx\images\auto_prof_dashboard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771550"/>
            <a:ext cx="5642580" cy="39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吹き出し 9"/>
          <p:cNvSpPr/>
          <p:nvPr/>
        </p:nvSpPr>
        <p:spPr>
          <a:xfrm>
            <a:off x="5022050" y="1540648"/>
            <a:ext cx="3780420" cy="812537"/>
          </a:xfrm>
          <a:prstGeom prst="wedgeRectCallout">
            <a:avLst>
              <a:gd name="adj1" fmla="val 2185"/>
              <a:gd name="adj2" fmla="val -8680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+mn-ea"/>
              </a:rPr>
              <a:t>“3</a:t>
            </a:r>
            <a:r>
              <a:rPr lang="en-US" altLang="ja-JP" sz="1400" baseline="30000" dirty="0" smtClean="0">
                <a:latin typeface="+mn-ea"/>
              </a:rPr>
              <a:t>rd</a:t>
            </a:r>
            <a:r>
              <a:rPr lang="en-US" altLang="ja-JP" sz="1400" dirty="0" smtClean="0">
                <a:latin typeface="+mn-ea"/>
              </a:rPr>
              <a:t>-party throw”</a:t>
            </a:r>
            <a:r>
              <a:rPr lang="ja-JP" altLang="en-US" sz="1400" dirty="0">
                <a:latin typeface="+mn-ea"/>
              </a:rPr>
              <a:t> </a:t>
            </a:r>
            <a:r>
              <a:rPr lang="ja-JP" altLang="en-US" sz="1400" dirty="0" smtClean="0">
                <a:latin typeface="+mn-ea"/>
              </a:rPr>
              <a:t>という外部ライブラリからのメモリ確保が多かった</a:t>
            </a:r>
            <a:endParaRPr kumimoji="1" lang="en-US" altLang="ja-JP" sz="1400" dirty="0" smtClean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01770" y="2571750"/>
            <a:ext cx="6030670" cy="8100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/>
              <a:t>原因は</a:t>
            </a:r>
            <a:r>
              <a:rPr lang="ja-JP" altLang="en-US" sz="1600" dirty="0"/>
              <a:t>毎フレ呼ばれる関数内</a:t>
            </a:r>
            <a:r>
              <a:rPr lang="ja-JP" altLang="en-US" sz="1600" dirty="0" smtClean="0"/>
              <a:t>に、コンストラクタ</a:t>
            </a:r>
            <a:r>
              <a:rPr lang="ja-JP" altLang="en-US" sz="1600" dirty="0"/>
              <a:t>でメモリ確保が発生する</a:t>
            </a:r>
            <a:r>
              <a:rPr lang="en-US" altLang="ja-JP" sz="1600" dirty="0" err="1"/>
              <a:t>std</a:t>
            </a:r>
            <a:r>
              <a:rPr lang="ja-JP" altLang="en-US" sz="1600" dirty="0"/>
              <a:t>ライブラリ</a:t>
            </a:r>
            <a:r>
              <a:rPr lang="ja-JP" altLang="en-US" sz="1600" dirty="0" smtClean="0"/>
              <a:t>のとあるインスタンスを作っていた事</a:t>
            </a:r>
            <a:endParaRPr lang="ja-JP" alt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556665" y="3561860"/>
            <a:ext cx="6615735" cy="14401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/>
              <a:t>どんな優秀</a:t>
            </a:r>
            <a:r>
              <a:rPr lang="ja-JP" altLang="en-US" sz="2000" dirty="0"/>
              <a:t>なプログラマ</a:t>
            </a:r>
            <a:r>
              <a:rPr lang="ja-JP" altLang="en-US" sz="2000" dirty="0" smtClean="0"/>
              <a:t>でもミスはある</a:t>
            </a:r>
            <a:endParaRPr lang="en-US" altLang="ja-JP" sz="2000" dirty="0" smtClean="0"/>
          </a:p>
          <a:p>
            <a:r>
              <a:rPr lang="ja-JP" altLang="en-US" sz="2000" dirty="0" smtClean="0"/>
              <a:t>プロファイル</a:t>
            </a:r>
            <a:r>
              <a:rPr lang="ja-JP" altLang="en-US" sz="2000" dirty="0"/>
              <a:t>しなければ終盤まで残っていた問題</a:t>
            </a:r>
            <a:r>
              <a:rPr lang="ja-JP" altLang="en-US" sz="2000" dirty="0" smtClean="0"/>
              <a:t>を早期に発見して修正できた</a:t>
            </a:r>
            <a:r>
              <a:rPr lang="ja-JP" altLang="en-US" sz="2000" dirty="0"/>
              <a:t>のは大きな成果！</a:t>
            </a:r>
          </a:p>
        </p:txBody>
      </p:sp>
    </p:spTree>
    <p:extLst>
      <p:ext uri="{BB962C8B-B14F-4D97-AF65-F5344CB8AC3E}">
        <p14:creationId xmlns:p14="http://schemas.microsoft.com/office/powerpoint/2010/main" val="17966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今までのプロファイルと最適化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25798"/>
              </p:ext>
            </p:extLst>
          </p:nvPr>
        </p:nvGraphicFramePr>
        <p:xfrm>
          <a:off x="1106615" y="1851670"/>
          <a:ext cx="679575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四角形吹き出し 6"/>
          <p:cNvSpPr/>
          <p:nvPr/>
        </p:nvSpPr>
        <p:spPr>
          <a:xfrm>
            <a:off x="476545" y="996575"/>
            <a:ext cx="3420380" cy="810090"/>
          </a:xfrm>
          <a:prstGeom prst="wedgeRectCallout">
            <a:avLst>
              <a:gd name="adj1" fmla="val -10337"/>
              <a:gd name="adj2" fmla="val 9994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/>
              <a:t>速い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はずの</a:t>
            </a:r>
            <a:r>
              <a:rPr lang="en-US" altLang="ja-JP" sz="1600" dirty="0" smtClean="0"/>
              <a:t>)</a:t>
            </a:r>
            <a:r>
              <a:rPr lang="ja-JP" altLang="en-US" sz="1600" dirty="0" smtClean="0"/>
              <a:t>コードを実装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プロファイルしたりしなかったり</a:t>
            </a:r>
            <a:endParaRPr kumimoji="1" lang="ja-JP" altLang="en-US" sz="1600" dirty="0"/>
          </a:p>
        </p:txBody>
      </p:sp>
      <p:sp>
        <p:nvSpPr>
          <p:cNvPr id="8" name="四角形吹き出し 7"/>
          <p:cNvSpPr/>
          <p:nvPr/>
        </p:nvSpPr>
        <p:spPr>
          <a:xfrm>
            <a:off x="2771800" y="3381840"/>
            <a:ext cx="5220580" cy="1080120"/>
          </a:xfrm>
          <a:prstGeom prst="wedgeRectCallout">
            <a:avLst>
              <a:gd name="adj1" fmla="val -24362"/>
              <a:gd name="adj2" fmla="val -963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目標のパフォーマンスに届かない</a:t>
            </a:r>
            <a:r>
              <a:rPr lang="en-US" altLang="ja-JP" dirty="0" smtClean="0"/>
              <a:t>!!</a:t>
            </a:r>
            <a:endParaRPr kumimoji="1" lang="en-US" altLang="ja-JP" dirty="0" smtClean="0"/>
          </a:p>
          <a:p>
            <a:r>
              <a:rPr lang="ja-JP" altLang="en-US" dirty="0" smtClean="0"/>
              <a:t>ギリギリでプロファイルと最適化</a:t>
            </a:r>
            <a:endParaRPr lang="en-US" altLang="ja-JP" dirty="0" smtClean="0"/>
          </a:p>
          <a:p>
            <a:r>
              <a:rPr kumimoji="1" lang="ja-JP" altLang="en-US" dirty="0" smtClean="0"/>
              <a:t>最悪キャラ削減、サーバーの補強</a:t>
            </a:r>
            <a:r>
              <a:rPr lang="ja-JP" altLang="en-US" dirty="0" smtClean="0"/>
              <a:t>、リリース延期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4301970" y="1064082"/>
            <a:ext cx="3735416" cy="675075"/>
          </a:xfrm>
          <a:prstGeom prst="wedgeRectCallout">
            <a:avLst>
              <a:gd name="adj1" fmla="val -59546"/>
              <a:gd name="adj2" fmla="val 189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プロファイルしてたとしても</a:t>
            </a:r>
            <a:r>
              <a:rPr kumimoji="1" lang="en-US" altLang="ja-JP" sz="1600" dirty="0" smtClean="0"/>
              <a:t/>
            </a:r>
            <a:br>
              <a:rPr kumimoji="1" lang="en-US" altLang="ja-JP" sz="1600" dirty="0" smtClean="0"/>
            </a:br>
            <a:r>
              <a:rPr kumimoji="1" lang="ja-JP" altLang="en-US" sz="1600" dirty="0" smtClean="0"/>
              <a:t>プロファイル用のコードを消している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933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(Slack</a:t>
            </a:r>
            <a:r>
              <a:rPr lang="ja-JP" altLang="en-US" sz="3200" dirty="0"/>
              <a:t>アプリ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530" y="942977"/>
            <a:ext cx="8345270" cy="359449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endParaRPr lang="en-US" altLang="ja-JP" sz="1400" dirty="0"/>
          </a:p>
        </p:txBody>
      </p:sp>
      <p:pic>
        <p:nvPicPr>
          <p:cNvPr id="5122" name="Picture 2" descr="D:\Work\Zume\reports\cedec2020\pptx\images\auto_prof_slac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1851669"/>
            <a:ext cx="4680520" cy="25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吹き出し 7"/>
          <p:cNvSpPr/>
          <p:nvPr/>
        </p:nvSpPr>
        <p:spPr>
          <a:xfrm>
            <a:off x="386535" y="2526744"/>
            <a:ext cx="1665185" cy="540060"/>
          </a:xfrm>
          <a:prstGeom prst="wedgeRectCallout">
            <a:avLst>
              <a:gd name="adj1" fmla="val 84850"/>
              <a:gd name="adj2" fmla="val 646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latin typeface="+mn-ea"/>
              </a:rPr>
              <a:t>GPU</a:t>
            </a:r>
            <a:r>
              <a:rPr lang="ja-JP" altLang="en-US" sz="1600" dirty="0" smtClean="0">
                <a:latin typeface="+mn-ea"/>
              </a:rPr>
              <a:t>がネック</a:t>
            </a:r>
            <a:endParaRPr kumimoji="1" lang="en-US" altLang="ja-JP" sz="1600" dirty="0" smtClean="0">
              <a:latin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32040" y="3111810"/>
            <a:ext cx="4113964" cy="12151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/>
              <a:t>左から、長期的推移、短期的推移、飽和率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/>
              <a:t>長期的</a:t>
            </a:r>
            <a:r>
              <a:rPr lang="ja-JP" altLang="en-US" sz="1400" dirty="0" smtClean="0"/>
              <a:t>に見ると上がってて、短期的に見ると変わらな</a:t>
            </a:r>
            <a:r>
              <a:rPr lang="ja-JP" altLang="en-US" sz="1400" dirty="0"/>
              <a:t>く、</a:t>
            </a:r>
            <a:r>
              <a:rPr lang="ja-JP" altLang="en-US" sz="1400" dirty="0" smtClean="0"/>
              <a:t>飽和率（限界までの比率）は</a:t>
            </a:r>
            <a:r>
              <a:rPr lang="en-US" altLang="ja-JP" sz="1400" dirty="0" smtClean="0"/>
              <a:t>14%</a:t>
            </a:r>
          </a:p>
        </p:txBody>
      </p:sp>
      <p:sp>
        <p:nvSpPr>
          <p:cNvPr id="11" name="フレーム 10"/>
          <p:cNvSpPr/>
          <p:nvPr/>
        </p:nvSpPr>
        <p:spPr>
          <a:xfrm>
            <a:off x="4436985" y="2706765"/>
            <a:ext cx="675075" cy="315035"/>
          </a:xfrm>
          <a:prstGeom prst="frame">
            <a:avLst>
              <a:gd name="adj1" fmla="val 1142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521549" y="786047"/>
            <a:ext cx="8280921" cy="160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0" dirty="0"/>
              <a:t>こだわり</a:t>
            </a:r>
            <a:r>
              <a:rPr lang="ja-JP" altLang="en-US" sz="2800" b="0" dirty="0" smtClean="0"/>
              <a:t>の</a:t>
            </a:r>
            <a:r>
              <a:rPr lang="en-US" altLang="ja-JP" sz="2800" b="0" dirty="0" smtClean="0"/>
              <a:t>UX</a:t>
            </a:r>
            <a:endParaRPr lang="en-US" altLang="ja-JP" sz="2800" b="0" dirty="0"/>
          </a:p>
          <a:p>
            <a:pPr lvl="1"/>
            <a:r>
              <a:rPr lang="ja-JP" altLang="en-US" b="0" dirty="0" smtClean="0"/>
              <a:t>プロファイリングとして正しいフローで確認するように設計</a:t>
            </a:r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10043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(Slack</a:t>
            </a:r>
            <a:r>
              <a:rPr lang="ja-JP" altLang="en-US" sz="3200" dirty="0"/>
              <a:t>アプリ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530" y="942977"/>
            <a:ext cx="8345270" cy="359449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endParaRPr lang="en-US" altLang="ja-JP" sz="1400" dirty="0"/>
          </a:p>
        </p:txBody>
      </p:sp>
      <p:pic>
        <p:nvPicPr>
          <p:cNvPr id="1027" name="Picture 3" descr="D:\Work\Zume\reports\cedec2020\pptx\images\auto_prof_slack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681540"/>
            <a:ext cx="4680520" cy="42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フレーム 12"/>
          <p:cNvSpPr/>
          <p:nvPr/>
        </p:nvSpPr>
        <p:spPr>
          <a:xfrm>
            <a:off x="5202070" y="996575"/>
            <a:ext cx="1440160" cy="315035"/>
          </a:xfrm>
          <a:prstGeom prst="frame">
            <a:avLst>
              <a:gd name="adj1" fmla="val 1142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294978" y="3317473"/>
            <a:ext cx="1890210" cy="900099"/>
          </a:xfrm>
          <a:prstGeom prst="wedgeRectCallout">
            <a:avLst>
              <a:gd name="adj1" fmla="val 64317"/>
              <a:gd name="adj2" fmla="val 187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出来るだけ多くの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ja-JP" altLang="en-US" sz="1600" dirty="0" smtClean="0">
                <a:latin typeface="+mn-ea"/>
              </a:rPr>
              <a:t>データ</a:t>
            </a:r>
            <a:r>
              <a:rPr lang="ja-JP" altLang="en-US" sz="1600" dirty="0" smtClean="0">
                <a:latin typeface="+mn-ea"/>
              </a:rPr>
              <a:t>を表示</a:t>
            </a:r>
            <a:endParaRPr kumimoji="1" lang="en-US" altLang="ja-JP" sz="1600" dirty="0" smtClean="0">
              <a:latin typeface="+mn-ea"/>
            </a:endParaRPr>
          </a:p>
        </p:txBody>
      </p:sp>
      <p:pic>
        <p:nvPicPr>
          <p:cNvPr id="18" name="Picture 2" descr="D:\Work\Zume\reports\cedec2020\pptx\images\auto_prof_dashboard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45" y="2069942"/>
            <a:ext cx="2682638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Work\Zume\reports\cedec2020\pptx\images\auto_prof_dashboard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07" y="3381840"/>
            <a:ext cx="2826665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下矢印 14"/>
          <p:cNvSpPr/>
          <p:nvPr/>
        </p:nvSpPr>
        <p:spPr>
          <a:xfrm rot="17790399">
            <a:off x="6417205" y="1814538"/>
            <a:ext cx="450050" cy="109116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4707015" y="2817233"/>
            <a:ext cx="450050" cy="100048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832140" y="3471850"/>
            <a:ext cx="2973928" cy="12601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 smtClean="0"/>
              <a:t>Slack</a:t>
            </a:r>
            <a:r>
              <a:rPr lang="ja-JP" altLang="en-US" sz="1600" dirty="0" smtClean="0"/>
              <a:t>から</a:t>
            </a:r>
            <a:r>
              <a:rPr lang="en-US" altLang="ja-JP" sz="1600" dirty="0" err="1" smtClean="0"/>
              <a:t>Metabase</a:t>
            </a:r>
            <a:r>
              <a:rPr lang="ja-JP" altLang="en-US" sz="1600" dirty="0" err="1" smtClean="0"/>
              <a:t>への</a:t>
            </a:r>
            <a:r>
              <a:rPr lang="ja-JP" altLang="en-US" sz="1600" dirty="0" smtClean="0"/>
              <a:t>導線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en-US" altLang="ja-JP" sz="1600" dirty="0" err="1" smtClean="0"/>
              <a:t>FilterBox</a:t>
            </a:r>
            <a:r>
              <a:rPr lang="ja-JP" altLang="en-US" sz="1600" dirty="0"/>
              <a:t>に</a:t>
            </a:r>
            <a:r>
              <a:rPr lang="ja-JP" altLang="en-US" sz="1600" dirty="0" smtClean="0"/>
              <a:t>入力せずに直接該当データを表示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5860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自動</a:t>
            </a:r>
            <a:r>
              <a:rPr lang="ja-JP" altLang="en-US" sz="3200" dirty="0" smtClean="0"/>
              <a:t>プロファイリング 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使</a:t>
            </a:r>
            <a:r>
              <a:rPr lang="ja-JP" altLang="en-US" sz="3200" dirty="0"/>
              <a:t>用例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525" y="786046"/>
            <a:ext cx="8229600" cy="3810929"/>
          </a:xfrm>
        </p:spPr>
        <p:txBody>
          <a:bodyPr/>
          <a:lstStyle/>
          <a:p>
            <a:r>
              <a:rPr lang="ja-JP" altLang="en-US" sz="2000" b="0" dirty="0" smtClean="0"/>
              <a:t>エンジン開発チームによるパフォーマンス監視</a:t>
            </a:r>
            <a:endParaRPr lang="en-US" altLang="ja-JP" sz="2000" b="0" dirty="0" smtClean="0"/>
          </a:p>
          <a:p>
            <a:pPr lvl="1"/>
            <a:r>
              <a:rPr lang="ja-JP" altLang="en-US" sz="1800" dirty="0"/>
              <a:t>エンジン</a:t>
            </a:r>
            <a:r>
              <a:rPr lang="ja-JP" altLang="en-US" sz="1800" dirty="0" smtClean="0"/>
              <a:t>のサンプルシーンをそのまま利用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CPU</a:t>
            </a:r>
            <a:r>
              <a:rPr lang="ja-JP" altLang="en-US" sz="1800" dirty="0" smtClean="0"/>
              <a:t>負荷が高いシーンを用意</a:t>
            </a:r>
            <a:endParaRPr lang="en-US" altLang="ja-JP" sz="1800" dirty="0" smtClean="0"/>
          </a:p>
          <a:p>
            <a:pPr marL="457200" lvl="1" indent="0">
              <a:buNone/>
            </a:pPr>
            <a:endParaRPr lang="en-US" altLang="ja-JP" sz="1800" dirty="0" smtClean="0"/>
          </a:p>
          <a:p>
            <a:r>
              <a:rPr lang="ja-JP" altLang="en-US" sz="2000" b="0" dirty="0" smtClean="0"/>
              <a:t>アーティストが手動プロファイリングで</a:t>
            </a:r>
            <a:r>
              <a:rPr lang="en-US" altLang="ja-JP" sz="2000" b="0" dirty="0"/>
              <a:t/>
            </a:r>
            <a:br>
              <a:rPr lang="en-US" altLang="ja-JP" sz="2000" b="0" dirty="0"/>
            </a:br>
            <a:r>
              <a:rPr lang="ja-JP" altLang="en-US" sz="2000" b="0" dirty="0" smtClean="0"/>
              <a:t>プログラマに調査依頼</a:t>
            </a:r>
            <a:endParaRPr lang="en-US" altLang="ja-JP" sz="2000" b="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r>
              <a:rPr lang="ja-JP" altLang="en-US" sz="2000" b="0" dirty="0" smtClean="0"/>
              <a:t>ゲームのオートプレイ（現在未達成）</a:t>
            </a:r>
            <a:endParaRPr lang="en-US" altLang="ja-JP" sz="2000" b="0" dirty="0" smtClean="0"/>
          </a:p>
          <a:p>
            <a:pPr lvl="1"/>
            <a:r>
              <a:rPr lang="ja-JP" altLang="en-US" sz="1800" dirty="0"/>
              <a:t>強化学習</a:t>
            </a:r>
            <a:r>
              <a:rPr lang="ja-JP" altLang="en-US" sz="1800" dirty="0" smtClean="0"/>
              <a:t>でアクションバトルをオートプレイ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しかし、通しプレイが未達成</a:t>
            </a:r>
            <a:endParaRPr lang="en-US" altLang="ja-JP" sz="1800" dirty="0" smtClean="0"/>
          </a:p>
          <a:p>
            <a:endParaRPr lang="en-US" altLang="ja-JP" sz="1800" dirty="0"/>
          </a:p>
        </p:txBody>
      </p:sp>
      <p:pic>
        <p:nvPicPr>
          <p:cNvPr id="5" name="Picture 4" descr="D:\Work\Zume\reports\cedec2020\pptx\images\ParticleSystemLightingSi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5" y="1221600"/>
            <a:ext cx="2250250" cy="12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Work\Zume\reports\cedec2020\pptx\images\BG_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21700"/>
            <a:ext cx="2720302" cy="1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500" y="1356615"/>
            <a:ext cx="8955995" cy="204216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ja-JP" altLang="en-US" sz="6000" dirty="0" smtClean="0"/>
              <a:t>継続的な負荷</a:t>
            </a:r>
            <a:r>
              <a:rPr lang="ja-JP" altLang="en-US" sz="6000" dirty="0"/>
              <a:t>試験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4000" dirty="0" smtClean="0"/>
              <a:t>Continuous Load Testing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894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/>
              <a:t>継続的な負荷</a:t>
            </a:r>
            <a:r>
              <a:rPr lang="ja-JP" altLang="en-US" sz="3200" dirty="0" smtClean="0"/>
              <a:t>試験 </a:t>
            </a:r>
            <a:r>
              <a:rPr lang="en-US" altLang="ja-JP" sz="3200" dirty="0" smtClean="0"/>
              <a:t>(PDD</a:t>
            </a:r>
            <a:r>
              <a:rPr lang="ja-JP" altLang="en-US" sz="3200" dirty="0" smtClean="0"/>
              <a:t>サイクル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81540"/>
            <a:ext cx="8229600" cy="3765924"/>
          </a:xfrm>
        </p:spPr>
        <p:txBody>
          <a:bodyPr/>
          <a:lstStyle/>
          <a:p>
            <a:r>
              <a:rPr lang="en-US" altLang="ja-JP" b="0" dirty="0" smtClean="0"/>
              <a:t>PDD</a:t>
            </a:r>
            <a:r>
              <a:rPr lang="ja-JP" altLang="en-US" b="0" dirty="0"/>
              <a:t>サイクル</a:t>
            </a:r>
            <a:r>
              <a:rPr lang="ja-JP" altLang="en-US" b="0" dirty="0" smtClean="0"/>
              <a:t>は</a:t>
            </a:r>
            <a:r>
              <a:rPr lang="en-US" altLang="ja-JP" b="0" dirty="0" smtClean="0"/>
              <a:t>Daily</a:t>
            </a:r>
            <a:r>
              <a:rPr lang="ja-JP" altLang="en-US" b="0" dirty="0" err="1" smtClean="0"/>
              <a:t>、</a:t>
            </a:r>
            <a:r>
              <a:rPr lang="ja-JP" altLang="en-US" b="0" dirty="0" smtClean="0"/>
              <a:t>深夜帯に</a:t>
            </a:r>
            <a:r>
              <a:rPr lang="en-US" altLang="ja-JP" b="0" dirty="0" smtClean="0"/>
              <a:t>CI</a:t>
            </a:r>
            <a:r>
              <a:rPr lang="ja-JP" altLang="en-US" b="0" dirty="0" smtClean="0"/>
              <a:t>で行う</a:t>
            </a:r>
            <a:endParaRPr lang="en-US" altLang="ja-JP" b="0" dirty="0" smtClean="0"/>
          </a:p>
          <a:p>
            <a:r>
              <a:rPr lang="ja-JP" altLang="en-US" b="0" dirty="0" smtClean="0"/>
              <a:t>翌朝</a:t>
            </a:r>
            <a:r>
              <a:rPr lang="en-US" altLang="ja-JP" b="0" dirty="0" smtClean="0"/>
              <a:t>Slack</a:t>
            </a:r>
            <a:r>
              <a:rPr lang="ja-JP" altLang="en-US" b="0" dirty="0" err="1" smtClean="0"/>
              <a:t>と監</a:t>
            </a:r>
            <a:r>
              <a:rPr lang="ja-JP" altLang="en-US" b="0" dirty="0" smtClean="0"/>
              <a:t>視ツールで結果を確認</a:t>
            </a:r>
            <a:endParaRPr lang="en-US" altLang="ja-JP" b="0" dirty="0" smtClean="0"/>
          </a:p>
          <a:p>
            <a:r>
              <a:rPr lang="ja-JP" altLang="en-US" b="0" dirty="0" smtClean="0"/>
              <a:t>部分的なプロファイリング</a:t>
            </a:r>
            <a:r>
              <a:rPr lang="ja-JP" altLang="en-US" b="0" dirty="0"/>
              <a:t>では</a:t>
            </a:r>
            <a:r>
              <a:rPr lang="ja-JP" altLang="en-US" b="0" dirty="0" smtClean="0"/>
              <a:t>なくシステム全体の監視</a:t>
            </a:r>
            <a:endParaRPr lang="en-US" altLang="ja-JP" b="0" dirty="0" smtClean="0"/>
          </a:p>
          <a:p>
            <a:pPr lvl="1"/>
            <a:r>
              <a:rPr lang="ja-JP" altLang="en-US" sz="1800" dirty="0" smtClean="0"/>
              <a:t>デッドロック、スロークエリなどデータベース関連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コネクション関連</a:t>
            </a:r>
            <a:endParaRPr lang="en-US" altLang="ja-JP" sz="1800" dirty="0" smtClean="0"/>
          </a:p>
          <a:p>
            <a:endParaRPr lang="en-US" altLang="ja-JP" sz="2000" dirty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395987062"/>
              </p:ext>
            </p:extLst>
          </p:nvPr>
        </p:nvGraphicFramePr>
        <p:xfrm>
          <a:off x="521550" y="2931790"/>
          <a:ext cx="792088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U ターン矢印 6"/>
          <p:cNvSpPr/>
          <p:nvPr/>
        </p:nvSpPr>
        <p:spPr>
          <a:xfrm rot="10800000">
            <a:off x="1196626" y="4281939"/>
            <a:ext cx="6570730" cy="450050"/>
          </a:xfrm>
          <a:prstGeom prst="uturnArrow">
            <a:avLst>
              <a:gd name="adj1" fmla="val 28533"/>
              <a:gd name="adj2" fmla="val 25000"/>
              <a:gd name="adj3" fmla="val 32617"/>
              <a:gd name="adj4" fmla="val 68005"/>
              <a:gd name="adj5" fmla="val 9023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5" descr="D:\Work\Zume\reports\cedec2020\pptx\images\jenki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28" y="2661760"/>
            <a:ext cx="562672" cy="7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Work\Zume\reports\cedec2020\pptx\images\sla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10" y="2751770"/>
            <a:ext cx="634724" cy="6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Work\Zume\reports\cedec2020\pptx\images\gitla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6157"/>
            <a:ext cx="615683" cy="6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ork\Zume\reports\cedec2020\pptx\images\kubernete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48" y="2751770"/>
            <a:ext cx="619685" cy="6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継続的な負荷試験 </a:t>
            </a:r>
            <a:r>
              <a:rPr lang="en-US" altLang="ja-JP" dirty="0" smtClean="0"/>
              <a:t>(</a:t>
            </a:r>
            <a:r>
              <a:rPr lang="ja-JP" altLang="en-US" dirty="0" smtClean="0"/>
              <a:t>サーバー構成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26546"/>
            <a:ext cx="8229600" cy="630070"/>
          </a:xfrm>
        </p:spPr>
        <p:txBody>
          <a:bodyPr/>
          <a:lstStyle/>
          <a:p>
            <a:r>
              <a:rPr lang="ja-JP" altLang="en-US" b="0" dirty="0" smtClean="0"/>
              <a:t>サーバーは最小構成 </a:t>
            </a:r>
            <a:r>
              <a:rPr lang="en-US" altLang="ja-JP" b="0" dirty="0" smtClean="0"/>
              <a:t>+ </a:t>
            </a:r>
            <a:r>
              <a:rPr lang="ja-JP" altLang="en-US" b="0" dirty="0" smtClean="0"/>
              <a:t>負荷掛けサーバー</a:t>
            </a:r>
            <a:endParaRPr lang="en-US" altLang="ja-JP" b="0" dirty="0" smtClean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656565" y="1311610"/>
            <a:ext cx="3825425" cy="2439562"/>
            <a:chOff x="791580" y="2157413"/>
            <a:chExt cx="3825425" cy="2439562"/>
          </a:xfrm>
        </p:grpSpPr>
        <p:sp>
          <p:nvSpPr>
            <p:cNvPr id="9" name="正方形/長方形 8"/>
            <p:cNvSpPr/>
            <p:nvPr/>
          </p:nvSpPr>
          <p:spPr>
            <a:xfrm>
              <a:off x="1781690" y="2616832"/>
              <a:ext cx="1890210" cy="8550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1400" dirty="0" smtClean="0">
                  <a:solidFill>
                    <a:schemeClr val="bg1"/>
                  </a:solidFill>
                </a:rPr>
                <a:t>Game Server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1916705" y="2931790"/>
              <a:ext cx="405045" cy="40504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366755" y="2931790"/>
              <a:ext cx="405045" cy="40504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3131840" y="2931789"/>
              <a:ext cx="405045" cy="40504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726795" y="2976795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ea"/>
                  <a:ea typeface="+mn-ea"/>
                </a:rPr>
                <a:t>…</a:t>
              </a:r>
              <a:endParaRPr kumimoji="1" lang="ja-JP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926595" y="3741957"/>
              <a:ext cx="1687687" cy="8550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1400" dirty="0" smtClean="0">
                  <a:solidFill>
                    <a:schemeClr val="bg1"/>
                  </a:solidFill>
                </a:rPr>
                <a:t>Database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736685" y="4101920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ea"/>
                  <a:ea typeface="+mn-ea"/>
                </a:rPr>
                <a:t>…</a:t>
              </a:r>
              <a:endParaRPr kumimoji="1" lang="ja-JP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906815" y="3741957"/>
              <a:ext cx="1620180" cy="8550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1400" dirty="0" smtClean="0">
                  <a:solidFill>
                    <a:schemeClr val="bg1"/>
                  </a:solidFill>
                </a:rPr>
                <a:t>Cache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16905" y="4101920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ea"/>
                  <a:ea typeface="+mn-ea"/>
                </a:rPr>
                <a:t>…</a:t>
              </a:r>
              <a:endParaRPr kumimoji="1" lang="ja-JP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1" name="円柱 30"/>
            <p:cNvSpPr/>
            <p:nvPr/>
          </p:nvSpPr>
          <p:spPr>
            <a:xfrm>
              <a:off x="1089230" y="4056916"/>
              <a:ext cx="315035" cy="405044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柱 32"/>
            <p:cNvSpPr/>
            <p:nvPr/>
          </p:nvSpPr>
          <p:spPr>
            <a:xfrm>
              <a:off x="1466655" y="4056916"/>
              <a:ext cx="315035" cy="405044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柱 33"/>
            <p:cNvSpPr/>
            <p:nvPr/>
          </p:nvSpPr>
          <p:spPr>
            <a:xfrm>
              <a:off x="2141730" y="4056914"/>
              <a:ext cx="315035" cy="405044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柱 34"/>
            <p:cNvSpPr/>
            <p:nvPr/>
          </p:nvSpPr>
          <p:spPr>
            <a:xfrm>
              <a:off x="3046947" y="4066210"/>
              <a:ext cx="315035" cy="405044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柱 35"/>
            <p:cNvSpPr/>
            <p:nvPr/>
          </p:nvSpPr>
          <p:spPr>
            <a:xfrm>
              <a:off x="3424372" y="4066210"/>
              <a:ext cx="315035" cy="405044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柱 36"/>
            <p:cNvSpPr/>
            <p:nvPr/>
          </p:nvSpPr>
          <p:spPr>
            <a:xfrm>
              <a:off x="4099447" y="4066208"/>
              <a:ext cx="315035" cy="405044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91580" y="2157413"/>
              <a:ext cx="3825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bg1"/>
                  </a:solidFill>
                  <a:latin typeface="+mn-ea"/>
                  <a:ea typeface="+mn-ea"/>
                </a:rPr>
                <a:t>リリース前の負荷試験</a:t>
              </a: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752020" y="1311610"/>
            <a:ext cx="3915436" cy="2439485"/>
            <a:chOff x="4887035" y="2157413"/>
            <a:chExt cx="3915436" cy="2439485"/>
          </a:xfrm>
        </p:grpSpPr>
        <p:sp>
          <p:nvSpPr>
            <p:cNvPr id="54" name="テキスト ボックス 53"/>
            <p:cNvSpPr txBox="1"/>
            <p:nvPr/>
          </p:nvSpPr>
          <p:spPr>
            <a:xfrm>
              <a:off x="4887035" y="2157413"/>
              <a:ext cx="3915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  <a:ea typeface="+mn-ea"/>
                </a:rPr>
                <a:t>継続的</a:t>
              </a:r>
              <a:r>
                <a:rPr lang="ja-JP" altLang="en-US" dirty="0" smtClean="0">
                  <a:solidFill>
                    <a:schemeClr val="bg1"/>
                  </a:solidFill>
                  <a:latin typeface="+mn-ea"/>
                  <a:ea typeface="+mn-ea"/>
                </a:rPr>
                <a:t>な</a:t>
              </a:r>
              <a:r>
                <a:rPr kumimoji="1" lang="ja-JP" altLang="en-US" dirty="0" smtClean="0">
                  <a:solidFill>
                    <a:schemeClr val="bg1"/>
                  </a:solidFill>
                  <a:latin typeface="+mn-ea"/>
                  <a:ea typeface="+mn-ea"/>
                </a:rPr>
                <a:t>負荷試験</a:t>
              </a:r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5427095" y="2616832"/>
              <a:ext cx="2610290" cy="1980066"/>
              <a:chOff x="5427095" y="2616832"/>
              <a:chExt cx="2610290" cy="1980066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6687235" y="2616832"/>
                <a:ext cx="1170130" cy="85501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ja-JP" sz="1400" dirty="0" smtClean="0">
                    <a:solidFill>
                      <a:schemeClr val="bg1"/>
                    </a:solidFill>
                  </a:rPr>
                  <a:t>Game Server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角丸四角形 39"/>
              <p:cNvSpPr/>
              <p:nvPr/>
            </p:nvSpPr>
            <p:spPr>
              <a:xfrm>
                <a:off x="7069778" y="2948302"/>
                <a:ext cx="405045" cy="40504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5920237" y="3731721"/>
                <a:ext cx="1035115" cy="85501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ja-JP" sz="1400" dirty="0" smtClean="0">
                    <a:solidFill>
                      <a:schemeClr val="bg1"/>
                    </a:solidFill>
                  </a:rPr>
                  <a:t>Database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7182290" y="3741880"/>
                <a:ext cx="855095" cy="85501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ja-JP" sz="1400" dirty="0" smtClean="0">
                    <a:solidFill>
                      <a:schemeClr val="bg1"/>
                    </a:solidFill>
                  </a:rPr>
                  <a:t>Cache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円柱 47"/>
              <p:cNvSpPr/>
              <p:nvPr/>
            </p:nvSpPr>
            <p:spPr>
              <a:xfrm>
                <a:off x="6280276" y="4055974"/>
                <a:ext cx="315035" cy="405044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柱 50"/>
              <p:cNvSpPr/>
              <p:nvPr/>
            </p:nvSpPr>
            <p:spPr>
              <a:xfrm>
                <a:off x="7452319" y="4073871"/>
                <a:ext cx="315035" cy="405044"/>
              </a:xfrm>
              <a:prstGeom prst="can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5427095" y="2616832"/>
                <a:ext cx="697578" cy="85501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ja-JP" sz="1400" dirty="0" smtClean="0">
                    <a:solidFill>
                      <a:schemeClr val="bg1"/>
                    </a:solidFill>
                  </a:rPr>
                  <a:t>Bot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角丸四角形 55"/>
              <p:cNvSpPr/>
              <p:nvPr/>
            </p:nvSpPr>
            <p:spPr>
              <a:xfrm>
                <a:off x="5584613" y="2958938"/>
                <a:ext cx="405045" cy="40504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/>
              </a:p>
            </p:txBody>
          </p:sp>
          <p:sp>
            <p:nvSpPr>
              <p:cNvPr id="57" name="右矢印 56"/>
              <p:cNvSpPr/>
              <p:nvPr/>
            </p:nvSpPr>
            <p:spPr>
              <a:xfrm>
                <a:off x="6192179" y="3017193"/>
                <a:ext cx="607567" cy="319642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3" name="四角形吹き出し 62"/>
          <p:cNvSpPr/>
          <p:nvPr/>
        </p:nvSpPr>
        <p:spPr>
          <a:xfrm>
            <a:off x="3126691" y="4056915"/>
            <a:ext cx="5000704" cy="810090"/>
          </a:xfrm>
          <a:prstGeom prst="wedgeRectCallout">
            <a:avLst>
              <a:gd name="adj1" fmla="val 25709"/>
              <a:gd name="adj2" fmla="val -1357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ja-JP" altLang="en-US" dirty="0"/>
              <a:t>目的はパフォーマンス性能を測定して監視することであって、限界を知ることでは</a:t>
            </a:r>
            <a:r>
              <a:rPr lang="ja-JP" altLang="en-US" dirty="0" smtClean="0"/>
              <a:t>ない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52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継続的な負荷</a:t>
            </a:r>
            <a:r>
              <a:rPr lang="ja-JP" altLang="en-US" dirty="0" smtClean="0"/>
              <a:t>試験 </a:t>
            </a:r>
            <a:r>
              <a:rPr lang="en-US" altLang="ja-JP" dirty="0" smtClean="0"/>
              <a:t>(</a:t>
            </a:r>
            <a:r>
              <a:rPr lang="ja-JP" altLang="en-US" dirty="0" smtClean="0"/>
              <a:t>負荷</a:t>
            </a:r>
            <a:r>
              <a:rPr lang="ja-JP" altLang="en-US" dirty="0"/>
              <a:t>掛け</a:t>
            </a:r>
            <a:r>
              <a:rPr lang="en-US" altLang="ja-JP" dirty="0" smtClean="0"/>
              <a:t>Bot)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71551"/>
            <a:ext cx="8229600" cy="3765924"/>
          </a:xfrm>
        </p:spPr>
        <p:txBody>
          <a:bodyPr/>
          <a:lstStyle/>
          <a:p>
            <a:endParaRPr lang="en-US" altLang="ja-JP" sz="2000" dirty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341530" y="816555"/>
            <a:ext cx="8280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0" dirty="0" smtClean="0"/>
              <a:t>Bot</a:t>
            </a:r>
            <a:r>
              <a:rPr lang="ja-JP" altLang="en-US" b="0" dirty="0" smtClean="0"/>
              <a:t>は自作</a:t>
            </a:r>
            <a:endParaRPr lang="en-US" altLang="ja-JP" b="0" dirty="0" smtClean="0"/>
          </a:p>
          <a:p>
            <a:pPr lvl="1"/>
            <a:r>
              <a:rPr lang="ja-JP" altLang="en-US" sz="1800" dirty="0" smtClean="0"/>
              <a:t>独自のバイナリ</a:t>
            </a:r>
            <a:r>
              <a:rPr lang="ja-JP" altLang="en-US" sz="1800" dirty="0"/>
              <a:t>転送</a:t>
            </a:r>
            <a:r>
              <a:rPr lang="ja-JP" altLang="en-US" sz="1800" dirty="0" smtClean="0"/>
              <a:t>プロトコル</a:t>
            </a:r>
            <a:endParaRPr lang="en-US" altLang="ja-JP" sz="1800" b="0" dirty="0" smtClean="0"/>
          </a:p>
          <a:p>
            <a:pPr lvl="1"/>
            <a:r>
              <a:rPr lang="ja-JP" altLang="en-US" sz="1800" b="0" dirty="0" smtClean="0"/>
              <a:t>シナリオは </a:t>
            </a:r>
            <a:r>
              <a:rPr lang="en-US" altLang="ja-JP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</a:t>
            </a:r>
            <a:r>
              <a:rPr lang="en-US" altLang="ja-JP" sz="18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SON</a:t>
            </a:r>
            <a:r>
              <a:rPr lang="ja-JP" altLang="en-US" sz="1800" b="0" dirty="0" smtClean="0">
                <a:latin typeface="+mn-ea"/>
              </a:rPr>
              <a:t>ファイル</a:t>
            </a:r>
            <a:endParaRPr lang="en-US" altLang="ja-JP" sz="1800" b="0" dirty="0" smtClean="0">
              <a:latin typeface="+mn-ea"/>
            </a:endParaRPr>
          </a:p>
          <a:p>
            <a:pPr lvl="1"/>
            <a:r>
              <a:rPr lang="ja-JP" altLang="en-US" sz="1800" b="0" dirty="0" smtClean="0">
                <a:latin typeface="+mn-ea"/>
              </a:rPr>
              <a:t>機能は </a:t>
            </a:r>
            <a:r>
              <a:rPr lang="en-US" altLang="ja-JP" sz="1800" b="0" dirty="0" err="1" smtClean="0">
                <a:latin typeface="+mn-ea"/>
              </a:rPr>
              <a:t>JMeter</a:t>
            </a:r>
            <a:r>
              <a:rPr lang="en-US" altLang="ja-JP" sz="1800" b="0" dirty="0" smtClean="0">
                <a:latin typeface="+mn-ea"/>
              </a:rPr>
              <a:t> </a:t>
            </a:r>
            <a:r>
              <a:rPr lang="ja-JP" altLang="en-US" sz="1800" dirty="0" smtClean="0">
                <a:latin typeface="+mn-ea"/>
              </a:rPr>
              <a:t>を参考に</a:t>
            </a:r>
            <a:endParaRPr lang="en-US" altLang="ja-JP" sz="1800" b="0" dirty="0" smtClean="0">
              <a:latin typeface="+mn-ea"/>
            </a:endParaRPr>
          </a:p>
          <a:p>
            <a:pPr marL="457200" lvl="1" indent="0">
              <a:buNone/>
            </a:pPr>
            <a:endParaRPr lang="en-US" altLang="ja-JP" sz="1000" b="0" dirty="0"/>
          </a:p>
          <a:p>
            <a:endParaRPr lang="en-US" altLang="ja-JP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シナリオ自動生成</a:t>
            </a:r>
            <a:endParaRPr lang="en-US" altLang="ja-JP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作りたいシナリオを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や企画にプレイしてもらう</a:t>
            </a: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出力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された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RPC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ログをもらう（もしくはサーバー側のログを使う）</a:t>
            </a:r>
            <a:endParaRPr lang="en-US" altLang="ja-JP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ツール</a:t>
            </a:r>
            <a:r>
              <a:rPr lang="ja-JP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でログからシナリオファイルを自動生成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26995" y="906565"/>
            <a:ext cx="4455495" cy="16158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setting":{</a:t>
            </a:r>
          </a:p>
          <a:p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"</a:t>
            </a:r>
            <a:r>
              <a:rPr lang="en-US" altLang="ja-JP" sz="9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host</a:t>
            </a:r>
            <a:r>
              <a:rPr lang="en-US" altLang="ja-JP" sz="9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":“xxx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",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9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port</a:t>
            </a:r>
            <a:r>
              <a:rPr lang="en-US" altLang="ja-JP" sz="9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":xxx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endParaRPr lang="en-US" altLang="ja-JP" sz="9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"player_total":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1000,</a:t>
            </a:r>
            <a:endParaRPr lang="en-US" altLang="ja-JP" sz="9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"player_delay":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1500,</a:t>
            </a:r>
          </a:p>
          <a:p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…</a:t>
            </a:r>
            <a:endParaRPr lang="en-US" altLang="ja-JP" sz="9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},</a:t>
            </a:r>
            <a:endParaRPr lang="en-US" altLang="ja-JP" sz="9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scenario":[</a:t>
            </a:r>
          </a:p>
          <a:p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 {"time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":4108,"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fid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":"UserCreate","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arg":{"uuid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":“xxx","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deviceType":1}}</a:t>
            </a:r>
          </a:p>
          <a:p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,{"time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":8075,"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fid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":"UserLogin","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arg":{"uuid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":“xxx","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deviceType":1}}</a:t>
            </a:r>
          </a:p>
          <a:p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,{"time":16099,"fid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":"UserGet</a:t>
            </a:r>
            <a:r>
              <a:rPr lang="en-US" altLang="ja-JP" sz="9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","arg":{"</a:t>
            </a:r>
            <a:r>
              <a:rPr lang="en-US" altLang="ja-JP" sz="9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playerID</a:t>
            </a:r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":xxx}}</a:t>
            </a:r>
            <a:endParaRPr lang="en-US" altLang="ja-JP" sz="9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9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…</a:t>
            </a:r>
            <a:endParaRPr lang="en-US" altLang="ja-JP" sz="9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フレーム 7"/>
          <p:cNvSpPr/>
          <p:nvPr/>
        </p:nvSpPr>
        <p:spPr>
          <a:xfrm>
            <a:off x="4680521" y="1712302"/>
            <a:ext cx="4211960" cy="810091"/>
          </a:xfrm>
          <a:prstGeom prst="frame">
            <a:avLst>
              <a:gd name="adj1" fmla="val 713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Zume\reports\cedec2020\pptx\images\stress_test_s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18" y="861560"/>
            <a:ext cx="35687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継続的な負荷</a:t>
            </a:r>
            <a:r>
              <a:rPr lang="ja-JP" altLang="en-US" dirty="0" smtClean="0"/>
              <a:t>試験 </a:t>
            </a:r>
            <a:r>
              <a:rPr lang="en-US" altLang="ja-JP" dirty="0" smtClean="0"/>
              <a:t>(</a:t>
            </a:r>
            <a:r>
              <a:rPr lang="ja-JP" altLang="en-US" dirty="0"/>
              <a:t>監視環境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681540"/>
            <a:ext cx="8229600" cy="37659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/>
              <a:t>Slack</a:t>
            </a:r>
          </a:p>
          <a:p>
            <a:pPr lvl="1"/>
            <a:r>
              <a:rPr lang="ja-JP" altLang="en-US" sz="1800" dirty="0"/>
              <a:t>負荷試験が終わったら必ず</a:t>
            </a:r>
            <a:r>
              <a:rPr lang="en-US" altLang="ja-JP" sz="1800" dirty="0"/>
              <a:t>Slack</a:t>
            </a:r>
            <a:r>
              <a:rPr lang="ja-JP" altLang="en-US" sz="1800" dirty="0"/>
              <a:t>に投稿</a:t>
            </a:r>
            <a:endParaRPr lang="en-US" altLang="ja-JP" sz="1800" dirty="0"/>
          </a:p>
          <a:p>
            <a:pPr lvl="1"/>
            <a:r>
              <a:rPr lang="ja-JP" altLang="en-US" sz="1800" dirty="0"/>
              <a:t>結果のサマリーは</a:t>
            </a:r>
            <a:r>
              <a:rPr lang="en-US" altLang="ja-JP" sz="1800" dirty="0"/>
              <a:t>Slack</a:t>
            </a:r>
            <a:r>
              <a:rPr lang="ja-JP" altLang="en-US" sz="1800" dirty="0"/>
              <a:t>で完結</a:t>
            </a:r>
            <a:endParaRPr lang="en-US" altLang="ja-JP" sz="1800" dirty="0"/>
          </a:p>
          <a:p>
            <a:pPr lvl="1"/>
            <a:r>
              <a:rPr lang="ja-JP" altLang="en-US" sz="1800" dirty="0"/>
              <a:t>詳細は</a:t>
            </a:r>
            <a:r>
              <a:rPr lang="en-US" altLang="ja-JP" sz="1800" dirty="0"/>
              <a:t>MUNIN</a:t>
            </a:r>
            <a:r>
              <a:rPr lang="ja-JP" altLang="en-US" sz="1800" dirty="0"/>
              <a:t>へリンクで</a:t>
            </a:r>
            <a:r>
              <a:rPr lang="ja-JP" altLang="en-US" sz="1800" dirty="0" smtClean="0"/>
              <a:t>誘導</a:t>
            </a:r>
            <a:endParaRPr lang="en-US" altLang="ja-JP" sz="1800" dirty="0"/>
          </a:p>
          <a:p>
            <a:pPr lvl="1"/>
            <a:endParaRPr lang="en-US" altLang="ja-JP" sz="1100" dirty="0" smtClean="0"/>
          </a:p>
          <a:p>
            <a:pPr marL="0" indent="0">
              <a:buNone/>
            </a:pPr>
            <a:r>
              <a:rPr lang="ja-JP" altLang="en-US" sz="2000" dirty="0" smtClean="0"/>
              <a:t>監視ツール </a:t>
            </a:r>
            <a:r>
              <a:rPr lang="en-US" altLang="ja-JP" sz="2000" dirty="0" smtClean="0"/>
              <a:t>MUNIN</a:t>
            </a:r>
            <a:endParaRPr lang="en-US" altLang="ja-JP" sz="2000" b="0" dirty="0" smtClean="0"/>
          </a:p>
          <a:p>
            <a:pPr lvl="1"/>
            <a:r>
              <a:rPr lang="ja-JP" altLang="en-US" sz="1800" dirty="0"/>
              <a:t>実際の案件では</a:t>
            </a:r>
            <a:r>
              <a:rPr lang="en-US" altLang="ja-JP" sz="1800" dirty="0" err="1"/>
              <a:t>Grafana</a:t>
            </a:r>
            <a:r>
              <a:rPr lang="en-US" altLang="ja-JP" sz="1800" dirty="0"/>
              <a:t>, Cloud Watch</a:t>
            </a:r>
            <a:r>
              <a:rPr lang="ja-JP" altLang="en-US" sz="1800" dirty="0" smtClean="0"/>
              <a:t>等</a:t>
            </a:r>
            <a:endParaRPr lang="en-US" altLang="ja-JP" sz="1800" dirty="0" smtClean="0"/>
          </a:p>
          <a:p>
            <a:pPr lvl="2"/>
            <a:r>
              <a:rPr lang="ja-JP" altLang="en-US" sz="1600" dirty="0"/>
              <a:t>共同開発</a:t>
            </a:r>
            <a:r>
              <a:rPr lang="ja-JP" altLang="en-US" sz="1600" dirty="0" smtClean="0"/>
              <a:t>が多く監視方法は先方に合わせ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ることが多い</a:t>
            </a:r>
            <a:endParaRPr lang="en-US" altLang="ja-JP" sz="1600" dirty="0" smtClean="0"/>
          </a:p>
          <a:p>
            <a:pPr lvl="1"/>
            <a:r>
              <a:rPr lang="ja-JP" altLang="en-US" sz="1800" b="0" dirty="0" smtClean="0"/>
              <a:t>エンジン開発環境は社内情シスのやり方</a:t>
            </a:r>
            <a:r>
              <a:rPr lang="en-US" altLang="ja-JP" sz="1800" b="0" dirty="0" smtClean="0"/>
              <a:t/>
            </a:r>
            <a:br>
              <a:rPr lang="en-US" altLang="ja-JP" sz="1800" b="0" dirty="0" smtClean="0"/>
            </a:br>
            <a:r>
              <a:rPr lang="ja-JP" altLang="en-US" sz="1800" b="0" dirty="0" smtClean="0"/>
              <a:t>に</a:t>
            </a:r>
            <a:r>
              <a:rPr lang="ja-JP" altLang="en-US" sz="1800" dirty="0" smtClean="0"/>
              <a:t>合わせている</a:t>
            </a:r>
            <a:endParaRPr lang="en-US" altLang="ja-JP" sz="1800" b="0" dirty="0" smtClean="0"/>
          </a:p>
          <a:p>
            <a:pPr lvl="1"/>
            <a:r>
              <a:rPr lang="en-US" altLang="ja-JP" sz="1800" b="0" dirty="0" smtClean="0"/>
              <a:t>RPS</a:t>
            </a:r>
            <a:r>
              <a:rPr lang="ja-JP" altLang="en-US" sz="1800" b="0" dirty="0" smtClean="0"/>
              <a:t>やレスポンスタイムなどは重要なの</a:t>
            </a:r>
            <a:r>
              <a:rPr lang="en-US" altLang="ja-JP" sz="1800" b="0" dirty="0" smtClean="0"/>
              <a:t/>
            </a:r>
            <a:br>
              <a:rPr lang="en-US" altLang="ja-JP" sz="1800" b="0" dirty="0" smtClean="0"/>
            </a:br>
            <a:r>
              <a:rPr lang="ja-JP" altLang="en-US" sz="1800" b="0" dirty="0" smtClean="0"/>
              <a:t>でプラグインを作成</a:t>
            </a:r>
            <a:endParaRPr lang="en-US" altLang="ja-JP" sz="1800" b="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lvl="1"/>
            <a:endParaRPr lang="en-US" altLang="ja-JP" sz="1600" b="0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8" name="Picture 4" descr="D:\Work\Zume\reports\cedec2020\pptx\images\mun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5" y="2931790"/>
            <a:ext cx="2970330" cy="11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Work\Zume\reports\cedec2020\pptx\images\mun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3336835"/>
            <a:ext cx="2970330" cy="11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Work\Zume\reports\cedec2020\pptx\images\mun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732119"/>
            <a:ext cx="2970330" cy="11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>
            <a:off x="6462210" y="2481740"/>
            <a:ext cx="450050" cy="6300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7497325" y="2481739"/>
            <a:ext cx="450050" cy="103511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8352420" y="2481739"/>
            <a:ext cx="450050" cy="157517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3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ここまでのまとめ</a:t>
            </a:r>
            <a:endParaRPr lang="en-US" altLang="ja-JP" dirty="0"/>
          </a:p>
        </p:txBody>
      </p:sp>
      <p:sp>
        <p:nvSpPr>
          <p:cNvPr id="4" name="角丸四角形 3"/>
          <p:cNvSpPr/>
          <p:nvPr/>
        </p:nvSpPr>
        <p:spPr>
          <a:xfrm>
            <a:off x="1777380" y="816555"/>
            <a:ext cx="1980220" cy="1388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ゲームアプリ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382090" y="822769"/>
            <a:ext cx="1980220" cy="1388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サーバーアプリ</a:t>
            </a:r>
            <a:endParaRPr kumimoji="1" lang="ja-JP" altLang="en-US" dirty="0"/>
          </a:p>
        </p:txBody>
      </p:sp>
      <p:sp>
        <p:nvSpPr>
          <p:cNvPr id="13" name="四角形吹き出し 12"/>
          <p:cNvSpPr/>
          <p:nvPr/>
        </p:nvSpPr>
        <p:spPr>
          <a:xfrm>
            <a:off x="2051721" y="2031690"/>
            <a:ext cx="2565284" cy="585065"/>
          </a:xfrm>
          <a:prstGeom prst="wedgeRectCallout">
            <a:avLst>
              <a:gd name="adj1" fmla="val -24089"/>
              <a:gd name="adj2" fmla="val -969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自動プロファイリング</a:t>
            </a:r>
            <a:endParaRPr kumimoji="1" lang="ja-JP" altLang="en-US" sz="1600" dirty="0"/>
          </a:p>
        </p:txBody>
      </p:sp>
      <p:sp>
        <p:nvSpPr>
          <p:cNvPr id="14" name="四角形吹き出し 13"/>
          <p:cNvSpPr/>
          <p:nvPr/>
        </p:nvSpPr>
        <p:spPr>
          <a:xfrm>
            <a:off x="5832140" y="2039150"/>
            <a:ext cx="2250250" cy="577605"/>
          </a:xfrm>
          <a:prstGeom prst="wedgeRectCallout">
            <a:avLst>
              <a:gd name="adj1" fmla="val -23983"/>
              <a:gd name="adj2" fmla="val -1003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継続的な負荷</a:t>
            </a:r>
            <a:r>
              <a:rPr lang="ja-JP" altLang="en-US" sz="1600" dirty="0"/>
              <a:t>試験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51620" y="3055769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ゲームアプリとサーバーアプリを </a:t>
            </a:r>
            <a:r>
              <a:rPr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r>
              <a:rPr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全体的</a:t>
            </a:r>
            <a:r>
              <a:rPr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>” </a:t>
            </a:r>
            <a:r>
              <a:rPr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にプロファイリングし、</a:t>
            </a:r>
            <a:r>
              <a:rPr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r>
              <a:rPr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全体的</a:t>
            </a:r>
            <a:r>
              <a:rPr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>” </a:t>
            </a:r>
            <a:r>
              <a:rPr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にパフォーマンスを保守</a:t>
            </a:r>
            <a:endParaRPr lang="en-US" altLang="ja-JP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>PDD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の２つの特徴である高い保守性と生産性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ja-JP" altLang="en-US" sz="2000" dirty="0">
                <a:solidFill>
                  <a:schemeClr val="bg1"/>
                </a:solidFill>
                <a:latin typeface="+mn-ea"/>
                <a:ea typeface="+mn-ea"/>
              </a:rPr>
              <a:t>どちらかという</a:t>
            </a:r>
            <a:r>
              <a:rPr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と </a:t>
            </a:r>
            <a:r>
              <a:rPr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r>
              <a:rPr lang="ja-JP" altLang="en-US" sz="2000" dirty="0">
                <a:solidFill>
                  <a:schemeClr val="bg1"/>
                </a:solidFill>
                <a:latin typeface="+mn-ea"/>
                <a:ea typeface="+mn-ea"/>
              </a:rPr>
              <a:t>保守性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n-ea"/>
                <a:ea typeface="+mn-ea"/>
              </a:rPr>
              <a:t>” 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を紹介</a:t>
            </a:r>
          </a:p>
        </p:txBody>
      </p:sp>
    </p:spTree>
    <p:extLst>
      <p:ext uri="{BB962C8B-B14F-4D97-AF65-F5344CB8AC3E}">
        <p14:creationId xmlns:p14="http://schemas.microsoft.com/office/powerpoint/2010/main" val="32576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500" y="304560"/>
            <a:ext cx="8955995" cy="262723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kumimoji="1" lang="ja-JP" altLang="en-US" sz="3200" dirty="0" smtClean="0"/>
              <a:t>本番はこれから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1800" dirty="0"/>
              <a:t>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ja-JP" altLang="en-US" sz="5400" dirty="0" smtClean="0"/>
              <a:t>コア部分の開発</a:t>
            </a:r>
            <a:endParaRPr kumimoji="1" lang="ja-JP" altLang="en-US" sz="5400" dirty="0"/>
          </a:p>
        </p:txBody>
      </p:sp>
      <p:pic>
        <p:nvPicPr>
          <p:cNvPr id="5" name="Picture 2" descr="D:\Work\Zume\reports\cedec2020\pptx\images\c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2706765"/>
            <a:ext cx="8415933" cy="1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冷静に分析して</a:t>
            </a:r>
            <a:r>
              <a:rPr lang="ja-JP" altLang="en-US" dirty="0" smtClean="0"/>
              <a:t>生まれた手法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1580" y="771550"/>
            <a:ext cx="7895220" cy="396043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実は実装に時間がかかっている</a:t>
            </a:r>
            <a:endParaRPr lang="en-US" altLang="ja-JP" dirty="0" smtClean="0"/>
          </a:p>
          <a:p>
            <a:r>
              <a:rPr lang="ja-JP" altLang="en-US" sz="1600" b="0" dirty="0" smtClean="0"/>
              <a:t>生産性を優先したつもりだった</a:t>
            </a:r>
            <a:endParaRPr lang="en-US" altLang="ja-JP" sz="1600" b="0" dirty="0" smtClean="0"/>
          </a:p>
          <a:p>
            <a:r>
              <a:rPr lang="ja-JP" altLang="en-US" sz="1600" b="0" dirty="0" smtClean="0"/>
              <a:t>マイルストーン</a:t>
            </a:r>
            <a:r>
              <a:rPr lang="en-US" altLang="ja-JP" sz="1600" b="0" dirty="0" smtClean="0"/>
              <a:t>, QA, </a:t>
            </a:r>
            <a:r>
              <a:rPr lang="ja-JP" altLang="en-US" sz="1600" b="0" dirty="0" smtClean="0"/>
              <a:t>負荷試験で</a:t>
            </a:r>
            <a:r>
              <a:rPr lang="ja-JP" altLang="en-US" sz="1600" b="0" dirty="0"/>
              <a:t>最適化</a:t>
            </a:r>
            <a:r>
              <a:rPr lang="ja-JP" altLang="en-US" sz="1600" b="0" dirty="0" smtClean="0"/>
              <a:t>に時間をかけている</a:t>
            </a:r>
            <a:endParaRPr lang="en-US" altLang="ja-JP" sz="1600" b="0" dirty="0" smtClean="0"/>
          </a:p>
          <a:p>
            <a:pPr marL="0" indent="0">
              <a:buNone/>
            </a:pPr>
            <a:endParaRPr lang="en-US" altLang="ja-JP" sz="800" dirty="0"/>
          </a:p>
          <a:p>
            <a:pPr marL="0" indent="0">
              <a:buNone/>
            </a:pPr>
            <a:r>
              <a:rPr lang="ja-JP" altLang="en-US" dirty="0" smtClean="0"/>
              <a:t>実はそんなに高速ではない</a:t>
            </a:r>
            <a:endParaRPr lang="en-US" altLang="ja-JP" dirty="0" smtClean="0"/>
          </a:p>
          <a:p>
            <a:r>
              <a:rPr lang="ja-JP" altLang="en-US" sz="1600" b="0" dirty="0" smtClean="0"/>
              <a:t>速い！と思っていただけ</a:t>
            </a:r>
            <a:endParaRPr lang="en-US" altLang="ja-JP" sz="1600" b="0" dirty="0" smtClean="0"/>
          </a:p>
          <a:p>
            <a:r>
              <a:rPr lang="ja-JP" altLang="en-US" sz="1600" b="0" dirty="0" smtClean="0"/>
              <a:t>優秀な</a:t>
            </a:r>
            <a:r>
              <a:rPr lang="en-US" altLang="ja-JP" sz="1600" b="0" dirty="0" smtClean="0"/>
              <a:t>OSS</a:t>
            </a:r>
            <a:r>
              <a:rPr lang="ja-JP" altLang="en-US" sz="1600" b="0" dirty="0" smtClean="0"/>
              <a:t>と比較すると負けている</a:t>
            </a:r>
            <a:endParaRPr lang="en-US" altLang="ja-JP" sz="1600" b="0" dirty="0" smtClean="0"/>
          </a:p>
          <a:p>
            <a:r>
              <a:rPr lang="ja-JP" altLang="en-US" sz="1600" b="0" dirty="0" smtClean="0"/>
              <a:t>エンバグや新技術の登場などでパフォーマンスが劣化</a:t>
            </a:r>
            <a:endParaRPr lang="en-US" altLang="ja-JP" sz="800" b="0" dirty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r>
              <a:rPr lang="ja-JP" altLang="en-US" sz="2800" b="0" dirty="0" smtClean="0"/>
              <a:t>社内エンジンの大幅なリファクタリングと共に</a:t>
            </a:r>
            <a:endParaRPr lang="en-US" altLang="ja-JP" sz="2800" b="0" dirty="0" smtClean="0"/>
          </a:p>
          <a:p>
            <a:pPr marL="0" indent="0">
              <a:buNone/>
            </a:pPr>
            <a:r>
              <a:rPr lang="ja-JP" altLang="en-US" sz="2800" b="0" dirty="0" smtClean="0"/>
              <a:t>開発手法を変えてみる！</a:t>
            </a:r>
            <a:endParaRPr lang="en-US" altLang="ja-JP" sz="2800" b="0" dirty="0"/>
          </a:p>
        </p:txBody>
      </p:sp>
    </p:spTree>
    <p:extLst>
      <p:ext uri="{BB962C8B-B14F-4D97-AF65-F5344CB8AC3E}">
        <p14:creationId xmlns:p14="http://schemas.microsoft.com/office/powerpoint/2010/main" val="16504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ゲームの構成要素</a:t>
            </a:r>
            <a:endParaRPr lang="en-US" altLang="ja-JP" dirty="0"/>
          </a:p>
        </p:txBody>
      </p:sp>
      <p:sp>
        <p:nvSpPr>
          <p:cNvPr id="4" name="角丸四角形 3"/>
          <p:cNvSpPr/>
          <p:nvPr/>
        </p:nvSpPr>
        <p:spPr>
          <a:xfrm>
            <a:off x="1691680" y="1806665"/>
            <a:ext cx="1980220" cy="2205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/>
              <a:t>ゲームアプリ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916705" y="2526745"/>
            <a:ext cx="1575175" cy="13951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/>
              <a:t>エンジン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382090" y="1812879"/>
            <a:ext cx="1980220" cy="21990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サーバーアプリ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2096725" y="3247293"/>
            <a:ext cx="1215135" cy="5395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コア部分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607115" y="2526745"/>
            <a:ext cx="1575175" cy="13951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dirty="0" smtClean="0"/>
              <a:t>フレーム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ワーク</a:t>
            </a:r>
            <a:endParaRPr kumimoji="1" lang="ja-JP" altLang="en-US" sz="1600" dirty="0"/>
          </a:p>
        </p:txBody>
      </p:sp>
      <p:sp>
        <p:nvSpPr>
          <p:cNvPr id="12" name="角丸四角形 11"/>
          <p:cNvSpPr/>
          <p:nvPr/>
        </p:nvSpPr>
        <p:spPr>
          <a:xfrm>
            <a:off x="5787135" y="3247293"/>
            <a:ext cx="1215135" cy="5395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コア部分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1580" y="771550"/>
            <a:ext cx="724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何千何万回もコールされるのでコア部分の最適化は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全体に大きな影響を与える</a:t>
            </a:r>
          </a:p>
        </p:txBody>
      </p:sp>
    </p:spTree>
    <p:extLst>
      <p:ext uri="{BB962C8B-B14F-4D97-AF65-F5344CB8AC3E}">
        <p14:creationId xmlns:p14="http://schemas.microsoft.com/office/powerpoint/2010/main" val="22269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弊社特有の構成要素</a:t>
            </a:r>
            <a:endParaRPr lang="en-US" altLang="ja-JP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1785999" y="1761660"/>
            <a:ext cx="2155931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/>
              <a:t>ゲームアプリ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781690" y="3354220"/>
            <a:ext cx="2160240" cy="12427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dirty="0" smtClean="0"/>
              <a:t>開発ツール群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051720" y="2366632"/>
            <a:ext cx="1710190" cy="72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4842030" y="1806665"/>
            <a:ext cx="1980220" cy="19339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サーバーアプリ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6585" y="795648"/>
            <a:ext cx="7785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+mn-ea"/>
                <a:ea typeface="+mn-ea"/>
              </a:rPr>
              <a:t>内製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開発ツールでは部分的にゲームエンジンのコードを利用している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51720" y="3430727"/>
            <a:ext cx="1710190" cy="671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2186735" y="2701818"/>
            <a:ext cx="1440160" cy="10900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コア部分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067055" y="2436735"/>
            <a:ext cx="1575175" cy="12160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5247075" y="2617691"/>
            <a:ext cx="1215135" cy="900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コア部分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66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akazume\Videos\Captures\arpc_sampl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6685"/>
            <a:ext cx="3780420" cy="30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弊社特有の構成要素</a:t>
            </a:r>
            <a:endParaRPr lang="en-US" altLang="ja-JP" sz="2800" dirty="0"/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874" y="696859"/>
            <a:ext cx="8425596" cy="1424841"/>
          </a:xfrm>
        </p:spPr>
        <p:txBody>
          <a:bodyPr/>
          <a:lstStyle/>
          <a:p>
            <a:r>
              <a:rPr lang="ja-JP" altLang="en-US" sz="2800" b="0" dirty="0" smtClean="0"/>
              <a:t>          大統一理論</a:t>
            </a:r>
            <a:endParaRPr lang="en-US" altLang="ja-JP" sz="2800" b="0" dirty="0" smtClean="0"/>
          </a:p>
          <a:p>
            <a:pPr lvl="1"/>
            <a:r>
              <a:rPr lang="ja-JP" altLang="en-US" dirty="0" smtClean="0"/>
              <a:t>クライアント</a:t>
            </a:r>
            <a:r>
              <a:rPr lang="ja-JP" altLang="en-US" dirty="0">
                <a:latin typeface="+mn-ea"/>
              </a:rPr>
              <a:t>・サーバー共に</a:t>
            </a:r>
            <a:r>
              <a:rPr lang="en-US" altLang="ja-JP" dirty="0">
                <a:latin typeface="+mn-ea"/>
              </a:rPr>
              <a:t>C++</a:t>
            </a:r>
            <a:r>
              <a:rPr lang="ja-JP" altLang="en-US" dirty="0">
                <a:latin typeface="+mn-ea"/>
              </a:rPr>
              <a:t>でコア部分は</a:t>
            </a:r>
            <a:r>
              <a:rPr lang="ja-JP" altLang="en-US" dirty="0" smtClean="0">
                <a:latin typeface="+mn-ea"/>
              </a:rPr>
              <a:t>共通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>
                <a:latin typeface="+mn-ea"/>
              </a:rPr>
              <a:t>高速なレスポンス、</a:t>
            </a:r>
            <a:r>
              <a:rPr lang="ja-JP" altLang="en-US" dirty="0" smtClean="0">
                <a:latin typeface="+mn-ea"/>
              </a:rPr>
              <a:t>共通のコードと開発環境で</a:t>
            </a:r>
            <a:r>
              <a:rPr lang="ja-JP" altLang="en-US" dirty="0">
                <a:latin typeface="+mn-ea"/>
              </a:rPr>
              <a:t>シームレスな開発</a:t>
            </a:r>
            <a:endParaRPr lang="en-US" altLang="ja-JP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116314" y="2031690"/>
            <a:ext cx="4352111" cy="2797081"/>
            <a:chOff x="1691680" y="955928"/>
            <a:chExt cx="5220580" cy="3145992"/>
          </a:xfrm>
        </p:grpSpPr>
        <p:sp>
          <p:nvSpPr>
            <p:cNvPr id="4" name="角丸四角形 3"/>
            <p:cNvSpPr/>
            <p:nvPr/>
          </p:nvSpPr>
          <p:spPr>
            <a:xfrm>
              <a:off x="1695988" y="989317"/>
              <a:ext cx="2515972" cy="16201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1600" dirty="0" smtClean="0"/>
                <a:t>ゲームアプリ</a:t>
              </a:r>
              <a:endParaRPr kumimoji="1" lang="ja-JP" altLang="en-US" sz="1600" dirty="0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1691680" y="2781017"/>
              <a:ext cx="2520280" cy="13209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1600" dirty="0" smtClean="0"/>
                <a:t>開発ツール群</a:t>
              </a:r>
              <a:endParaRPr kumimoji="1" lang="ja-JP" altLang="en-US" sz="1600" dirty="0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4541046" y="955928"/>
              <a:ext cx="2371214" cy="184084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600" dirty="0" smtClean="0"/>
                <a:t>サーバーアプリ</a:t>
              </a:r>
              <a:endParaRPr kumimoji="1" lang="ja-JP" altLang="en-US" sz="1600" dirty="0"/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2411760" y="1581640"/>
              <a:ext cx="1710191" cy="9451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4617005" y="1587853"/>
              <a:ext cx="1710191" cy="107390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2409126" y="2841780"/>
              <a:ext cx="1712825" cy="65769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3041830" y="1846017"/>
              <a:ext cx="2745305" cy="132460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/>
                <a:t>コア部分</a:t>
              </a:r>
              <a:endParaRPr kumimoji="1" lang="ja-JP" altLang="en-US" sz="2400" dirty="0"/>
            </a:p>
          </p:txBody>
        </p:sp>
      </p:grpSp>
      <p:sp>
        <p:nvSpPr>
          <p:cNvPr id="15" name="四角形吹き出し 14"/>
          <p:cNvSpPr/>
          <p:nvPr/>
        </p:nvSpPr>
        <p:spPr>
          <a:xfrm>
            <a:off x="4638099" y="4242319"/>
            <a:ext cx="3579306" cy="489212"/>
          </a:xfrm>
          <a:prstGeom prst="wedgeRectCallout">
            <a:avLst>
              <a:gd name="adj1" fmla="val -41360"/>
              <a:gd name="adj2" fmla="val -150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コア部分の最適化が非常に重要！</a:t>
            </a:r>
            <a:endParaRPr kumimoji="1" lang="ja-JP" altLang="en-US" sz="1600" dirty="0"/>
          </a:p>
        </p:txBody>
      </p:sp>
      <p:sp>
        <p:nvSpPr>
          <p:cNvPr id="18" name="四角形吹き出し 17"/>
          <p:cNvSpPr/>
          <p:nvPr/>
        </p:nvSpPr>
        <p:spPr>
          <a:xfrm>
            <a:off x="4475403" y="4167841"/>
            <a:ext cx="3091219" cy="681628"/>
          </a:xfrm>
          <a:prstGeom prst="wedgeRectCallout">
            <a:avLst>
              <a:gd name="adj1" fmla="val -33596"/>
              <a:gd name="adj2" fmla="val -11529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ユニット</a:t>
            </a:r>
            <a:r>
              <a:rPr kumimoji="1" lang="ja-JP" altLang="en-US" dirty="0" smtClean="0"/>
              <a:t>プロファイリング</a:t>
            </a:r>
            <a:endParaRPr kumimoji="1" lang="ja-JP" altLang="en-US" dirty="0"/>
          </a:p>
        </p:txBody>
      </p:sp>
      <p:sp>
        <p:nvSpPr>
          <p:cNvPr id="19" name="四角形吹き出し 18"/>
          <p:cNvSpPr/>
          <p:nvPr/>
        </p:nvSpPr>
        <p:spPr>
          <a:xfrm>
            <a:off x="6224381" y="2823062"/>
            <a:ext cx="1993023" cy="529979"/>
          </a:xfrm>
          <a:prstGeom prst="wedgeRectCallout">
            <a:avLst>
              <a:gd name="adj1" fmla="val -43110"/>
              <a:gd name="adj2" fmla="val -1005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継続的な負荷試験</a:t>
            </a:r>
            <a:endParaRPr kumimoji="1" lang="ja-JP" altLang="en-US" sz="1600" dirty="0"/>
          </a:p>
        </p:txBody>
      </p:sp>
      <p:sp>
        <p:nvSpPr>
          <p:cNvPr id="20" name="四角形吹き出し 19"/>
          <p:cNvSpPr/>
          <p:nvPr/>
        </p:nvSpPr>
        <p:spPr>
          <a:xfrm>
            <a:off x="609677" y="2627319"/>
            <a:ext cx="1872703" cy="656491"/>
          </a:xfrm>
          <a:prstGeom prst="wedgeRectCallout">
            <a:avLst>
              <a:gd name="adj1" fmla="val 43214"/>
              <a:gd name="adj2" fmla="val -8232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自動</a:t>
            </a:r>
            <a:endParaRPr kumimoji="1" lang="en-US" altLang="ja-JP" sz="1600" dirty="0" smtClean="0"/>
          </a:p>
          <a:p>
            <a:pPr algn="ctr"/>
            <a:r>
              <a:rPr lang="ja-JP" altLang="en-US" sz="1600" dirty="0"/>
              <a:t>プロファイリング</a:t>
            </a:r>
            <a:endParaRPr kumimoji="1" lang="ja-JP" altLang="en-US" sz="1600" dirty="0"/>
          </a:p>
        </p:txBody>
      </p:sp>
      <p:sp>
        <p:nvSpPr>
          <p:cNvPr id="21" name="四角形吹き出し 20"/>
          <p:cNvSpPr/>
          <p:nvPr/>
        </p:nvSpPr>
        <p:spPr>
          <a:xfrm>
            <a:off x="650351" y="3809581"/>
            <a:ext cx="1872703" cy="492847"/>
          </a:xfrm>
          <a:prstGeom prst="wedgeRectCallout">
            <a:avLst>
              <a:gd name="adj1" fmla="val 39946"/>
              <a:gd name="adj2" fmla="val 8352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コンバート時間の監視など</a:t>
            </a:r>
            <a:r>
              <a:rPr kumimoji="1" lang="en-US" altLang="ja-JP" sz="1100" dirty="0" smtClean="0"/>
              <a:t/>
            </a:r>
            <a:br>
              <a:rPr kumimoji="1" lang="en-US" altLang="ja-JP" sz="1100" dirty="0" smtClean="0"/>
            </a:br>
            <a:r>
              <a:rPr kumimoji="1" lang="ja-JP" altLang="en-US" sz="1100" dirty="0" smtClean="0"/>
              <a:t>今回は説明を省略</a:t>
            </a:r>
            <a:endParaRPr kumimoji="1" lang="ja-JP" altLang="en-US" sz="1100" dirty="0"/>
          </a:p>
        </p:txBody>
      </p:sp>
      <p:sp>
        <p:nvSpPr>
          <p:cNvPr id="7" name="正方形/長方形 6"/>
          <p:cNvSpPr/>
          <p:nvPr/>
        </p:nvSpPr>
        <p:spPr>
          <a:xfrm>
            <a:off x="667177" y="636825"/>
            <a:ext cx="1024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C++</a:t>
            </a:r>
            <a:endParaRPr lang="ja-JP" alt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2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424741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ja-JP" altLang="en-US" sz="3200" dirty="0" smtClean="0"/>
              <a:t>コア部分の開発手法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800" dirty="0"/>
              <a:t>ユニット</a:t>
            </a:r>
            <a:r>
              <a:rPr lang="ja-JP" altLang="en-US" sz="4800" dirty="0" smtClean="0"/>
              <a:t>プロファイリング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5400" dirty="0" smtClean="0"/>
              <a:t>Unit Profiling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917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200" dirty="0" smtClean="0"/>
              <a:t>今までのコア部分プロファイリング手法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726546"/>
            <a:ext cx="8685965" cy="4050450"/>
          </a:xfrm>
        </p:spPr>
        <p:txBody>
          <a:bodyPr/>
          <a:lstStyle/>
          <a:p>
            <a:pPr marL="0" lvl="1" indent="0">
              <a:buNone/>
            </a:pPr>
            <a:r>
              <a:rPr lang="ja-JP" altLang="en-US" sz="2800" dirty="0" smtClean="0"/>
              <a:t>実装コードに開始</a:t>
            </a:r>
            <a:r>
              <a:rPr lang="ja-JP" altLang="en-US" sz="2800" dirty="0"/>
              <a:t>と終了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仕込んでいた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1000" b="0" dirty="0" smtClean="0"/>
          </a:p>
          <a:p>
            <a:r>
              <a:rPr lang="ja-JP" altLang="en-US" sz="2000" b="0" dirty="0" smtClean="0"/>
              <a:t>メリット</a:t>
            </a:r>
            <a:endParaRPr lang="en-US" altLang="ja-JP" sz="2000" b="0" dirty="0" smtClean="0"/>
          </a:p>
          <a:p>
            <a:pPr lvl="1"/>
            <a:r>
              <a:rPr lang="ja-JP" altLang="en-US" sz="1600" dirty="0"/>
              <a:t>メソッド</a:t>
            </a:r>
            <a:r>
              <a:rPr lang="ja-JP" altLang="en-US" sz="1600" dirty="0" smtClean="0"/>
              <a:t>やクラスの使用頻度が分かる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１回あたりの時間とトータル</a:t>
            </a:r>
            <a:r>
              <a:rPr lang="ja-JP" altLang="en-US" sz="1600" dirty="0"/>
              <a:t>の</a:t>
            </a:r>
            <a:r>
              <a:rPr lang="ja-JP" altLang="en-US" sz="1600" dirty="0" smtClean="0"/>
              <a:t>時間が分かる</a:t>
            </a:r>
            <a:endParaRPr lang="en-US" altLang="ja-JP" sz="1600" dirty="0" smtClean="0"/>
          </a:p>
          <a:p>
            <a:pPr lvl="1"/>
            <a:r>
              <a:rPr lang="ja-JP" altLang="en-US" sz="1600" dirty="0"/>
              <a:t>テストデータ</a:t>
            </a:r>
            <a:r>
              <a:rPr lang="ja-JP" altLang="en-US" sz="1600" dirty="0" smtClean="0"/>
              <a:t>ではなく実際の入力データ</a:t>
            </a:r>
            <a:endParaRPr lang="en-US" altLang="ja-JP" sz="1600" dirty="0" smtClean="0"/>
          </a:p>
          <a:p>
            <a:pPr marL="457200" lvl="1" indent="0">
              <a:buNone/>
            </a:pPr>
            <a:endParaRPr lang="en-US" altLang="ja-JP" sz="800" b="0" dirty="0" smtClean="0"/>
          </a:p>
          <a:p>
            <a:r>
              <a:rPr lang="ja-JP" alt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デメリット</a:t>
            </a:r>
            <a:endParaRPr lang="en-US" altLang="ja-JP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ja-JP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実装</a:t>
            </a:r>
            <a:r>
              <a:rPr lang="ja-JP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コード</a:t>
            </a:r>
            <a:r>
              <a:rPr lang="ja-JP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が汚れてしまう</a:t>
            </a:r>
            <a:endParaRPr lang="en-US" altLang="ja-JP" sz="16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ja-JP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意外</a:t>
            </a:r>
            <a:r>
              <a:rPr lang="ja-JP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とコストが大きい</a:t>
            </a:r>
            <a:r>
              <a:rPr lang="ja-JP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ので超コア部分には</a:t>
            </a:r>
            <a:r>
              <a:rPr lang="en-US" altLang="ja-JP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ja-JP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仕込めない</a:t>
            </a:r>
            <a:endParaRPr lang="en-US" altLang="ja-JP" sz="16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メリットの事は自動プロファイリングで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大体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分かる（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Slow Function Ranking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altLang="ja-JP" sz="16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altLang="ja-JP" sz="1800" b="0" dirty="0"/>
          </a:p>
          <a:p>
            <a:pPr marL="0" indent="0">
              <a:buNone/>
            </a:pPr>
            <a:endParaRPr lang="en-US" altLang="ja-JP" sz="2000" b="0" dirty="0"/>
          </a:p>
        </p:txBody>
      </p:sp>
      <p:sp>
        <p:nvSpPr>
          <p:cNvPr id="4" name="テキスト ボックス 5"/>
          <p:cNvSpPr txBox="1"/>
          <p:nvPr/>
        </p:nvSpPr>
        <p:spPr>
          <a:xfrm>
            <a:off x="5292080" y="1581640"/>
            <a:ext cx="3600399" cy="13849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bool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JsonParser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::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Deserialize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(…)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PROFILE_BEGIN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ja-JP" altLang="en-US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PROFILE_END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return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result;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5"/>
          <p:cNvSpPr txBox="1"/>
          <p:nvPr/>
        </p:nvSpPr>
        <p:spPr>
          <a:xfrm>
            <a:off x="5292080" y="3162330"/>
            <a:ext cx="3600400" cy="156966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 smtClean="0">
                <a:solidFill>
                  <a:schemeClr val="accent1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Vector</a:t>
            </a:r>
            <a:r>
              <a:rPr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の四則演算</a:t>
            </a:r>
            <a:endParaRPr lang="en-US" altLang="ja-JP" sz="1200" dirty="0" smtClean="0">
              <a:solidFill>
                <a:schemeClr val="accent1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Vector&amp;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Vector::operator+=(…)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PROFILE_BEGIN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ja-JP" altLang="en-US" sz="1200" dirty="0">
              <a:solidFill>
                <a:schemeClr val="accent1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PROFILE_END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return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*this;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乗算記号 5"/>
          <p:cNvSpPr/>
          <p:nvPr/>
        </p:nvSpPr>
        <p:spPr>
          <a:xfrm>
            <a:off x="6597225" y="2526745"/>
            <a:ext cx="3060340" cy="2832120"/>
          </a:xfrm>
          <a:prstGeom prst="mathMultiply">
            <a:avLst>
              <a:gd name="adj1" fmla="val 89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4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ja-JP" sz="3200" dirty="0" smtClean="0"/>
              <a:t>Unit Profiling</a:t>
            </a:r>
            <a:r>
              <a:rPr lang="ja-JP" altLang="en-US" sz="3200" dirty="0" smtClean="0"/>
              <a:t>とは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525" y="681540"/>
            <a:ext cx="8640960" cy="4095455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b="0" dirty="0" smtClean="0"/>
              <a:t>独自のコア処理向けのプロファイリング環境</a:t>
            </a:r>
            <a:endParaRPr lang="en-US" altLang="ja-JP" sz="2800" b="0" dirty="0" smtClean="0"/>
          </a:p>
          <a:p>
            <a:endParaRPr lang="en-US" altLang="ja-JP" sz="1000" b="0" dirty="0" smtClean="0"/>
          </a:p>
          <a:p>
            <a:r>
              <a:rPr lang="en-US" altLang="ja-JP" sz="1800" b="0" dirty="0" smtClean="0"/>
              <a:t>Unit Test </a:t>
            </a:r>
            <a:r>
              <a:rPr lang="ja-JP" altLang="en-US" sz="1800" b="0" dirty="0" smtClean="0"/>
              <a:t>のプロファイル版</a:t>
            </a:r>
            <a:endParaRPr lang="en-US" altLang="ja-JP" sz="1800" b="0" dirty="0" smtClean="0"/>
          </a:p>
          <a:p>
            <a:r>
              <a:rPr lang="ja-JP" altLang="en-US" sz="1800" b="0" dirty="0" smtClean="0"/>
              <a:t>クラス</a:t>
            </a:r>
            <a:r>
              <a:rPr lang="ja-JP" altLang="en-US" sz="1800" b="0" dirty="0"/>
              <a:t>やメソッドなど</a:t>
            </a:r>
            <a:r>
              <a:rPr lang="ja-JP" altLang="en-US" sz="1800" b="0" dirty="0" smtClean="0"/>
              <a:t>ユニットレベル</a:t>
            </a:r>
            <a:r>
              <a:rPr lang="en-US" altLang="ja-JP" sz="1800" b="0" dirty="0" smtClean="0"/>
              <a:t/>
            </a:r>
            <a:br>
              <a:rPr lang="en-US" altLang="ja-JP" sz="1800" b="0" dirty="0" smtClean="0"/>
            </a:br>
            <a:r>
              <a:rPr lang="ja-JP" altLang="en-US" sz="1800" b="0" dirty="0" err="1" smtClean="0"/>
              <a:t>で</a:t>
            </a:r>
            <a:r>
              <a:rPr lang="ja-JP" altLang="en-US" sz="1800" b="0" dirty="0" err="1"/>
              <a:t>の</a:t>
            </a:r>
            <a:r>
              <a:rPr lang="ja-JP" altLang="en-US" sz="1800" b="0" dirty="0" smtClean="0"/>
              <a:t>プロファイル</a:t>
            </a:r>
            <a:endParaRPr lang="en-US" altLang="ja-JP" sz="1800" b="0" dirty="0" smtClean="0"/>
          </a:p>
          <a:p>
            <a:r>
              <a:rPr lang="ja-JP" altLang="en-US" sz="1800" b="0" dirty="0" smtClean="0"/>
              <a:t>プロファイル専用のコードを用意</a:t>
            </a:r>
            <a:endParaRPr lang="en-US" altLang="ja-JP" sz="2000" b="0" dirty="0" smtClean="0"/>
          </a:p>
          <a:p>
            <a:pPr marL="0" indent="0">
              <a:buNone/>
            </a:pPr>
            <a:endParaRPr lang="en-US" altLang="ja-JP" sz="2000" b="0" dirty="0"/>
          </a:p>
          <a:p>
            <a:pPr marL="0" indent="0">
              <a:buNone/>
            </a:pPr>
            <a:r>
              <a:rPr lang="ja-JP" altLang="en-US" sz="1600" b="0" dirty="0" smtClean="0"/>
              <a:t>世の中にそれっぽいライブラリはあるけど</a:t>
            </a:r>
            <a:endParaRPr lang="en-US" altLang="ja-JP" sz="1600" b="0" dirty="0" smtClean="0"/>
          </a:p>
          <a:p>
            <a:r>
              <a:rPr lang="en-US" altLang="ja-JP" sz="1600" b="0" dirty="0" smtClean="0"/>
              <a:t>Google Benchmark</a:t>
            </a:r>
            <a:r>
              <a:rPr lang="ja-JP" altLang="en-US" sz="1600" b="0" dirty="0"/>
              <a:t> </a:t>
            </a:r>
            <a:r>
              <a:rPr lang="en-US" altLang="ja-JP" sz="1600" b="0" dirty="0" smtClean="0"/>
              <a:t>(C++)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en-US" altLang="ja-JP" sz="1200" b="0" dirty="0">
                <a:hlinkClick r:id="rId3"/>
              </a:rPr>
              <a:t>https://</a:t>
            </a:r>
            <a:r>
              <a:rPr lang="en-US" altLang="ja-JP" sz="1200" b="0" dirty="0" smtClean="0">
                <a:hlinkClick r:id="rId3"/>
              </a:rPr>
              <a:t>github.com/google/benchmark</a:t>
            </a:r>
            <a:endParaRPr lang="en-US" altLang="ja-JP" sz="1200" b="0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altLang="ja-JP" sz="1600" dirty="0" err="1" smtClean="0"/>
              <a:t>BenchmarkDotNet</a:t>
            </a:r>
            <a:r>
              <a:rPr lang="en-US" altLang="ja-JP" sz="1600" dirty="0" smtClean="0"/>
              <a:t> (C#)</a:t>
            </a:r>
            <a:br>
              <a:rPr lang="en-US" altLang="ja-JP" sz="1600" dirty="0" smtClean="0"/>
            </a:br>
            <a:r>
              <a:rPr lang="en-US" altLang="ja-JP" sz="1200" dirty="0">
                <a:hlinkClick r:id="rId4"/>
              </a:rPr>
              <a:t>https://github.com/dotnet/BenchmarkDotNet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lang="en-US" altLang="ja-JP" sz="1600" dirty="0"/>
          </a:p>
          <a:p>
            <a:endParaRPr lang="en-US" altLang="ja-JP" sz="1600" dirty="0"/>
          </a:p>
          <a:p>
            <a:endParaRPr lang="en-US" altLang="ja-JP" sz="1600" b="0" dirty="0"/>
          </a:p>
          <a:p>
            <a:pPr marL="457200" lvl="1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2000" b="0" dirty="0"/>
          </a:p>
          <a:p>
            <a:pPr marL="0" indent="0">
              <a:buNone/>
            </a:pPr>
            <a:endParaRPr lang="en-US" altLang="ja-JP" sz="2000" b="0" dirty="0"/>
          </a:p>
        </p:txBody>
      </p:sp>
      <p:sp>
        <p:nvSpPr>
          <p:cNvPr id="7" name="テキスト ボックス 5"/>
          <p:cNvSpPr txBox="1"/>
          <p:nvPr/>
        </p:nvSpPr>
        <p:spPr>
          <a:xfrm>
            <a:off x="5067055" y="1530245"/>
            <a:ext cx="3600400" cy="156966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JsonParser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Deserialize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PROFILE_BEGIN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200" dirty="0" smtClean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(</a:t>
            </a:r>
            <a:r>
              <a:rPr lang="en-US" altLang="ja-JP" sz="1200" dirty="0" err="1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=0;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&lt;1000;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++) {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parser.Deserialize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(buff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buffSize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}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PROFILE_END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5"/>
          <p:cNvSpPr txBox="1"/>
          <p:nvPr/>
        </p:nvSpPr>
        <p:spPr>
          <a:xfrm>
            <a:off x="5067055" y="3240435"/>
            <a:ext cx="3600400" cy="156966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(Vector,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Operator)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PROFILE_BEGIN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200" dirty="0" smtClean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(</a:t>
            </a:r>
            <a:r>
              <a:rPr lang="en-US" altLang="ja-JP" sz="1200" dirty="0" err="1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=0; 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&lt;10000;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++) {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vec1 += vec0;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}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PROFILE_END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3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ja-JP" sz="3200" dirty="0" smtClean="0"/>
              <a:t>Unit Profiling</a:t>
            </a:r>
            <a:r>
              <a:rPr lang="ja-JP" altLang="en-US" sz="3200" dirty="0" smtClean="0"/>
              <a:t>とは </a:t>
            </a:r>
            <a:r>
              <a:rPr lang="en-US" altLang="ja-JP" sz="3200" dirty="0" smtClean="0"/>
              <a:t>(PDD</a:t>
            </a:r>
            <a:r>
              <a:rPr lang="ja-JP" altLang="en-US" sz="3200" dirty="0" smtClean="0"/>
              <a:t>サイクル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71551"/>
            <a:ext cx="8229600" cy="3765924"/>
          </a:xfrm>
        </p:spPr>
        <p:txBody>
          <a:bodyPr/>
          <a:lstStyle/>
          <a:p>
            <a:r>
              <a:rPr lang="ja-JP" altLang="en-US" sz="2000" b="0" dirty="0" smtClean="0"/>
              <a:t>ローカルで編集後即座に</a:t>
            </a:r>
            <a:r>
              <a:rPr lang="en-US" altLang="ja-JP" sz="2000" b="0" dirty="0" smtClean="0"/>
              <a:t>PDD</a:t>
            </a:r>
            <a:r>
              <a:rPr lang="ja-JP" altLang="en-US" sz="2000" b="0" dirty="0" smtClean="0"/>
              <a:t>サイクルを回す</a:t>
            </a:r>
            <a:endParaRPr lang="en-US" altLang="ja-JP" sz="2000" b="0" dirty="0" smtClean="0"/>
          </a:p>
          <a:p>
            <a:pPr lvl="1"/>
            <a:r>
              <a:rPr lang="ja-JP" altLang="en-US" sz="1600" b="0" dirty="0" smtClean="0"/>
              <a:t>補助的に</a:t>
            </a:r>
            <a:r>
              <a:rPr lang="en-US" altLang="ja-JP" sz="1600" b="0" dirty="0" smtClean="0"/>
              <a:t>CI</a:t>
            </a:r>
            <a:r>
              <a:rPr lang="ja-JP" altLang="en-US" sz="1600" b="0" dirty="0" smtClean="0"/>
              <a:t>でもサイクルを回してエンバグを監視</a:t>
            </a:r>
            <a:endParaRPr lang="en-US" altLang="ja-JP" sz="1600" b="0" dirty="0" smtClean="0"/>
          </a:p>
          <a:p>
            <a:r>
              <a:rPr lang="ja-JP" altLang="en-US" sz="2000" b="0" dirty="0" smtClean="0"/>
              <a:t>最初から高品質にしたいコア部分に適している</a:t>
            </a:r>
            <a:endParaRPr lang="en-US" altLang="ja-JP" sz="2000" dirty="0" smtClean="0"/>
          </a:p>
          <a:p>
            <a:endParaRPr lang="en-US" altLang="ja-JP" dirty="0"/>
          </a:p>
        </p:txBody>
      </p:sp>
      <p:sp>
        <p:nvSpPr>
          <p:cNvPr id="10" name="右矢印 9"/>
          <p:cNvSpPr/>
          <p:nvPr/>
        </p:nvSpPr>
        <p:spPr>
          <a:xfrm>
            <a:off x="5337085" y="3066805"/>
            <a:ext cx="1260140" cy="85509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コミット</a:t>
            </a:r>
            <a:endParaRPr kumimoji="1" lang="ja-JP" altLang="en-US" sz="1200" dirty="0"/>
          </a:p>
        </p:txBody>
      </p:sp>
      <p:graphicFrame>
        <p:nvGraphicFramePr>
          <p:cNvPr id="11" name="図表 10"/>
          <p:cNvGraphicFramePr/>
          <p:nvPr>
            <p:extLst>
              <p:ext uri="{D42A27DB-BD31-4B8C-83A1-F6EECF244321}">
                <p14:modId xmlns:p14="http://schemas.microsoft.com/office/powerpoint/2010/main" val="2562867943"/>
              </p:ext>
            </p:extLst>
          </p:nvPr>
        </p:nvGraphicFramePr>
        <p:xfrm>
          <a:off x="6822250" y="3021800"/>
          <a:ext cx="1755195" cy="121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047275" y="2798294"/>
            <a:ext cx="135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補助的な役割</a:t>
            </a:r>
          </a:p>
        </p:txBody>
      </p:sp>
      <p:graphicFrame>
        <p:nvGraphicFramePr>
          <p:cNvPr id="12" name="図表 11"/>
          <p:cNvGraphicFramePr/>
          <p:nvPr>
            <p:extLst>
              <p:ext uri="{D42A27DB-BD31-4B8C-83A1-F6EECF244321}">
                <p14:modId xmlns:p14="http://schemas.microsoft.com/office/powerpoint/2010/main" val="3533357233"/>
              </p:ext>
            </p:extLst>
          </p:nvPr>
        </p:nvGraphicFramePr>
        <p:xfrm>
          <a:off x="1196625" y="2031690"/>
          <a:ext cx="4050450" cy="292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 descr="D:\Work\Zume\reports\cedec2020\pptx\images\monitor-silver-with-keyboard-p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2121700"/>
            <a:ext cx="950307" cy="9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Work\Zume\reports\cedec2020\pptx\images\jenkin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25" y="2661760"/>
            <a:ext cx="496488" cy="6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en-US" altLang="ja-JP" sz="3200" dirty="0" smtClean="0"/>
              <a:t>Unit Profiling </a:t>
            </a:r>
            <a:r>
              <a:rPr lang="ja-JP" altLang="en-US" sz="3200" dirty="0" smtClean="0"/>
              <a:t>基本機能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535" y="771550"/>
            <a:ext cx="8229600" cy="4185465"/>
          </a:xfrm>
        </p:spPr>
        <p:txBody>
          <a:bodyPr/>
          <a:lstStyle/>
          <a:p>
            <a:r>
              <a:rPr lang="en-US" altLang="ja-JP" b="0" dirty="0"/>
              <a:t>Unit Test </a:t>
            </a:r>
            <a:r>
              <a:rPr lang="ja-JP" altLang="en-US" b="0" dirty="0"/>
              <a:t>とほとんど同じ</a:t>
            </a:r>
            <a:r>
              <a:rPr lang="ja-JP" altLang="en-US" b="0" dirty="0" smtClean="0"/>
              <a:t>記述</a:t>
            </a:r>
            <a:endParaRPr lang="en-US" altLang="ja-JP" b="0" dirty="0"/>
          </a:p>
          <a:p>
            <a:pPr lvl="1"/>
            <a:r>
              <a:rPr lang="ja-JP" altLang="en-US" b="0" dirty="0" smtClean="0"/>
              <a:t>量産</a:t>
            </a:r>
            <a:r>
              <a:rPr lang="ja-JP" altLang="en-US" b="0" dirty="0"/>
              <a:t>する</a:t>
            </a:r>
            <a:r>
              <a:rPr lang="ja-JP" altLang="en-US" b="0" dirty="0" smtClean="0"/>
              <a:t>ので極力シンプルに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sz="1600" dirty="0" smtClean="0"/>
          </a:p>
          <a:p>
            <a:r>
              <a:rPr lang="ja-JP" altLang="en-US" b="0" dirty="0" smtClean="0"/>
              <a:t>全て自動で実行</a:t>
            </a:r>
            <a:endParaRPr lang="en-US" altLang="ja-JP" b="0" dirty="0" smtClean="0"/>
          </a:p>
          <a:p>
            <a:pPr marL="685800" lvl="1"/>
            <a:r>
              <a:rPr lang="ja-JP" altLang="en-US" dirty="0" smtClean="0"/>
              <a:t>起動、プロファイリング、結果の可視化まで全て自動</a:t>
            </a:r>
            <a:endParaRPr lang="en-US" altLang="ja-JP" dirty="0" smtClean="0"/>
          </a:p>
          <a:p>
            <a:pPr marL="685800" lvl="1"/>
            <a:r>
              <a:rPr lang="ja-JP" altLang="en-US" dirty="0" smtClean="0"/>
              <a:t>ローカルと</a:t>
            </a:r>
            <a:r>
              <a:rPr lang="en-US" altLang="ja-JP" dirty="0" smtClean="0"/>
              <a:t>CI</a:t>
            </a:r>
            <a:r>
              <a:rPr lang="ja-JP" altLang="en-US" dirty="0" smtClean="0"/>
              <a:t>で実行される</a:t>
            </a:r>
            <a:endParaRPr lang="en-US" altLang="ja-JP" dirty="0" smtClean="0"/>
          </a:p>
          <a:p>
            <a:pPr marL="685800" lvl="1"/>
            <a:endParaRPr lang="en-US" altLang="ja-JP" sz="1600" b="0" dirty="0" smtClean="0"/>
          </a:p>
          <a:p>
            <a:r>
              <a:rPr lang="ja-JP" altLang="en-US" b="0" dirty="0"/>
              <a:t>プロファイリング対象を指定</a:t>
            </a:r>
            <a:endParaRPr lang="en-US" altLang="ja-JP" b="0" dirty="0"/>
          </a:p>
          <a:p>
            <a:pPr lvl="1"/>
            <a:r>
              <a:rPr lang="ja-JP" altLang="en-US" dirty="0"/>
              <a:t>イテレーションの高速化</a:t>
            </a:r>
            <a:endParaRPr lang="en-US" altLang="ja-JP" dirty="0"/>
          </a:p>
          <a:p>
            <a:pPr lvl="1"/>
            <a:r>
              <a:rPr lang="en-US" altLang="ja-JP" dirty="0"/>
              <a:t>Testing</a:t>
            </a:r>
            <a:r>
              <a:rPr lang="ja-JP" altLang="en-US" dirty="0"/>
              <a:t>フレームワークに</a:t>
            </a:r>
            <a:r>
              <a:rPr lang="ja-JP" altLang="en-US" dirty="0" smtClean="0"/>
              <a:t>は多分無い</a:t>
            </a:r>
            <a:r>
              <a:rPr lang="ja-JP" altLang="en-US" dirty="0"/>
              <a:t>機能</a:t>
            </a:r>
            <a:endParaRPr lang="en-US" altLang="ja-JP" dirty="0"/>
          </a:p>
          <a:p>
            <a:pPr marL="0" indent="0">
              <a:buNone/>
            </a:pPr>
            <a:endParaRPr lang="ja-JP" altLang="en-US" b="0" dirty="0" smtClean="0"/>
          </a:p>
        </p:txBody>
      </p:sp>
      <p:sp>
        <p:nvSpPr>
          <p:cNvPr id="4" name="テキスト ボックス 5"/>
          <p:cNvSpPr txBox="1"/>
          <p:nvPr/>
        </p:nvSpPr>
        <p:spPr>
          <a:xfrm>
            <a:off x="4887035" y="546525"/>
            <a:ext cx="3330370" cy="144655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11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JsonParser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Deserialize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PROFILE_BEGIN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dirty="0" smtClean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(</a:t>
            </a:r>
            <a:r>
              <a:rPr lang="en-US" altLang="ja-JP" sz="1100" dirty="0" err="1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=0;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&lt;1000;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++) {</a:t>
            </a: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</a:t>
            </a:r>
            <a:r>
              <a:rPr lang="en-US" altLang="ja-JP" sz="11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parser.Deserialize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(buff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buffSize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}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PROFILE_END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();</a:t>
            </a: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79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結果の出力方法 </a:t>
            </a:r>
            <a:r>
              <a:rPr lang="en-US" altLang="ja-JP" dirty="0" smtClean="0"/>
              <a:t>(1/3)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81540"/>
            <a:ext cx="8229600" cy="3960439"/>
          </a:xfrm>
        </p:spPr>
        <p:txBody>
          <a:bodyPr/>
          <a:lstStyle/>
          <a:p>
            <a:r>
              <a:rPr lang="ja-JP" altLang="en-US" b="0" dirty="0" smtClean="0"/>
              <a:t>コンソール出力</a:t>
            </a:r>
            <a:endParaRPr lang="en-US" altLang="ja-JP" b="0" dirty="0" smtClean="0"/>
          </a:p>
          <a:p>
            <a:pPr lvl="1"/>
            <a:r>
              <a:rPr lang="ja-JP" altLang="en-US" sz="1600" dirty="0" smtClean="0"/>
              <a:t>通常出力モード</a:t>
            </a:r>
            <a:endParaRPr lang="en-US" altLang="ja-JP" sz="1600" dirty="0" smtClean="0"/>
          </a:p>
          <a:p>
            <a:pPr lvl="1"/>
            <a:endParaRPr lang="en-US" altLang="ja-JP" sz="1600" dirty="0"/>
          </a:p>
          <a:p>
            <a:pPr lvl="1"/>
            <a:endParaRPr lang="en-US" altLang="ja-JP" sz="1600" dirty="0" smtClean="0"/>
          </a:p>
          <a:p>
            <a:pPr lvl="1"/>
            <a:endParaRPr lang="en-US" altLang="ja-JP" sz="1600" dirty="0"/>
          </a:p>
          <a:p>
            <a:pPr lvl="1"/>
            <a:endParaRPr lang="en-US" altLang="ja-JP" sz="1600" dirty="0" smtClean="0"/>
          </a:p>
          <a:p>
            <a:pPr lvl="1"/>
            <a:endParaRPr lang="en-US" altLang="ja-JP" sz="1600" dirty="0"/>
          </a:p>
          <a:p>
            <a:pPr lvl="1"/>
            <a:endParaRPr lang="en-US" altLang="ja-JP" sz="800" dirty="0" smtClean="0"/>
          </a:p>
          <a:p>
            <a:pPr lvl="1"/>
            <a:r>
              <a:rPr lang="ja-JP" altLang="en-US" sz="1600" dirty="0" smtClean="0"/>
              <a:t>比較モード</a:t>
            </a:r>
            <a:endParaRPr lang="en-US" altLang="ja-JP" sz="1600" dirty="0"/>
          </a:p>
          <a:p>
            <a:pPr marL="400050" lvl="2" indent="0">
              <a:buNone/>
            </a:pPr>
            <a:endParaRPr lang="en-US" altLang="ja-JP" dirty="0" smtClean="0"/>
          </a:p>
          <a:p>
            <a:pPr marL="400050" lvl="2" indent="0">
              <a:buNone/>
            </a:pPr>
            <a:endParaRPr lang="en-US" altLang="ja-JP" dirty="0"/>
          </a:p>
          <a:p>
            <a:pPr marL="400050" lvl="2" indent="0">
              <a:buNone/>
            </a:pPr>
            <a:endParaRPr lang="en-US" altLang="ja-JP" dirty="0" smtClean="0"/>
          </a:p>
          <a:p>
            <a:pPr marL="400050" lvl="2" indent="0">
              <a:buNone/>
            </a:pPr>
            <a:endParaRPr lang="en-US" altLang="ja-JP" dirty="0"/>
          </a:p>
          <a:p>
            <a:pPr marL="400050" lvl="2" indent="0">
              <a:buNone/>
            </a:pPr>
            <a:endParaRPr lang="en-US" altLang="ja-JP" dirty="0" smtClean="0"/>
          </a:p>
          <a:p>
            <a:pPr marL="400050" lvl="2" indent="0">
              <a:buNone/>
            </a:pPr>
            <a:endParaRPr lang="en-US" altLang="ja-JP" dirty="0" smtClean="0"/>
          </a:p>
          <a:p>
            <a:pPr marL="400050" lvl="2" indent="0">
              <a:buNone/>
            </a:pPr>
            <a:endParaRPr lang="en-US" altLang="ja-JP" dirty="0" smtClean="0"/>
          </a:p>
          <a:p>
            <a:pPr marL="400050" lvl="2" indent="0">
              <a:buNone/>
            </a:pPr>
            <a:endParaRPr lang="en-US" altLang="ja-JP" dirty="0" smtClean="0"/>
          </a:p>
          <a:p>
            <a:pPr marL="400050" lvl="2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6635" y="1401620"/>
            <a:ext cx="7149552" cy="147732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0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set_Prof</a:t>
            </a:r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CPU Median                          CPU 90%ile       Memory    Iterations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insert_ascending_32     :     1491033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418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2161484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208 kb,     2000 its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STL :      479543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133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701732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64000  b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EASTL :      416306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116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584368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128 kb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ETL :      341528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 96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463348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0  b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</a:t>
            </a:r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Ours 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       99109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 28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150970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8256  b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insert_random_32        :     3782058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1056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5172986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208 kb,     2000 its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STL :      622217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174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878532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64000  b</a:t>
            </a: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altLang="ja-JP" sz="1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92878" y="3336835"/>
            <a:ext cx="7149552" cy="13234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0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set_Prof</a:t>
            </a:r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STL              EASTL               ETL                 Ours             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insert_ascending_32   :      455843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326235( 1.40),      366907( 1.24),       99215( 4.59)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insert_random_32      :      597939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581247( 1.03),      582053( 1.03),      662658( 0.90)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insert_ascending_ptr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:      353226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369540( 0.96),      327616( 1.08),       96869( 3.65)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insert_random_ptr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:      621156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570968( 1.09),      585335( 1.06),      906532( 0.69)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erase_ascending_32    :      398076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341412( 1.17),      419364( 0.95),      444368( 0.90)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erase_random_32       :     1069238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730405( 1.46),      732487( 1.46),      510872( 2.09)</a:t>
            </a: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</p:txBody>
      </p:sp>
      <p:sp>
        <p:nvSpPr>
          <p:cNvPr id="7" name="フレーム 6"/>
          <p:cNvSpPr/>
          <p:nvPr/>
        </p:nvSpPr>
        <p:spPr>
          <a:xfrm>
            <a:off x="7317305" y="3471850"/>
            <a:ext cx="540060" cy="765085"/>
          </a:xfrm>
          <a:prstGeom prst="frame">
            <a:avLst>
              <a:gd name="adj1" fmla="val 107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結果の出力</a:t>
            </a:r>
            <a:r>
              <a:rPr lang="ja-JP" altLang="en-US" dirty="0" smtClean="0"/>
              <a:t>方法 </a:t>
            </a:r>
            <a:r>
              <a:rPr lang="en-US" altLang="ja-JP" dirty="0" smtClean="0"/>
              <a:t>(2/3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81540"/>
            <a:ext cx="8229600" cy="3765924"/>
          </a:xfrm>
        </p:spPr>
        <p:txBody>
          <a:bodyPr/>
          <a:lstStyle/>
          <a:p>
            <a:r>
              <a:rPr lang="en-US" altLang="ja-JP" b="0" dirty="0"/>
              <a:t>JSON</a:t>
            </a:r>
            <a:r>
              <a:rPr lang="ja-JP" altLang="en-US" b="0" dirty="0"/>
              <a:t>ファイル出力</a:t>
            </a:r>
            <a:endParaRPr lang="en-US" altLang="ja-JP" b="0" dirty="0"/>
          </a:p>
          <a:p>
            <a:pPr lvl="1"/>
            <a:r>
              <a:rPr lang="en-US" altLang="ja-JP" sz="1800" dirty="0"/>
              <a:t>Slack</a:t>
            </a:r>
            <a:r>
              <a:rPr lang="ja-JP" altLang="en-US" sz="1800" dirty="0" smtClean="0"/>
              <a:t>アプリ</a:t>
            </a:r>
            <a:r>
              <a:rPr lang="ja-JP" altLang="en-US" sz="1800" dirty="0"/>
              <a:t>などの</a:t>
            </a:r>
            <a:r>
              <a:rPr lang="ja-JP" altLang="en-US" sz="1800" dirty="0" smtClean="0"/>
              <a:t>ツール</a:t>
            </a:r>
            <a:r>
              <a:rPr lang="ja-JP" altLang="en-US" sz="1800" dirty="0"/>
              <a:t>で</a:t>
            </a:r>
            <a:r>
              <a:rPr lang="ja-JP" altLang="en-US" sz="1800" dirty="0" smtClean="0"/>
              <a:t>利用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ローカルの作業でも</a:t>
            </a:r>
            <a:r>
              <a:rPr lang="en-US" altLang="ja-JP" sz="1800" dirty="0" smtClean="0"/>
              <a:t>HTML</a:t>
            </a:r>
            <a:r>
              <a:rPr lang="ja-JP" altLang="en-US" sz="1800" dirty="0" smtClean="0"/>
              <a:t>化したり</a:t>
            </a:r>
            <a:endParaRPr lang="en-US" altLang="ja-JP" sz="1800" dirty="0"/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en-US" altLang="ja-JP" b="0" dirty="0" err="1" smtClean="0"/>
              <a:t>Metabase</a:t>
            </a:r>
            <a:endParaRPr lang="en-US" altLang="ja-JP" b="0" dirty="0" smtClean="0"/>
          </a:p>
        </p:txBody>
      </p:sp>
      <p:pic>
        <p:nvPicPr>
          <p:cNvPr id="1026" name="Picture 2" descr="D:\Work\Zume\reports\cedec2020\pptx\images\metabase_unitpr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2121700"/>
            <a:ext cx="5265585" cy="29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499" y="771550"/>
            <a:ext cx="8955995" cy="307728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kumimoji="1" lang="ja-JP" altLang="en-US" sz="4800" dirty="0" smtClean="0"/>
              <a:t>プロファイル駆動開発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Profile-Driven Development</a:t>
            </a:r>
            <a:br>
              <a:rPr lang="en-US" altLang="ja-JP" sz="4800" dirty="0" smtClean="0"/>
            </a:br>
            <a:r>
              <a:rPr lang="en-US" altLang="ja-JP" sz="4800" dirty="0" smtClean="0"/>
              <a:t>(PDD)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ork\Zume\reports\cedec2020\pptx\images\unit_prof_s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10" y="321500"/>
            <a:ext cx="1980220" cy="43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Work\Zume\reports\cedec2020\pptx\images\unit_prof_slack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3111810"/>
            <a:ext cx="36386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結果の出力</a:t>
            </a:r>
            <a:r>
              <a:rPr lang="ja-JP" altLang="en-US" dirty="0" smtClean="0"/>
              <a:t>方法 </a:t>
            </a:r>
            <a:r>
              <a:rPr lang="en-US" altLang="ja-JP" dirty="0" smtClean="0"/>
              <a:t>(</a:t>
            </a:r>
            <a:r>
              <a:rPr lang="en-US" altLang="ja-JP" dirty="0"/>
              <a:t>3/3)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2880320"/>
          </a:xfrm>
        </p:spPr>
        <p:txBody>
          <a:bodyPr/>
          <a:lstStyle/>
          <a:p>
            <a:r>
              <a:rPr lang="en-US" altLang="ja-JP" b="0" dirty="0" smtClean="0"/>
              <a:t>Slack</a:t>
            </a:r>
            <a:r>
              <a:rPr lang="ja-JP" altLang="en-US" b="0" dirty="0" smtClean="0"/>
              <a:t>でレポート</a:t>
            </a:r>
            <a:endParaRPr lang="en-US" altLang="ja-JP" b="0" dirty="0" smtClean="0"/>
          </a:p>
          <a:p>
            <a:pPr lvl="1"/>
            <a:r>
              <a:rPr lang="ja-JP" altLang="en-US" sz="1800" dirty="0" smtClean="0"/>
              <a:t>現在は</a:t>
            </a:r>
            <a:r>
              <a:rPr lang="en-US" altLang="ja-JP" sz="1800" dirty="0" err="1" smtClean="0"/>
              <a:t>Metabase</a:t>
            </a:r>
            <a:r>
              <a:rPr lang="ja-JP" altLang="en-US" sz="1800" dirty="0" smtClean="0"/>
              <a:t>の</a:t>
            </a:r>
            <a:r>
              <a:rPr lang="en-US" altLang="ja-JP" sz="1800" dirty="0" smtClean="0"/>
              <a:t>Pulse</a:t>
            </a:r>
            <a:r>
              <a:rPr lang="ja-JP" altLang="en-US" sz="1800" dirty="0" smtClean="0"/>
              <a:t>を利用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しかし、</a:t>
            </a:r>
            <a:r>
              <a:rPr lang="en-US" altLang="ja-JP" sz="1800" dirty="0" smtClean="0"/>
              <a:t>Pulse</a:t>
            </a:r>
            <a:r>
              <a:rPr lang="ja-JP" altLang="en-US" sz="1800" dirty="0" smtClean="0"/>
              <a:t>はまだまだ発展途上･･･</a:t>
            </a:r>
            <a:endParaRPr lang="en-US" altLang="ja-JP" sz="1800" dirty="0" smtClean="0"/>
          </a:p>
          <a:p>
            <a:pPr lvl="1"/>
            <a:endParaRPr lang="en-US" altLang="ja-JP" sz="800" dirty="0" smtClean="0"/>
          </a:p>
          <a:p>
            <a:r>
              <a:rPr lang="ja-JP" altLang="en-US" sz="2200" b="0" dirty="0" smtClean="0"/>
              <a:t>独自実装に</a:t>
            </a:r>
            <a:r>
              <a:rPr lang="ja-JP" altLang="en-US" sz="2200" b="0" dirty="0"/>
              <a:t>変更</a:t>
            </a:r>
            <a:r>
              <a:rPr lang="ja-JP" altLang="en-US" sz="2200" b="0" dirty="0" smtClean="0"/>
              <a:t>予定</a:t>
            </a:r>
            <a:endParaRPr lang="en-US" altLang="ja-JP" sz="2200" b="0" dirty="0" smtClean="0"/>
          </a:p>
          <a:p>
            <a:pPr lvl="1"/>
            <a:r>
              <a:rPr lang="en-US" altLang="ja-JP" dirty="0" smtClean="0"/>
              <a:t>UX</a:t>
            </a:r>
            <a:r>
              <a:rPr lang="ja-JP" altLang="en-US" dirty="0" smtClean="0"/>
              <a:t>は重要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PDD</a:t>
            </a:r>
            <a:r>
              <a:rPr lang="ja-JP" altLang="en-US" dirty="0" smtClean="0"/>
              <a:t>の価値を高める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6" name="左矢印 5"/>
          <p:cNvSpPr/>
          <p:nvPr/>
        </p:nvSpPr>
        <p:spPr>
          <a:xfrm rot="20635446">
            <a:off x="4332108" y="3154673"/>
            <a:ext cx="1723557" cy="805596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変更予定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29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高精度なベンチマーク </a:t>
            </a:r>
            <a:r>
              <a:rPr lang="en-US" altLang="ja-JP" dirty="0" smtClean="0"/>
              <a:t>(1/6)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726545"/>
            <a:ext cx="8229600" cy="3825425"/>
          </a:xfrm>
        </p:spPr>
        <p:txBody>
          <a:bodyPr/>
          <a:lstStyle/>
          <a:p>
            <a:r>
              <a:rPr lang="en-US" altLang="ja-JP" b="0" dirty="0" smtClean="0"/>
              <a:t>Intel</a:t>
            </a:r>
            <a:r>
              <a:rPr lang="ja-JP" altLang="en-US" b="0" dirty="0" smtClean="0"/>
              <a:t>の</a:t>
            </a:r>
            <a:r>
              <a:rPr lang="en-US" altLang="ja-JP" b="0" dirty="0" smtClean="0"/>
              <a:t>White Paper</a:t>
            </a:r>
            <a:r>
              <a:rPr lang="ja-JP" altLang="en-US" b="0" dirty="0" smtClean="0"/>
              <a:t>が参考になる！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en-US" altLang="ja-JP" sz="1400" u="sng" dirty="0" smtClean="0">
                <a:solidFill>
                  <a:srgbClr val="FF9900"/>
                </a:solidFill>
                <a:hlinkClick r:id="rId3"/>
              </a:rPr>
              <a:t>https</a:t>
            </a:r>
            <a:r>
              <a:rPr lang="en-US" altLang="ja-JP" sz="1400" u="sng" dirty="0">
                <a:solidFill>
                  <a:srgbClr val="FF9900"/>
                </a:solidFill>
                <a:hlinkClick r:id="rId3"/>
              </a:rPr>
              <a:t>://www.intel.com/content/dam/www/public/us/en/documents/white-papers/ia-32-ia-64-benchmark-code-execution-paper.pdf</a:t>
            </a:r>
            <a:endParaRPr lang="en-US" altLang="ja-JP" sz="1400" u="sng" dirty="0">
              <a:solidFill>
                <a:srgbClr val="FF9900"/>
              </a:solidFill>
            </a:endParaRPr>
          </a:p>
          <a:p>
            <a:endParaRPr lang="en-US" altLang="ja-JP" b="0" dirty="0" smtClean="0"/>
          </a:p>
          <a:p>
            <a:r>
              <a:rPr lang="en-US" altLang="ja-JP" b="0" dirty="0" smtClean="0"/>
              <a:t>RDTSC</a:t>
            </a:r>
            <a:r>
              <a:rPr lang="ja-JP" altLang="en-US" b="0" dirty="0" smtClean="0"/>
              <a:t>の利用 </a:t>
            </a:r>
            <a:r>
              <a:rPr lang="en-US" altLang="ja-JP" b="0" dirty="0" smtClean="0"/>
              <a:t>(Read Time Stamp Counter)</a:t>
            </a:r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/>
              <a:t>クロック</a:t>
            </a:r>
            <a:r>
              <a:rPr lang="ja-JP" altLang="en-US" dirty="0" smtClean="0"/>
              <a:t>で加算されるカウンター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MSVC</a:t>
            </a:r>
            <a:r>
              <a:rPr lang="ja-JP" altLang="en-US" dirty="0" smtClean="0"/>
              <a:t>では</a:t>
            </a:r>
            <a:r>
              <a:rPr lang="en-US" altLang="ja-JP" dirty="0"/>
              <a:t>__</a:t>
            </a:r>
            <a:r>
              <a:rPr lang="en-US" altLang="ja-JP" dirty="0" err="1" smtClean="0"/>
              <a:t>rdtsc</a:t>
            </a:r>
            <a:r>
              <a:rPr lang="en-US" altLang="ja-JP" dirty="0" smtClean="0"/>
              <a:t>, __</a:t>
            </a:r>
            <a:r>
              <a:rPr lang="en-US" altLang="ja-JP" dirty="0" err="1" smtClean="0"/>
              <a:t>rdtscp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という組み込み関数</a:t>
            </a:r>
            <a:endParaRPr lang="en-US" altLang="ja-JP" dirty="0" smtClean="0"/>
          </a:p>
          <a:p>
            <a:pPr lvl="1"/>
            <a:endParaRPr lang="en-US" altLang="ja-JP" sz="1000" dirty="0" smtClean="0"/>
          </a:p>
          <a:p>
            <a:r>
              <a:rPr lang="en-US" altLang="ja-JP" b="0" dirty="0"/>
              <a:t>Linux Kernel </a:t>
            </a:r>
            <a:r>
              <a:rPr lang="ja-JP" altLang="en-US" b="0" dirty="0"/>
              <a:t>で実装</a:t>
            </a:r>
            <a:r>
              <a:rPr lang="ja-JP" altLang="en-US" b="0" dirty="0" smtClean="0"/>
              <a:t>すれば</a:t>
            </a:r>
            <a:endParaRPr lang="en-US" altLang="ja-JP" b="0" dirty="0"/>
          </a:p>
          <a:p>
            <a:pPr lvl="1"/>
            <a:r>
              <a:rPr lang="ja-JP" altLang="en-US" dirty="0"/>
              <a:t>割り込み、プリエンプション無効化なども</a:t>
            </a:r>
            <a:r>
              <a:rPr lang="ja-JP" altLang="en-US" dirty="0" smtClean="0"/>
              <a:t>できるが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C</a:t>
            </a:r>
            <a:r>
              <a:rPr lang="ja-JP" altLang="en-US" dirty="0"/>
              <a:t>言語での実装になるので今回は見送った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397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高精度なベンチマーク </a:t>
            </a:r>
            <a:r>
              <a:rPr lang="en-US" altLang="ja-JP" dirty="0" smtClean="0"/>
              <a:t>(2/6)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726545"/>
            <a:ext cx="8300264" cy="3870430"/>
          </a:xfrm>
        </p:spPr>
        <p:txBody>
          <a:bodyPr/>
          <a:lstStyle/>
          <a:p>
            <a:r>
              <a:rPr lang="en-US" altLang="ja-JP" b="0" dirty="0" err="1"/>
              <a:t>OoO</a:t>
            </a:r>
            <a:r>
              <a:rPr lang="ja-JP" altLang="en-US" b="0" dirty="0"/>
              <a:t>無効化 </a:t>
            </a:r>
            <a:r>
              <a:rPr lang="en-US" altLang="ja-JP" b="0" dirty="0"/>
              <a:t>(Out of Order execution)</a:t>
            </a:r>
          </a:p>
          <a:p>
            <a:pPr lvl="1"/>
            <a:r>
              <a:rPr lang="en-US" altLang="ja-JP" dirty="0" err="1" smtClean="0"/>
              <a:t>OoO</a:t>
            </a:r>
            <a:r>
              <a:rPr lang="ja-JP" altLang="en-US" dirty="0" smtClean="0"/>
              <a:t>が実行順を勝手に入れ替えてしまう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RDTSC</a:t>
            </a:r>
            <a:r>
              <a:rPr lang="ja-JP" altLang="en-US" dirty="0" smtClean="0"/>
              <a:t>が他の命令と入れ替わってはいけない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前後にシリアル化命令の</a:t>
            </a:r>
            <a:r>
              <a:rPr lang="en-US" altLang="ja-JP" dirty="0" smtClean="0"/>
              <a:t>CPUID</a:t>
            </a:r>
            <a:r>
              <a:rPr lang="ja-JP" altLang="en-US" dirty="0" smtClean="0"/>
              <a:t>を追加</a:t>
            </a:r>
            <a:endParaRPr lang="en-US" altLang="ja-JP" u="sng" dirty="0" smtClean="0">
              <a:solidFill>
                <a:srgbClr val="FF9900"/>
              </a:solidFill>
            </a:endParaRPr>
          </a:p>
          <a:p>
            <a:pPr lvl="1"/>
            <a:endParaRPr lang="en-US" altLang="ja-JP" sz="1800" dirty="0" smtClean="0"/>
          </a:p>
          <a:p>
            <a:pPr lvl="1"/>
            <a:endParaRPr lang="en-US" altLang="ja-JP" sz="1800" dirty="0"/>
          </a:p>
        </p:txBody>
      </p:sp>
      <p:sp>
        <p:nvSpPr>
          <p:cNvPr id="4" name="テキスト ボックス 5"/>
          <p:cNvSpPr txBox="1"/>
          <p:nvPr/>
        </p:nvSpPr>
        <p:spPr>
          <a:xfrm>
            <a:off x="1061610" y="2394050"/>
            <a:ext cx="7110790" cy="22929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asm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volatile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"CPUID\n\t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endParaRPr lang="en-US" altLang="ja-JP" sz="1100" dirty="0" smtClean="0">
              <a:solidFill>
                <a:srgbClr val="FF9999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"RDTSC\n\t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endParaRPr lang="en-US" altLang="ja-JP" sz="1100" dirty="0" smtClean="0">
              <a:solidFill>
                <a:srgbClr val="FF9999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%%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edx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%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0\n\t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endParaRPr lang="en-US" altLang="ja-JP" sz="1100" dirty="0" smtClean="0">
              <a:solidFill>
                <a:srgbClr val="FF9999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%%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eax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%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1\n\t"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"=r"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cycles_high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"=r"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cycles_low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)::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rax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rbx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rcx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rdx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endParaRPr lang="en-US" altLang="ja-JP" sz="11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</a:t>
            </a:r>
            <a:r>
              <a:rPr lang="ja-JP" altLang="en-US" sz="11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ベンチマーク対象</a:t>
            </a:r>
            <a:endParaRPr lang="en-US" altLang="ja-JP" sz="1100" dirty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1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asm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volatile 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"RDTSCP\n\t"</a:t>
            </a: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%%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edx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%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0\n\t"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%%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eax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%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1\n\t"</a:t>
            </a:r>
          </a:p>
          <a:p>
            <a:r>
              <a:rPr lang="ja-JP" altLang="en-US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CPUID\n\t"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"=r"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(cycles_high1),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"=r"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(cycles_low1)::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rax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rbx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rcx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"%</a:t>
            </a:r>
            <a:r>
              <a:rPr lang="en-US" altLang="ja-JP" sz="1100" dirty="0" err="1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rdx</a:t>
            </a:r>
            <a:r>
              <a:rPr lang="en-US" altLang="ja-JP" sz="1100" dirty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  <a:endParaRPr lang="en-US" altLang="ja-JP" sz="11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9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高精度なベンチマーク </a:t>
            </a:r>
            <a:r>
              <a:rPr lang="en-US" altLang="ja-JP" dirty="0" smtClean="0"/>
              <a:t>(3/6)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36535"/>
            <a:ext cx="8229600" cy="1890210"/>
          </a:xfrm>
        </p:spPr>
        <p:txBody>
          <a:bodyPr>
            <a:normAutofit/>
          </a:bodyPr>
          <a:lstStyle/>
          <a:p>
            <a:r>
              <a:rPr lang="ja-JP" altLang="en-US" sz="2800" b="0" dirty="0" smtClean="0"/>
              <a:t>統計的</a:t>
            </a:r>
            <a:r>
              <a:rPr lang="ja-JP" altLang="en-US" sz="2800" b="0" dirty="0"/>
              <a:t>アプローチ</a:t>
            </a:r>
            <a:endParaRPr lang="en-US" altLang="ja-JP" sz="2800" b="0" dirty="0"/>
          </a:p>
          <a:p>
            <a:pPr lvl="1"/>
            <a:r>
              <a:rPr lang="ja-JP" altLang="en-US" dirty="0" smtClean="0"/>
              <a:t>一瞬パフォーマンスが安定しない時があると、特定のプロファイリングだけ遅くなってしまう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全体を何度も繰り返して平滑化する</a:t>
            </a:r>
            <a:endParaRPr lang="en-US" altLang="ja-JP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7979"/>
              </p:ext>
            </p:extLst>
          </p:nvPr>
        </p:nvGraphicFramePr>
        <p:xfrm>
          <a:off x="2366755" y="2301720"/>
          <a:ext cx="3510390" cy="2463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0230"/>
                <a:gridCol w="855095"/>
                <a:gridCol w="585065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ケース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時間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回数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atl</a:t>
                      </a:r>
                      <a:r>
                        <a:rPr kumimoji="1" lang="en-US" altLang="ja-JP" sz="1400" dirty="0" smtClean="0"/>
                        <a:t>::set::insert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243060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2000 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/>
                        <a:t>atl</a:t>
                      </a:r>
                      <a:r>
                        <a:rPr kumimoji="1" lang="en-US" altLang="ja-JP" sz="1400" dirty="0" smtClean="0"/>
                        <a:t>::set::erase</a:t>
                      </a:r>
                      <a:endParaRPr kumimoji="1" lang="ja-JP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1240767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2000 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/>
                        <a:t>atl</a:t>
                      </a:r>
                      <a:r>
                        <a:rPr kumimoji="1" lang="en-US" altLang="ja-JP" sz="1400" dirty="0" smtClean="0"/>
                        <a:t>::set::find</a:t>
                      </a:r>
                      <a:endParaRPr kumimoji="1" lang="ja-JP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1185379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2000 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…</a:t>
                      </a:r>
                      <a:endParaRPr kumimoji="1" lang="ja-JP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MessagePack</a:t>
                      </a:r>
                      <a:r>
                        <a:rPr kumimoji="1" lang="en-US" altLang="ja-JP" sz="1400" dirty="0" smtClean="0"/>
                        <a:t>::</a:t>
                      </a:r>
                      <a:r>
                        <a:rPr kumimoji="1" lang="en-US" altLang="ja-JP" sz="1400" dirty="0" err="1" smtClean="0"/>
                        <a:t>Deserialize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562184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100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…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爆発 2 15"/>
          <p:cNvSpPr/>
          <p:nvPr/>
        </p:nvSpPr>
        <p:spPr>
          <a:xfrm>
            <a:off x="26495" y="2796775"/>
            <a:ext cx="2790310" cy="1305145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不安定！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057165" y="3051636"/>
            <a:ext cx="2970330" cy="12753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/>
              <a:t>この例で</a:t>
            </a:r>
            <a:r>
              <a:rPr lang="ja-JP" altLang="en-US" sz="1600" dirty="0" smtClean="0"/>
              <a:t>は</a:t>
            </a:r>
            <a:endParaRPr lang="en-US" altLang="ja-JP" sz="1600" dirty="0" smtClean="0"/>
          </a:p>
          <a:p>
            <a:r>
              <a:rPr lang="ja-JP" altLang="en-US" sz="1600" dirty="0" smtClean="0"/>
              <a:t>全体</a:t>
            </a:r>
            <a:r>
              <a:rPr lang="ja-JP" altLang="en-US" sz="1600" dirty="0"/>
              <a:t>を</a:t>
            </a:r>
            <a:r>
              <a:rPr lang="en-US" altLang="ja-JP" sz="1600" dirty="0"/>
              <a:t>1000</a:t>
            </a:r>
            <a:r>
              <a:rPr lang="ja-JP" altLang="en-US" sz="1600" dirty="0"/>
              <a:t>回繰り返して</a:t>
            </a:r>
            <a:r>
              <a:rPr lang="ja-JP" altLang="en-US" sz="1600" dirty="0" smtClean="0"/>
              <a:t>、</a:t>
            </a:r>
            <a:endParaRPr lang="en-US" altLang="ja-JP" sz="1600" dirty="0" smtClean="0"/>
          </a:p>
          <a:p>
            <a:r>
              <a:rPr lang="ja-JP" altLang="en-US" sz="1600" dirty="0" smtClean="0"/>
              <a:t>不安定</a:t>
            </a:r>
            <a:r>
              <a:rPr lang="ja-JP" altLang="en-US" sz="1600" dirty="0"/>
              <a:t>時に発生する外れ値を除去して平滑化</a:t>
            </a:r>
            <a:r>
              <a:rPr lang="ja-JP" altLang="en-US" sz="1600" dirty="0" smtClean="0"/>
              <a:t>する</a:t>
            </a:r>
            <a:endParaRPr lang="ja-JP" altLang="en-US" sz="16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3221850" y="2691596"/>
            <a:ext cx="1705916" cy="1905379"/>
            <a:chOff x="3221850" y="2691596"/>
            <a:chExt cx="1705916" cy="1905379"/>
          </a:xfrm>
        </p:grpSpPr>
        <p:sp>
          <p:nvSpPr>
            <p:cNvPr id="21" name="右カーブ矢印 20"/>
            <p:cNvSpPr/>
            <p:nvPr/>
          </p:nvSpPr>
          <p:spPr>
            <a:xfrm>
              <a:off x="3356865" y="2751770"/>
              <a:ext cx="675075" cy="1845205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右カーブ矢印 22"/>
            <p:cNvSpPr/>
            <p:nvPr/>
          </p:nvSpPr>
          <p:spPr>
            <a:xfrm rot="10800000">
              <a:off x="4166955" y="2691596"/>
              <a:ext cx="675075" cy="1845205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221850" y="3021800"/>
              <a:ext cx="1705916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ja-JP" alt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全体を</a:t>
              </a:r>
              <a:endParaRPr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en-US" altLang="ja-JP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1000</a:t>
              </a:r>
              <a:r>
                <a:rPr lang="ja-JP" alt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回</a:t>
              </a:r>
              <a:endParaRPr lang="ja-JP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0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高精度なベンチマーク </a:t>
            </a:r>
            <a:r>
              <a:rPr lang="en-US" altLang="ja-JP" dirty="0" smtClean="0"/>
              <a:t>(4/6)</a:t>
            </a:r>
            <a:endParaRPr kumimoji="1" lang="ja-JP" altLang="en-US" dirty="0"/>
          </a:p>
        </p:txBody>
      </p:sp>
      <p:sp>
        <p:nvSpPr>
          <p:cNvPr id="4" name="テキスト ボックス 5"/>
          <p:cNvSpPr txBox="1"/>
          <p:nvPr/>
        </p:nvSpPr>
        <p:spPr>
          <a:xfrm>
            <a:off x="566554" y="1059578"/>
            <a:ext cx="8235916" cy="28623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1000 Trials</a:t>
            </a:r>
          </a:p>
          <a:p>
            <a:r>
              <a:rPr lang="en-US" altLang="ja-JP" sz="12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---------------------------------------------------------------------------------------------------------</a:t>
            </a:r>
          </a:p>
          <a:p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set_Prof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CPU Median                          CPU 90%ile       Memory    Iterations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insert_ascending_32     :     1491033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418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2161484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208 kb,     2000 its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STL :      479543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133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701732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64000  b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EASTL :      416306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116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584368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128 kb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ETL :      341528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 96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463348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0  b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Ours :       99109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  28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 150970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8256  b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insert_random_32        :     3782058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   1056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microsec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    5172986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208 kb,     2000 its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</a:p>
          <a:p>
            <a:r>
              <a:rPr lang="ja-JP" altLang="en-US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erase_32                :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</a:p>
          <a:p>
            <a:r>
              <a:rPr lang="en-US" altLang="ja-JP" sz="12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---------------------------------------------------------------------------------------------------------</a:t>
            </a:r>
            <a:endParaRPr lang="en-US" altLang="ja-JP" sz="1200" dirty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MessagePack_Prof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CPU 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Median                          CPU 90%ile       Memory    Iterations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フレーム 4"/>
          <p:cNvSpPr/>
          <p:nvPr/>
        </p:nvSpPr>
        <p:spPr>
          <a:xfrm>
            <a:off x="476544" y="967538"/>
            <a:ext cx="1232921" cy="450050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フレーム 6"/>
          <p:cNvSpPr/>
          <p:nvPr/>
        </p:nvSpPr>
        <p:spPr>
          <a:xfrm>
            <a:off x="2636785" y="1417588"/>
            <a:ext cx="2219259" cy="1244172"/>
          </a:xfrm>
          <a:prstGeom prst="frame">
            <a:avLst>
              <a:gd name="adj1" fmla="val 477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/>
          <p:cNvSpPr/>
          <p:nvPr/>
        </p:nvSpPr>
        <p:spPr>
          <a:xfrm>
            <a:off x="5427095" y="1417588"/>
            <a:ext cx="1395155" cy="1244172"/>
          </a:xfrm>
          <a:prstGeom prst="frame">
            <a:avLst>
              <a:gd name="adj1" fmla="val 45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高精度なベンチマーク</a:t>
            </a:r>
            <a:r>
              <a:rPr lang="ja-JP" altLang="en-US" dirty="0" smtClean="0"/>
              <a:t> </a:t>
            </a:r>
            <a:r>
              <a:rPr lang="en-US" altLang="ja-JP" dirty="0" smtClean="0"/>
              <a:t>(5/6)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26545"/>
            <a:ext cx="8345270" cy="3720919"/>
          </a:xfrm>
        </p:spPr>
        <p:txBody>
          <a:bodyPr/>
          <a:lstStyle/>
          <a:p>
            <a:r>
              <a:rPr lang="ja-JP" altLang="en-US" b="0" dirty="0" smtClean="0"/>
              <a:t>サーマルスロットリング問題は現在確認中</a:t>
            </a:r>
            <a:endParaRPr lang="en-US" altLang="ja-JP" dirty="0"/>
          </a:p>
          <a:p>
            <a:pPr lvl="1"/>
            <a:r>
              <a:rPr lang="ja-JP" altLang="en-US" sz="1800" dirty="0"/>
              <a:t>スマートフォンだけでなく</a:t>
            </a:r>
            <a:r>
              <a:rPr lang="en-US" altLang="ja-JP" sz="1800" dirty="0"/>
              <a:t>PC</a:t>
            </a:r>
            <a:r>
              <a:rPr lang="ja-JP" altLang="en-US" sz="1800" dirty="0"/>
              <a:t>や他のハードでも</a:t>
            </a:r>
            <a:r>
              <a:rPr lang="ja-JP" altLang="en-US" sz="1800" dirty="0" smtClean="0"/>
              <a:t>起きる</a:t>
            </a:r>
            <a:endParaRPr lang="en-US" altLang="ja-JP" sz="1800" dirty="0" smtClean="0"/>
          </a:p>
          <a:p>
            <a:pPr lvl="1"/>
            <a:r>
              <a:rPr lang="ja-JP" altLang="en-US" sz="1800" dirty="0"/>
              <a:t>検証で</a:t>
            </a:r>
            <a:r>
              <a:rPr lang="ja-JP" altLang="en-US" sz="1800" dirty="0" smtClean="0"/>
              <a:t>はまだ未確認</a:t>
            </a:r>
            <a:endParaRPr lang="en-US" altLang="ja-JP" sz="1800" dirty="0" smtClean="0"/>
          </a:p>
          <a:p>
            <a:pPr lvl="2"/>
            <a:r>
              <a:rPr lang="en-US" altLang="ja-JP" sz="1600" dirty="0"/>
              <a:t>CPU</a:t>
            </a:r>
            <a:r>
              <a:rPr lang="ja-JP" altLang="en-US" sz="1600" dirty="0"/>
              <a:t>は</a:t>
            </a:r>
            <a:r>
              <a:rPr lang="en-US" altLang="ja-JP" sz="1600" dirty="0"/>
              <a:t>100%</a:t>
            </a:r>
            <a:r>
              <a:rPr lang="ja-JP" altLang="en-US" sz="1600" dirty="0"/>
              <a:t>に張り付かず、</a:t>
            </a:r>
            <a:r>
              <a:rPr lang="en-US" altLang="ja-JP" sz="1600" dirty="0"/>
              <a:t>CPU</a:t>
            </a:r>
            <a:r>
              <a:rPr lang="ja-JP" altLang="en-US" sz="1600" dirty="0"/>
              <a:t>温度</a:t>
            </a:r>
            <a:r>
              <a:rPr lang="ja-JP" altLang="en-US" sz="1600" dirty="0" smtClean="0"/>
              <a:t>は</a:t>
            </a:r>
            <a:r>
              <a:rPr lang="en-US" altLang="ja-JP" sz="1600" dirty="0" smtClean="0"/>
              <a:t>80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85</a:t>
            </a:r>
            <a:r>
              <a:rPr lang="ja-JP" altLang="en-US" sz="1600" dirty="0" smtClean="0"/>
              <a:t>度程度</a:t>
            </a:r>
            <a:r>
              <a:rPr lang="ja-JP" altLang="en-US" sz="1600" dirty="0"/>
              <a:t>だった</a:t>
            </a:r>
            <a:endParaRPr lang="en-US" altLang="ja-JP" sz="1600" dirty="0" smtClean="0"/>
          </a:p>
          <a:p>
            <a:pPr lvl="1"/>
            <a:r>
              <a:rPr lang="ja-JP" altLang="en-US" sz="1800" dirty="0" smtClean="0"/>
              <a:t>もし発生したら</a:t>
            </a:r>
            <a:endParaRPr lang="en-US" altLang="ja-JP" sz="1800" dirty="0" smtClean="0"/>
          </a:p>
          <a:p>
            <a:pPr lvl="2"/>
            <a:r>
              <a:rPr lang="ja-JP" altLang="en-US" sz="1600" dirty="0" smtClean="0"/>
              <a:t>パフォーマンス安定化が目的なので、計測時間外に適度にスリープを挟む</a:t>
            </a:r>
            <a:endParaRPr lang="en-US" altLang="ja-JP" sz="1600" dirty="0" smtClean="0"/>
          </a:p>
          <a:p>
            <a:pPr lvl="2"/>
            <a:r>
              <a:rPr lang="ja-JP" altLang="en-US" sz="1600" dirty="0"/>
              <a:t>最高パフォーマンス</a:t>
            </a:r>
            <a:r>
              <a:rPr lang="ja-JP" altLang="en-US" sz="1600" dirty="0" smtClean="0"/>
              <a:t>を目指し、サーキュレーターで冷却</a:t>
            </a:r>
            <a:endParaRPr lang="en-US" altLang="ja-JP" sz="1600" dirty="0" smtClean="0"/>
          </a:p>
          <a:p>
            <a:pPr marL="914400" lvl="2" indent="0">
              <a:buNone/>
            </a:pPr>
            <a:endParaRPr lang="en-US" altLang="ja-JP" dirty="0"/>
          </a:p>
        </p:txBody>
      </p:sp>
      <p:pic>
        <p:nvPicPr>
          <p:cNvPr id="2050" name="Picture 2" descr="D:\Work\Zume\reports\cedec2020\pptx\images\gpu_coo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05" y="3128108"/>
            <a:ext cx="1439188" cy="19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ork\Zume\reports\cedec2020\pptx\images\gpu_coolin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85" y="3953573"/>
            <a:ext cx="2225175" cy="10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626895" y="3128108"/>
            <a:ext cx="49055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en-US" altLang="ja-JP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※</a:t>
            </a:r>
            <a:r>
              <a:rPr kumimoji="1" lang="ja-JP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イメージ画像は</a:t>
            </a:r>
            <a:r>
              <a:rPr kumimoji="1" lang="en-US" altLang="ja-JP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GPU</a:t>
            </a:r>
            <a:r>
              <a:rPr kumimoji="1" lang="ja-JP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冷却</a:t>
            </a:r>
            <a:endParaRPr lang="en-US" altLang="ja-JP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ja-JP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機械学習で効果あり</a:t>
            </a:r>
            <a:endParaRPr kumimoji="1" lang="ja-JP" alt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8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高精度なベンチマーク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/>
              <a:t>6</a:t>
            </a:r>
            <a:r>
              <a:rPr lang="en-US" altLang="ja-JP" dirty="0" smtClean="0"/>
              <a:t>/6)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16555"/>
            <a:ext cx="8075240" cy="3645405"/>
          </a:xfrm>
        </p:spPr>
        <p:txBody>
          <a:bodyPr/>
          <a:lstStyle/>
          <a:p>
            <a:r>
              <a:rPr lang="ja-JP" altLang="en-US" sz="2800" b="0" dirty="0" smtClean="0"/>
              <a:t>その他できることは全部試す</a:t>
            </a:r>
            <a:endParaRPr lang="en-US" altLang="ja-JP" sz="2800" b="0" dirty="0" smtClean="0"/>
          </a:p>
          <a:p>
            <a:pPr lvl="1"/>
            <a:r>
              <a:rPr lang="ja-JP" altLang="en-US" dirty="0"/>
              <a:t>無関係なプロセスを停止</a:t>
            </a:r>
            <a:endParaRPr lang="en-US" altLang="ja-JP" dirty="0"/>
          </a:p>
          <a:p>
            <a:pPr lvl="1"/>
            <a:r>
              <a:rPr lang="ja-JP" altLang="en-US" dirty="0"/>
              <a:t>スレッドプライオリティ</a:t>
            </a:r>
            <a:endParaRPr lang="en-US" altLang="ja-JP" dirty="0"/>
          </a:p>
          <a:p>
            <a:pPr lvl="1"/>
            <a:r>
              <a:rPr lang="ja-JP" altLang="en-US" dirty="0"/>
              <a:t>実行する</a:t>
            </a:r>
            <a:r>
              <a:rPr lang="en-US" altLang="ja-JP" dirty="0"/>
              <a:t>CPU</a:t>
            </a:r>
            <a:r>
              <a:rPr lang="ja-JP" altLang="en-US" dirty="0"/>
              <a:t>を指定</a:t>
            </a:r>
            <a:endParaRPr lang="en-US" altLang="ja-JP" dirty="0"/>
          </a:p>
          <a:p>
            <a:pPr lvl="1"/>
            <a:r>
              <a:rPr lang="ja-JP" altLang="en-US" dirty="0" smtClean="0"/>
              <a:t>アプリ</a:t>
            </a:r>
            <a:r>
              <a:rPr lang="ja-JP" altLang="en-US" dirty="0"/>
              <a:t>初期化後</a:t>
            </a:r>
            <a:r>
              <a:rPr lang="ja-JP" altLang="en-US" dirty="0" smtClean="0"/>
              <a:t>に</a:t>
            </a:r>
            <a:r>
              <a:rPr lang="ja-JP" altLang="en-US" dirty="0"/>
              <a:t>少しだけ</a:t>
            </a:r>
            <a:r>
              <a:rPr lang="ja-JP" altLang="en-US" dirty="0" smtClean="0"/>
              <a:t>スリープ</a:t>
            </a:r>
            <a:endParaRPr lang="en-US" altLang="ja-JP" dirty="0" smtClean="0"/>
          </a:p>
          <a:p>
            <a:pPr lvl="1"/>
            <a:r>
              <a:rPr lang="ja-JP" altLang="en-US" dirty="0"/>
              <a:t>アプリ開始時にパフォーマンス安定度を確認</a:t>
            </a:r>
            <a:r>
              <a:rPr lang="ja-JP" altLang="en-US" dirty="0" smtClean="0"/>
              <a:t>して安定</a:t>
            </a:r>
            <a:r>
              <a:rPr lang="ja-JP" altLang="en-US" dirty="0"/>
              <a:t>するまで実行しない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2140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Unit Profiling </a:t>
            </a:r>
            <a:r>
              <a:rPr kumimoji="1" lang="ja-JP" altLang="en-US" dirty="0" smtClean="0"/>
              <a:t>環境</a:t>
            </a:r>
            <a:r>
              <a:rPr lang="ja-JP" altLang="en-US" dirty="0" smtClean="0"/>
              <a:t>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7230" y="726545"/>
            <a:ext cx="6860105" cy="3720919"/>
          </a:xfrm>
        </p:spPr>
        <p:txBody>
          <a:bodyPr/>
          <a:lstStyle/>
          <a:p>
            <a:r>
              <a:rPr lang="ja-JP" altLang="en-US" sz="2800" b="0" dirty="0"/>
              <a:t>基本</a:t>
            </a:r>
            <a:r>
              <a:rPr lang="ja-JP" altLang="en-US" sz="2800" b="0" dirty="0" smtClean="0"/>
              <a:t>機能</a:t>
            </a:r>
            <a:endParaRPr lang="en-US" altLang="ja-JP" sz="2800" b="0" dirty="0" smtClean="0"/>
          </a:p>
          <a:p>
            <a:pPr lvl="1"/>
            <a:r>
              <a:rPr lang="en-US" altLang="ja-JP" sz="1800" b="0" dirty="0" err="1" smtClean="0"/>
              <a:t>UnitTest</a:t>
            </a:r>
            <a:r>
              <a:rPr lang="ja-JP" altLang="en-US" sz="1800" dirty="0" err="1"/>
              <a:t>のような</a:t>
            </a:r>
            <a:r>
              <a:rPr lang="ja-JP" altLang="en-US" sz="1800" b="0" dirty="0" smtClean="0"/>
              <a:t>記述</a:t>
            </a:r>
            <a:r>
              <a:rPr lang="ja-JP" altLang="en-US" sz="1800" dirty="0"/>
              <a:t>で</a:t>
            </a:r>
            <a:r>
              <a:rPr lang="ja-JP" altLang="en-US" sz="1800" b="0" dirty="0" smtClean="0"/>
              <a:t>簡略化</a:t>
            </a:r>
            <a:endParaRPr lang="en-US" altLang="ja-JP" sz="1800" dirty="0"/>
          </a:p>
          <a:p>
            <a:pPr lvl="1"/>
            <a:r>
              <a:rPr lang="ja-JP" altLang="en-US" sz="1800" dirty="0"/>
              <a:t>全てを</a:t>
            </a:r>
            <a:r>
              <a:rPr lang="ja-JP" altLang="en-US" sz="1800" b="0" dirty="0" smtClean="0"/>
              <a:t>自動で実行</a:t>
            </a:r>
            <a:endParaRPr lang="en-US" altLang="ja-JP" sz="1800" dirty="0"/>
          </a:p>
          <a:p>
            <a:pPr lvl="1"/>
            <a:r>
              <a:rPr lang="ja-JP" altLang="en-US" sz="1800" b="0" dirty="0" smtClean="0"/>
              <a:t>プロファイル対象を指定</a:t>
            </a:r>
            <a:endParaRPr lang="en-US" altLang="ja-JP" sz="1800" b="0" dirty="0" smtClean="0"/>
          </a:p>
          <a:p>
            <a:r>
              <a:rPr lang="ja-JP" altLang="en-US" sz="2800" b="0" dirty="0" smtClean="0"/>
              <a:t>結果の確認方法</a:t>
            </a:r>
            <a:endParaRPr lang="en-US" altLang="ja-JP" sz="2800" b="0" dirty="0" smtClean="0"/>
          </a:p>
          <a:p>
            <a:pPr lvl="1"/>
            <a:r>
              <a:rPr lang="ja-JP" altLang="en-US" sz="1800" b="0" dirty="0" smtClean="0"/>
              <a:t>コンソール</a:t>
            </a:r>
            <a:r>
              <a:rPr lang="en-US" altLang="ja-JP" sz="1800" b="0" dirty="0" smtClean="0"/>
              <a:t>, JSON, </a:t>
            </a:r>
            <a:r>
              <a:rPr lang="en-US" altLang="ja-JP" sz="1800" b="0" dirty="0" err="1" smtClean="0"/>
              <a:t>Metabase</a:t>
            </a:r>
            <a:r>
              <a:rPr lang="en-US" altLang="ja-JP" sz="1800" b="0" dirty="0" smtClean="0"/>
              <a:t>, Slack</a:t>
            </a:r>
          </a:p>
          <a:p>
            <a:r>
              <a:rPr lang="ja-JP" altLang="en-US" sz="2800" b="0" dirty="0"/>
              <a:t>高精度</a:t>
            </a:r>
            <a:r>
              <a:rPr lang="ja-JP" altLang="en-US" sz="2800" b="0" dirty="0" smtClean="0"/>
              <a:t>なベンチマーク</a:t>
            </a:r>
            <a:endParaRPr lang="en-US" altLang="ja-JP" sz="2800" b="0" dirty="0" smtClean="0"/>
          </a:p>
          <a:p>
            <a:pPr lvl="1"/>
            <a:r>
              <a:rPr lang="en-US" altLang="ja-JP" sz="1800" b="0" dirty="0" smtClean="0"/>
              <a:t>CPU</a:t>
            </a:r>
            <a:r>
              <a:rPr lang="ja-JP" altLang="en-US" sz="1800" b="0" dirty="0" smtClean="0"/>
              <a:t>特性を利用した方法</a:t>
            </a:r>
            <a:endParaRPr lang="en-US" altLang="ja-JP" sz="1800" b="0" dirty="0" smtClean="0"/>
          </a:p>
          <a:p>
            <a:pPr lvl="1"/>
            <a:r>
              <a:rPr lang="ja-JP" altLang="en-US" sz="1800" b="0" dirty="0"/>
              <a:t>統計的アプローチ</a:t>
            </a:r>
            <a:endParaRPr lang="en-US" altLang="ja-JP" sz="1800" b="0" dirty="0" smtClean="0"/>
          </a:p>
          <a:p>
            <a:endParaRPr lang="en-US" altLang="ja-JP" sz="2800" b="0" dirty="0" smtClean="0"/>
          </a:p>
          <a:p>
            <a:endParaRPr lang="en-US" altLang="ja-JP" sz="2800" b="0" dirty="0"/>
          </a:p>
        </p:txBody>
      </p:sp>
    </p:spTree>
    <p:extLst>
      <p:ext uri="{BB962C8B-B14F-4D97-AF65-F5344CB8AC3E}">
        <p14:creationId xmlns:p14="http://schemas.microsoft.com/office/powerpoint/2010/main" val="3509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en-US" altLang="ja-JP" sz="3200" dirty="0" smtClean="0"/>
              <a:t>Google Benchmark</a:t>
            </a:r>
            <a:r>
              <a:rPr lang="ja-JP" altLang="en-US" sz="3200" dirty="0" smtClean="0"/>
              <a:t> の検証</a:t>
            </a:r>
            <a:endParaRPr lang="en-US" altLang="ja-JP" sz="3200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148467"/>
              </p:ext>
            </p:extLst>
          </p:nvPr>
        </p:nvGraphicFramePr>
        <p:xfrm>
          <a:off x="367190" y="861560"/>
          <a:ext cx="8390275" cy="2142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89675"/>
                <a:gridCol w="2490206"/>
                <a:gridCol w="2910394"/>
              </a:tblGrid>
              <a:tr h="503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要件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Google Benchmark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Ours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414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機能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/>
                        <a:t>◎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/>
                        <a:t>○</a:t>
                      </a:r>
                      <a:endParaRPr kumimoji="1" lang="ja-JP" altLang="en-US" sz="2000" b="0" dirty="0"/>
                    </a:p>
                  </a:txBody>
                  <a:tcPr anchor="ctr"/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結果の出力</a:t>
                      </a:r>
                      <a:endParaRPr kumimoji="1" lang="en-US" altLang="ja-JP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/>
                        <a:t>◎</a:t>
                      </a:r>
                      <a:endParaRPr kumimoji="1" lang="ja-JP" altLang="en-US" sz="20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高精度なベンチマーク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/>
                        <a:t>○</a:t>
                      </a:r>
                      <a:endParaRPr kumimoji="1" lang="ja-JP" altLang="en-US" sz="20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自由度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/>
                        <a:t>◎</a:t>
                      </a:r>
                      <a:endParaRPr kumimoji="1" lang="ja-JP" altLang="en-US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21550" y="816555"/>
            <a:ext cx="80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6595" y="3336835"/>
            <a:ext cx="765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自作がおすすめ！だけど、すぐやりたい人は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kumimoji="1" lang="en-US" altLang="ja-JP" sz="2400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kumimoji="1" lang="en-US" altLang="ja-JP" sz="2400" dirty="0" smtClean="0">
                <a:solidFill>
                  <a:schemeClr val="bg1"/>
                </a:solidFill>
                <a:latin typeface="+mn-ea"/>
                <a:ea typeface="+mn-ea"/>
              </a:rPr>
              <a:t>Google Benchmark</a:t>
            </a:r>
            <a:r>
              <a:rPr lang="ja-JP" altLang="en-US" sz="2400" dirty="0">
                <a:solidFill>
                  <a:schemeClr val="bg1"/>
                </a:solidFill>
                <a:latin typeface="+mn-ea"/>
                <a:ea typeface="+mn-ea"/>
              </a:rPr>
              <a:t>の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結果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を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可視化すれば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n-ea"/>
                <a:ea typeface="+mn-ea"/>
              </a:rPr>
              <a:t>OK</a:t>
            </a:r>
            <a:endParaRPr kumimoji="1" lang="ja-JP" altLang="en-US" sz="2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11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アジェンダ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プロファイル駆動開発とは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実践して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いる</a:t>
            </a:r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PDD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紹介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3200" b="0" dirty="0" smtClean="0"/>
              <a:t>Unit Profiling</a:t>
            </a:r>
            <a:r>
              <a:rPr lang="ja-JP" altLang="en-US" sz="3200" b="0" dirty="0" smtClean="0"/>
              <a:t>による</a:t>
            </a:r>
            <a:r>
              <a:rPr lang="en-US" altLang="ja-JP" sz="3200" b="0" dirty="0" smtClean="0"/>
              <a:t/>
            </a:r>
            <a:br>
              <a:rPr lang="en-US" altLang="ja-JP" sz="3200" b="0" dirty="0" smtClean="0"/>
            </a:br>
            <a:r>
              <a:rPr lang="en-US" altLang="ja-JP" sz="3200" b="0" dirty="0" smtClean="0"/>
              <a:t>Math</a:t>
            </a:r>
            <a:r>
              <a:rPr lang="ja-JP" altLang="en-US" sz="3200" b="0" dirty="0" smtClean="0"/>
              <a:t>ライブラリ開発事例</a:t>
            </a:r>
            <a:endParaRPr lang="en-US" altLang="ja-JP" sz="3200" b="0" dirty="0" smtClean="0"/>
          </a:p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27101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アジェンダ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b="0" dirty="0"/>
              <a:t>プロファイル駆動開発とは</a:t>
            </a:r>
            <a:endParaRPr lang="en-US" altLang="ja-JP" sz="3200" b="0" dirty="0" smtClean="0"/>
          </a:p>
          <a:p>
            <a:r>
              <a:rPr lang="ja-JP" altLang="en-US" sz="3200" b="0" dirty="0"/>
              <a:t>実践して</a:t>
            </a:r>
            <a:r>
              <a:rPr lang="ja-JP" altLang="en-US" sz="3200" b="0" dirty="0" smtClean="0"/>
              <a:t>いる</a:t>
            </a:r>
            <a:r>
              <a:rPr lang="en-US" altLang="ja-JP" sz="3200" b="0" dirty="0" smtClean="0"/>
              <a:t>PDD</a:t>
            </a:r>
            <a:r>
              <a:rPr lang="ja-JP" altLang="en-US" sz="3200" b="0" dirty="0" smtClean="0"/>
              <a:t>紹介</a:t>
            </a:r>
            <a:endParaRPr lang="en-US" altLang="ja-JP" sz="3200" b="0" dirty="0" smtClean="0"/>
          </a:p>
          <a:p>
            <a:r>
              <a:rPr lang="en-US" altLang="ja-JP" sz="3200" b="0" dirty="0" smtClean="0"/>
              <a:t>Math</a:t>
            </a:r>
            <a:r>
              <a:rPr lang="ja-JP" altLang="en-US" sz="3200" b="0" dirty="0" smtClean="0"/>
              <a:t>ライブラリ開発事例</a:t>
            </a:r>
            <a:endParaRPr lang="en-US" altLang="ja-JP" sz="3200" b="0" dirty="0" smtClean="0"/>
          </a:p>
          <a:p>
            <a:r>
              <a:rPr lang="ja-JP" altLang="en-US" sz="3200" b="0" dirty="0"/>
              <a:t>まとめ</a:t>
            </a:r>
            <a:endParaRPr lang="en-US" altLang="ja-JP" sz="3200" b="0" dirty="0" smtClean="0"/>
          </a:p>
          <a:p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25078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dirty="0"/>
              <a:t>Math</a:t>
            </a:r>
            <a:r>
              <a:rPr lang="ja-JP" altLang="en-US" dirty="0" smtClean="0"/>
              <a:t>ライブラリとは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0" dirty="0" smtClean="0"/>
              <a:t>Vector, Matrix, sin, cos … </a:t>
            </a:r>
            <a:r>
              <a:rPr lang="ja-JP" altLang="en-US" b="0" dirty="0" smtClean="0"/>
              <a:t>などの数学処理</a:t>
            </a:r>
            <a:endParaRPr lang="en-US" altLang="ja-JP" b="0" dirty="0" smtClean="0"/>
          </a:p>
          <a:p>
            <a:r>
              <a:rPr lang="ja-JP" altLang="en-US" b="0" dirty="0" smtClean="0"/>
              <a:t>数学処理が多いゲームでは超コア部分</a:t>
            </a:r>
            <a:endParaRPr lang="en-US" altLang="ja-JP" b="0" dirty="0" smtClean="0"/>
          </a:p>
          <a:p>
            <a:r>
              <a:rPr lang="ja-JP" altLang="en-US" b="0" dirty="0" smtClean="0"/>
              <a:t>クライアント、ツール、サーバーで利用される</a:t>
            </a:r>
            <a:endParaRPr lang="en-US" altLang="ja-JP" b="0" dirty="0" smtClean="0"/>
          </a:p>
          <a:p>
            <a:r>
              <a:rPr lang="ja-JP" altLang="en-US" b="0" dirty="0" smtClean="0"/>
              <a:t>最高品質が求められ、内製エンジンでは最適化された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b="0" dirty="0" smtClean="0"/>
              <a:t>状態で実装済み</a:t>
            </a:r>
            <a:endParaRPr lang="en-US" altLang="ja-JP" b="0" dirty="0"/>
          </a:p>
          <a:p>
            <a:pPr marL="0" indent="0">
              <a:buNone/>
            </a:pPr>
            <a:endParaRPr lang="en-US" altLang="ja-JP" b="0" dirty="0"/>
          </a:p>
          <a:p>
            <a:pPr marL="0" indent="0">
              <a:buNone/>
            </a:pPr>
            <a:endParaRPr lang="en-US" altLang="ja-JP" b="0" dirty="0" smtClean="0"/>
          </a:p>
          <a:p>
            <a:pPr marL="0" indent="0">
              <a:buNone/>
            </a:pPr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37596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Math</a:t>
            </a:r>
            <a:r>
              <a:rPr lang="ja-JP" altLang="en-US" dirty="0" smtClean="0"/>
              <a:t>ライブラリを</a:t>
            </a:r>
            <a:r>
              <a:rPr lang="ja-JP" altLang="en-US" dirty="0"/>
              <a:t>作り直す</a:t>
            </a:r>
            <a:r>
              <a:rPr lang="ja-JP" altLang="en-US" dirty="0" smtClean="0"/>
              <a:t>理由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786046"/>
            <a:ext cx="7715200" cy="381092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ja-JP" altLang="en-US" sz="2400" dirty="0" smtClean="0"/>
              <a:t>長い</a:t>
            </a:r>
            <a:r>
              <a:rPr lang="ja-JP" altLang="en-US" sz="2400" dirty="0"/>
              <a:t>年月が経ち遅くなって</a:t>
            </a:r>
            <a:r>
              <a:rPr lang="ja-JP" altLang="en-US" sz="2400" dirty="0" smtClean="0"/>
              <a:t>いた</a:t>
            </a:r>
            <a:endParaRPr lang="en-US" altLang="ja-JP" sz="2200" dirty="0"/>
          </a:p>
          <a:p>
            <a:pPr lvl="1"/>
            <a:r>
              <a:rPr lang="ja-JP" altLang="en-US" b="0" dirty="0" smtClean="0"/>
              <a:t>実装当初は速かった</a:t>
            </a:r>
            <a:endParaRPr lang="en-US" altLang="ja-JP" b="0" dirty="0" smtClean="0"/>
          </a:p>
          <a:p>
            <a:pPr lvl="1"/>
            <a:r>
              <a:rPr lang="en-US" altLang="ja-JP" b="0" dirty="0" smtClean="0"/>
              <a:t>C</a:t>
            </a:r>
            <a:r>
              <a:rPr lang="en-US" altLang="ja-JP" b="0" dirty="0"/>
              <a:t>++03</a:t>
            </a:r>
            <a:r>
              <a:rPr lang="ja-JP" altLang="en-US" b="0" dirty="0"/>
              <a:t>ベースから </a:t>
            </a:r>
            <a:r>
              <a:rPr lang="en-US" altLang="ja-JP" b="0" dirty="0"/>
              <a:t>Modern C++ </a:t>
            </a:r>
            <a:r>
              <a:rPr lang="ja-JP" altLang="en-US" b="0" dirty="0" smtClean="0"/>
              <a:t>へ</a:t>
            </a:r>
            <a:endParaRPr lang="en-US" altLang="ja-JP" b="0" dirty="0" smtClean="0"/>
          </a:p>
          <a:p>
            <a:r>
              <a:rPr lang="en-US" altLang="ja-JP" b="0" dirty="0" smtClean="0"/>
              <a:t>HLSL</a:t>
            </a:r>
            <a:r>
              <a:rPr lang="ja-JP" altLang="en-US" b="0" dirty="0"/>
              <a:t>ベースの</a:t>
            </a:r>
            <a:r>
              <a:rPr lang="ja-JP" altLang="en-US" b="0" dirty="0" smtClean="0"/>
              <a:t>インターフェース</a:t>
            </a:r>
            <a:endParaRPr lang="en-US" altLang="ja-JP" b="0" dirty="0" smtClean="0"/>
          </a:p>
          <a:p>
            <a:pPr lvl="1"/>
            <a:r>
              <a:rPr lang="ja-JP" altLang="en-US" b="0" dirty="0" smtClean="0"/>
              <a:t>シェーダーと</a:t>
            </a:r>
            <a:r>
              <a:rPr lang="ja-JP" altLang="en-US" dirty="0"/>
              <a:t>コード</a:t>
            </a:r>
            <a:r>
              <a:rPr lang="ja-JP" altLang="en-US" b="0" dirty="0" smtClean="0"/>
              <a:t>を共有</a:t>
            </a:r>
            <a:endParaRPr lang="en-US" altLang="ja-JP" b="0" dirty="0" smtClean="0"/>
          </a:p>
          <a:p>
            <a:pPr lvl="1"/>
            <a:r>
              <a:rPr lang="ja-JP" altLang="en-US" dirty="0" smtClean="0"/>
              <a:t>統一感があり直感的</a:t>
            </a:r>
            <a:endParaRPr lang="ja-JP" altLang="en-US" b="0" dirty="0"/>
          </a:p>
          <a:p>
            <a:r>
              <a:rPr lang="en-US" altLang="ja-JP" b="0" dirty="0" smtClean="0"/>
              <a:t>Row-major</a:t>
            </a:r>
            <a:r>
              <a:rPr lang="en-US" altLang="ja-JP" b="0" dirty="0"/>
              <a:t>, </a:t>
            </a:r>
            <a:r>
              <a:rPr lang="en-US" altLang="ja-JP" b="0" dirty="0" smtClean="0"/>
              <a:t>Column-Vector </a:t>
            </a:r>
            <a:r>
              <a:rPr lang="ja-JP" altLang="en-US" b="0" dirty="0" smtClean="0"/>
              <a:t>の</a:t>
            </a:r>
            <a:r>
              <a:rPr lang="en-US" altLang="ja-JP" b="0" dirty="0" smtClean="0"/>
              <a:t>Matrix</a:t>
            </a:r>
            <a:r>
              <a:rPr lang="ja-JP" altLang="en-US" b="0" dirty="0" smtClean="0"/>
              <a:t>構成</a:t>
            </a:r>
            <a:endParaRPr lang="en-US" altLang="ja-JP" b="0" dirty="0"/>
          </a:p>
          <a:p>
            <a:pPr lvl="1"/>
            <a:r>
              <a:rPr lang="ja-JP" altLang="en-US" b="0" dirty="0" smtClean="0"/>
              <a:t>エンジン全体がこの構成</a:t>
            </a:r>
            <a:r>
              <a:rPr lang="ja-JP" altLang="en-US" dirty="0" smtClean="0"/>
              <a:t>で設計されている</a:t>
            </a:r>
            <a:endParaRPr lang="en-US" altLang="ja-JP" dirty="0" smtClean="0"/>
          </a:p>
          <a:p>
            <a:pPr lvl="1"/>
            <a:r>
              <a:rPr lang="ja-JP" altLang="en-US" b="0" dirty="0" smtClean="0"/>
              <a:t>異なる構成の</a:t>
            </a:r>
            <a:r>
              <a:rPr lang="en-US" altLang="ja-JP" b="0" dirty="0" smtClean="0"/>
              <a:t>OSS</a:t>
            </a:r>
            <a:r>
              <a:rPr lang="ja-JP" altLang="en-US" dirty="0" smtClean="0"/>
              <a:t>を使うと、膨大な移行作業が発生</a:t>
            </a:r>
            <a:endParaRPr lang="ja-JP" altLang="en-US" b="0" dirty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294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使えそうな</a:t>
            </a:r>
            <a:r>
              <a:rPr kumimoji="1" lang="en-US" altLang="ja-JP" dirty="0" smtClean="0"/>
              <a:t>OSS</a:t>
            </a:r>
            <a:r>
              <a:rPr kumimoji="1" lang="ja-JP" altLang="en-US" dirty="0" smtClean="0"/>
              <a:t>はあるか？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61560"/>
            <a:ext cx="8229600" cy="359449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 err="1" smtClean="0"/>
              <a:t>DirectXMath</a:t>
            </a:r>
            <a:endParaRPr lang="en-US" altLang="ja-JP" sz="2000" dirty="0" smtClean="0"/>
          </a:p>
          <a:p>
            <a:pPr marL="742950" lvl="2" indent="-342900"/>
            <a:r>
              <a:rPr lang="ja-JP" altLang="en-US" sz="1600" dirty="0" smtClean="0"/>
              <a:t>速そう</a:t>
            </a:r>
            <a:r>
              <a:rPr lang="ja-JP" altLang="en-US" sz="1600" dirty="0"/>
              <a:t>だがインターフェースが微妙・・</a:t>
            </a:r>
            <a:r>
              <a:rPr lang="ja-JP" altLang="en-US" sz="1600" dirty="0" smtClean="0"/>
              <a:t>・</a:t>
            </a:r>
            <a:endParaRPr lang="en-US" altLang="ja-JP" sz="1600" dirty="0" smtClean="0"/>
          </a:p>
          <a:p>
            <a:pPr marL="0" lvl="1" indent="0">
              <a:buNone/>
            </a:pPr>
            <a:r>
              <a:rPr lang="en-US" altLang="ja-JP" b="1" dirty="0"/>
              <a:t>OpenGL Mathematics (GLM</a:t>
            </a:r>
            <a:r>
              <a:rPr lang="en-US" altLang="ja-JP" b="1" dirty="0" smtClean="0"/>
              <a:t>)</a:t>
            </a:r>
          </a:p>
          <a:p>
            <a:pPr marL="742950" lvl="2" indent="-342900"/>
            <a:r>
              <a:rPr lang="ja-JP" altLang="en-US" sz="1600" dirty="0" smtClean="0"/>
              <a:t>インターフェース</a:t>
            </a:r>
            <a:r>
              <a:rPr lang="ja-JP" altLang="en-US" sz="1600" dirty="0"/>
              <a:t>は良いが本当に速い</a:t>
            </a:r>
            <a:r>
              <a:rPr lang="ja-JP" altLang="en-US" sz="1600" dirty="0" smtClean="0"/>
              <a:t>？</a:t>
            </a:r>
            <a:endParaRPr lang="en-US" altLang="ja-JP" sz="16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21118"/>
              </p:ext>
            </p:extLst>
          </p:nvPr>
        </p:nvGraphicFramePr>
        <p:xfrm>
          <a:off x="476545" y="2478540"/>
          <a:ext cx="8055896" cy="1803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0210"/>
                <a:gridCol w="2137738"/>
                <a:gridCol w="2013974"/>
                <a:gridCol w="201397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DirectXMath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GLM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Ours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インターフェース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◎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◎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予定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パフォーマンス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◎？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△？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◎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予定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Matrix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Row-major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Row-vector</a:t>
                      </a:r>
                      <a:endParaRPr kumimoji="1" lang="ja-JP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Column-major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Column-vector</a:t>
                      </a:r>
                      <a:endParaRPr kumimoji="1" lang="ja-JP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Row-major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Column-vector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80881"/>
              </p:ext>
            </p:extLst>
          </p:nvPr>
        </p:nvGraphicFramePr>
        <p:xfrm>
          <a:off x="476545" y="2481740"/>
          <a:ext cx="6041922" cy="1803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0210"/>
                <a:gridCol w="2137738"/>
                <a:gridCol w="201397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DirectXMath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GLM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インターフェース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◎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パフォーマンス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◎？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△？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Matrix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Row-major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Row-vector</a:t>
                      </a:r>
                      <a:endParaRPr kumimoji="1" lang="ja-JP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Column-major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Column-vector</a:t>
                      </a:r>
                      <a:endParaRPr kumimoji="1" lang="ja-JP" alt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Math</a:t>
            </a:r>
            <a:r>
              <a:rPr lang="ja-JP" altLang="en-US" dirty="0" smtClean="0"/>
              <a:t>開発における</a:t>
            </a:r>
            <a:r>
              <a:rPr lang="en-US" altLang="ja-JP" dirty="0" smtClean="0"/>
              <a:t>PDD</a:t>
            </a:r>
            <a:r>
              <a:rPr lang="ja-JP" altLang="en-US" dirty="0" smtClean="0"/>
              <a:t>サイクル</a:t>
            </a:r>
            <a:endParaRPr kumimoji="1" lang="ja-JP" altLang="en-US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5555426"/>
              </p:ext>
            </p:extLst>
          </p:nvPr>
        </p:nvGraphicFramePr>
        <p:xfrm>
          <a:off x="2141730" y="1061094"/>
          <a:ext cx="4230470" cy="31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D:\Work\Zume\reports\cedec2020\pptx\images\monitor-silver-with-keyboard-p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1036378"/>
            <a:ext cx="950307" cy="9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吹き出し 7"/>
          <p:cNvSpPr/>
          <p:nvPr/>
        </p:nvSpPr>
        <p:spPr>
          <a:xfrm>
            <a:off x="5607115" y="996575"/>
            <a:ext cx="2880320" cy="720080"/>
          </a:xfrm>
          <a:prstGeom prst="wedgeRectCallout">
            <a:avLst>
              <a:gd name="adj1" fmla="val -71775"/>
              <a:gd name="adj2" fmla="val 3180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テストコードを書きながら</a:t>
            </a:r>
            <a:r>
              <a:rPr lang="en-US" altLang="ja-JP" sz="1400" dirty="0" smtClean="0"/>
              <a:t>OSS</a:t>
            </a:r>
            <a:r>
              <a:rPr lang="ja-JP" altLang="en-US" sz="1400" dirty="0" smtClean="0"/>
              <a:t>や旧</a:t>
            </a:r>
            <a:r>
              <a:rPr lang="en-US" altLang="ja-JP" sz="1400" dirty="0" smtClean="0"/>
              <a:t>Math</a:t>
            </a:r>
            <a:r>
              <a:rPr lang="ja-JP" altLang="en-US" sz="1400" dirty="0" smtClean="0"/>
              <a:t>をプロファイル</a:t>
            </a:r>
            <a:endParaRPr kumimoji="1" lang="ja-JP" altLang="en-US" sz="1400" dirty="0"/>
          </a:p>
        </p:txBody>
      </p:sp>
      <p:sp>
        <p:nvSpPr>
          <p:cNvPr id="9" name="四角形吹き出し 8"/>
          <p:cNvSpPr/>
          <p:nvPr/>
        </p:nvSpPr>
        <p:spPr>
          <a:xfrm>
            <a:off x="5922150" y="3291830"/>
            <a:ext cx="2565285" cy="720080"/>
          </a:xfrm>
          <a:prstGeom prst="wedgeRectCallout">
            <a:avLst>
              <a:gd name="adj1" fmla="val -52431"/>
              <a:gd name="adj2" fmla="val -9988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新</a:t>
            </a:r>
            <a:r>
              <a:rPr kumimoji="1" lang="en-US" altLang="ja-JP" sz="1400" dirty="0" smtClean="0"/>
              <a:t>Math</a:t>
            </a:r>
            <a:r>
              <a:rPr kumimoji="1" lang="ja-JP" altLang="en-US" sz="1400" dirty="0" smtClean="0"/>
              <a:t>が動くように実装</a:t>
            </a:r>
            <a:r>
              <a:rPr kumimoji="1" lang="en-US" altLang="ja-JP" sz="1400" dirty="0" smtClean="0"/>
              <a:t/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Unit Test</a:t>
            </a:r>
            <a:r>
              <a:rPr kumimoji="1" lang="ja-JP" altLang="en-US" sz="1400" dirty="0" err="1" smtClean="0"/>
              <a:t>にも</a:t>
            </a:r>
            <a:r>
              <a:rPr kumimoji="1" lang="ja-JP" altLang="en-US" sz="1400" dirty="0" smtClean="0"/>
              <a:t>追加すると確実</a:t>
            </a:r>
            <a:endParaRPr kumimoji="1" lang="ja-JP" altLang="en-US" sz="14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386535" y="3201820"/>
            <a:ext cx="2655295" cy="900100"/>
          </a:xfrm>
          <a:prstGeom prst="wedgeRectCallout">
            <a:avLst>
              <a:gd name="adj1" fmla="val 37508"/>
              <a:gd name="adj2" fmla="val -81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/>
              <a:t>十分な速度になるまでプロファイルと最適化</a:t>
            </a:r>
            <a:r>
              <a:rPr lang="ja-JP" altLang="en-US" sz="1400" dirty="0"/>
              <a:t>。</a:t>
            </a:r>
            <a:r>
              <a:rPr kumimoji="1" lang="en-US" altLang="ja-JP" sz="1400" dirty="0" smtClean="0"/>
              <a:t>OSS</a:t>
            </a:r>
            <a:r>
              <a:rPr kumimoji="1" lang="ja-JP" altLang="en-US" sz="1400" dirty="0" smtClean="0"/>
              <a:t>や旧</a:t>
            </a:r>
            <a:r>
              <a:rPr kumimoji="1" lang="en-US" altLang="ja-JP" sz="1400" dirty="0" smtClean="0"/>
              <a:t>Math</a:t>
            </a:r>
            <a:r>
              <a:rPr lang="ja-JP" altLang="en-US" sz="1400" dirty="0" smtClean="0"/>
              <a:t>が良い指標になる。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94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テストコード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96525" y="681541"/>
                <a:ext cx="6885765" cy="297033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/>
                        <a:ea typeface="Cambria Math"/>
                      </a:rPr>
                      <m:t>𝑴</m:t>
                    </m:r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sz="2800" b="1" i="1" smtClean="0">
                        <a:latin typeface="Cambria Math"/>
                        <a:ea typeface="Cambria Math"/>
                      </a:rPr>
                      <m:t>𝑴</m:t>
                    </m:r>
                  </m:oMath>
                </a14:m>
                <a:r>
                  <a:rPr lang="en-US" altLang="ja-JP" sz="2800" b="1" dirty="0" smtClean="0">
                    <a:ea typeface="Cambria Math"/>
                  </a:rPr>
                  <a:t> </a:t>
                </a:r>
                <a:r>
                  <a:rPr lang="ja-JP" altLang="en-US" sz="2800" b="0" dirty="0" smtClean="0">
                    <a:latin typeface="+mn-ea"/>
                  </a:rPr>
                  <a:t>のテストコードを実装</a:t>
                </a:r>
                <a:endParaRPr lang="en-US" altLang="ja-JP" sz="2800" b="0" dirty="0" smtClean="0">
                  <a:latin typeface="+mn-ea"/>
                </a:endParaRPr>
              </a:p>
              <a:p>
                <a:pPr lvl="1"/>
                <a:r>
                  <a:rPr lang="ja-JP" altLang="en-US" sz="1800" dirty="0" smtClean="0"/>
                  <a:t>最初は動かなくても良いし、コンパイル通らなくても良い</a:t>
                </a:r>
                <a:endParaRPr lang="en-US" altLang="ja-JP" sz="1800" dirty="0" smtClean="0"/>
              </a:p>
              <a:p>
                <a:pPr lvl="1"/>
                <a:r>
                  <a:rPr lang="en-US" altLang="ja-JP" sz="1800" dirty="0" smtClean="0"/>
                  <a:t>GLM</a:t>
                </a:r>
                <a:r>
                  <a:rPr lang="ja-JP" altLang="en-US" sz="1800" dirty="0" smtClean="0"/>
                  <a:t>が</a:t>
                </a:r>
                <a:r>
                  <a:rPr lang="ja-JP" altLang="en-US" sz="1800" b="0" dirty="0" smtClean="0"/>
                  <a:t>ライバルなので、</a:t>
                </a:r>
                <a:r>
                  <a:rPr lang="en-US" altLang="ja-JP" sz="1800" b="0" dirty="0" smtClean="0"/>
                  <a:t>GLM</a:t>
                </a:r>
                <a:r>
                  <a:rPr lang="ja-JP" altLang="en-US" sz="1800" b="0" dirty="0" smtClean="0"/>
                  <a:t>もプロファイル</a:t>
                </a:r>
                <a:endParaRPr lang="en-US" altLang="ja-JP" sz="1800" b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525" y="681541"/>
                <a:ext cx="6885765" cy="2970330"/>
              </a:xfrm>
              <a:blipFill rotWithShape="1">
                <a:blip r:embed="rId3"/>
                <a:stretch>
                  <a:fillRect l="-1594" t="-2259" r="-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5"/>
          <p:cNvSpPr txBox="1"/>
          <p:nvPr/>
        </p:nvSpPr>
        <p:spPr>
          <a:xfrm>
            <a:off x="1736685" y="1986685"/>
            <a:ext cx="5220580" cy="24622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PROFILING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(Matrix, </a:t>
            </a:r>
            <a:r>
              <a:rPr lang="en-US" altLang="ja-JP" sz="11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MxM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PROFILE_BEGIN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"Ours"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  <a:endParaRPr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 auto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= 0;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&lt; count; ++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) {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Matrix4x4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m2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=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m0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*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m1;</a:t>
            </a:r>
            <a:endParaRPr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  <a:endParaRPr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PROFILE_END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"Ours"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endParaRPr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PROFILE_BEGIN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"GLM"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  <a:endParaRPr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for( auto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= 0; 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&lt; count; ++</a:t>
            </a:r>
            <a:r>
              <a:rPr lang="en-US" altLang="ja-JP" sz="11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) {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    </a:t>
            </a:r>
            <a:r>
              <a:rPr lang="en-US" altLang="ja-JP" sz="11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glm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::mat4x4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m2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=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m0</a:t>
            </a:r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* 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m1;</a:t>
            </a:r>
            <a:endParaRPr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}</a:t>
            </a:r>
          </a:p>
          <a:p>
            <a:r>
              <a:rPr lang="en-US" altLang="ja-JP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</a:t>
            </a:r>
            <a:r>
              <a:rPr lang="en-US" altLang="ja-JP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PROFILE_END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11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"GLM"</a:t>
            </a:r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r>
              <a:rPr lang="en-US" altLang="ja-JP" sz="11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559349647"/>
              </p:ext>
            </p:extLst>
          </p:nvPr>
        </p:nvGraphicFramePr>
        <p:xfrm>
          <a:off x="7317305" y="51470"/>
          <a:ext cx="1800200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55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594497"/>
          </a:xfrm>
        </p:spPr>
        <p:txBody>
          <a:bodyPr/>
          <a:lstStyle/>
          <a:p>
            <a:r>
              <a:rPr lang="ja-JP" altLang="en-US" b="0" dirty="0" smtClean="0"/>
              <a:t>ひとまず動くコードを実装してみる</a:t>
            </a:r>
            <a:endParaRPr lang="en-US" altLang="ja-JP" b="0" dirty="0" smtClean="0"/>
          </a:p>
          <a:p>
            <a:pPr lvl="1"/>
            <a:r>
              <a:rPr lang="en-US" altLang="ja-JP" dirty="0" smtClean="0"/>
              <a:t>SIMD</a:t>
            </a:r>
            <a:r>
              <a:rPr lang="ja-JP" altLang="en-US" dirty="0" smtClean="0"/>
              <a:t>で動いて速いかも？</a:t>
            </a:r>
            <a:endParaRPr lang="en-US" altLang="ja-JP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61811161"/>
              </p:ext>
            </p:extLst>
          </p:nvPr>
        </p:nvGraphicFramePr>
        <p:xfrm>
          <a:off x="7317305" y="51470"/>
          <a:ext cx="1800200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5"/>
          <p:cNvSpPr txBox="1"/>
          <p:nvPr/>
        </p:nvSpPr>
        <p:spPr>
          <a:xfrm>
            <a:off x="1286635" y="1762382"/>
            <a:ext cx="6210690" cy="26545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pt-BR" altLang="ja-JP" sz="12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Matrix4x4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operator*(const </a:t>
            </a:r>
            <a:r>
              <a:rPr lang="pt-BR" altLang="ja-JP" sz="12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Matrix4x4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&amp;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lm,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const </a:t>
            </a:r>
            <a:r>
              <a:rPr lang="pt-BR" altLang="ja-JP" sz="12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Matrix4x4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&amp;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rm)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pt-BR" altLang="ja-JP" sz="12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Matrix4x4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m;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for (auto i=0; i&lt;4; ++i) {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for 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(auto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j=0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;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j&lt;4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;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++j) {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m[i][j] = l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m[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][0]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* 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[0][j]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                + lm[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][1] * 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[1][j]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               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lm[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][2]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* 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[2][j]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                  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lm[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][3]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 * 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[3][j];</a:t>
            </a:r>
            <a:endParaRPr lang="pt-BR" altLang="ja-JP" sz="12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}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}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return m;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  <a:endParaRPr lang="en-US" altLang="ja-JP" sz="105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05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2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プロファイル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771551"/>
            <a:ext cx="5284930" cy="117012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b="0" dirty="0" smtClean="0"/>
              <a:t>やはり遅い</a:t>
            </a:r>
            <a:endParaRPr lang="en-US" altLang="ja-JP" sz="2000" b="0" dirty="0" smtClean="0"/>
          </a:p>
          <a:p>
            <a:pPr lvl="1"/>
            <a:endParaRPr lang="en-US" altLang="ja-JP" sz="1600" dirty="0" smtClean="0"/>
          </a:p>
          <a:p>
            <a:pPr lvl="1"/>
            <a:endParaRPr lang="en-US" altLang="ja-JP" sz="1600" dirty="0" smtClean="0"/>
          </a:p>
          <a:p>
            <a:pPr marL="457200" lvl="1" indent="0">
              <a:buNone/>
            </a:pPr>
            <a:endParaRPr lang="en-US" altLang="ja-JP" sz="1600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295001323"/>
              </p:ext>
            </p:extLst>
          </p:nvPr>
        </p:nvGraphicFramePr>
        <p:xfrm>
          <a:off x="7317305" y="51470"/>
          <a:ext cx="1800200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5"/>
          <p:cNvSpPr txBox="1"/>
          <p:nvPr/>
        </p:nvSpPr>
        <p:spPr>
          <a:xfrm>
            <a:off x="1016605" y="1205339"/>
            <a:ext cx="5532931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2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Matrix_Prof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GLM              Ours               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MxM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:       88336 </a:t>
            </a:r>
            <a:r>
              <a:rPr lang="en-US" altLang="ja-JP" sz="12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441366( 0.20</a:t>
            </a:r>
            <a:r>
              <a:rPr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6565" y="2931789"/>
            <a:ext cx="3375375" cy="13234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Matrix4x4 m2 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 </a:t>
            </a:r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m0 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 </a:t>
            </a:r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m1;</a:t>
            </a:r>
            <a:endParaRPr lang="en-US" altLang="ja-JP" sz="1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00007FF6072B3413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shufps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xmm2,xmm6,0FFh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00007FF6072B3417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movaps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xmm4,xmm7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00007FF6072B341A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shufps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xmm2,xmm2,0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00007FF6072B341E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movaps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xmm5,xmm8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00007FF6072B3422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mulps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xmm2,xmm9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00007FF6072B3426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shufps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xmm1,xmm1,0 </a:t>
            </a:r>
            <a:endParaRPr lang="en-US" altLang="ja-JP" sz="1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altLang="ja-JP" sz="1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2010" y="2841780"/>
            <a:ext cx="3735415" cy="209288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Matrix4x4 m2 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 </a:t>
            </a:r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m0 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 </a:t>
            </a:r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m1;</a:t>
            </a:r>
            <a:endParaRPr lang="en-US" altLang="ja-JP" sz="1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00007FF7F9713450  lea       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rcx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,[rbp+240h]  </a:t>
            </a:r>
            <a:endParaRPr lang="en-US" altLang="ja-JP" sz="1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altLang="ja-JP" sz="1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00007FF7F9713467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nop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word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ptr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[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rax+rax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00007FF7F9713470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movss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xmm2,dword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ptr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[rax-4]  </a:t>
            </a:r>
            <a:endParaRPr lang="en-US" altLang="ja-JP" sz="1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altLang="ja-JP" sz="1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00007FF7F9713497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movss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xmm0,dword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ptr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[rax+4]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00007FF7F971349C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shufps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xmm0,xmm0,0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00007FF7F97134A0  add         rax,10h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00007FF7F97134A4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mulps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xmm0,xmm9  </a:t>
            </a:r>
            <a:endParaRPr lang="en-US" altLang="ja-JP" sz="1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altLang="ja-JP" sz="1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00007FF7F97134AE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movups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xmmword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ptr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[</a:t>
            </a:r>
            <a:r>
              <a:rPr lang="en-US" altLang="ja-JP" sz="10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rcx</a:t>
            </a:r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],xmm2  </a:t>
            </a:r>
          </a:p>
          <a:p>
            <a:r>
              <a:rPr lang="en-US" altLang="ja-JP" sz="1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00007FF7F97134B1  add         rcx,10h </a:t>
            </a:r>
          </a:p>
        </p:txBody>
      </p:sp>
      <p:sp>
        <p:nvSpPr>
          <p:cNvPr id="9" name="フレーム 8"/>
          <p:cNvSpPr/>
          <p:nvPr/>
        </p:nvSpPr>
        <p:spPr>
          <a:xfrm>
            <a:off x="5787135" y="2945246"/>
            <a:ext cx="2250250" cy="661619"/>
          </a:xfrm>
          <a:prstGeom prst="frame">
            <a:avLst>
              <a:gd name="adj1" fmla="val 76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5778255" y="4056915"/>
            <a:ext cx="2259130" cy="270030"/>
          </a:xfrm>
          <a:prstGeom prst="frame">
            <a:avLst>
              <a:gd name="adj1" fmla="val 1520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5778255" y="4686985"/>
            <a:ext cx="2259130" cy="270030"/>
          </a:xfrm>
          <a:prstGeom prst="frame">
            <a:avLst>
              <a:gd name="adj1" fmla="val 1520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656565" y="2301720"/>
            <a:ext cx="3375375" cy="512904"/>
          </a:xfrm>
          <a:prstGeom prst="wedgeRectCallout">
            <a:avLst>
              <a:gd name="adj1" fmla="val -17520"/>
              <a:gd name="adj2" fmla="val 8821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逆アセンブリ期待する形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このように全てを</a:t>
            </a:r>
            <a:r>
              <a:rPr kumimoji="1" lang="en-US" altLang="ja-JP" sz="1400" dirty="0" smtClean="0"/>
              <a:t>SIMD</a:t>
            </a:r>
            <a:r>
              <a:rPr kumimoji="1" lang="ja-JP" altLang="en-US" sz="1400" dirty="0" smtClean="0"/>
              <a:t>で動かしたいが</a:t>
            </a:r>
            <a:r>
              <a:rPr lang="en-US" altLang="ja-JP" sz="1400" dirty="0" smtClean="0"/>
              <a:t>…</a:t>
            </a:r>
            <a:endParaRPr kumimoji="1" lang="ja-JP" altLang="en-US" sz="14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4677343" y="2301720"/>
            <a:ext cx="2279922" cy="422894"/>
          </a:xfrm>
          <a:prstGeom prst="wedgeRectCallout">
            <a:avLst>
              <a:gd name="adj1" fmla="val -17520"/>
              <a:gd name="adj2" fmla="val 8821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/>
              <a:t>逆アセンブリ実際の結果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831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最適化 </a:t>
            </a:r>
            <a:r>
              <a:rPr lang="en-US" altLang="ja-JP" sz="3200" dirty="0" smtClean="0"/>
              <a:t>(SIMD</a:t>
            </a:r>
            <a:r>
              <a:rPr lang="ja-JP" altLang="en-US" sz="3200" dirty="0" smtClean="0"/>
              <a:t>で動く</a:t>
            </a:r>
            <a:r>
              <a:rPr lang="en-US" altLang="ja-JP" sz="3200" dirty="0" smtClean="0"/>
              <a:t>Vector</a:t>
            </a:r>
            <a:r>
              <a:rPr lang="ja-JP" altLang="en-US" sz="3200" dirty="0" smtClean="0"/>
              <a:t>クラス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490933555"/>
              </p:ext>
            </p:extLst>
          </p:nvPr>
        </p:nvGraphicFramePr>
        <p:xfrm>
          <a:off x="7317305" y="51470"/>
          <a:ext cx="1800200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5"/>
          <p:cNvSpPr txBox="1"/>
          <p:nvPr/>
        </p:nvSpPr>
        <p:spPr>
          <a:xfrm>
            <a:off x="386535" y="1424264"/>
            <a:ext cx="3105345" cy="13849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template&lt;&gt;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class</a:t>
            </a:r>
            <a:r>
              <a:rPr lang="pt-BR" altLang="ja-JP" sz="12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Matrix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&lt;float,4,4&gt;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protected: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pt-BR" altLang="ja-JP" sz="12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&lt;float,4&gt; row[4];</a:t>
            </a:r>
            <a:endParaRPr lang="en-US" altLang="ja-JP" sz="105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};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1900" y="1424264"/>
            <a:ext cx="4365485" cy="26776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template&lt;&gt;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class </a:t>
            </a:r>
            <a:r>
              <a:rPr lang="pt-BR" altLang="ja-JP" sz="1200" dirty="0" smtClean="0">
                <a:solidFill>
                  <a:srgbClr val="61B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&lt;float,4&gt;</a:t>
            </a:r>
            <a:endParaRPr lang="pt-BR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union {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struct { float x,y,z,w; };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</a:t>
            </a:r>
            <a:r>
              <a:rPr lang="pt-BR" altLang="ja-JP" sz="12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simd_data_128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data;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};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};</a:t>
            </a:r>
          </a:p>
          <a:p>
            <a:endParaRPr lang="pt-BR" altLang="ja-JP" sz="12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 dirty="0" smtClean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operator+(const </a:t>
            </a:r>
            <a:r>
              <a:rPr lang="pt-BR" altLang="ja-JP" sz="1200" dirty="0" smtClean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&amp; lhs, const </a:t>
            </a:r>
            <a:r>
              <a:rPr lang="pt-BR" altLang="ja-JP" sz="1200" dirty="0" smtClean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&amp; rhs)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return </a:t>
            </a:r>
            <a:r>
              <a:rPr lang="pt-BR" altLang="ja-JP" sz="1200" dirty="0" smtClean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pt-BR" altLang="ja-JP" sz="1200" dirty="0" smtClean="0">
                <a:solidFill>
                  <a:srgbClr val="FF999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simd_add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(lhs.data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rhs.data));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86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最適化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(Vector</a:t>
            </a:r>
            <a:r>
              <a:rPr lang="ja-JP" altLang="en-US" sz="3200" dirty="0" smtClean="0"/>
              <a:t>の演算だけにする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1540"/>
                <a:ext cx="7490175" cy="414046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altLang="ja-JP" sz="1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1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1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00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01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02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03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22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23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31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𝑙𝑚</m:t>
                              </m:r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33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altLang="ja-JP" sz="1400" b="0" dirty="0" smtClean="0">
                    <a:latin typeface="+mn-ea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altLang="ja-JP" sz="1400" b="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1400" b="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00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01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02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03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22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23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31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sz="1400" b="0" i="1">
                                  <a:latin typeface="Cambria Math"/>
                                </a:rPr>
                                <m:t>33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altLang="ja-JP" sz="1400" b="0" dirty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 smtClean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 smtClean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 smtClean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 smtClean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 smtClean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 smtClean="0">
                  <a:latin typeface="+mn-ea"/>
                </a:endParaRPr>
              </a:p>
              <a:p>
                <a:pPr marL="0" indent="0" algn="ctr">
                  <a:buNone/>
                </a:pPr>
                <a:endParaRPr lang="pt-BR" altLang="ja-JP" sz="1400" b="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1540"/>
                <a:ext cx="7490175" cy="414046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826844523"/>
              </p:ext>
            </p:extLst>
          </p:nvPr>
        </p:nvGraphicFramePr>
        <p:xfrm>
          <a:off x="7317305" y="51470"/>
          <a:ext cx="1800200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テキスト ボックス 5"/>
          <p:cNvSpPr txBox="1"/>
          <p:nvPr/>
        </p:nvSpPr>
        <p:spPr>
          <a:xfrm>
            <a:off x="1736685" y="1951840"/>
            <a:ext cx="5220580" cy="13849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lm00 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 rm00 + lm01 * rm10 + lm02 * rm20 + lm03 * rm30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200" dirty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1</a:t>
            </a:r>
            <a:r>
              <a:rPr lang="ja-JP" altLang="en-US" sz="1200" dirty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行目</a:t>
            </a:r>
            <a:endParaRPr lang="pt-BR" altLang="ja-JP" sz="1200" dirty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lm00 * rm01 + lm01 * rm11 + lm02 * rm21 + lm03 * rm31,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lm00 * rm02 + lm01 * rm12 + lm02 * rm22 + lm03 * rm32,</a:t>
            </a: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lm00 *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rm03 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 lm01 *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rm13 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 lm02 *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rm23 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 lm03 *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rm33,</a:t>
            </a:r>
            <a:endParaRPr lang="pt-BR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lm10 </a:t>
            </a:r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 rm00 + lm11 * rm10 + lm12 * rm20 + lm13 * rm30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pt-BR" altLang="ja-JP" sz="1200" dirty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2</a:t>
            </a:r>
            <a:r>
              <a:rPr lang="ja-JP" altLang="en-US" sz="12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行目</a:t>
            </a:r>
            <a:endParaRPr lang="pt-BR" altLang="ja-JP" sz="1200" dirty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lm10 * rm01 + lm11 * rm11 + lm12 * rm21 + lm13 * </a:t>
            </a:r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rm31,</a:t>
            </a:r>
          </a:p>
          <a:p>
            <a:r>
              <a:rPr lang="pt-BR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  <a:endParaRPr lang="pt-BR" altLang="ja-JP" sz="1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2276745" y="1942652"/>
            <a:ext cx="450051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851920" y="1581640"/>
            <a:ext cx="585065" cy="49505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3851920" y="3201820"/>
            <a:ext cx="585065" cy="49505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5"/>
          <p:cNvSpPr txBox="1"/>
          <p:nvPr/>
        </p:nvSpPr>
        <p:spPr>
          <a:xfrm>
            <a:off x="1241630" y="3741880"/>
            <a:ext cx="702078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lm00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rv0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+ </a:t>
            </a:r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lm01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rv1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+ </a:t>
            </a:r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lm02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rv2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+ </a:t>
            </a:r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lm03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 smtClean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rv3</a:t>
            </a:r>
            <a:r>
              <a:rPr lang="pt-BR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pt-BR" altLang="ja-JP" sz="16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</a:t>
            </a:r>
            <a:r>
              <a:rPr lang="en-US" altLang="ja-JP" sz="16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16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行目</a:t>
            </a:r>
            <a:endParaRPr lang="pt-BR" altLang="ja-JP" sz="1600" dirty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lm10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rv0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+ </a:t>
            </a:r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lm11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rv1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+ </a:t>
            </a:r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lm12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rv2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+ </a:t>
            </a:r>
            <a:r>
              <a:rPr lang="pt-BR" altLang="ja-JP" sz="1600" dirty="0">
                <a:solidFill>
                  <a:schemeClr val="bg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lm13</a:t>
            </a:r>
            <a:r>
              <a:rPr lang="pt-BR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</a:t>
            </a:r>
            <a:r>
              <a:rPr lang="pt-BR" altLang="ja-JP" sz="1600" b="1" dirty="0" smtClean="0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rv3</a:t>
            </a:r>
            <a:r>
              <a:rPr lang="pt-BR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pt-BR" altLang="ja-JP" sz="16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</a:t>
            </a:r>
            <a:r>
              <a:rPr lang="en-US" altLang="ja-JP" sz="16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1600" dirty="0" smtClean="0">
                <a:solidFill>
                  <a:srgbClr val="00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行目</a:t>
            </a:r>
            <a:endParaRPr lang="en-US" altLang="ja-JP" sz="1600" dirty="0" smtClean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  <a:endParaRPr lang="pt-BR" altLang="ja-JP" sz="16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3356866" y="1935567"/>
            <a:ext cx="450050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414482" y="1941680"/>
            <a:ext cx="472553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5517105" y="1951840"/>
            <a:ext cx="450050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四角形吹き出し 18"/>
          <p:cNvSpPr/>
          <p:nvPr/>
        </p:nvSpPr>
        <p:spPr>
          <a:xfrm>
            <a:off x="341531" y="2924696"/>
            <a:ext cx="3015335" cy="360040"/>
          </a:xfrm>
          <a:prstGeom prst="wedgeRectCallout">
            <a:avLst>
              <a:gd name="adj1" fmla="val 21105"/>
              <a:gd name="adj2" fmla="val -1207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Vector rv0(rm00, rm01, rm02, rm03);</a:t>
            </a:r>
            <a:endParaRPr kumimoji="1" lang="ja-JP" altLang="en-US" sz="1400" dirty="0"/>
          </a:p>
        </p:txBody>
      </p:sp>
      <p:sp>
        <p:nvSpPr>
          <p:cNvPr id="15" name="フレーム 14"/>
          <p:cNvSpPr/>
          <p:nvPr/>
        </p:nvSpPr>
        <p:spPr>
          <a:xfrm>
            <a:off x="1760323" y="1941678"/>
            <a:ext cx="450050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2816805" y="1941678"/>
            <a:ext cx="450050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3896925" y="1951840"/>
            <a:ext cx="450050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4977045" y="1935567"/>
            <a:ext cx="450050" cy="855095"/>
          </a:xfrm>
          <a:prstGeom prst="frame">
            <a:avLst>
              <a:gd name="adj1" fmla="val 1248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プロファイルそして最適化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1550" y="996575"/>
            <a:ext cx="8190910" cy="324036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b="0" dirty="0" smtClean="0"/>
              <a:t>高速になった！</a:t>
            </a:r>
            <a:endParaRPr lang="en-US" altLang="ja-JP" sz="3600" b="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b="0" dirty="0" smtClean="0"/>
          </a:p>
          <a:p>
            <a:pPr marL="0" indent="0">
              <a:buNone/>
            </a:pPr>
            <a:r>
              <a:rPr lang="ja-JP" altLang="en-US" b="0" dirty="0" smtClean="0"/>
              <a:t>さらなる最適化へプロファイルと最適化を繰り返すか</a:t>
            </a:r>
            <a:endParaRPr lang="en-US" altLang="ja-JP" b="0" dirty="0" smtClean="0"/>
          </a:p>
          <a:p>
            <a:pPr marL="0" indent="0">
              <a:buNone/>
            </a:pPr>
            <a:r>
              <a:rPr lang="ja-JP" altLang="en-US" b="0" dirty="0" smtClean="0"/>
              <a:t>それとも </a:t>
            </a:r>
            <a:r>
              <a:rPr lang="en-US" altLang="ja-JP" b="0" dirty="0" smtClean="0"/>
              <a:t>Matrix3x3, Matrix3x4 </a:t>
            </a:r>
            <a:r>
              <a:rPr lang="ja-JP" altLang="en-US" b="0" dirty="0" smtClean="0"/>
              <a:t>など他の実装に移るか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b="0" dirty="0" smtClean="0"/>
              <a:t>状況から判断してサイクルを回す</a:t>
            </a:r>
            <a:endParaRPr lang="en-US" altLang="ja-JP" b="0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1265381740"/>
              </p:ext>
            </p:extLst>
          </p:nvPr>
        </p:nvGraphicFramePr>
        <p:xfrm>
          <a:off x="7317305" y="51470"/>
          <a:ext cx="1800200" cy="1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5"/>
          <p:cNvSpPr txBox="1"/>
          <p:nvPr/>
        </p:nvSpPr>
        <p:spPr>
          <a:xfrm>
            <a:off x="656565" y="1695748"/>
            <a:ext cx="6795755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6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Matrix_Prof</a:t>
            </a:r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GLM              Ours               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MxM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:       </a:t>
            </a:r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89336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</a:t>
            </a:r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89311( 1.00)</a:t>
            </a:r>
            <a:endParaRPr lang="en-US" altLang="ja-JP" sz="1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フレーム 6"/>
          <p:cNvSpPr/>
          <p:nvPr/>
        </p:nvSpPr>
        <p:spPr>
          <a:xfrm>
            <a:off x="5067055" y="1907129"/>
            <a:ext cx="1755195" cy="394591"/>
          </a:xfrm>
          <a:prstGeom prst="frame">
            <a:avLst>
              <a:gd name="adj1" fmla="val 1697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まず</a:t>
            </a:r>
            <a:r>
              <a:rPr lang="ja-JP" altLang="en-US" dirty="0" smtClean="0"/>
              <a:t>は</a:t>
            </a:r>
            <a:r>
              <a:rPr lang="en-US" altLang="ja-JP" dirty="0" smtClean="0"/>
              <a:t>PDD</a:t>
            </a:r>
            <a:r>
              <a:rPr lang="ja-JP" altLang="en-US" dirty="0" smtClean="0"/>
              <a:t>という用語について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0" dirty="0" smtClean="0"/>
              <a:t>プロファイルを軸にした開発手法</a:t>
            </a:r>
            <a:endParaRPr lang="en-US" altLang="ja-JP" sz="2800" b="0" dirty="0" smtClean="0"/>
          </a:p>
          <a:p>
            <a:pPr lvl="1"/>
            <a:r>
              <a:rPr lang="ja-JP" altLang="en-US" b="0" dirty="0" smtClean="0"/>
              <a:t>テスト駆動開発</a:t>
            </a:r>
            <a:r>
              <a:rPr lang="en-US" altLang="ja-JP" b="0" dirty="0" smtClean="0"/>
              <a:t>(TDD)</a:t>
            </a:r>
            <a:r>
              <a:rPr lang="ja-JP" altLang="en-US" dirty="0" err="1"/>
              <a:t>ほど</a:t>
            </a:r>
            <a:r>
              <a:rPr lang="ja-JP" altLang="en-US" b="0" dirty="0" smtClean="0"/>
              <a:t>一般的な用語ではない</a:t>
            </a:r>
            <a:endParaRPr lang="en-US" altLang="ja-JP" b="0" dirty="0" smtClean="0"/>
          </a:p>
          <a:p>
            <a:r>
              <a:rPr lang="ja-JP" altLang="en-US" sz="2800" b="0" dirty="0" smtClean="0"/>
              <a:t>似た用語に</a:t>
            </a:r>
            <a:r>
              <a:rPr lang="en-US" altLang="ja-JP" sz="2800" b="0" dirty="0" smtClean="0"/>
              <a:t> </a:t>
            </a:r>
            <a:r>
              <a:rPr lang="en-US" altLang="ja-JP" sz="2800" b="0" dirty="0"/>
              <a:t>Benchmark Driven </a:t>
            </a:r>
            <a:r>
              <a:rPr lang="en-US" altLang="ja-JP" sz="2800" b="0" dirty="0" smtClean="0"/>
              <a:t>Development</a:t>
            </a:r>
            <a:endParaRPr lang="en-US" altLang="ja-JP" sz="2800" b="0" dirty="0"/>
          </a:p>
          <a:p>
            <a:pPr lvl="1"/>
            <a:r>
              <a:rPr lang="en-US" altLang="ja-JP" b="0" dirty="0" smtClean="0"/>
              <a:t>Benchmark </a:t>
            </a:r>
            <a:r>
              <a:rPr lang="ja-JP" altLang="en-US" dirty="0"/>
              <a:t>だと</a:t>
            </a:r>
            <a:r>
              <a:rPr lang="ja-JP" altLang="en-US" b="0" dirty="0" smtClean="0"/>
              <a:t>ミクロな処理だけを対象にした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b="0" dirty="0" smtClean="0"/>
              <a:t>コンパクトなイメージ</a:t>
            </a:r>
            <a:r>
              <a:rPr lang="ja-JP" altLang="en-US" dirty="0"/>
              <a:t>が</a:t>
            </a:r>
            <a:r>
              <a:rPr lang="ja-JP" altLang="en-US" dirty="0" smtClean="0"/>
              <a:t>ある</a:t>
            </a:r>
            <a:endParaRPr lang="en-US" altLang="ja-JP" dirty="0" smtClean="0"/>
          </a:p>
          <a:p>
            <a:pPr lvl="1"/>
            <a:r>
              <a:rPr lang="ja-JP" altLang="en-US" b="0" dirty="0" smtClean="0"/>
              <a:t>幅広くカバー</a:t>
            </a:r>
            <a:r>
              <a:rPr lang="ja-JP" altLang="en-US" b="0" dirty="0"/>
              <a:t>しているため、 </a:t>
            </a:r>
            <a:r>
              <a:rPr lang="en-US" altLang="ja-JP" b="0" dirty="0"/>
              <a:t>Profile Driven </a:t>
            </a:r>
            <a:r>
              <a:rPr lang="ja-JP" altLang="en-US" b="0" dirty="0"/>
              <a:t>と</a:t>
            </a:r>
            <a:r>
              <a:rPr lang="ja-JP" altLang="en-US" b="0" dirty="0" smtClean="0"/>
              <a:t>いう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b="0" dirty="0" smtClean="0"/>
              <a:t>言葉を</a:t>
            </a:r>
            <a:r>
              <a:rPr lang="ja-JP" altLang="en-US" dirty="0" smtClean="0"/>
              <a:t>選びました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371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 bwMode="auto">
              <a:xfrm>
                <a:off x="521550" y="1056076"/>
                <a:ext cx="8229600" cy="291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b="1" i="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umimoji="1" sz="20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18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umimoji="1" sz="16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16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800" b="0" dirty="0" smtClean="0">
                    <a:latin typeface="+mn-ea"/>
                  </a:rPr>
                  <a:t>現在の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  <a:ea typeface="Cambria Math"/>
                      </a:rPr>
                      <m:t>𝑴</m:t>
                    </m:r>
                    <m:r>
                      <a:rPr lang="en-US" altLang="ja-JP" sz="28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sz="2800" i="1">
                        <a:latin typeface="Cambria Math"/>
                        <a:ea typeface="Cambria Math"/>
                      </a:rPr>
                      <m:t>𝑴</m:t>
                    </m:r>
                  </m:oMath>
                </a14:m>
                <a:r>
                  <a:rPr lang="en-US" altLang="ja-JP" sz="2800" dirty="0">
                    <a:ea typeface="Cambria Math"/>
                  </a:rPr>
                  <a:t> </a:t>
                </a:r>
                <a:r>
                  <a:rPr lang="ja-JP" altLang="en-US" sz="2800" b="0" dirty="0" smtClean="0">
                    <a:latin typeface="+mn-ea"/>
                  </a:rPr>
                  <a:t>のパフォーマンス</a:t>
                </a:r>
                <a:endParaRPr lang="en-US" altLang="ja-JP" sz="2800" b="0" dirty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550" y="1056076"/>
                <a:ext cx="8229600" cy="2910830"/>
              </a:xfrm>
              <a:prstGeom prst="rect">
                <a:avLst/>
              </a:prstGeom>
              <a:blipFill rotWithShape="1">
                <a:blip r:embed="rId3"/>
                <a:stretch>
                  <a:fillRect l="-1556" t="-16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プロファイルそして最適化</a:t>
            </a:r>
            <a:endParaRPr kumimoji="1" lang="ja-JP" altLang="en-US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2191487785"/>
              </p:ext>
            </p:extLst>
          </p:nvPr>
        </p:nvGraphicFramePr>
        <p:xfrm>
          <a:off x="7317305" y="51470"/>
          <a:ext cx="1800200" cy="1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テキスト ボックス 5"/>
          <p:cNvSpPr txBox="1"/>
          <p:nvPr/>
        </p:nvSpPr>
        <p:spPr>
          <a:xfrm>
            <a:off x="656565" y="1698361"/>
            <a:ext cx="6795755" cy="181588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Matrix_Prof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GLM              </a:t>
            </a:r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Ours             </a:t>
            </a:r>
            <a:endParaRPr lang="en-US" altLang="ja-JP" sz="1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MxM_44             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       88434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 88418( 1.00)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MxM_34             :     1364742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 88424(15.43)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MxM_33             :       88416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 88430( 1.00)</a:t>
            </a:r>
          </a:p>
          <a:p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MxM_44p            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     2010690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 88451(22.73)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MxM_34p            :     1345087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 95896(14.03)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MxM_33p            :       88410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 88440( 1.00</a:t>
            </a:r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8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5147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Math</a:t>
            </a:r>
            <a:r>
              <a:rPr kumimoji="1" lang="ja-JP" altLang="en-US" dirty="0" smtClean="0"/>
              <a:t>最適化テクニック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26545"/>
            <a:ext cx="8229600" cy="3810930"/>
          </a:xfrm>
        </p:spPr>
        <p:txBody>
          <a:bodyPr/>
          <a:lstStyle/>
          <a:p>
            <a:r>
              <a:rPr lang="ja-JP" altLang="en-US" sz="1800" b="0" dirty="0"/>
              <a:t>プロファイル、</a:t>
            </a:r>
            <a:r>
              <a:rPr lang="ja-JP" altLang="en-US" sz="1800" b="0" dirty="0" smtClean="0"/>
              <a:t>逆アセンブリ、最適化、これが</a:t>
            </a:r>
            <a:r>
              <a:rPr lang="ja-JP" altLang="en-US" sz="1800" b="0" dirty="0"/>
              <a:t>基本的な</a:t>
            </a:r>
            <a:r>
              <a:rPr lang="ja-JP" altLang="en-US" sz="1800" b="0" dirty="0" smtClean="0"/>
              <a:t>流れ</a:t>
            </a:r>
            <a:endParaRPr lang="en-US" altLang="ja-JP" sz="1800" b="0" dirty="0" smtClean="0"/>
          </a:p>
          <a:p>
            <a:r>
              <a:rPr lang="ja-JP" altLang="en-US" sz="1800" b="0" dirty="0" smtClean="0"/>
              <a:t>とにかく</a:t>
            </a:r>
            <a:r>
              <a:rPr lang="en-US" altLang="ja-JP" sz="1800" b="0" dirty="0" smtClean="0"/>
              <a:t>SIMD</a:t>
            </a:r>
            <a:r>
              <a:rPr lang="ja-JP" altLang="en-US" sz="1800" b="0" dirty="0" smtClean="0"/>
              <a:t>で動かす</a:t>
            </a:r>
            <a:endParaRPr lang="en-US" altLang="ja-JP" sz="1800" b="0" dirty="0" smtClean="0"/>
          </a:p>
          <a:p>
            <a:pPr lvl="1"/>
            <a:r>
              <a:rPr lang="ja-JP" altLang="en-US" sz="1600" dirty="0"/>
              <a:t>分岐命令とか関数ジャンプなどで汎用レジスタ</a:t>
            </a:r>
            <a:r>
              <a:rPr lang="ja-JP" altLang="en-US" sz="1600" dirty="0" smtClean="0"/>
              <a:t>を</a:t>
            </a:r>
            <a:r>
              <a:rPr lang="ja-JP" altLang="en-US" sz="1600" dirty="0"/>
              <a:t>使わせない</a:t>
            </a:r>
            <a:endParaRPr lang="en-US" altLang="ja-JP" sz="1600" dirty="0" smtClean="0"/>
          </a:p>
          <a:p>
            <a:pPr lvl="1"/>
            <a:r>
              <a:rPr lang="en-US" altLang="ja-JP" sz="1600" dirty="0" smtClean="0"/>
              <a:t>SIMD</a:t>
            </a:r>
            <a:r>
              <a:rPr lang="ja-JP" altLang="en-US" sz="1600" dirty="0" smtClean="0"/>
              <a:t>バージョンごとの命令はその後</a:t>
            </a:r>
            <a:endParaRPr lang="en-US" altLang="ja-JP" sz="1600" dirty="0" smtClean="0"/>
          </a:p>
          <a:p>
            <a:r>
              <a:rPr lang="en-US" altLang="ja-JP" sz="1800" b="0" dirty="0" smtClean="0"/>
              <a:t>Move Semantics </a:t>
            </a:r>
            <a:r>
              <a:rPr lang="ja-JP" altLang="en-US" sz="1800" b="0" dirty="0" smtClean="0"/>
              <a:t>は必須</a:t>
            </a:r>
            <a:endParaRPr lang="en-US" altLang="ja-JP" sz="1800" b="0" dirty="0" smtClean="0"/>
          </a:p>
          <a:p>
            <a:r>
              <a:rPr lang="en-US" altLang="ja-JP" sz="1800" b="0" dirty="0" smtClean="0"/>
              <a:t>C++17 </a:t>
            </a:r>
            <a:r>
              <a:rPr lang="ja-JP" altLang="en-US" sz="1800" b="0" dirty="0" smtClean="0"/>
              <a:t>以降を使いましょう</a:t>
            </a:r>
            <a:endParaRPr lang="en-US" altLang="ja-JP" sz="1800" b="0" dirty="0" smtClean="0"/>
          </a:p>
          <a:p>
            <a:pPr lvl="1"/>
            <a:r>
              <a:rPr lang="en-US" altLang="ja-JP" sz="1600" dirty="0" smtClean="0"/>
              <a:t>if </a:t>
            </a:r>
            <a:r>
              <a:rPr lang="en-US" altLang="ja-JP" sz="1600" dirty="0" err="1"/>
              <a:t>constexpr</a:t>
            </a:r>
            <a:r>
              <a:rPr lang="en-US" altLang="ja-JP" sz="1600" dirty="0"/>
              <a:t> </a:t>
            </a:r>
            <a:r>
              <a:rPr lang="ja-JP" altLang="en-US" sz="1600" dirty="0"/>
              <a:t>が強力</a:t>
            </a:r>
            <a:endParaRPr lang="en-US" altLang="ja-JP" sz="1600" dirty="0"/>
          </a:p>
          <a:p>
            <a:r>
              <a:rPr lang="ja-JP" altLang="en-US" sz="1800" b="0" dirty="0" smtClean="0"/>
              <a:t>コンパイラに頼らない</a:t>
            </a:r>
            <a:endParaRPr lang="en-US" altLang="ja-JP" sz="1800" b="0" dirty="0" smtClean="0"/>
          </a:p>
          <a:p>
            <a:r>
              <a:rPr lang="ja-JP" altLang="en-US" sz="1800" b="0" dirty="0" smtClean="0"/>
              <a:t>デバッグビルドでも気を</a:t>
            </a:r>
            <a:r>
              <a:rPr lang="ja-JP" altLang="en-US" sz="1800" b="0" dirty="0"/>
              <a:t>抜かず</a:t>
            </a:r>
            <a:r>
              <a:rPr lang="ja-JP" altLang="en-US" sz="1800" b="0" dirty="0" smtClean="0"/>
              <a:t>に最適化</a:t>
            </a:r>
            <a:endParaRPr lang="en-US" altLang="ja-JP" sz="1800" b="0" dirty="0" smtClean="0"/>
          </a:p>
          <a:p>
            <a:pPr lvl="1"/>
            <a:r>
              <a:rPr lang="ja-JP" altLang="en-US" sz="1400" b="0" dirty="0" smtClean="0"/>
              <a:t>全て</a:t>
            </a:r>
            <a:r>
              <a:rPr lang="ja-JP" altLang="en-US" sz="1400" dirty="0" smtClean="0"/>
              <a:t>ヘッダーな為、</a:t>
            </a:r>
            <a:r>
              <a:rPr lang="en-US" altLang="ja-JP" sz="1400" b="0" dirty="0" smtClean="0"/>
              <a:t>inline</a:t>
            </a:r>
            <a:r>
              <a:rPr lang="ja-JP" altLang="en-US" sz="1400" b="0" dirty="0" smtClean="0"/>
              <a:t>展開化はライブラリ側で決められない</a:t>
            </a:r>
            <a:endParaRPr lang="en-US" altLang="ja-JP" sz="1400" b="0" dirty="0" smtClean="0"/>
          </a:p>
          <a:p>
            <a:pPr lvl="1"/>
            <a:endParaRPr lang="en-US" altLang="ja-JP" sz="1600" dirty="0" smtClean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5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その結果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91530"/>
            <a:ext cx="8229600" cy="385593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b="0" dirty="0" smtClean="0"/>
              <a:t>	GLM</a:t>
            </a:r>
            <a:r>
              <a:rPr lang="ja-JP" altLang="en-US" sz="4000" b="0" dirty="0" smtClean="0"/>
              <a:t>に勝利！</a:t>
            </a:r>
            <a:endParaRPr lang="en-US" altLang="ja-JP" sz="4000" b="0" dirty="0"/>
          </a:p>
          <a:p>
            <a:endParaRPr kumimoji="1" lang="ja-JP" altLang="en-US" dirty="0"/>
          </a:p>
        </p:txBody>
      </p:sp>
      <p:pic>
        <p:nvPicPr>
          <p:cNvPr id="1026" name="Picture 2" descr="D:\Work\Zume\reports\cedec2020\pptx\images\math_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1311610"/>
            <a:ext cx="57381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吹き出し 4"/>
          <p:cNvSpPr/>
          <p:nvPr/>
        </p:nvSpPr>
        <p:spPr>
          <a:xfrm>
            <a:off x="5022050" y="1401620"/>
            <a:ext cx="2430270" cy="1035115"/>
          </a:xfrm>
          <a:prstGeom prst="wedgeRectCallout">
            <a:avLst>
              <a:gd name="adj1" fmla="val -73477"/>
              <a:gd name="adj2" fmla="val 314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平日に毎日計測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全体で約</a:t>
            </a:r>
            <a:r>
              <a:rPr lang="en-US" altLang="ja-JP" sz="2000" dirty="0" smtClean="0"/>
              <a:t>1.7</a:t>
            </a:r>
            <a:r>
              <a:rPr kumimoji="1" lang="ja-JP" altLang="en-US" sz="2000" dirty="0" smtClean="0"/>
              <a:t>倍高速</a:t>
            </a:r>
            <a:endParaRPr kumimoji="1" lang="en-US" altLang="ja-JP" sz="2000" dirty="0" smtClean="0"/>
          </a:p>
        </p:txBody>
      </p:sp>
      <p:sp>
        <p:nvSpPr>
          <p:cNvPr id="6" name="四角形吹き出し 5"/>
          <p:cNvSpPr/>
          <p:nvPr/>
        </p:nvSpPr>
        <p:spPr>
          <a:xfrm>
            <a:off x="5247075" y="3201820"/>
            <a:ext cx="3420381" cy="1620180"/>
          </a:xfrm>
          <a:prstGeom prst="wedgeRectCallout">
            <a:avLst>
              <a:gd name="adj1" fmla="val -81276"/>
              <a:gd name="adj2" fmla="val 136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よく見ると少し負けてるところも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lang="ja-JP" altLang="en-US" sz="1600" dirty="0" smtClean="0"/>
              <a:t>だが今はこれでいい！重要なのは常に把握できていて、いつでも最適化できる状態にあり、最終的には高速になるということ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1985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ある日の結果</a:t>
            </a:r>
            <a:endParaRPr kumimoji="1" lang="ja-JP" altLang="en-US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67318738"/>
              </p:ext>
            </p:extLst>
          </p:nvPr>
        </p:nvGraphicFramePr>
        <p:xfrm>
          <a:off x="7317305" y="51470"/>
          <a:ext cx="1800200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D:\Work\Zume\reports\cedec2020\pptx\images\jenki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8" y="51470"/>
            <a:ext cx="562672" cy="7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ork\Zume\reports\cedec2020\pptx\images\math_result_slo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219607"/>
            <a:ext cx="2437653" cy="31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 rot="12008964">
            <a:off x="1892155" y="2601583"/>
            <a:ext cx="1002911" cy="29696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2915525" y="1039587"/>
            <a:ext cx="2016516" cy="720080"/>
          </a:xfrm>
          <a:prstGeom prst="wedgeRectCallout">
            <a:avLst>
              <a:gd name="adj1" fmla="val -67516"/>
              <a:gd name="adj2" fmla="val 1610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少し遅くなった！！</a:t>
            </a:r>
            <a:endParaRPr kumimoji="1" lang="en-US" altLang="ja-JP" sz="1600" dirty="0" smtClean="0"/>
          </a:p>
        </p:txBody>
      </p:sp>
      <p:pic>
        <p:nvPicPr>
          <p:cNvPr id="2051" name="Picture 3" descr="D:\Work\Zume\reports\cedec2020\pptx\images\math_result_slow_detai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5" y="2166705"/>
            <a:ext cx="478232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吹き出し 9"/>
          <p:cNvSpPr/>
          <p:nvPr/>
        </p:nvSpPr>
        <p:spPr>
          <a:xfrm>
            <a:off x="6597225" y="1901344"/>
            <a:ext cx="2250251" cy="720080"/>
          </a:xfrm>
          <a:prstGeom prst="wedgeRectCallout">
            <a:avLst>
              <a:gd name="adj1" fmla="val 8188"/>
              <a:gd name="adj2" fmla="val 1405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/>
              <a:t>確実に</a:t>
            </a:r>
            <a:r>
              <a:rPr kumimoji="1" lang="ja-JP" altLang="en-US" sz="1600" dirty="0" smtClean="0"/>
              <a:t>遅くなった！！</a:t>
            </a:r>
            <a:endParaRPr kumimoji="1" lang="en-US" altLang="ja-JP" sz="1600" dirty="0" smtClean="0"/>
          </a:p>
        </p:txBody>
      </p:sp>
      <p:sp>
        <p:nvSpPr>
          <p:cNvPr id="11" name="右矢印 10"/>
          <p:cNvSpPr/>
          <p:nvPr/>
        </p:nvSpPr>
        <p:spPr>
          <a:xfrm rot="16200000">
            <a:off x="7956332" y="3265738"/>
            <a:ext cx="428787" cy="29696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0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ある日の結果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51570"/>
            <a:ext cx="8229600" cy="3315874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2800" b="0" dirty="0" smtClean="0"/>
              <a:t>SIMD</a:t>
            </a:r>
            <a:r>
              <a:rPr lang="ja-JP" altLang="en-US" sz="2800" b="0" dirty="0"/>
              <a:t>処理を修正したつもりが</a:t>
            </a:r>
            <a:r>
              <a:rPr lang="ja-JP" altLang="en-US" sz="2800" b="0" dirty="0" smtClean="0"/>
              <a:t>パフォーマンスを</a:t>
            </a:r>
            <a:r>
              <a:rPr lang="en-US" altLang="ja-JP" sz="2800" b="0" dirty="0"/>
              <a:t/>
            </a:r>
            <a:br>
              <a:rPr lang="en-US" altLang="ja-JP" sz="2800" b="0" dirty="0"/>
            </a:br>
            <a:r>
              <a:rPr lang="ja-JP" altLang="en-US" sz="2800" b="0" dirty="0" smtClean="0"/>
              <a:t>悪化</a:t>
            </a:r>
            <a:r>
              <a:rPr lang="ja-JP" altLang="en-US" sz="2800" b="0" dirty="0"/>
              <a:t>させるバグ</a:t>
            </a:r>
            <a:r>
              <a:rPr lang="ja-JP" altLang="en-US" sz="2800" b="0" dirty="0" smtClean="0"/>
              <a:t>を</a:t>
            </a:r>
            <a:r>
              <a:rPr lang="ja-JP" altLang="en-US" sz="2800" b="0" dirty="0"/>
              <a:t>仕込んでいた</a:t>
            </a:r>
            <a:r>
              <a:rPr lang="ja-JP" altLang="en-US" sz="2800" b="0" dirty="0" smtClean="0"/>
              <a:t>！</a:t>
            </a:r>
            <a:endParaRPr lang="en-US" altLang="ja-JP" sz="2800" b="0" dirty="0" smtClean="0"/>
          </a:p>
          <a:p>
            <a:endParaRPr kumimoji="1" lang="ja-JP" altLang="en-US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02952635"/>
              </p:ext>
            </p:extLst>
          </p:nvPr>
        </p:nvGraphicFramePr>
        <p:xfrm>
          <a:off x="7317305" y="51470"/>
          <a:ext cx="1800200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5"/>
          <p:cNvSpPr txBox="1"/>
          <p:nvPr/>
        </p:nvSpPr>
        <p:spPr>
          <a:xfrm>
            <a:off x="656565" y="1272120"/>
            <a:ext cx="6795755" cy="156966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Vector_Prof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GLM              Ours             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Operators_4        :       88560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 88162( 1.00)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Operators_3        :      110132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2408022( 0.05)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Operators_2        :      110140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2413933( 0.05)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Operators_4p       :     1150438 </a:t>
            </a:r>
            <a:r>
              <a:rPr lang="en-US" altLang="ja-JP" sz="1600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tsc</a:t>
            </a:r>
            <a:r>
              <a:rPr lang="en-US" altLang="ja-JP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    440237( 2.61</a:t>
            </a:r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lang="en-US" altLang="ja-JP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altLang="ja-JP" sz="1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フレーム 5"/>
          <p:cNvSpPr/>
          <p:nvPr/>
        </p:nvSpPr>
        <p:spPr>
          <a:xfrm>
            <a:off x="5067055" y="1736400"/>
            <a:ext cx="1620180" cy="630070"/>
          </a:xfrm>
          <a:prstGeom prst="frame">
            <a:avLst>
              <a:gd name="adj1" fmla="val 80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" name="Picture 5" descr="D:\Work\Zume\reports\cedec2020\pptx\images\jenki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8" y="51470"/>
            <a:ext cx="562672" cy="7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包括的</a:t>
            </a:r>
            <a:r>
              <a:rPr kumimoji="1" lang="en-US" altLang="ja-JP" dirty="0" smtClean="0"/>
              <a:t>PDD</a:t>
            </a:r>
            <a:r>
              <a:rPr kumimoji="1"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530" y="651031"/>
            <a:ext cx="8345270" cy="3720919"/>
          </a:xfrm>
        </p:spPr>
        <p:txBody>
          <a:bodyPr/>
          <a:lstStyle/>
          <a:p>
            <a:r>
              <a:rPr lang="ja-JP" altLang="en-US" b="0" dirty="0" smtClean="0"/>
              <a:t>これで良い</a:t>
            </a:r>
            <a:r>
              <a:rPr lang="en-US" altLang="ja-JP" b="0" dirty="0" smtClean="0"/>
              <a:t>Math</a:t>
            </a:r>
            <a:r>
              <a:rPr lang="ja-JP" altLang="en-US" b="0" dirty="0" smtClean="0"/>
              <a:t>ができた！と言える？</a:t>
            </a:r>
            <a:endParaRPr lang="en-US" altLang="ja-JP" b="0" dirty="0"/>
          </a:p>
          <a:p>
            <a:pPr lvl="1"/>
            <a:r>
              <a:rPr kumimoji="1" lang="ja-JP" altLang="en-US" sz="1800" dirty="0" smtClean="0"/>
              <a:t>この時点ではまだ</a:t>
            </a:r>
            <a:r>
              <a:rPr lang="en-US" altLang="ja-JP" sz="1800" dirty="0" smtClean="0"/>
              <a:t> </a:t>
            </a:r>
            <a:r>
              <a:rPr lang="en-US" altLang="ja-JP" sz="2400" b="1" dirty="0" smtClean="0"/>
              <a:t>NO</a:t>
            </a:r>
            <a:endParaRPr kumimoji="1" lang="en-US" altLang="ja-JP" sz="2400" b="1" dirty="0" smtClean="0"/>
          </a:p>
          <a:p>
            <a:pPr lvl="1"/>
            <a:r>
              <a:rPr lang="en-US" altLang="ja-JP" sz="1800" dirty="0"/>
              <a:t>Unit </a:t>
            </a:r>
            <a:r>
              <a:rPr lang="en-US" altLang="ja-JP" sz="1800" dirty="0" smtClean="0"/>
              <a:t>Profiling </a:t>
            </a:r>
            <a:r>
              <a:rPr lang="ja-JP" altLang="en-US" sz="1800" dirty="0" smtClean="0"/>
              <a:t>の結果が良くても、</a:t>
            </a:r>
            <a:r>
              <a:rPr lang="ja-JP" altLang="en-US" sz="1800" dirty="0"/>
              <a:t>ゲーム</a:t>
            </a:r>
            <a:r>
              <a:rPr lang="ja-JP" altLang="en-US" sz="1800" dirty="0" smtClean="0"/>
              <a:t>全体が速くなると</a:t>
            </a:r>
            <a:r>
              <a:rPr lang="ja-JP" altLang="en-US" sz="1800" dirty="0"/>
              <a:t>は</a:t>
            </a:r>
            <a:r>
              <a:rPr lang="ja-JP" altLang="en-US" sz="1800" dirty="0" smtClean="0"/>
              <a:t>限らない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包括的</a:t>
            </a:r>
            <a:r>
              <a:rPr lang="en-US" altLang="ja-JP" sz="1800" dirty="0" smtClean="0"/>
              <a:t>PDD</a:t>
            </a:r>
            <a:r>
              <a:rPr lang="ja-JP" altLang="en-US" sz="1800" dirty="0" smtClean="0"/>
              <a:t>環境を利用してはじめて </a:t>
            </a:r>
            <a:r>
              <a:rPr lang="en-US" altLang="ja-JP" sz="2400" b="1" dirty="0" smtClean="0"/>
              <a:t>YES</a:t>
            </a:r>
            <a:r>
              <a:rPr lang="ja-JP" altLang="en-US" sz="1800" dirty="0"/>
              <a:t> </a:t>
            </a:r>
            <a:r>
              <a:rPr lang="ja-JP" altLang="en-US" sz="1800" dirty="0" smtClean="0"/>
              <a:t>と言える</a:t>
            </a:r>
            <a:endParaRPr lang="en-US" altLang="ja-JP" sz="1800" dirty="0" smtClean="0"/>
          </a:p>
          <a:p>
            <a:pPr lvl="1"/>
            <a:endParaRPr lang="en-US" altLang="ja-JP" sz="1800" dirty="0"/>
          </a:p>
          <a:p>
            <a:endParaRPr lang="en-US" altLang="ja-JP" sz="2800" dirty="0"/>
          </a:p>
          <a:p>
            <a:endParaRPr kumimoji="1" lang="ja-JP" altLang="en-US" sz="28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286635" y="2436735"/>
            <a:ext cx="6165684" cy="2565285"/>
            <a:chOff x="-469295" y="955928"/>
            <a:chExt cx="9817628" cy="3726437"/>
          </a:xfrm>
        </p:grpSpPr>
        <p:sp>
          <p:nvSpPr>
            <p:cNvPr id="4" name="角丸四角形 3"/>
            <p:cNvSpPr/>
            <p:nvPr/>
          </p:nvSpPr>
          <p:spPr>
            <a:xfrm>
              <a:off x="1695988" y="989317"/>
              <a:ext cx="2515972" cy="16201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1200" dirty="0" smtClean="0"/>
                <a:t>ゲームアプリ</a:t>
              </a:r>
              <a:endParaRPr kumimoji="1" lang="ja-JP" altLang="en-US" sz="1200" dirty="0"/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1691680" y="2781017"/>
              <a:ext cx="2520280" cy="13209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1200" dirty="0" smtClean="0"/>
                <a:t>開発ツール群</a:t>
              </a:r>
              <a:endParaRPr kumimoji="1" lang="ja-JP" altLang="en-US" sz="1200" dirty="0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4541046" y="955928"/>
              <a:ext cx="2371214" cy="184084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200" dirty="0" smtClean="0"/>
                <a:t>サーバーアプリ</a:t>
              </a:r>
              <a:endParaRPr kumimoji="1" lang="ja-JP" altLang="en-US" sz="12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2411760" y="1581640"/>
              <a:ext cx="1710191" cy="9451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4617005" y="1587853"/>
              <a:ext cx="1710191" cy="107390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409126" y="2841780"/>
              <a:ext cx="1712825" cy="65769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3041830" y="1846017"/>
              <a:ext cx="2745305" cy="132460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コア部分</a:t>
              </a:r>
              <a:endParaRPr kumimoji="1" lang="ja-JP" altLang="en-US" sz="1400" dirty="0"/>
            </a:p>
          </p:txBody>
        </p:sp>
        <p:sp>
          <p:nvSpPr>
            <p:cNvPr id="11" name="四角形吹き出し 10"/>
            <p:cNvSpPr/>
            <p:nvPr/>
          </p:nvSpPr>
          <p:spPr>
            <a:xfrm>
              <a:off x="4797024" y="3467204"/>
              <a:ext cx="4121341" cy="904747"/>
            </a:xfrm>
            <a:prstGeom prst="wedgeRectCallout">
              <a:avLst>
                <a:gd name="adj1" fmla="val -40092"/>
                <a:gd name="adj2" fmla="val -11894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ユニット</a:t>
              </a:r>
              <a:r>
                <a:rPr kumimoji="1" lang="ja-JP" altLang="en-US" sz="1400" dirty="0" smtClean="0"/>
                <a:t>プロファイリング</a:t>
              </a:r>
              <a:endParaRPr kumimoji="1" lang="ja-JP" altLang="en-US" sz="1400" dirty="0"/>
            </a:p>
          </p:txBody>
        </p:sp>
        <p:sp>
          <p:nvSpPr>
            <p:cNvPr id="12" name="四角形吹き出し 11"/>
            <p:cNvSpPr/>
            <p:nvPr/>
          </p:nvSpPr>
          <p:spPr>
            <a:xfrm>
              <a:off x="6569797" y="1799407"/>
              <a:ext cx="2778536" cy="708915"/>
            </a:xfrm>
            <a:prstGeom prst="wedgeRectCallout">
              <a:avLst>
                <a:gd name="adj1" fmla="val -43110"/>
                <a:gd name="adj2" fmla="val -1005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継続的な負荷試験</a:t>
              </a:r>
              <a:endParaRPr kumimoji="1" lang="ja-JP" altLang="en-US" sz="1400" dirty="0"/>
            </a:p>
          </p:txBody>
        </p:sp>
        <p:sp>
          <p:nvSpPr>
            <p:cNvPr id="13" name="四角形吹き出し 12"/>
            <p:cNvSpPr/>
            <p:nvPr/>
          </p:nvSpPr>
          <p:spPr>
            <a:xfrm>
              <a:off x="-469295" y="1937034"/>
              <a:ext cx="2791048" cy="843983"/>
            </a:xfrm>
            <a:prstGeom prst="wedgeRectCallout">
              <a:avLst>
                <a:gd name="adj1" fmla="val 37910"/>
                <a:gd name="adj2" fmla="val -8163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自動</a:t>
              </a:r>
              <a:endParaRPr kumimoji="1" lang="en-US" altLang="ja-JP" sz="1400" dirty="0" smtClean="0"/>
            </a:p>
            <a:p>
              <a:pPr algn="ctr"/>
              <a:r>
                <a:rPr lang="ja-JP" altLang="en-US" sz="1400" dirty="0"/>
                <a:t>プロファイリング</a:t>
              </a:r>
              <a:endParaRPr kumimoji="1" lang="ja-JP" altLang="en-US" sz="1400" dirty="0"/>
            </a:p>
          </p:txBody>
        </p:sp>
        <p:sp>
          <p:nvSpPr>
            <p:cNvPr id="14" name="四角形吹き出し 13"/>
            <p:cNvSpPr/>
            <p:nvPr/>
          </p:nvSpPr>
          <p:spPr>
            <a:xfrm>
              <a:off x="1781689" y="4232315"/>
              <a:ext cx="2340261" cy="450050"/>
            </a:xfrm>
            <a:prstGeom prst="wedgeRectCallout">
              <a:avLst>
                <a:gd name="adj1" fmla="val -24198"/>
                <a:gd name="adj2" fmla="val -99596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 smtClean="0"/>
                <a:t>コンバート時間の監視など</a:t>
              </a:r>
              <a:endParaRPr kumimoji="1" lang="ja-JP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08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アジェンダ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プロファイル駆動開発とは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実践して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いる</a:t>
            </a:r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PDD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紹介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 Profiling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による</a:t>
            </a:r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ライブラリ開発事例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 smtClean="0"/>
              <a:t>番外：より良いパフォーマンス監視へ</a:t>
            </a:r>
            <a:endParaRPr lang="en-US" altLang="ja-JP" sz="3200" b="0" dirty="0" smtClean="0"/>
          </a:p>
          <a:p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36886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統合監視</a:t>
            </a:r>
            <a:r>
              <a:rPr kumimoji="1"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525" y="726545"/>
            <a:ext cx="8229600" cy="364540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 smtClean="0"/>
              <a:t>Test Monitor</a:t>
            </a:r>
          </a:p>
          <a:p>
            <a:pPr lvl="1"/>
            <a:r>
              <a:rPr lang="ja-JP" altLang="en-US" dirty="0" smtClean="0"/>
              <a:t>ビルド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デプロイ結果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各種</a:t>
            </a:r>
            <a:r>
              <a:rPr lang="ja-JP" altLang="en-US" dirty="0"/>
              <a:t>テスト</a:t>
            </a:r>
            <a:r>
              <a:rPr lang="ja-JP" altLang="en-US" dirty="0" smtClean="0"/>
              <a:t>系</a:t>
            </a:r>
            <a:endParaRPr lang="en-US" altLang="ja-JP" dirty="0" smtClean="0"/>
          </a:p>
          <a:p>
            <a:pPr lvl="2"/>
            <a:r>
              <a:rPr lang="ja-JP" altLang="en-US" dirty="0"/>
              <a:t>単体テスト</a:t>
            </a:r>
            <a:r>
              <a:rPr lang="en-US" altLang="ja-JP" dirty="0" smtClean="0"/>
              <a:t>, </a:t>
            </a:r>
            <a:r>
              <a:rPr lang="ja-JP" altLang="en-US" dirty="0" smtClean="0"/>
              <a:t>回帰テスト</a:t>
            </a:r>
            <a:r>
              <a:rPr lang="en-US" altLang="ja-JP" dirty="0" smtClean="0"/>
              <a:t>,</a:t>
            </a:r>
            <a:br>
              <a:rPr lang="en-US" altLang="ja-JP" dirty="0" smtClean="0"/>
            </a:br>
            <a:r>
              <a:rPr lang="ja-JP" altLang="en-US" dirty="0" smtClean="0"/>
              <a:t>画像回帰テスト</a:t>
            </a:r>
            <a:endParaRPr lang="en-US" altLang="ja-JP" dirty="0"/>
          </a:p>
          <a:p>
            <a:pPr lvl="1"/>
            <a:r>
              <a:rPr lang="ja-JP" altLang="en-US" dirty="0" smtClean="0"/>
              <a:t>各種プロファイリング系</a:t>
            </a:r>
            <a:endParaRPr lang="en-US" altLang="ja-JP" dirty="0" smtClean="0"/>
          </a:p>
          <a:p>
            <a:pPr lvl="2"/>
            <a:r>
              <a:rPr lang="ja-JP" altLang="en-US" dirty="0"/>
              <a:t>ユニットプロファイリング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自動プロファイリング</a:t>
            </a:r>
            <a:r>
              <a:rPr lang="en-US" altLang="ja-JP" dirty="0"/>
              <a:t>, </a:t>
            </a:r>
            <a:r>
              <a:rPr lang="ja-JP" altLang="en-US" dirty="0"/>
              <a:t>負荷</a:t>
            </a:r>
            <a:r>
              <a:rPr lang="ja-JP" altLang="en-US" dirty="0" smtClean="0"/>
              <a:t>試験</a:t>
            </a:r>
            <a:endParaRPr lang="en-US" altLang="ja-JP" dirty="0" smtClean="0"/>
          </a:p>
          <a:p>
            <a:pPr lvl="1"/>
            <a:r>
              <a:rPr lang="ja-JP" altLang="en-US" dirty="0"/>
              <a:t>静的</a:t>
            </a:r>
            <a:r>
              <a:rPr lang="ja-JP" altLang="en-US" dirty="0" smtClean="0"/>
              <a:t>解析</a:t>
            </a:r>
            <a:endParaRPr kumimoji="1" lang="en-US" altLang="ja-JP" sz="1600" dirty="0" smtClean="0"/>
          </a:p>
          <a:p>
            <a:pPr marL="0" indent="0">
              <a:buNone/>
            </a:pPr>
            <a:endParaRPr kumimoji="1" lang="en-US" altLang="ja-JP" sz="1000" dirty="0" smtClean="0"/>
          </a:p>
          <a:p>
            <a:pPr marL="0" indent="0">
              <a:buNone/>
            </a:pPr>
            <a:r>
              <a:rPr kumimoji="1" lang="ja-JP" altLang="en-US" b="0" dirty="0" smtClean="0"/>
              <a:t>など様々なテスト結果を監視</a:t>
            </a:r>
            <a:endParaRPr kumimoji="1" lang="en-US" altLang="ja-JP" b="0" dirty="0"/>
          </a:p>
        </p:txBody>
      </p:sp>
      <p:pic>
        <p:nvPicPr>
          <p:cNvPr id="3075" name="Picture 3" descr="D:\Work\Zume\reports\cedec2020\pptx\images\test_moni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15" y="591530"/>
            <a:ext cx="4146790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実はあまり利用されてない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67463"/>
            <a:ext cx="8229600" cy="3594497"/>
          </a:xfrm>
        </p:spPr>
        <p:txBody>
          <a:bodyPr/>
          <a:lstStyle/>
          <a:p>
            <a:r>
              <a:rPr lang="ja-JP" altLang="en-US" b="0" dirty="0"/>
              <a:t>出入り口付近のモニターに表示される予定</a:t>
            </a:r>
            <a:r>
              <a:rPr lang="ja-JP" altLang="en-US" b="0" dirty="0" smtClean="0"/>
              <a:t>だった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目につく場所に配置して、エラーを放置させない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しかし、コロナ時代の</a:t>
            </a:r>
            <a:r>
              <a:rPr lang="ja-JP" altLang="en-US" dirty="0"/>
              <a:t>新しい働き方に</a:t>
            </a:r>
            <a:r>
              <a:rPr lang="ja-JP" altLang="en-US" dirty="0" smtClean="0"/>
              <a:t>よって</a:t>
            </a:r>
            <a:r>
              <a:rPr lang="ja-JP" altLang="en-US" dirty="0"/>
              <a:t>方針変更</a:t>
            </a:r>
            <a:endParaRPr lang="en-US" altLang="ja-JP" dirty="0"/>
          </a:p>
          <a:p>
            <a:pPr marL="0" indent="0">
              <a:buNone/>
            </a:pPr>
            <a:endParaRPr lang="en-US" altLang="ja-JP" b="0" dirty="0"/>
          </a:p>
          <a:p>
            <a:r>
              <a:rPr lang="ja-JP" altLang="en-US" b="0" dirty="0"/>
              <a:t>その</a:t>
            </a:r>
            <a:r>
              <a:rPr lang="ja-JP" altLang="en-US" b="0" dirty="0" smtClean="0"/>
              <a:t>結果、管理者だけが </a:t>
            </a:r>
            <a:r>
              <a:rPr lang="en-US" altLang="ja-JP" b="0" dirty="0"/>
              <a:t>Test Monitor </a:t>
            </a:r>
            <a:r>
              <a:rPr lang="ja-JP" altLang="en-US" b="0" dirty="0"/>
              <a:t>を</a:t>
            </a:r>
            <a:r>
              <a:rPr lang="ja-JP" altLang="en-US" b="0" dirty="0" smtClean="0"/>
              <a:t>利用</a:t>
            </a:r>
            <a:endParaRPr lang="en-US" altLang="ja-JP" b="0" dirty="0" smtClean="0"/>
          </a:p>
          <a:p>
            <a:pPr lvl="1"/>
            <a:r>
              <a:rPr lang="ja-JP" altLang="en-US" b="0" dirty="0"/>
              <a:t>管理者にはとても便利</a:t>
            </a:r>
            <a:r>
              <a:rPr lang="ja-JP" altLang="en-US" b="0" dirty="0" smtClean="0"/>
              <a:t>！</a:t>
            </a:r>
            <a:r>
              <a:rPr lang="en-US" altLang="ja-JP" b="0" dirty="0"/>
              <a:t/>
            </a:r>
            <a:br>
              <a:rPr lang="en-US" altLang="ja-JP" b="0" dirty="0"/>
            </a:br>
            <a:r>
              <a:rPr lang="ja-JP" altLang="en-US" b="0" dirty="0"/>
              <a:t>それ以外の人にもきっと便利な</a:t>
            </a:r>
            <a:r>
              <a:rPr lang="ja-JP" altLang="en-US" b="0" dirty="0" smtClean="0"/>
              <a:t>はず</a:t>
            </a:r>
            <a:endParaRPr lang="en-US" altLang="ja-JP" b="0" dirty="0" smtClean="0"/>
          </a:p>
          <a:p>
            <a:pPr lvl="1"/>
            <a:endParaRPr lang="en-US" altLang="ja-JP" b="0" dirty="0"/>
          </a:p>
          <a:p>
            <a:endParaRPr lang="en-US" altLang="ja-JP" b="0" dirty="0"/>
          </a:p>
        </p:txBody>
      </p:sp>
    </p:spTree>
    <p:extLst>
      <p:ext uri="{BB962C8B-B14F-4D97-AF65-F5344CB8AC3E}">
        <p14:creationId xmlns:p14="http://schemas.microsoft.com/office/powerpoint/2010/main" val="32110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PDD</a:t>
            </a:r>
            <a:r>
              <a:rPr lang="ja-JP" altLang="en-US" dirty="0" smtClean="0"/>
              <a:t>で活用させる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594497"/>
          </a:xfrm>
        </p:spPr>
        <p:txBody>
          <a:bodyPr/>
          <a:lstStyle/>
          <a:p>
            <a:r>
              <a:rPr lang="en-US" altLang="ja-JP" b="0" dirty="0" err="1" smtClean="0"/>
              <a:t>Metabase</a:t>
            </a:r>
            <a:r>
              <a:rPr lang="ja-JP" altLang="en-US" b="0" dirty="0" err="1" smtClean="0"/>
              <a:t>への</a:t>
            </a:r>
            <a:r>
              <a:rPr lang="ja-JP" altLang="en-US" b="0" dirty="0" smtClean="0"/>
              <a:t>誘導に使う！</a:t>
            </a:r>
            <a:endParaRPr lang="en-US" altLang="ja-JP" b="0" dirty="0" smtClean="0"/>
          </a:p>
          <a:p>
            <a:pPr lvl="1"/>
            <a:r>
              <a:rPr lang="en-US" altLang="ja-JP" dirty="0"/>
              <a:t>Slack </a:t>
            </a:r>
            <a:r>
              <a:rPr lang="ja-JP" altLang="en-US" dirty="0"/>
              <a:t>から</a:t>
            </a:r>
            <a:r>
              <a:rPr lang="en-US" altLang="ja-JP" dirty="0"/>
              <a:t> </a:t>
            </a:r>
            <a:r>
              <a:rPr lang="en-US" altLang="ja-JP" dirty="0" err="1"/>
              <a:t>Metabase</a:t>
            </a:r>
            <a:r>
              <a:rPr lang="ja-JP" altLang="en-US" dirty="0"/>
              <a:t> </a:t>
            </a:r>
            <a:r>
              <a:rPr lang="ja-JP" altLang="en-US" dirty="0" smtClean="0"/>
              <a:t>へは成功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UX</a:t>
            </a:r>
            <a:r>
              <a:rPr lang="ja-JP" altLang="en-US" dirty="0" smtClean="0"/>
              <a:t>を意識して正しいプロファイリングになるように設計する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Test </a:t>
            </a:r>
            <a:r>
              <a:rPr lang="en-US" altLang="ja-JP" dirty="0"/>
              <a:t>Monitor </a:t>
            </a:r>
            <a:r>
              <a:rPr lang="ja-JP" altLang="en-US" dirty="0" smtClean="0"/>
              <a:t>からの新しい導線ができれば監視</a:t>
            </a:r>
            <a:r>
              <a:rPr lang="ja-JP" altLang="en-US" dirty="0"/>
              <a:t>強化できる</a:t>
            </a:r>
            <a:r>
              <a:rPr lang="ja-JP" altLang="en-US" dirty="0" smtClean="0"/>
              <a:t>はず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b="0" dirty="0"/>
              <a:t>PDD </a:t>
            </a:r>
            <a:r>
              <a:rPr lang="ja-JP" altLang="en-US" b="0" dirty="0"/>
              <a:t>は </a:t>
            </a:r>
            <a:r>
              <a:rPr lang="en-US" altLang="ja-JP" b="0" dirty="0"/>
              <a:t>TDD </a:t>
            </a:r>
            <a:r>
              <a:rPr lang="ja-JP" altLang="en-US" b="0" dirty="0"/>
              <a:t>同様に入口が大切！</a:t>
            </a:r>
            <a:endParaRPr lang="en-US" altLang="ja-JP" b="0" dirty="0"/>
          </a:p>
          <a:p>
            <a:pPr lvl="1"/>
            <a:r>
              <a:rPr lang="ja-JP" altLang="en-US" dirty="0"/>
              <a:t>開発スタイルを変える事は容易ではない・・・</a:t>
            </a:r>
            <a:endParaRPr lang="en-US" altLang="ja-JP" dirty="0"/>
          </a:p>
          <a:p>
            <a:pPr lvl="1"/>
            <a:r>
              <a:rPr lang="en-US" altLang="ja-JP" dirty="0"/>
              <a:t>Test Monitor</a:t>
            </a:r>
            <a:r>
              <a:rPr lang="ja-JP" altLang="en-US" dirty="0"/>
              <a:t>で、</a:t>
            </a:r>
            <a:r>
              <a:rPr lang="en-US" altLang="ja-JP" dirty="0"/>
              <a:t>PDD</a:t>
            </a:r>
            <a:r>
              <a:rPr lang="ja-JP" altLang="en-US" dirty="0"/>
              <a:t>に対する意識を高めよう</a:t>
            </a:r>
            <a:r>
              <a:rPr lang="ja-JP" altLang="en-US" dirty="0" smtClean="0"/>
              <a:t>！</a:t>
            </a:r>
            <a:endParaRPr lang="en-US" altLang="ja-JP" dirty="0" smtClean="0"/>
          </a:p>
          <a:p>
            <a:pPr lvl="1"/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41684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プロファイル駆動開発とは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16555"/>
            <a:ext cx="7850215" cy="585065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0" dirty="0" smtClean="0"/>
              <a:t>テスト駆動開発</a:t>
            </a:r>
            <a:r>
              <a:rPr lang="en-US" altLang="ja-JP" b="0" dirty="0" smtClean="0"/>
              <a:t>(TDD)</a:t>
            </a:r>
            <a:r>
              <a:rPr lang="ja-JP" altLang="en-US" b="0" dirty="0" smtClean="0"/>
              <a:t>のプロファイルと最適化版</a:t>
            </a:r>
            <a:endParaRPr lang="en-US" altLang="ja-JP" b="0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210762108"/>
              </p:ext>
            </p:extLst>
          </p:nvPr>
        </p:nvGraphicFramePr>
        <p:xfrm>
          <a:off x="296525" y="1626645"/>
          <a:ext cx="387043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997785654"/>
              </p:ext>
            </p:extLst>
          </p:nvPr>
        </p:nvGraphicFramePr>
        <p:xfrm>
          <a:off x="4481990" y="1896675"/>
          <a:ext cx="4185465" cy="283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06615" y="1530571"/>
            <a:ext cx="22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テスト駆動開発</a:t>
            </a:r>
            <a:r>
              <a:rPr lang="en-US" altLang="ja-JP" dirty="0">
                <a:solidFill>
                  <a:schemeClr val="bg1"/>
                </a:solidFill>
              </a:rPr>
              <a:t>(TDD)</a:t>
            </a:r>
            <a:endParaRPr kumimoji="1" lang="ja-JP" altLang="en-US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2040" y="1536635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プロファイル</a:t>
            </a:r>
            <a:r>
              <a:rPr lang="ja-JP" altLang="en-US" dirty="0" smtClean="0">
                <a:solidFill>
                  <a:schemeClr val="bg1"/>
                </a:solidFill>
              </a:rPr>
              <a:t>駆動</a:t>
            </a:r>
            <a:r>
              <a:rPr lang="ja-JP" altLang="en-US" dirty="0">
                <a:solidFill>
                  <a:schemeClr val="bg1"/>
                </a:solidFill>
              </a:rPr>
              <a:t>開発</a:t>
            </a:r>
            <a:r>
              <a:rPr lang="en-US" altLang="ja-JP" dirty="0" smtClean="0">
                <a:solidFill>
                  <a:schemeClr val="bg1"/>
                </a:solidFill>
              </a:rPr>
              <a:t>(PDD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64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アジェンダ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プロファイル駆動開発とは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実践して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いる</a:t>
            </a:r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PDD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紹介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 Profiling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による</a:t>
            </a:r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ja-JP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ライブラリ開発事例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番外</a:t>
            </a:r>
            <a:r>
              <a:rPr lang="ja-JP" alt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：より良いパフォーマンス監視へ</a:t>
            </a:r>
            <a:endParaRPr lang="en-US" altLang="ja-JP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3200" b="0" dirty="0" smtClean="0"/>
              <a:t>まとめ</a:t>
            </a:r>
            <a:endParaRPr lang="en-US" altLang="ja-JP" sz="3200" b="0" dirty="0" smtClean="0"/>
          </a:p>
          <a:p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28140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16555"/>
            <a:ext cx="8229600" cy="4230470"/>
          </a:xfrm>
        </p:spPr>
        <p:txBody>
          <a:bodyPr/>
          <a:lstStyle/>
          <a:p>
            <a:r>
              <a:rPr lang="ja-JP" altLang="en-US" sz="2800" b="0" dirty="0" smtClean="0"/>
              <a:t>コア部分の開発には </a:t>
            </a:r>
            <a:r>
              <a:rPr lang="en-US" altLang="ja-JP" sz="2800" b="0" dirty="0" smtClean="0"/>
              <a:t>Unit Profiling </a:t>
            </a:r>
            <a:r>
              <a:rPr lang="ja-JP" altLang="en-US" sz="2800" b="0" dirty="0" smtClean="0"/>
              <a:t>がおすすめ！</a:t>
            </a:r>
            <a:endParaRPr lang="en-US" altLang="ja-JP" sz="2800" b="0" dirty="0" smtClean="0"/>
          </a:p>
          <a:p>
            <a:pPr lvl="1"/>
            <a:r>
              <a:rPr lang="ja-JP" altLang="en-US" b="0" dirty="0" smtClean="0"/>
              <a:t>保守性が高く、生産性も高い</a:t>
            </a:r>
            <a:endParaRPr lang="en-US" altLang="ja-JP" b="0" dirty="0" smtClean="0"/>
          </a:p>
          <a:p>
            <a:pPr lvl="1"/>
            <a:r>
              <a:rPr lang="en-US" altLang="ja-JP" dirty="0" smtClean="0"/>
              <a:t>Math</a:t>
            </a:r>
            <a:r>
              <a:rPr lang="ja-JP" altLang="en-US" dirty="0" smtClean="0"/>
              <a:t>ライブラリは良いものが作れた</a:t>
            </a:r>
            <a:endParaRPr lang="en-US" altLang="ja-JP" dirty="0" smtClean="0"/>
          </a:p>
          <a:p>
            <a:pPr lvl="1"/>
            <a:endParaRPr lang="en-US" altLang="ja-JP" sz="800" b="0" dirty="0" smtClean="0"/>
          </a:p>
          <a:p>
            <a:r>
              <a:rPr lang="ja-JP" altLang="en-US" sz="2800" b="0" dirty="0" smtClean="0"/>
              <a:t>包括的</a:t>
            </a:r>
            <a:r>
              <a:rPr lang="en-US" altLang="ja-JP" sz="2800" b="0" dirty="0" smtClean="0"/>
              <a:t>PDD</a:t>
            </a:r>
            <a:r>
              <a:rPr lang="ja-JP" altLang="en-US" sz="2800" b="0" dirty="0" smtClean="0"/>
              <a:t>環境で全体のパフォーマンスを把握</a:t>
            </a:r>
            <a:endParaRPr lang="en-US" altLang="ja-JP" sz="2800" b="0" dirty="0" smtClean="0"/>
          </a:p>
          <a:p>
            <a:pPr lvl="1"/>
            <a:r>
              <a:rPr lang="ja-JP" altLang="en-US" b="0" dirty="0" smtClean="0"/>
              <a:t>クライアントとサーバーは</a:t>
            </a:r>
            <a:r>
              <a:rPr lang="ja-JP" altLang="en-US" dirty="0"/>
              <a:t>全体的に</a:t>
            </a:r>
            <a:r>
              <a:rPr lang="ja-JP" altLang="en-US" b="0" dirty="0" smtClean="0"/>
              <a:t>監視しておくべき</a:t>
            </a:r>
            <a:endParaRPr lang="en-US" altLang="ja-JP" b="0" dirty="0" smtClean="0"/>
          </a:p>
          <a:p>
            <a:pPr lvl="1"/>
            <a:r>
              <a:rPr lang="ja-JP" altLang="en-US" dirty="0"/>
              <a:t>様々な</a:t>
            </a:r>
            <a:r>
              <a:rPr lang="ja-JP" altLang="en-US" dirty="0" smtClean="0"/>
              <a:t>場所で使われているコア部分は監視強化</a:t>
            </a:r>
            <a:endParaRPr lang="en-US" altLang="ja-JP" dirty="0" smtClean="0"/>
          </a:p>
          <a:p>
            <a:pPr lvl="1"/>
            <a:endParaRPr lang="en-US" altLang="ja-JP" sz="800" b="0" dirty="0"/>
          </a:p>
          <a:p>
            <a:r>
              <a:rPr lang="ja-JP" altLang="en-US" sz="2800" b="0" dirty="0" smtClean="0"/>
              <a:t>パフォーマンスの安定化に可視化と</a:t>
            </a:r>
            <a:r>
              <a:rPr lang="en-US" altLang="ja-JP" sz="2800" b="0" dirty="0" smtClean="0"/>
              <a:t>UX</a:t>
            </a:r>
            <a:r>
              <a:rPr lang="ja-JP" altLang="en-US" sz="2800" b="0" dirty="0" smtClean="0"/>
              <a:t>は重要</a:t>
            </a:r>
            <a:endParaRPr lang="en-US" altLang="ja-JP" sz="2800" b="0" dirty="0" smtClean="0"/>
          </a:p>
          <a:p>
            <a:pPr lvl="1"/>
            <a:r>
              <a:rPr lang="en-US" altLang="ja-JP" b="0" dirty="0" smtClean="0"/>
              <a:t>PDD</a:t>
            </a:r>
            <a:r>
              <a:rPr lang="ja-JP" altLang="en-US" b="0" dirty="0" smtClean="0"/>
              <a:t>や</a:t>
            </a:r>
            <a:r>
              <a:rPr lang="en-US" altLang="ja-JP" b="0" dirty="0" smtClean="0"/>
              <a:t>TDD</a:t>
            </a:r>
            <a:r>
              <a:rPr lang="ja-JP" altLang="en-US" dirty="0" err="1"/>
              <a:t>へ</a:t>
            </a:r>
            <a:r>
              <a:rPr lang="ja-JP" altLang="en-US" dirty="0" err="1" smtClean="0"/>
              <a:t>の</a:t>
            </a:r>
            <a:r>
              <a:rPr lang="ja-JP" altLang="en-US" dirty="0" smtClean="0"/>
              <a:t>意識を高める</a:t>
            </a:r>
            <a:endParaRPr lang="en-US" altLang="ja-JP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2181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en-US" altLang="ja-JP" sz="4000" dirty="0" smtClean="0"/>
              <a:t>PDD</a:t>
            </a:r>
            <a:r>
              <a:rPr lang="ja-JP" altLang="en-US" sz="4000" dirty="0" smtClean="0"/>
              <a:t>による新しい開発スタイル</a:t>
            </a:r>
            <a:endParaRPr kumimoji="1" lang="ja-JP" altLang="en-US" sz="4000" dirty="0"/>
          </a:p>
        </p:txBody>
      </p:sp>
      <p:graphicFrame>
        <p:nvGraphicFramePr>
          <p:cNvPr id="9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350092"/>
              </p:ext>
            </p:extLst>
          </p:nvPr>
        </p:nvGraphicFramePr>
        <p:xfrm>
          <a:off x="1286635" y="1851670"/>
          <a:ext cx="679575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四角形吹き出し 11"/>
          <p:cNvSpPr/>
          <p:nvPr/>
        </p:nvSpPr>
        <p:spPr>
          <a:xfrm>
            <a:off x="2951820" y="3381840"/>
            <a:ext cx="4725525" cy="855095"/>
          </a:xfrm>
          <a:prstGeom prst="wedgeRectCallout">
            <a:avLst>
              <a:gd name="adj1" fmla="val -24362"/>
              <a:gd name="adj2" fmla="val -963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目標のパフォーマンスに届かない</a:t>
            </a:r>
            <a:r>
              <a:rPr lang="en-US" altLang="ja-JP" dirty="0" smtClean="0"/>
              <a:t>!!</a:t>
            </a:r>
          </a:p>
          <a:p>
            <a:r>
              <a:rPr lang="ja-JP" altLang="en-US" dirty="0" smtClean="0"/>
              <a:t>超</a:t>
            </a:r>
            <a:r>
              <a:rPr lang="ja-JP" altLang="en-US" dirty="0"/>
              <a:t>ヤバ</a:t>
            </a:r>
            <a:r>
              <a:rPr lang="ja-JP" altLang="en-US" dirty="0" err="1"/>
              <a:t>い</a:t>
            </a:r>
            <a:r>
              <a:rPr kumimoji="1" lang="ja-JP" altLang="en-US" dirty="0" smtClean="0"/>
              <a:t>状態でのプロファイルと最適化！</a:t>
            </a:r>
            <a:endParaRPr kumimoji="1" lang="en-US" altLang="ja-JP" dirty="0" smtClean="0"/>
          </a:p>
        </p:txBody>
      </p:sp>
      <p:sp>
        <p:nvSpPr>
          <p:cNvPr id="14" name="四角形吹き出し 13"/>
          <p:cNvSpPr/>
          <p:nvPr/>
        </p:nvSpPr>
        <p:spPr>
          <a:xfrm>
            <a:off x="1286635" y="974072"/>
            <a:ext cx="4050450" cy="855095"/>
          </a:xfrm>
          <a:prstGeom prst="wedgeRectCallout">
            <a:avLst>
              <a:gd name="adj1" fmla="val -25459"/>
              <a:gd name="adj2" fmla="val 9848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/>
              <a:t>コア部分は速いサイクルの</a:t>
            </a:r>
            <a:r>
              <a:rPr lang="en-US" altLang="ja-JP" sz="2000" dirty="0" smtClean="0"/>
              <a:t>PDD</a:t>
            </a:r>
            <a:r>
              <a:rPr lang="ja-JP" altLang="en-US" sz="2000" dirty="0" smtClean="0"/>
              <a:t>で</a:t>
            </a:r>
            <a:endParaRPr lang="en-US" altLang="ja-JP" sz="2000" dirty="0" smtClean="0"/>
          </a:p>
          <a:p>
            <a:r>
              <a:rPr lang="ja-JP" altLang="en-US" sz="2000" dirty="0" smtClean="0"/>
              <a:t>最初から最適化済み</a:t>
            </a:r>
            <a:endParaRPr kumimoji="1" lang="en-US" altLang="ja-JP" sz="2000" dirty="0" smtClean="0"/>
          </a:p>
        </p:txBody>
      </p:sp>
      <p:sp>
        <p:nvSpPr>
          <p:cNvPr id="15" name="右矢印 14"/>
          <p:cNvSpPr/>
          <p:nvPr/>
        </p:nvSpPr>
        <p:spPr>
          <a:xfrm>
            <a:off x="1809211" y="3134312"/>
            <a:ext cx="5874337" cy="13501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継続的な</a:t>
            </a:r>
            <a:r>
              <a:rPr kumimoji="1" lang="en-US" altLang="ja-JP" sz="2000" dirty="0" smtClean="0"/>
              <a:t>PDD</a:t>
            </a:r>
            <a:r>
              <a:rPr kumimoji="1" lang="ja-JP" altLang="en-US" sz="2000" dirty="0" smtClean="0"/>
              <a:t>でハイパフォーマンスを保守</a:t>
            </a:r>
            <a:endParaRPr kumimoji="1" lang="ja-JP" altLang="en-US" sz="2000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71500" y="35270"/>
            <a:ext cx="8955995" cy="6012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 smtClean="0"/>
              <a:t>今までの開発スタイル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715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5" grpId="0" animBg="1"/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6575" y="3801381"/>
            <a:ext cx="8229600" cy="615574"/>
          </a:xfrm>
        </p:spPr>
        <p:txBody>
          <a:bodyPr/>
          <a:lstStyle/>
          <a:p>
            <a:pPr marL="0" lvl="1" indent="0" algn="r">
              <a:buNone/>
            </a:pPr>
            <a:r>
              <a:rPr lang="ja-JP" altLang="en-US" sz="1400" dirty="0" smtClean="0"/>
              <a:t>スライドはこちら</a:t>
            </a:r>
            <a:r>
              <a:rPr lang="ja-JP" altLang="en-US" sz="1400" dirty="0"/>
              <a:t>からも</a:t>
            </a:r>
            <a:r>
              <a:rPr lang="ja-JP" altLang="en-US" sz="1400" dirty="0" smtClean="0"/>
              <a:t>ダウンロード</a:t>
            </a:r>
            <a:r>
              <a:rPr lang="ja-JP" altLang="en-US" sz="1400" dirty="0"/>
              <a:t>可能に</a:t>
            </a:r>
            <a:r>
              <a:rPr lang="ja-JP" altLang="en-US" sz="1400" dirty="0" smtClean="0"/>
              <a:t>なります</a:t>
            </a:r>
            <a:endParaRPr lang="en-US" altLang="ja-JP" sz="1400" dirty="0" smtClean="0">
              <a:hlinkClick r:id="rId3"/>
            </a:endParaRPr>
          </a:p>
          <a:p>
            <a:pPr marL="0" indent="0" algn="r">
              <a:buNone/>
            </a:pPr>
            <a:r>
              <a:rPr lang="en-US" altLang="ja-JP" sz="1400" dirty="0" smtClean="0">
                <a:hlinkClick r:id="rId3"/>
              </a:rPr>
              <a:t>http</a:t>
            </a:r>
            <a:r>
              <a:rPr lang="en-US" altLang="ja-JP" sz="1400" dirty="0">
                <a:hlinkClick r:id="rId3"/>
              </a:rPr>
              <a:t>://research.tri-ace.com</a:t>
            </a:r>
            <a:r>
              <a:rPr lang="en-US" altLang="ja-JP" sz="1400" dirty="0" smtClean="0">
                <a:hlinkClick r:id="rId3"/>
              </a:rPr>
              <a:t>/</a:t>
            </a:r>
            <a:endParaRPr lang="en-US" altLang="ja-JP" sz="14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71500" y="1221600"/>
            <a:ext cx="8955995" cy="204216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800" dirty="0" smtClean="0"/>
              <a:t>ありがとうございました！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467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4000" dirty="0" smtClean="0"/>
              <a:t>PDD</a:t>
            </a:r>
            <a:r>
              <a:rPr kumimoji="1" lang="ja-JP" altLang="en-US" dirty="0" smtClean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16555"/>
            <a:ext cx="8229600" cy="372091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/>
              <a:t>保守性が高い</a:t>
            </a:r>
            <a:endParaRPr lang="en-US" altLang="ja-JP" sz="2800" dirty="0"/>
          </a:p>
          <a:p>
            <a:pPr lvl="1"/>
            <a:r>
              <a:rPr lang="ja-JP" altLang="en-US" dirty="0" smtClean="0"/>
              <a:t>継続的かつ自動的に</a:t>
            </a:r>
            <a:r>
              <a:rPr lang="en-US" altLang="ja-JP" dirty="0" smtClean="0"/>
              <a:t>PDD</a:t>
            </a:r>
            <a:r>
              <a:rPr lang="ja-JP" altLang="en-US" dirty="0" smtClean="0"/>
              <a:t>サイクルを回す</a:t>
            </a:r>
            <a:endParaRPr lang="en-US" altLang="ja-JP" dirty="0" smtClean="0"/>
          </a:p>
          <a:p>
            <a:pPr lvl="1"/>
            <a:r>
              <a:rPr lang="ja-JP" altLang="en-US" dirty="0"/>
              <a:t>プロファイル用コードの</a:t>
            </a:r>
            <a:r>
              <a:rPr lang="ja-JP" altLang="en-US" dirty="0" smtClean="0"/>
              <a:t>保守</a:t>
            </a:r>
            <a:endParaRPr lang="en-US" altLang="ja-JP" dirty="0"/>
          </a:p>
          <a:p>
            <a:pPr lvl="1"/>
            <a:r>
              <a:rPr lang="ja-JP" altLang="en-US" dirty="0" smtClean="0"/>
              <a:t>リビジョンで比較して劣化をアラート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比較できるということが重要</a:t>
            </a:r>
            <a:endParaRPr lang="en-US" altLang="ja-JP" dirty="0"/>
          </a:p>
          <a:p>
            <a:pPr lvl="2"/>
            <a:r>
              <a:rPr lang="ja-JP" altLang="en-US" dirty="0" smtClean="0"/>
              <a:t>手動プロファイリングでは</a:t>
            </a:r>
            <a:r>
              <a:rPr lang="ja-JP" altLang="en-US" dirty="0"/>
              <a:t>ほぼ</a:t>
            </a:r>
            <a:r>
              <a:rPr lang="ja-JP" altLang="en-US" dirty="0" smtClean="0"/>
              <a:t>不可能</a:t>
            </a:r>
            <a:endParaRPr lang="en-US" altLang="ja-JP" dirty="0" smtClean="0"/>
          </a:p>
          <a:p>
            <a:pPr lvl="2"/>
            <a:endParaRPr lang="en-US" altLang="ja-JP" sz="1100" dirty="0" smtClean="0"/>
          </a:p>
          <a:p>
            <a:pPr marL="0" indent="0">
              <a:buNone/>
            </a:pPr>
            <a:r>
              <a:rPr lang="ja-JP" altLang="en-US" sz="2800" dirty="0" smtClean="0"/>
              <a:t>生産性が高い</a:t>
            </a:r>
            <a:endParaRPr lang="en-US" altLang="ja-JP" sz="2800" dirty="0" smtClean="0"/>
          </a:p>
          <a:p>
            <a:pPr lvl="1"/>
            <a:r>
              <a:rPr lang="ja-JP" altLang="en-US" dirty="0"/>
              <a:t>いつか行う最適化を考慮すれば高い</a:t>
            </a:r>
            <a:r>
              <a:rPr lang="ja-JP" altLang="en-US" dirty="0" smtClean="0"/>
              <a:t>生産性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PDD</a:t>
            </a:r>
            <a:r>
              <a:rPr lang="ja-JP" altLang="en-US" dirty="0" smtClean="0"/>
              <a:t>サイクルが速いほど良い</a:t>
            </a:r>
            <a:endParaRPr lang="en-US" altLang="ja-JP" dirty="0" smtClean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220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コア部分の開発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301720"/>
            <a:ext cx="8435280" cy="2190748"/>
          </a:xfrm>
        </p:spPr>
        <p:txBody>
          <a:bodyPr/>
          <a:lstStyle/>
          <a:p>
            <a:r>
              <a:rPr lang="ja-JP" altLang="en-US" sz="1800" b="0" dirty="0" smtClean="0"/>
              <a:t>リリースまでにはカリカリに最適化する</a:t>
            </a:r>
            <a:endParaRPr lang="en-US" altLang="ja-JP" sz="1800" b="0" dirty="0" smtClean="0"/>
          </a:p>
          <a:p>
            <a:r>
              <a:rPr lang="ja-JP" altLang="en-US" sz="1800" b="0" dirty="0" smtClean="0"/>
              <a:t>長年利用されるもの</a:t>
            </a:r>
            <a:endParaRPr lang="en-US" altLang="ja-JP" sz="1800" b="0" dirty="0" smtClean="0"/>
          </a:p>
          <a:p>
            <a:r>
              <a:rPr lang="ja-JP" altLang="en-US" sz="1800" b="0" dirty="0"/>
              <a:t>最初</a:t>
            </a:r>
            <a:r>
              <a:rPr lang="ja-JP" altLang="en-US" sz="1800" b="0" dirty="0" smtClean="0"/>
              <a:t>から最適化</a:t>
            </a:r>
            <a:r>
              <a:rPr lang="ja-JP" altLang="en-US" sz="1800" b="0" dirty="0"/>
              <a:t>しておきたい</a:t>
            </a:r>
            <a:r>
              <a:rPr lang="ja-JP" altLang="en-US" sz="1400" b="0" dirty="0" smtClean="0"/>
              <a:t>（パフォーマンス限界の目安になり仕様を決めやすい）</a:t>
            </a:r>
            <a:endParaRPr lang="en-US" altLang="ja-JP" sz="1400" b="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b="0" dirty="0" smtClean="0"/>
              <a:t>PDD</a:t>
            </a:r>
            <a:r>
              <a:rPr lang="ja-JP" altLang="en-US" b="0" dirty="0" smtClean="0"/>
              <a:t>は幅広く活躍できる開発手法ですが、高い保守性と生産性という特徴は、このようなコア部分と特に相性が良い！</a:t>
            </a:r>
            <a:endParaRPr lang="en-US" altLang="ja-JP" b="0" dirty="0" smtClean="0"/>
          </a:p>
        </p:txBody>
      </p:sp>
      <p:pic>
        <p:nvPicPr>
          <p:cNvPr id="1026" name="Picture 2" descr="D:\Work\Zume\reports\cedec2020\pptx\images\c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771550"/>
            <a:ext cx="7515836" cy="13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triangl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kumimoji="1" dirty="0" smtClean="0">
            <a:solidFill>
              <a:schemeClr val="bg1"/>
            </a:solidFill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229770</TotalTime>
  <Words>3773</Words>
  <Application>Microsoft Office PowerPoint</Application>
  <PresentationFormat>画面に合わせる (16:9)</PresentationFormat>
  <Paragraphs>949</Paragraphs>
  <Slides>73</Slides>
  <Notes>73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74" baseType="lpstr">
      <vt:lpstr>デザインの設定</vt:lpstr>
      <vt:lpstr>PowerPoint プレゼンテーション</vt:lpstr>
      <vt:lpstr>今までのプロファイルと最適化</vt:lpstr>
      <vt:lpstr>冷静に分析して生まれた手法</vt:lpstr>
      <vt:lpstr>プロファイル駆動開発 Profile-Driven Development (PDD)</vt:lpstr>
      <vt:lpstr>アジェンダ</vt:lpstr>
      <vt:lpstr>まずはPDDという用語について</vt:lpstr>
      <vt:lpstr>プロファイル駆動開発とは</vt:lpstr>
      <vt:lpstr>PDDの特徴</vt:lpstr>
      <vt:lpstr>コア部分の開発</vt:lpstr>
      <vt:lpstr>アジェンダ</vt:lpstr>
      <vt:lpstr>ゲームの構成要素</vt:lpstr>
      <vt:lpstr>自動プロファイリング Automated Profiling</vt:lpstr>
      <vt:lpstr>自動プロファイリング (PDDサイクル)</vt:lpstr>
      <vt:lpstr>自動プロファイリング (自動化)</vt:lpstr>
      <vt:lpstr>自動プロファイリング (プロファイラ)</vt:lpstr>
      <vt:lpstr>自動プロファイリング (ダッシュボード)</vt:lpstr>
      <vt:lpstr>自動プロファイリング (ダッシュボード)</vt:lpstr>
      <vt:lpstr>自動プロファイリング (CPU Profiling)</vt:lpstr>
      <vt:lpstr>自動プロファイリング (Memory Profiling)</vt:lpstr>
      <vt:lpstr>自動プロファイリング (Slackアプリ)</vt:lpstr>
      <vt:lpstr>自動プロファイリング (Slackアプリ)</vt:lpstr>
      <vt:lpstr>自動プロファイリング (使用例)</vt:lpstr>
      <vt:lpstr>継続的な負荷試験 Continuous Load Testing</vt:lpstr>
      <vt:lpstr>継続的な負荷試験 (PDDサイクル)</vt:lpstr>
      <vt:lpstr>継続的な負荷試験 (サーバー構成)</vt:lpstr>
      <vt:lpstr>継続的な負荷試験 (負荷掛けBot)</vt:lpstr>
      <vt:lpstr>継続的な負荷試験 (監視環境)</vt:lpstr>
      <vt:lpstr>ここまでのまとめ</vt:lpstr>
      <vt:lpstr>本番はこれから   コア部分の開発</vt:lpstr>
      <vt:lpstr>ゲームの構成要素</vt:lpstr>
      <vt:lpstr>弊社特有の構成要素</vt:lpstr>
      <vt:lpstr>弊社特有の構成要素</vt:lpstr>
      <vt:lpstr>コア部分の開発手法  ユニットプロファイリング Unit Profiling</vt:lpstr>
      <vt:lpstr>今までのコア部分プロファイリング手法</vt:lpstr>
      <vt:lpstr>Unit Profilingとは</vt:lpstr>
      <vt:lpstr>Unit Profilingとは (PDDサイクル)</vt:lpstr>
      <vt:lpstr>Unit Profiling 基本機能</vt:lpstr>
      <vt:lpstr>結果の出力方法 (1/3)</vt:lpstr>
      <vt:lpstr>結果の出力方法 (2/3)</vt:lpstr>
      <vt:lpstr>結果の出力方法 (3/3)</vt:lpstr>
      <vt:lpstr>高精度なベンチマーク (1/6)</vt:lpstr>
      <vt:lpstr>高精度なベンチマーク (2/6)</vt:lpstr>
      <vt:lpstr>高精度なベンチマーク (3/6)</vt:lpstr>
      <vt:lpstr>高精度なベンチマーク (4/6)</vt:lpstr>
      <vt:lpstr>高精度なベンチマーク (5/6)</vt:lpstr>
      <vt:lpstr>高精度なベンチマーク (6/6)</vt:lpstr>
      <vt:lpstr>Unit Profiling 環境のまとめ</vt:lpstr>
      <vt:lpstr>Google Benchmark の検証</vt:lpstr>
      <vt:lpstr>アジェンダ</vt:lpstr>
      <vt:lpstr>Mathライブラリとは</vt:lpstr>
      <vt:lpstr>Mathライブラリを作り直す理由</vt:lpstr>
      <vt:lpstr>使えそうなOSSはあるか？</vt:lpstr>
      <vt:lpstr>Math開発におけるPDDサイクル</vt:lpstr>
      <vt:lpstr>テストコード</vt:lpstr>
      <vt:lpstr>実装</vt:lpstr>
      <vt:lpstr>プロファイル</vt:lpstr>
      <vt:lpstr>最適化 (SIMDで動くVectorクラス)</vt:lpstr>
      <vt:lpstr>最適化 (Vectorの演算だけにする)</vt:lpstr>
      <vt:lpstr>プロファイルそして最適化</vt:lpstr>
      <vt:lpstr>プロファイルそして最適化</vt:lpstr>
      <vt:lpstr>Math最適化テクニック</vt:lpstr>
      <vt:lpstr>その結果</vt:lpstr>
      <vt:lpstr>ある日の結果</vt:lpstr>
      <vt:lpstr>ある日の結果</vt:lpstr>
      <vt:lpstr>包括的PDD環境</vt:lpstr>
      <vt:lpstr>アジェンダ</vt:lpstr>
      <vt:lpstr>統合監視環境</vt:lpstr>
      <vt:lpstr>実はあまり利用されてない</vt:lpstr>
      <vt:lpstr>PDDで活用させる</vt:lpstr>
      <vt:lpstr>アジェンダ</vt:lpstr>
      <vt:lpstr>まとめ</vt:lpstr>
      <vt:lpstr>PDDによる新しい開発スタイル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プロファイル駆動開発</dc:title>
  <dc:creator>sakazume</dc:creator>
  <cp:lastModifiedBy>sakazume</cp:lastModifiedBy>
  <cp:revision>12951</cp:revision>
  <dcterms:created xsi:type="dcterms:W3CDTF">2008-10-27T06:26:59Z</dcterms:created>
  <dcterms:modified xsi:type="dcterms:W3CDTF">2020-09-02T05:35:54Z</dcterms:modified>
</cp:coreProperties>
</file>