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29"/>
  </p:notesMasterIdLst>
  <p:handoutMasterIdLst>
    <p:handoutMasterId r:id="rId130"/>
  </p:handoutMasterIdLst>
  <p:sldIdLst>
    <p:sldId id="905" r:id="rId2"/>
    <p:sldId id="1324" r:id="rId3"/>
    <p:sldId id="1325" r:id="rId4"/>
    <p:sldId id="1326" r:id="rId5"/>
    <p:sldId id="1327" r:id="rId6"/>
    <p:sldId id="1328" r:id="rId7"/>
    <p:sldId id="1329" r:id="rId8"/>
    <p:sldId id="1330" r:id="rId9"/>
    <p:sldId id="1331" r:id="rId10"/>
    <p:sldId id="1332" r:id="rId11"/>
    <p:sldId id="1333" r:id="rId12"/>
    <p:sldId id="1334" r:id="rId13"/>
    <p:sldId id="1335" r:id="rId14"/>
    <p:sldId id="1336" r:id="rId15"/>
    <p:sldId id="1337" r:id="rId16"/>
    <p:sldId id="1338" r:id="rId17"/>
    <p:sldId id="1339" r:id="rId18"/>
    <p:sldId id="1340" r:id="rId19"/>
    <p:sldId id="1341" r:id="rId20"/>
    <p:sldId id="1342" r:id="rId21"/>
    <p:sldId id="1343" r:id="rId22"/>
    <p:sldId id="1344" r:id="rId23"/>
    <p:sldId id="1345" r:id="rId24"/>
    <p:sldId id="1346" r:id="rId25"/>
    <p:sldId id="1347" r:id="rId26"/>
    <p:sldId id="1348" r:id="rId27"/>
    <p:sldId id="1349" r:id="rId28"/>
    <p:sldId id="1350" r:id="rId29"/>
    <p:sldId id="1351" r:id="rId30"/>
    <p:sldId id="1352" r:id="rId31"/>
    <p:sldId id="1353" r:id="rId32"/>
    <p:sldId id="1354" r:id="rId33"/>
    <p:sldId id="1355" r:id="rId34"/>
    <p:sldId id="1356" r:id="rId35"/>
    <p:sldId id="1357" r:id="rId36"/>
    <p:sldId id="1358" r:id="rId37"/>
    <p:sldId id="1359" r:id="rId38"/>
    <p:sldId id="1360" r:id="rId39"/>
    <p:sldId id="1361" r:id="rId40"/>
    <p:sldId id="1362" r:id="rId41"/>
    <p:sldId id="1363" r:id="rId42"/>
    <p:sldId id="1364" r:id="rId43"/>
    <p:sldId id="1365" r:id="rId44"/>
    <p:sldId id="1366" r:id="rId45"/>
    <p:sldId id="1367" r:id="rId46"/>
    <p:sldId id="1368" r:id="rId47"/>
    <p:sldId id="1369" r:id="rId48"/>
    <p:sldId id="1370" r:id="rId49"/>
    <p:sldId id="1371" r:id="rId50"/>
    <p:sldId id="1372" r:id="rId51"/>
    <p:sldId id="1373" r:id="rId52"/>
    <p:sldId id="1374" r:id="rId53"/>
    <p:sldId id="1375" r:id="rId54"/>
    <p:sldId id="1376" r:id="rId55"/>
    <p:sldId id="1377" r:id="rId56"/>
    <p:sldId id="1378" r:id="rId57"/>
    <p:sldId id="1379" r:id="rId58"/>
    <p:sldId id="1380" r:id="rId59"/>
    <p:sldId id="1381" r:id="rId60"/>
    <p:sldId id="1382" r:id="rId61"/>
    <p:sldId id="1383" r:id="rId62"/>
    <p:sldId id="1384" r:id="rId63"/>
    <p:sldId id="1385" r:id="rId64"/>
    <p:sldId id="1386" r:id="rId65"/>
    <p:sldId id="1387" r:id="rId66"/>
    <p:sldId id="1388" r:id="rId67"/>
    <p:sldId id="1389" r:id="rId68"/>
    <p:sldId id="1390" r:id="rId69"/>
    <p:sldId id="1391" r:id="rId70"/>
    <p:sldId id="1392" r:id="rId71"/>
    <p:sldId id="1393" r:id="rId72"/>
    <p:sldId id="1394" r:id="rId73"/>
    <p:sldId id="1395" r:id="rId74"/>
    <p:sldId id="1396" r:id="rId75"/>
    <p:sldId id="1397" r:id="rId76"/>
    <p:sldId id="1398" r:id="rId77"/>
    <p:sldId id="1399" r:id="rId78"/>
    <p:sldId id="1400" r:id="rId79"/>
    <p:sldId id="1401" r:id="rId80"/>
    <p:sldId id="1110" r:id="rId81"/>
    <p:sldId id="1279" r:id="rId82"/>
    <p:sldId id="1280" r:id="rId83"/>
    <p:sldId id="1281" r:id="rId84"/>
    <p:sldId id="1282" r:id="rId85"/>
    <p:sldId id="1283" r:id="rId86"/>
    <p:sldId id="1284" r:id="rId87"/>
    <p:sldId id="1285" r:id="rId88"/>
    <p:sldId id="1286" r:id="rId89"/>
    <p:sldId id="1287" r:id="rId90"/>
    <p:sldId id="1288" r:id="rId91"/>
    <p:sldId id="1289" r:id="rId92"/>
    <p:sldId id="1290" r:id="rId93"/>
    <p:sldId id="1291" r:id="rId94"/>
    <p:sldId id="1292" r:id="rId95"/>
    <p:sldId id="1293" r:id="rId96"/>
    <p:sldId id="1294" r:id="rId97"/>
    <p:sldId id="1295" r:id="rId98"/>
    <p:sldId id="1296" r:id="rId99"/>
    <p:sldId id="1297" r:id="rId100"/>
    <p:sldId id="1298" r:id="rId101"/>
    <p:sldId id="1299" r:id="rId102"/>
    <p:sldId id="1300" r:id="rId103"/>
    <p:sldId id="1301" r:id="rId104"/>
    <p:sldId id="1302" r:id="rId105"/>
    <p:sldId id="1303" r:id="rId106"/>
    <p:sldId id="1304" r:id="rId107"/>
    <p:sldId id="1305" r:id="rId108"/>
    <p:sldId id="1306" r:id="rId109"/>
    <p:sldId id="1307" r:id="rId110"/>
    <p:sldId id="1308" r:id="rId111"/>
    <p:sldId id="1309" r:id="rId112"/>
    <p:sldId id="1310" r:id="rId113"/>
    <p:sldId id="1311" r:id="rId114"/>
    <p:sldId id="1312" r:id="rId115"/>
    <p:sldId id="1313" r:id="rId116"/>
    <p:sldId id="1314" r:id="rId117"/>
    <p:sldId id="1315" r:id="rId118"/>
    <p:sldId id="1316" r:id="rId119"/>
    <p:sldId id="1317" r:id="rId120"/>
    <p:sldId id="1318" r:id="rId121"/>
    <p:sldId id="1319" r:id="rId122"/>
    <p:sldId id="1320" r:id="rId123"/>
    <p:sldId id="1321" r:id="rId124"/>
    <p:sldId id="1322" r:id="rId125"/>
    <p:sldId id="1323" r:id="rId126"/>
    <p:sldId id="1145" r:id="rId127"/>
    <p:sldId id="1146" r:id="rId1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7"/>
    <a:srgbClr val="009900"/>
    <a:srgbClr val="F8E8A6"/>
    <a:srgbClr val="FF0000"/>
    <a:srgbClr val="CCFF99"/>
    <a:srgbClr val="99FF66"/>
    <a:srgbClr val="66FF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71443" autoAdjust="0"/>
  </p:normalViewPr>
  <p:slideViewPr>
    <p:cSldViewPr snapToGrid="0">
      <p:cViewPr varScale="1">
        <p:scale>
          <a:sx n="94" d="100"/>
          <a:sy n="94" d="100"/>
        </p:scale>
        <p:origin x="-24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52" y="-1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D5B5566-F8D9-4800-AE25-F7178A70A520}" type="datetimeFigureOut">
              <a:rPr lang="ja-JP" altLang="en-US"/>
              <a:pPr>
                <a:defRPr/>
              </a:pPr>
              <a:t>2014/3/28</a:t>
            </a:fld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B9148FB-9880-4E08-AB36-D1FF20AEE85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7D7716C-1E53-4C1F-99D2-5DB180109E3A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FF14AD0-6944-4111-A474-B74A2A3346A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0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0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0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2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4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6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8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1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3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7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9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1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3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5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7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9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1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3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5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7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9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17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421763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A09EC5-8A1D-445E-95D1-B2F790D54891}" type="slidenum">
              <a:rPr lang="ja-JP" altLang="en-US" sz="1200"/>
              <a:pPr algn="r"/>
              <a:t>127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8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2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9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3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3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5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5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7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0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6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4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6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3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8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8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8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8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3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5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7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9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ja-JP" alt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2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7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9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ja-JP" alt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0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0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9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ja-JP" alt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4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6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8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0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2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4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9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0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2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4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6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9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0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2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4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8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0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2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4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6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8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0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2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4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4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64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2366467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E1DBCA-B178-4488-87B3-1F770FB143BB}" type="slidenum">
              <a:rPr lang="ja-JP" altLang="en-US" sz="1200"/>
              <a:pPr algn="r"/>
              <a:t>89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8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0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2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2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2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2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4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6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8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0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DBFB-3A4A-4F70-B5E5-8B9853CE5B1A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7B5E-4A0F-403E-9451-4A7FD4D1058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016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7926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289D-5357-413C-BCD5-2A8BC3D20370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B4CB-DA15-4F2E-8C4B-241A50C9BDC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016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257300"/>
            <a:ext cx="8229600" cy="47926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1A8C-32F6-4D8E-B996-AA60CB88AB86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AFD7-AE2A-4981-B309-3789BCF8AA1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7428-B772-428A-8FA4-ED888DADCD97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8786-EC09-457A-A3FA-2BB5850762B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8888" y="6475413"/>
            <a:ext cx="65643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477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079F12C-EEE0-4DF3-A4E6-7B15B94CDA84}" type="datetimeFigureOut">
              <a:rPr lang="ja-JP" altLang="en-US"/>
              <a:pPr>
                <a:defRPr/>
              </a:pPr>
              <a:t>2014/3/28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505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9EF6A27-6181-42CB-AF84-7FD595007A1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033" name="Picture 16" descr="title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34113"/>
            <a:ext cx="25558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HGPｺﾞｼｯｸM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rebuchet MS" pitchFamily="34" charset="0"/>
          <a:ea typeface="HGPｺﾞｼｯｸM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rebuchet MS" pitchFamily="34" charset="0"/>
          <a:ea typeface="HGPｺﾞｼｯｸM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rebuchet MS" pitchFamily="34" charset="0"/>
          <a:ea typeface="HGPｺﾞｼｯｸM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rebuchet MS" pitchFamily="34" charset="0"/>
          <a:ea typeface="HGPｺﾞｼｯｸM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rebuchet MS" pitchFamily="34" charset="0"/>
          <a:ea typeface="HGPｺﾞｼｯｸM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rebuchet MS" pitchFamily="34" charset="0"/>
          <a:ea typeface="HGPｺﾞｼｯｸM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rebuchet MS" pitchFamily="34" charset="0"/>
          <a:ea typeface="HGPｺﾞｼｯｸM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rebuchet MS" pitchFamily="34" charset="0"/>
          <a:ea typeface="HGPｺﾞｼｯｸM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rebuchet MS" pitchFamily="34" charset="0"/>
          <a:ea typeface="HGPｺﾞｼｯｸM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6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7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8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9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0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1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2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6.bin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______5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__1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______6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______7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______8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______9.xls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___2.xls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______10.xls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______11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______1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______13.xls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97-2003_______14.xls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______15.xls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97-2003_______16.xls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___3.xls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______4.xls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 descr="DSC_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03200"/>
            <a:ext cx="7454900" cy="1470025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GPｺﾞｼｯｸM" pitchFamily="50" charset="-128"/>
              </a:rPr>
              <a:t>モバイル</a:t>
            </a:r>
            <a:r>
              <a:rPr lang="en-US" altLang="ja-JP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GPU</a:t>
            </a:r>
            <a:r>
              <a:rPr lang="ja-JP" altLang="en-US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における</a:t>
            </a:r>
            <a:r>
              <a:rPr lang="ja-JP" altLang="en-US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GPｺﾞｼｯｸM" pitchFamily="50" charset="-128"/>
              </a:rPr>
              <a:t>ハイエンド</a:t>
            </a:r>
            <a:br>
              <a:rPr lang="ja-JP" altLang="en-US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GPｺﾞｼｯｸM" pitchFamily="50" charset="-128"/>
              </a:rPr>
            </a:br>
            <a:r>
              <a:rPr lang="ja-JP" altLang="en-US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GPｺﾞｼｯｸM" pitchFamily="50" charset="-128"/>
              </a:rPr>
              <a:t>レンダリングエンジン開発事例</a:t>
            </a:r>
          </a:p>
        </p:txBody>
      </p:sp>
      <p:sp>
        <p:nvSpPr>
          <p:cNvPr id="3" name="タイトル 1"/>
          <p:cNvSpPr>
            <a:spLocks/>
          </p:cNvSpPr>
          <p:nvPr/>
        </p:nvSpPr>
        <p:spPr bwMode="auto">
          <a:xfrm>
            <a:off x="3797300" y="5667375"/>
            <a:ext cx="534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ebuchet MS" pitchFamily="34" charset="0"/>
                <a:ea typeface="HGPｺﾞｼｯｸM" pitchFamily="50" charset="-128"/>
              </a:rPr>
              <a:t>（株）トライエース 研究開発部</a:t>
            </a:r>
            <a:br>
              <a:rPr lang="ja-JP" altLang="en-US" sz="3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ebuchet MS" pitchFamily="34" charset="0"/>
                <a:ea typeface="HGPｺﾞｼｯｸM" pitchFamily="50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ebuchet MS" pitchFamily="34" charset="0"/>
                <a:ea typeface="HGPｺﾞｼｯｸM" pitchFamily="50" charset="-128"/>
              </a:rPr>
              <a:t>            永野</a:t>
            </a:r>
            <a:r>
              <a:rPr lang="ja-JP" altLang="en-US" sz="3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ebuchet MS" pitchFamily="34" charset="0"/>
                <a:ea typeface="HGPｺﾞｼｯｸM" pitchFamily="50" charset="-128"/>
              </a:rPr>
              <a:t>和博　大嶋貴史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開発環境</a:t>
            </a:r>
          </a:p>
        </p:txBody>
      </p:sp>
      <p:sp>
        <p:nvSpPr>
          <p:cNvPr id="879618" name="Rectangle 3"/>
          <p:cNvSpPr>
            <a:spLocks noGrp="1"/>
          </p:cNvSpPr>
          <p:nvPr>
            <p:ph type="body" idx="1"/>
          </p:nvPr>
        </p:nvSpPr>
        <p:spPr>
          <a:xfrm>
            <a:off x="457200" y="1409700"/>
            <a:ext cx="8229600" cy="4792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 dirty="0" smtClean="0"/>
              <a:t>現在の</a:t>
            </a:r>
            <a:r>
              <a:rPr lang="en-US" altLang="ja-JP" sz="2800" dirty="0" smtClean="0"/>
              <a:t>EGL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GLES2</a:t>
            </a:r>
            <a:r>
              <a:rPr lang="ja-JP" altLang="en-US" sz="2800" dirty="0" smtClean="0"/>
              <a:t>の状態を出力する関数を作る</a:t>
            </a:r>
            <a:endParaRPr lang="en-US" altLang="ja-JP" sz="2800" dirty="0" smtClean="0"/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特に</a:t>
            </a:r>
            <a:r>
              <a:rPr lang="en-US" altLang="ja-JP" sz="2400" dirty="0" smtClean="0"/>
              <a:t>Android</a:t>
            </a:r>
            <a:r>
              <a:rPr lang="ja-JP" altLang="en-US" sz="2400" dirty="0" smtClean="0"/>
              <a:t>に有用</a:t>
            </a:r>
            <a:endParaRPr lang="en-US" altLang="ja-JP" sz="2400" dirty="0" smtClean="0"/>
          </a:p>
          <a:p>
            <a:pPr>
              <a:lnSpc>
                <a:spcPct val="80000"/>
              </a:lnSpc>
            </a:pPr>
            <a:r>
              <a:rPr lang="ja-JP" altLang="en-US" sz="2800" dirty="0" smtClean="0"/>
              <a:t>妥当性</a:t>
            </a:r>
            <a:r>
              <a:rPr lang="en-US" altLang="ja-JP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err="1" smtClean="0"/>
              <a:t>glIsOOOO</a:t>
            </a:r>
            <a:r>
              <a:rPr lang="en-US" altLang="ja-JP" sz="2400" dirty="0" smtClean="0"/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err="1" smtClean="0"/>
              <a:t>glValidateProgram</a:t>
            </a:r>
            <a:r>
              <a:rPr lang="en-US" altLang="ja-JP" sz="2400" dirty="0" smtClean="0"/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err="1" smtClean="0"/>
              <a:t>glCheckFramebufferStatus</a:t>
            </a:r>
            <a:r>
              <a:rPr lang="en-US" altLang="ja-JP" sz="2400" dirty="0" smtClean="0"/>
              <a:t>()</a:t>
            </a:r>
          </a:p>
          <a:p>
            <a:pPr>
              <a:lnSpc>
                <a:spcPct val="80000"/>
              </a:lnSpc>
            </a:pPr>
            <a:r>
              <a:rPr lang="ja-JP" altLang="en-US" sz="2800" dirty="0" smtClean="0"/>
              <a:t>エラー</a:t>
            </a:r>
            <a:r>
              <a:rPr lang="en-US" altLang="ja-JP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err="1" smtClean="0"/>
              <a:t>glGetError</a:t>
            </a:r>
            <a:r>
              <a:rPr lang="en-US" altLang="ja-JP" sz="2400" dirty="0" smtClean="0"/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err="1" smtClean="0"/>
              <a:t>eglGetError</a:t>
            </a:r>
            <a:r>
              <a:rPr lang="en-US" altLang="ja-JP" sz="2400" dirty="0" smtClean="0"/>
              <a:t>()</a:t>
            </a:r>
          </a:p>
          <a:p>
            <a:pPr>
              <a:lnSpc>
                <a:spcPct val="80000"/>
              </a:lnSpc>
            </a:pPr>
            <a:r>
              <a:rPr lang="ja-JP" altLang="en-US" sz="2800" dirty="0" smtClean="0"/>
              <a:t>エラーを出力する際は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現在のスレッド情報も含める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ID</a:t>
            </a:r>
            <a:r>
              <a:rPr lang="ja-JP" altLang="en-US" sz="2400" dirty="0" smtClean="0"/>
              <a:t>又は名前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GLES2</a:t>
            </a:r>
            <a:r>
              <a:rPr lang="ja-JP" altLang="en-US" sz="2400" dirty="0" smtClean="0"/>
              <a:t>のコンテキスト</a:t>
            </a:r>
            <a:r>
              <a:rPr lang="en-US" altLang="ja-JP" sz="2400" dirty="0" smtClean="0"/>
              <a:t>ID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</a:t>
            </a:r>
          </a:p>
        </p:txBody>
      </p:sp>
      <p:graphicFrame>
        <p:nvGraphicFramePr>
          <p:cNvPr id="216166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9175"/>
          <a:ext cx="8343900" cy="3095625"/>
        </p:xfrm>
        <a:graphic>
          <a:graphicData uri="http://schemas.openxmlformats.org/presentationml/2006/ole">
            <p:oleObj spid="_x0000_s3040258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3"/>
          <p:cNvGrpSpPr/>
          <p:nvPr/>
        </p:nvGrpSpPr>
        <p:grpSpPr>
          <a:xfrm>
            <a:off x="1617800" y="1892300"/>
            <a:ext cx="4224690" cy="1549260"/>
            <a:chOff x="1617800" y="1930400"/>
            <a:chExt cx="4224690" cy="1549260"/>
          </a:xfrm>
        </p:grpSpPr>
        <p:sp>
          <p:nvSpPr>
            <p:cNvPr id="15" name="正方形/長方形 14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30039"/>
            <a:ext cx="1100926" cy="401660"/>
            <a:chOff x="7497100" y="4320000"/>
            <a:chExt cx="1308700" cy="504000"/>
          </a:xfrm>
        </p:grpSpPr>
        <p:sp>
          <p:nvSpPr>
            <p:cNvPr id="30" name="正方形/長方形 29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左矢印 31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</a:t>
            </a:r>
          </a:p>
        </p:txBody>
      </p:sp>
      <p:graphicFrame>
        <p:nvGraphicFramePr>
          <p:cNvPr id="216166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9175"/>
          <a:ext cx="8343900" cy="3095625"/>
        </p:xfrm>
        <a:graphic>
          <a:graphicData uri="http://schemas.openxmlformats.org/presentationml/2006/ole">
            <p:oleObj spid="_x0000_s3041282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6"/>
          <p:cNvGrpSpPr/>
          <p:nvPr/>
        </p:nvGrpSpPr>
        <p:grpSpPr>
          <a:xfrm>
            <a:off x="5681000" y="2530039"/>
            <a:ext cx="1100926" cy="401660"/>
            <a:chOff x="7497100" y="4320000"/>
            <a:chExt cx="1308700" cy="504000"/>
          </a:xfrm>
        </p:grpSpPr>
        <p:sp>
          <p:nvSpPr>
            <p:cNvPr id="23" name="正方形/長方形 2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右矢印 13"/>
          <p:cNvSpPr/>
          <p:nvPr/>
        </p:nvSpPr>
        <p:spPr>
          <a:xfrm>
            <a:off x="2412000" y="10527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3" name="グループ化 14"/>
          <p:cNvGrpSpPr/>
          <p:nvPr/>
        </p:nvGrpSpPr>
        <p:grpSpPr>
          <a:xfrm>
            <a:off x="1617800" y="1892300"/>
            <a:ext cx="4224690" cy="1549260"/>
            <a:chOff x="1617800" y="1930400"/>
            <a:chExt cx="4224690" cy="1549260"/>
          </a:xfrm>
        </p:grpSpPr>
        <p:sp>
          <p:nvSpPr>
            <p:cNvPr id="22" name="正方形/長方形 21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</a:t>
            </a:r>
          </a:p>
        </p:txBody>
      </p:sp>
      <p:graphicFrame>
        <p:nvGraphicFramePr>
          <p:cNvPr id="216166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9175"/>
          <a:ext cx="8343900" cy="3095625"/>
        </p:xfrm>
        <a:graphic>
          <a:graphicData uri="http://schemas.openxmlformats.org/presentationml/2006/ole">
            <p:oleObj spid="_x0000_s3042306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6"/>
          <p:cNvGrpSpPr/>
          <p:nvPr/>
        </p:nvGrpSpPr>
        <p:grpSpPr>
          <a:xfrm>
            <a:off x="5681000" y="2530039"/>
            <a:ext cx="1100926" cy="401660"/>
            <a:chOff x="7497100" y="4320000"/>
            <a:chExt cx="1308700" cy="504000"/>
          </a:xfrm>
        </p:grpSpPr>
        <p:sp>
          <p:nvSpPr>
            <p:cNvPr id="22" name="正方形/長方形 21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右矢印 25"/>
          <p:cNvSpPr/>
          <p:nvPr/>
        </p:nvSpPr>
        <p:spPr>
          <a:xfrm>
            <a:off x="2412000" y="10527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3" name="グループ化 26"/>
          <p:cNvGrpSpPr/>
          <p:nvPr/>
        </p:nvGrpSpPr>
        <p:grpSpPr>
          <a:xfrm>
            <a:off x="1617800" y="1892300"/>
            <a:ext cx="4224690" cy="1549260"/>
            <a:chOff x="1617800" y="1930400"/>
            <a:chExt cx="4224690" cy="1549260"/>
          </a:xfrm>
        </p:grpSpPr>
        <p:sp>
          <p:nvSpPr>
            <p:cNvPr id="28" name="正方形/長方形 27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sp>
        <p:nvSpPr>
          <p:cNvPr id="2381826" name="Rectangle 3"/>
          <p:cNvSpPr>
            <a:spLocks/>
          </p:cNvSpPr>
          <p:nvPr/>
        </p:nvSpPr>
        <p:spPr bwMode="auto">
          <a:xfrm>
            <a:off x="401638" y="1150938"/>
            <a:ext cx="840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>early-z cull </a:t>
            </a: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調査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000" dirty="0">
                <a:latin typeface="Trebuchet MS" pitchFamily="34" charset="0"/>
                <a:ea typeface="HGPｺﾞｼｯｸM" pitchFamily="50" charset="-128"/>
              </a:rPr>
              <a:t>オーバードローテスト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dirty="0">
                <a:latin typeface="Trebuchet MS" pitchFamily="34" charset="0"/>
                <a:ea typeface="HGPｺﾞｼｯｸM" pitchFamily="50" charset="-128"/>
              </a:rPr>
              <a:t>不透明オブジェクト</a:t>
            </a:r>
            <a:r>
              <a:rPr lang="en-US" altLang="ja-JP" dirty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dirty="0">
                <a:latin typeface="Trebuchet MS" pitchFamily="34" charset="0"/>
                <a:ea typeface="HGPｺﾞｼｯｸM" pitchFamily="50" charset="-128"/>
              </a:rPr>
              <a:t>パンチスルーオブジェクトを交互に６ポリゴン描画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dirty="0">
                <a:latin typeface="Trebuchet MS" pitchFamily="34" charset="0"/>
                <a:ea typeface="HGPｺﾞｼｯｸM" pitchFamily="50" charset="-128"/>
              </a:rPr>
              <a:t>パンチスルーオブジェクトから描画した場合</a:t>
            </a:r>
            <a:r>
              <a:rPr lang="ja-JP" altLang="en-US" dirty="0" smtClean="0">
                <a:latin typeface="Trebuchet MS" pitchFamily="34" charset="0"/>
                <a:ea typeface="HGPｺﾞｼｯｸM" pitchFamily="50" charset="-128"/>
              </a:rPr>
              <a:t>と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,</a:t>
            </a:r>
            <a:r>
              <a:rPr lang="en-US" altLang="ja-JP" dirty="0" smtClean="0">
                <a:latin typeface="Trebuchet MS" pitchFamily="34" charset="0"/>
                <a:ea typeface="HGPｺﾞｼｯｸM" pitchFamily="50" charset="-128"/>
              </a:rPr>
              <a:t> </a:t>
            </a:r>
            <a:r>
              <a:rPr lang="ja-JP" altLang="en-US" dirty="0" smtClean="0">
                <a:latin typeface="Trebuchet MS" pitchFamily="34" charset="0"/>
                <a:ea typeface="HGPｺﾞｼｯｸM" pitchFamily="50" charset="-128"/>
              </a:rPr>
              <a:t>不透明</a:t>
            </a:r>
            <a:r>
              <a:rPr lang="ja-JP" altLang="en-US" dirty="0">
                <a:latin typeface="Trebuchet MS" pitchFamily="34" charset="0"/>
                <a:ea typeface="HGPｺﾞｼｯｸM" pitchFamily="50" charset="-128"/>
              </a:rPr>
              <a:t>オブジェクトから描画した場合を比較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ja-JP" dirty="0">
              <a:latin typeface="Trebuchet MS" pitchFamily="34" charset="0"/>
              <a:ea typeface="HGPｺﾞｼｯｸM" pitchFamily="50" charset="-128"/>
            </a:endParaRPr>
          </a:p>
        </p:txBody>
      </p:sp>
      <p:grpSp>
        <p:nvGrpSpPr>
          <p:cNvPr id="2" name="グループ化 13"/>
          <p:cNvGrpSpPr/>
          <p:nvPr/>
        </p:nvGrpSpPr>
        <p:grpSpPr>
          <a:xfrm>
            <a:off x="1440000" y="3600000"/>
            <a:ext cx="5580000" cy="2160000"/>
            <a:chOff x="1440000" y="3600000"/>
            <a:chExt cx="5580000" cy="2160000"/>
          </a:xfrm>
        </p:grpSpPr>
        <p:sp>
          <p:nvSpPr>
            <p:cNvPr id="5" name="正方形/長方形 4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prstDash val="solid"/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0"/>
          <p:cNvGrpSpPr/>
          <p:nvPr/>
        </p:nvGrpSpPr>
        <p:grpSpPr>
          <a:xfrm>
            <a:off x="7014500" y="4447000"/>
            <a:ext cx="1308700" cy="504000"/>
            <a:chOff x="7497100" y="4320000"/>
            <a:chExt cx="1308700" cy="504000"/>
          </a:xfrm>
        </p:grpSpPr>
        <p:sp>
          <p:nvSpPr>
            <p:cNvPr id="12" name="正方形/長方形 11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3330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7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右矢印 18"/>
          <p:cNvSpPr/>
          <p:nvPr/>
        </p:nvSpPr>
        <p:spPr>
          <a:xfrm>
            <a:off x="2412000" y="10908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4354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7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右矢印 18"/>
          <p:cNvSpPr/>
          <p:nvPr/>
        </p:nvSpPr>
        <p:spPr>
          <a:xfrm>
            <a:off x="2412000" y="10908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5378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7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左矢印 14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6402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7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左矢印 14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7426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5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左矢印 14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4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</a:t>
            </a:r>
            <a:r>
              <a:rPr lang="ja-JP" altLang="en-US" smtClean="0">
                <a:effectLst/>
                <a:latin typeface="HGPｺﾞｼｯｸM" pitchFamily="50" charset="-128"/>
              </a:rPr>
              <a:t>＆</a:t>
            </a:r>
            <a:r>
              <a:rPr lang="ja-JP" altLang="en-US" smtClean="0">
                <a:effectLst/>
              </a:rPr>
              <a:t>パンチスルー</a:t>
            </a:r>
          </a:p>
        </p:txBody>
      </p:sp>
      <p:graphicFrame>
        <p:nvGraphicFramePr>
          <p:cNvPr id="216576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7588"/>
          <a:ext cx="8343900" cy="3095625"/>
        </p:xfrm>
        <a:graphic>
          <a:graphicData uri="http://schemas.openxmlformats.org/presentationml/2006/ole">
            <p:oleObj spid="_x0000_s3048450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5"/>
          <p:cNvGrpSpPr/>
          <p:nvPr/>
        </p:nvGrpSpPr>
        <p:grpSpPr>
          <a:xfrm>
            <a:off x="1617800" y="1930400"/>
            <a:ext cx="4224690" cy="1549260"/>
            <a:chOff x="1617800" y="1930400"/>
            <a:chExt cx="4224690" cy="1549260"/>
          </a:xfrm>
        </p:grpSpPr>
        <p:sp>
          <p:nvSpPr>
            <p:cNvPr id="6" name="正方形/長方形 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3" name="正方形/長方形 1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左矢印 14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開発を始める前に</a:t>
            </a: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達成目標</a:t>
            </a:r>
            <a:r>
              <a:rPr lang="ja-JP" altLang="en-US" dirty="0" smtClean="0">
                <a:latin typeface="HGPｺﾞｼｯｸM" pitchFamily="50" charset="-128"/>
              </a:rPr>
              <a:t> </a:t>
            </a:r>
            <a:endParaRPr lang="ja-JP" altLang="en-US" u="sng" dirty="0" smtClean="0">
              <a:latin typeface="HGPｺﾞｼｯｸM" pitchFamily="50" charset="-128"/>
            </a:endParaRP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開発環境</a:t>
            </a:r>
          </a:p>
          <a:p>
            <a:pPr lvl="1">
              <a:defRPr/>
            </a:pPr>
            <a:r>
              <a:rPr lang="ja-JP" altLang="en-US" u="sng" dirty="0" smtClean="0">
                <a:latin typeface="HGPｺﾞｼｯｸM" pitchFamily="50" charset="-128"/>
              </a:rPr>
              <a:t>スケーラビリティを意識する</a:t>
            </a:r>
          </a:p>
          <a:p>
            <a:pPr lvl="1">
              <a:defRPr/>
            </a:pPr>
            <a:endParaRPr lang="ja-JP" altLang="en-U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パンチスルーオブジェクト描画順</a:t>
            </a:r>
          </a:p>
        </p:txBody>
      </p:sp>
      <p:sp>
        <p:nvSpPr>
          <p:cNvPr id="23859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ja-JP" dirty="0" smtClean="0"/>
              <a:t>Mali 400 MP</a:t>
            </a:r>
          </a:p>
          <a:p>
            <a:pPr lvl="1"/>
            <a:r>
              <a:rPr lang="ja-JP" altLang="en-US" dirty="0" smtClean="0"/>
              <a:t>不透明オブジェクトの後に描画</a:t>
            </a:r>
          </a:p>
          <a:p>
            <a:pPr lvl="2"/>
            <a:r>
              <a:rPr lang="ja-JP" altLang="en-US" dirty="0" smtClean="0"/>
              <a:t>手前から描画</a:t>
            </a:r>
          </a:p>
          <a:p>
            <a:r>
              <a:rPr lang="en-US" altLang="ja-JP" dirty="0" err="1" smtClean="0"/>
              <a:t>Adreno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err="1" smtClean="0"/>
              <a:t>Tegra</a:t>
            </a:r>
            <a:r>
              <a:rPr lang="en-US" altLang="ja-JP" dirty="0" smtClean="0"/>
              <a:t> 3</a:t>
            </a:r>
          </a:p>
          <a:p>
            <a:pPr lvl="1"/>
            <a:r>
              <a:rPr lang="ja-JP" altLang="en-US" dirty="0" smtClean="0"/>
              <a:t>不透明オブジェクトより先に描画</a:t>
            </a:r>
          </a:p>
          <a:p>
            <a:pPr lvl="2"/>
            <a:r>
              <a:rPr lang="ja-JP" altLang="en-US" dirty="0" smtClean="0"/>
              <a:t>不透明はパンチスルーに陰面消去された場合</a:t>
            </a:r>
            <a:br>
              <a:rPr lang="ja-JP" altLang="en-US" dirty="0" smtClean="0"/>
            </a:br>
            <a:r>
              <a:rPr lang="ja-JP" altLang="en-US" dirty="0" smtClean="0"/>
              <a:t>オーバードローが発生しないため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常にオーバードローが発生する</a:t>
            </a:r>
          </a:p>
          <a:p>
            <a:pPr lvl="3"/>
            <a:r>
              <a:rPr lang="ja-JP" altLang="en-US" dirty="0" smtClean="0"/>
              <a:t>描画順を考慮する必要はない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6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パンチスルーオブジェクト描画順</a:t>
            </a:r>
          </a:p>
        </p:txBody>
      </p:sp>
      <p:sp>
        <p:nvSpPr>
          <p:cNvPr id="23879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ja-JP" dirty="0" smtClean="0"/>
              <a:t>Mali T604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err="1" smtClean="0"/>
              <a:t>Tegra</a:t>
            </a:r>
            <a:r>
              <a:rPr lang="en-US" altLang="ja-JP" dirty="0" smtClean="0"/>
              <a:t> 4</a:t>
            </a:r>
          </a:p>
          <a:p>
            <a:pPr lvl="1"/>
            <a:r>
              <a:rPr lang="ja-JP" altLang="en-US" dirty="0" smtClean="0"/>
              <a:t>一般的なケースと同じ</a:t>
            </a:r>
            <a:endParaRPr lang="en-US" altLang="ja-JP" dirty="0" smtClean="0"/>
          </a:p>
          <a:p>
            <a:r>
              <a:rPr lang="en-US" altLang="ja-JP" dirty="0" err="1" smtClean="0"/>
              <a:t>PowerVR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不透明とパンチスルーオブジェクトを分けて描画</a:t>
            </a:r>
          </a:p>
          <a:p>
            <a:pPr lvl="2"/>
            <a:r>
              <a:rPr lang="ja-JP" altLang="en-US" dirty="0" smtClean="0"/>
              <a:t>不透明オブジェクトのみの場合はオーバードローが発生しないため</a:t>
            </a:r>
          </a:p>
          <a:p>
            <a:pPr lvl="2"/>
            <a:r>
              <a:rPr lang="ja-JP" altLang="en-US" dirty="0" smtClean="0"/>
              <a:t>不透明オブジェクトの前後どちらで描画するのかは</a:t>
            </a:r>
            <a:br>
              <a:rPr lang="ja-JP" altLang="en-US" dirty="0" smtClean="0"/>
            </a:br>
            <a:r>
              <a:rPr lang="ja-JP" altLang="en-US" dirty="0" smtClean="0"/>
              <a:t>不透明オブジェクトとのオーバードロー次第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手前から描画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7" name="Text Box 19"/>
          <p:cNvSpPr txBox="1">
            <a:spLocks noChangeArrowheads="1"/>
          </p:cNvSpPr>
          <p:nvPr/>
        </p:nvSpPr>
        <p:spPr bwMode="auto">
          <a:xfrm>
            <a:off x="3128400" y="1108075"/>
            <a:ext cx="2880000" cy="52181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latin typeface="Trebuchet MS" pitchFamily="34" charset="0"/>
              </a:rPr>
              <a:t>Adreno</a:t>
            </a:r>
            <a:r>
              <a:rPr lang="en-US" altLang="ja-JP" sz="3200" dirty="0" smtClean="0">
                <a:latin typeface="HGPｺﾞｼｯｸM" pitchFamily="50" charset="-128"/>
                <a:ea typeface="HGPｺﾞｼｯｸM" pitchFamily="50" charset="-128"/>
              </a:rPr>
              <a:t>,</a:t>
            </a:r>
            <a:r>
              <a:rPr lang="en-US" altLang="ja-JP" sz="3200" dirty="0" smtClean="0">
                <a:latin typeface="Trebuchet MS" pitchFamily="34" charset="0"/>
              </a:rPr>
              <a:t>Tegra3</a:t>
            </a:r>
            <a:endParaRPr lang="en-US" altLang="ja-JP" sz="3200" dirty="0">
              <a:latin typeface="Trebuchet MS" pitchFamily="34" charset="0"/>
            </a:endParaRPr>
          </a:p>
        </p:txBody>
      </p:sp>
      <p:sp>
        <p:nvSpPr>
          <p:cNvPr id="239001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オブジェクト描画順まとめ</a:t>
            </a:r>
          </a:p>
        </p:txBody>
      </p:sp>
      <p:sp>
        <p:nvSpPr>
          <p:cNvPr id="2390019" name="Text Box 19"/>
          <p:cNvSpPr txBox="1">
            <a:spLocks noChangeArrowheads="1"/>
          </p:cNvSpPr>
          <p:nvPr/>
        </p:nvSpPr>
        <p:spPr bwMode="auto">
          <a:xfrm>
            <a:off x="266700" y="1112838"/>
            <a:ext cx="2735263" cy="521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latin typeface="Trebuchet MS" pitchFamily="34" charset="0"/>
              </a:rPr>
              <a:t>Mali 400 MP</a:t>
            </a:r>
            <a:endParaRPr lang="en-US" altLang="ja-JP" sz="3200" dirty="0">
              <a:latin typeface="Trebuchet MS" pitchFamily="34" charset="0"/>
            </a:endParaRPr>
          </a:p>
        </p:txBody>
      </p:sp>
      <p:sp>
        <p:nvSpPr>
          <p:cNvPr id="2390020" name="Text Box 9"/>
          <p:cNvSpPr txBox="1">
            <a:spLocks noChangeArrowheads="1"/>
          </p:cNvSpPr>
          <p:nvPr/>
        </p:nvSpPr>
        <p:spPr bwMode="auto">
          <a:xfrm>
            <a:off x="6215063" y="1638300"/>
            <a:ext cx="2519362" cy="809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パンチスルー</a:t>
            </a:r>
          </a:p>
          <a:p>
            <a:pPr algn="ctr"/>
            <a:r>
              <a:rPr lang="ja-JP" altLang="en-US" sz="2000" dirty="0">
                <a:latin typeface="Trebuchet MS" pitchFamily="34" charset="0"/>
                <a:ea typeface="HGPｺﾞｼｯｸM" pitchFamily="50" charset="-128"/>
              </a:rPr>
              <a:t>手前から順に描画</a:t>
            </a:r>
            <a:endParaRPr lang="en-US" altLang="ja-JP" sz="20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21" name="Text Box 14"/>
          <p:cNvSpPr txBox="1">
            <a:spLocks noChangeArrowheads="1"/>
          </p:cNvSpPr>
          <p:nvPr/>
        </p:nvSpPr>
        <p:spPr bwMode="auto">
          <a:xfrm>
            <a:off x="6118225" y="1112838"/>
            <a:ext cx="2706688" cy="521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200">
                <a:latin typeface="Trebuchet MS" pitchFamily="34" charset="0"/>
              </a:rPr>
              <a:t>PowerVR</a:t>
            </a:r>
          </a:p>
        </p:txBody>
      </p:sp>
      <p:sp>
        <p:nvSpPr>
          <p:cNvPr id="2390022" name="Rectangle 3"/>
          <p:cNvSpPr>
            <a:spLocks/>
          </p:cNvSpPr>
          <p:nvPr/>
        </p:nvSpPr>
        <p:spPr bwMode="auto">
          <a:xfrm>
            <a:off x="6215063" y="5356225"/>
            <a:ext cx="2519362" cy="809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半透明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奥から順に描画</a:t>
            </a:r>
          </a:p>
        </p:txBody>
      </p:sp>
      <p:sp>
        <p:nvSpPr>
          <p:cNvPr id="2390023" name="Text Box 9"/>
          <p:cNvSpPr txBox="1">
            <a:spLocks noChangeArrowheads="1"/>
          </p:cNvSpPr>
          <p:nvPr/>
        </p:nvSpPr>
        <p:spPr bwMode="auto">
          <a:xfrm>
            <a:off x="6215063" y="2873375"/>
            <a:ext cx="2519362" cy="8096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不透明</a:t>
            </a:r>
          </a:p>
          <a:p>
            <a:pPr algn="ctr"/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描画順は考慮しない</a:t>
            </a:r>
          </a:p>
        </p:txBody>
      </p:sp>
      <p:sp>
        <p:nvSpPr>
          <p:cNvPr id="2390024" name="Text Box 9"/>
          <p:cNvSpPr txBox="1">
            <a:spLocks noChangeArrowheads="1"/>
          </p:cNvSpPr>
          <p:nvPr/>
        </p:nvSpPr>
        <p:spPr bwMode="auto">
          <a:xfrm>
            <a:off x="6215063" y="4113213"/>
            <a:ext cx="2519362" cy="809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パンチスルー</a:t>
            </a:r>
          </a:p>
          <a:p>
            <a:pPr algn="ctr"/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手前から順に描画</a:t>
            </a:r>
          </a:p>
        </p:txBody>
      </p:sp>
      <p:sp>
        <p:nvSpPr>
          <p:cNvPr id="2390025" name="AutoShape 38"/>
          <p:cNvSpPr>
            <a:spLocks noChangeArrowheads="1"/>
          </p:cNvSpPr>
          <p:nvPr/>
        </p:nvSpPr>
        <p:spPr bwMode="auto">
          <a:xfrm>
            <a:off x="7126288" y="2489200"/>
            <a:ext cx="71913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ja-JP" altLang="en-US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26" name="AutoShape 38"/>
          <p:cNvSpPr>
            <a:spLocks noChangeArrowheads="1"/>
          </p:cNvSpPr>
          <p:nvPr/>
        </p:nvSpPr>
        <p:spPr bwMode="auto">
          <a:xfrm>
            <a:off x="7126288" y="3721100"/>
            <a:ext cx="71913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ja-JP" altLang="en-US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27" name="AutoShape 38"/>
          <p:cNvSpPr>
            <a:spLocks noChangeArrowheads="1"/>
          </p:cNvSpPr>
          <p:nvPr/>
        </p:nvSpPr>
        <p:spPr bwMode="auto">
          <a:xfrm>
            <a:off x="7126288" y="4965700"/>
            <a:ext cx="71913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ja-JP" altLang="en-US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28" name="Text Box 9"/>
          <p:cNvSpPr txBox="1">
            <a:spLocks noChangeArrowheads="1"/>
          </p:cNvSpPr>
          <p:nvPr/>
        </p:nvSpPr>
        <p:spPr bwMode="auto">
          <a:xfrm>
            <a:off x="3316288" y="1787525"/>
            <a:ext cx="2519362" cy="809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パンチスルー</a:t>
            </a:r>
          </a:p>
          <a:p>
            <a:pPr algn="ctr"/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描画順は考慮しない</a:t>
            </a:r>
            <a:endParaRPr lang="en-US" altLang="ja-JP" sz="200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29" name="Rectangle 3"/>
          <p:cNvSpPr>
            <a:spLocks/>
          </p:cNvSpPr>
          <p:nvPr/>
        </p:nvSpPr>
        <p:spPr bwMode="auto">
          <a:xfrm>
            <a:off x="3316288" y="5286375"/>
            <a:ext cx="2519362" cy="809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半透明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奥から順に描画</a:t>
            </a:r>
          </a:p>
        </p:txBody>
      </p:sp>
      <p:sp>
        <p:nvSpPr>
          <p:cNvPr id="2390030" name="Text Box 9"/>
          <p:cNvSpPr txBox="1">
            <a:spLocks noChangeArrowheads="1"/>
          </p:cNvSpPr>
          <p:nvPr/>
        </p:nvSpPr>
        <p:spPr bwMode="auto">
          <a:xfrm>
            <a:off x="3309938" y="3429000"/>
            <a:ext cx="2519362" cy="8096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不透明</a:t>
            </a:r>
          </a:p>
          <a:p>
            <a:pPr algn="ctr"/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手前から順に描画</a:t>
            </a:r>
          </a:p>
        </p:txBody>
      </p:sp>
      <p:sp>
        <p:nvSpPr>
          <p:cNvPr id="2390031" name="AutoShape 7"/>
          <p:cNvSpPr>
            <a:spLocks noChangeArrowheads="1"/>
          </p:cNvSpPr>
          <p:nvPr/>
        </p:nvSpPr>
        <p:spPr bwMode="auto">
          <a:xfrm>
            <a:off x="3863975" y="2652713"/>
            <a:ext cx="1439863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390032" name="AutoShape 7"/>
          <p:cNvSpPr>
            <a:spLocks noChangeArrowheads="1"/>
          </p:cNvSpPr>
          <p:nvPr/>
        </p:nvSpPr>
        <p:spPr bwMode="auto">
          <a:xfrm>
            <a:off x="3863975" y="4383088"/>
            <a:ext cx="1439863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390033" name="Text Box 9"/>
          <p:cNvSpPr txBox="1">
            <a:spLocks noChangeArrowheads="1"/>
          </p:cNvSpPr>
          <p:nvPr/>
        </p:nvSpPr>
        <p:spPr bwMode="auto">
          <a:xfrm>
            <a:off x="388938" y="3429000"/>
            <a:ext cx="2519362" cy="809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パンチスルー</a:t>
            </a:r>
          </a:p>
          <a:p>
            <a:pPr algn="ctr"/>
            <a:r>
              <a:rPr lang="ja-JP" altLang="en-US" dirty="0" smtClean="0">
                <a:latin typeface="Trebuchet MS" pitchFamily="34" charset="0"/>
                <a:ea typeface="HGPｺﾞｼｯｸM" pitchFamily="50" charset="-128"/>
              </a:rPr>
              <a:t>手前から順に描画</a:t>
            </a:r>
            <a:endParaRPr lang="en-US" altLang="ja-JP" dirty="0" smtClean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390034" name="Rectangle 3"/>
          <p:cNvSpPr>
            <a:spLocks/>
          </p:cNvSpPr>
          <p:nvPr/>
        </p:nvSpPr>
        <p:spPr bwMode="auto">
          <a:xfrm>
            <a:off x="388938" y="5286375"/>
            <a:ext cx="2519362" cy="809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半透明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奥から順に描画</a:t>
            </a:r>
          </a:p>
        </p:txBody>
      </p:sp>
      <p:sp>
        <p:nvSpPr>
          <p:cNvPr id="2390035" name="Text Box 9"/>
          <p:cNvSpPr txBox="1">
            <a:spLocks noChangeArrowheads="1"/>
          </p:cNvSpPr>
          <p:nvPr/>
        </p:nvSpPr>
        <p:spPr bwMode="auto">
          <a:xfrm>
            <a:off x="382588" y="1787525"/>
            <a:ext cx="2519362" cy="8096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不透明</a:t>
            </a:r>
          </a:p>
          <a:p>
            <a:pPr algn="ctr"/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手前から順に描画</a:t>
            </a:r>
          </a:p>
        </p:txBody>
      </p:sp>
      <p:sp>
        <p:nvSpPr>
          <p:cNvPr id="2390036" name="AutoShape 7"/>
          <p:cNvSpPr>
            <a:spLocks noChangeArrowheads="1"/>
          </p:cNvSpPr>
          <p:nvPr/>
        </p:nvSpPr>
        <p:spPr bwMode="auto">
          <a:xfrm>
            <a:off x="936625" y="2649538"/>
            <a:ext cx="1439863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390037" name="AutoShape 7"/>
          <p:cNvSpPr>
            <a:spLocks noChangeArrowheads="1"/>
          </p:cNvSpPr>
          <p:nvPr/>
        </p:nvSpPr>
        <p:spPr bwMode="auto">
          <a:xfrm>
            <a:off x="936625" y="4379913"/>
            <a:ext cx="1439863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最適化手法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>
                <a:solidFill>
                  <a:srgbClr val="C5C5C7"/>
                </a:solidFill>
              </a:rPr>
              <a:t>タイルベース</a:t>
            </a:r>
            <a:r>
              <a:rPr lang="en-US" altLang="ja-JP" u="sng" smtClean="0">
                <a:solidFill>
                  <a:srgbClr val="C5C5C7"/>
                </a:solidFill>
              </a:rPr>
              <a:t>GPU</a:t>
            </a:r>
            <a:r>
              <a:rPr lang="ja-JP" altLang="en-US" u="sng" smtClean="0">
                <a:solidFill>
                  <a:srgbClr val="C5C5C7"/>
                </a:solidFill>
              </a:rPr>
              <a:t>最適化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>
                <a:solidFill>
                  <a:srgbClr val="C5C5C7"/>
                </a:solidFill>
              </a:rPr>
              <a:t>オブジェクト描画順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/>
              <a:t>テクスチャフェッチ最適化</a:t>
            </a:r>
          </a:p>
          <a:p>
            <a:pPr lvl="1">
              <a:defRPr/>
            </a:pPr>
            <a:endParaRPr lang="ja-JP" alt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PowerVR</a:t>
            </a:r>
            <a:r>
              <a:rPr lang="ja-JP" altLang="en-US" smtClean="0">
                <a:effectLst/>
              </a:rPr>
              <a:t>テクスチャプリフェッチ</a:t>
            </a:r>
          </a:p>
        </p:txBody>
      </p:sp>
      <p:sp>
        <p:nvSpPr>
          <p:cNvPr id="23941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4806950" cy="439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smtClean="0"/>
              <a:t>プリフェッチ条件</a:t>
            </a:r>
            <a:endParaRPr lang="en-US" altLang="ja-JP" sz="2400" smtClean="0"/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UV</a:t>
            </a:r>
            <a:r>
              <a:rPr lang="ja-JP" altLang="en-US" sz="2000" smtClean="0"/>
              <a:t>を</a:t>
            </a:r>
            <a:r>
              <a:rPr lang="en-US" altLang="ja-JP" sz="2000" smtClean="0"/>
              <a:t>varying</a:t>
            </a:r>
            <a:r>
              <a:rPr lang="ja-JP" altLang="en-US" sz="2000" smtClean="0"/>
              <a:t>から値を変えずに使用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varying</a:t>
            </a:r>
            <a:r>
              <a:rPr lang="ja-JP" altLang="en-US" sz="2000" smtClean="0"/>
              <a:t>のスィズルを</a:t>
            </a:r>
            <a:r>
              <a:rPr lang="en-US" altLang="ja-JP" sz="2000" smtClean="0"/>
              <a:t>x</a:t>
            </a:r>
            <a:r>
              <a:rPr lang="ja-JP" altLang="en-US" sz="2000" smtClean="0"/>
              <a:t>から順に使用</a:t>
            </a:r>
          </a:p>
          <a:p>
            <a:pPr lvl="1">
              <a:lnSpc>
                <a:spcPct val="90000"/>
              </a:lnSpc>
            </a:pPr>
            <a:endParaRPr lang="ja-JP" altLang="en-US" sz="2000" smtClean="0"/>
          </a:p>
          <a:p>
            <a:pPr>
              <a:lnSpc>
                <a:spcPct val="90000"/>
              </a:lnSpc>
            </a:pPr>
            <a:endParaRPr lang="ja-JP" altLang="en-US" sz="2400" smtClean="0"/>
          </a:p>
          <a:p>
            <a:pPr>
              <a:lnSpc>
                <a:spcPct val="90000"/>
              </a:lnSpc>
            </a:pPr>
            <a:r>
              <a:rPr lang="en-US" altLang="ja-JP" sz="2400" smtClean="0">
                <a:solidFill>
                  <a:schemeClr val="bg1"/>
                </a:solidFill>
              </a:rPr>
              <a:t>PowerVR</a:t>
            </a:r>
            <a:r>
              <a:rPr lang="ja-JP" altLang="en-US" sz="2400" smtClean="0">
                <a:solidFill>
                  <a:schemeClr val="bg1"/>
                </a:solidFill>
              </a:rPr>
              <a:t>以外でこのフェッチの</a:t>
            </a:r>
            <a:br>
              <a:rPr lang="ja-JP" altLang="en-US" sz="2400" smtClean="0">
                <a:solidFill>
                  <a:schemeClr val="bg1"/>
                </a:solidFill>
              </a:rPr>
            </a:br>
            <a:r>
              <a:rPr lang="ja-JP" altLang="en-US" sz="2400" smtClean="0">
                <a:solidFill>
                  <a:schemeClr val="bg1"/>
                </a:solidFill>
              </a:rPr>
              <a:t>有効性をポストプロセスで調査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>
                <a:solidFill>
                  <a:schemeClr val="bg1"/>
                </a:solidFill>
              </a:rPr>
              <a:t>¼</a:t>
            </a:r>
            <a:r>
              <a:rPr lang="ja-JP" altLang="en-US" sz="2000" smtClean="0">
                <a:solidFill>
                  <a:schemeClr val="bg1"/>
                </a:solidFill>
              </a:rPr>
              <a:t>ダウンサンプリング</a:t>
            </a:r>
          </a:p>
          <a:p>
            <a:pPr lvl="1">
              <a:lnSpc>
                <a:spcPct val="90000"/>
              </a:lnSpc>
            </a:pPr>
            <a:r>
              <a:rPr lang="ja-JP" altLang="en-US" sz="2000" smtClean="0">
                <a:solidFill>
                  <a:schemeClr val="bg1"/>
                </a:solidFill>
              </a:rPr>
              <a:t>ガウスフィルタ</a:t>
            </a:r>
          </a:p>
        </p:txBody>
      </p:sp>
      <p:sp>
        <p:nvSpPr>
          <p:cNvPr id="2394115" name="Text Box 4"/>
          <p:cNvSpPr txBox="1">
            <a:spLocks noChangeArrowheads="1"/>
          </p:cNvSpPr>
          <p:nvPr/>
        </p:nvSpPr>
        <p:spPr bwMode="auto">
          <a:xfrm>
            <a:off x="5038725" y="1166813"/>
            <a:ext cx="372427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vec2 uv0;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uv1;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uv0)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vec2 uv2 = uv0;	</a:t>
            </a:r>
          </a:p>
          <a:p>
            <a:r>
              <a:rPr lang="en-US" altLang="ja-JP" sz="1600" b="1">
                <a:latin typeface="Courier New" pitchFamily="49" charset="0"/>
              </a:rPr>
              <a:t>uv2 += vec2(0.1, 0.2);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uv2)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uv1.xy)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uv1.zw)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  <a:endParaRPr lang="en-US" altLang="ja-JP" sz="1600" b="1">
              <a:solidFill>
                <a:srgbClr val="FF0000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endParaRPr lang="ja-JP" altLang="en-US" sz="16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PowerVR</a:t>
            </a:r>
            <a:r>
              <a:rPr lang="ja-JP" altLang="en-US" smtClean="0">
                <a:effectLst/>
              </a:rPr>
              <a:t>テクスチャプリフェッチ</a:t>
            </a:r>
          </a:p>
        </p:txBody>
      </p:sp>
      <p:sp>
        <p:nvSpPr>
          <p:cNvPr id="23961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4759325" cy="439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smtClean="0"/>
              <a:t>プリフェッチ条件</a:t>
            </a:r>
            <a:endParaRPr lang="en-US" altLang="ja-JP" sz="2400" smtClean="0"/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UV</a:t>
            </a:r>
            <a:r>
              <a:rPr lang="ja-JP" altLang="en-US" sz="2000" smtClean="0"/>
              <a:t>を</a:t>
            </a:r>
            <a:r>
              <a:rPr lang="en-US" altLang="ja-JP" sz="2000" smtClean="0"/>
              <a:t>varying</a:t>
            </a:r>
            <a:r>
              <a:rPr lang="ja-JP" altLang="en-US" sz="2000" smtClean="0"/>
              <a:t>から値を変えずに使用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varying</a:t>
            </a:r>
            <a:r>
              <a:rPr lang="ja-JP" altLang="en-US" sz="2000" smtClean="0"/>
              <a:t>のスィズルを</a:t>
            </a:r>
            <a:r>
              <a:rPr lang="en-US" altLang="ja-JP" sz="2000" smtClean="0"/>
              <a:t>x</a:t>
            </a:r>
            <a:r>
              <a:rPr lang="ja-JP" altLang="en-US" sz="2000" smtClean="0"/>
              <a:t>から順に使用</a:t>
            </a:r>
          </a:p>
          <a:p>
            <a:pPr lvl="1">
              <a:lnSpc>
                <a:spcPct val="90000"/>
              </a:lnSpc>
            </a:pPr>
            <a:endParaRPr lang="ja-JP" altLang="en-US" sz="2000" smtClean="0"/>
          </a:p>
          <a:p>
            <a:pPr>
              <a:lnSpc>
                <a:spcPct val="90000"/>
              </a:lnSpc>
            </a:pPr>
            <a:endParaRPr lang="ja-JP" altLang="en-US" sz="2400" smtClean="0"/>
          </a:p>
          <a:p>
            <a:pPr>
              <a:lnSpc>
                <a:spcPct val="90000"/>
              </a:lnSpc>
            </a:pPr>
            <a:r>
              <a:rPr lang="en-US" altLang="ja-JP" sz="2400" smtClean="0">
                <a:solidFill>
                  <a:schemeClr val="bg1"/>
                </a:solidFill>
              </a:rPr>
              <a:t>PowerVR</a:t>
            </a:r>
            <a:r>
              <a:rPr lang="ja-JP" altLang="en-US" sz="2400" smtClean="0">
                <a:solidFill>
                  <a:schemeClr val="bg1"/>
                </a:solidFill>
              </a:rPr>
              <a:t>以外でこのフェッチの</a:t>
            </a:r>
            <a:br>
              <a:rPr lang="ja-JP" altLang="en-US" sz="2400" smtClean="0">
                <a:solidFill>
                  <a:schemeClr val="bg1"/>
                </a:solidFill>
              </a:rPr>
            </a:br>
            <a:r>
              <a:rPr lang="ja-JP" altLang="en-US" sz="2400" smtClean="0">
                <a:solidFill>
                  <a:schemeClr val="bg1"/>
                </a:solidFill>
              </a:rPr>
              <a:t>有効性をポストプロセスで調査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>
                <a:solidFill>
                  <a:schemeClr val="bg1"/>
                </a:solidFill>
              </a:rPr>
              <a:t>¼</a:t>
            </a:r>
            <a:r>
              <a:rPr lang="ja-JP" altLang="en-US" sz="2000" smtClean="0">
                <a:solidFill>
                  <a:schemeClr val="bg1"/>
                </a:solidFill>
              </a:rPr>
              <a:t>ダウンサンプリング</a:t>
            </a:r>
          </a:p>
          <a:p>
            <a:pPr lvl="1">
              <a:lnSpc>
                <a:spcPct val="90000"/>
              </a:lnSpc>
            </a:pPr>
            <a:r>
              <a:rPr lang="ja-JP" altLang="en-US" sz="2000" smtClean="0">
                <a:solidFill>
                  <a:schemeClr val="bg1"/>
                </a:solidFill>
              </a:rPr>
              <a:t>ガウスフィルタ</a:t>
            </a:r>
          </a:p>
        </p:txBody>
      </p:sp>
      <p:sp>
        <p:nvSpPr>
          <p:cNvPr id="2396163" name="Rectangle 5"/>
          <p:cNvSpPr>
            <a:spLocks noChangeArrowheads="1"/>
          </p:cNvSpPr>
          <p:nvPr/>
        </p:nvSpPr>
        <p:spPr bwMode="auto">
          <a:xfrm>
            <a:off x="5103813" y="2171700"/>
            <a:ext cx="3105150" cy="285750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 b="1" baseline="-25000">
              <a:latin typeface="Courier New" pitchFamily="49" charset="0"/>
            </a:endParaRPr>
          </a:p>
        </p:txBody>
      </p:sp>
      <p:sp>
        <p:nvSpPr>
          <p:cNvPr id="2396164" name="Rectangle 6"/>
          <p:cNvSpPr>
            <a:spLocks noChangeArrowheads="1"/>
          </p:cNvSpPr>
          <p:nvPr/>
        </p:nvSpPr>
        <p:spPr bwMode="auto">
          <a:xfrm>
            <a:off x="5103813" y="2673350"/>
            <a:ext cx="3105150" cy="7905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 b="1" baseline="-25000">
              <a:latin typeface="Courier New" pitchFamily="49" charset="0"/>
            </a:endParaRPr>
          </a:p>
        </p:txBody>
      </p:sp>
      <p:sp>
        <p:nvSpPr>
          <p:cNvPr id="2396165" name="Text Box 4"/>
          <p:cNvSpPr txBox="1">
            <a:spLocks noChangeArrowheads="1"/>
          </p:cNvSpPr>
          <p:nvPr/>
        </p:nvSpPr>
        <p:spPr bwMode="auto">
          <a:xfrm>
            <a:off x="5038725" y="1166813"/>
            <a:ext cx="372427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vec2 uv0;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uv1;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uv0)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vec2 uv2 = uv0;	</a:t>
            </a:r>
          </a:p>
          <a:p>
            <a:r>
              <a:rPr lang="en-US" altLang="ja-JP" sz="1600" b="1">
                <a:latin typeface="Courier New" pitchFamily="49" charset="0"/>
              </a:rPr>
              <a:t>uv2 += vec2(0.1, 0.2);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uv2)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uv1.xy)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uv1.zw)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  <a:endParaRPr lang="en-US" altLang="ja-JP" sz="1600" b="1">
              <a:solidFill>
                <a:srgbClr val="FF0000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endParaRPr lang="ja-JP" altLang="en-US" sz="16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0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PowerVR</a:t>
            </a:r>
            <a:r>
              <a:rPr lang="ja-JP" altLang="en-US" smtClean="0">
                <a:effectLst/>
              </a:rPr>
              <a:t>テクスチャプリフェッチ</a:t>
            </a:r>
          </a:p>
        </p:txBody>
      </p:sp>
      <p:sp>
        <p:nvSpPr>
          <p:cNvPr id="23982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4759325" cy="439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smtClean="0"/>
              <a:t>プリフェッチ条件</a:t>
            </a:r>
            <a:endParaRPr lang="en-US" altLang="ja-JP" sz="2400" smtClean="0"/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UV</a:t>
            </a:r>
            <a:r>
              <a:rPr lang="ja-JP" altLang="en-US" sz="2000" smtClean="0"/>
              <a:t>を</a:t>
            </a:r>
            <a:r>
              <a:rPr lang="en-US" altLang="ja-JP" sz="2000" smtClean="0"/>
              <a:t>varying</a:t>
            </a:r>
            <a:r>
              <a:rPr lang="ja-JP" altLang="en-US" sz="2000" smtClean="0"/>
              <a:t>から値を変えずに使用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varying</a:t>
            </a:r>
            <a:r>
              <a:rPr lang="ja-JP" altLang="en-US" sz="2000" smtClean="0"/>
              <a:t>のスィズルを</a:t>
            </a:r>
            <a:r>
              <a:rPr lang="en-US" altLang="ja-JP" sz="2000" smtClean="0"/>
              <a:t>x</a:t>
            </a:r>
            <a:r>
              <a:rPr lang="ja-JP" altLang="en-US" sz="2000" smtClean="0"/>
              <a:t>から順に使用</a:t>
            </a:r>
          </a:p>
          <a:p>
            <a:pPr lvl="1">
              <a:lnSpc>
                <a:spcPct val="90000"/>
              </a:lnSpc>
            </a:pPr>
            <a:endParaRPr lang="ja-JP" altLang="en-US" sz="2000" smtClean="0"/>
          </a:p>
          <a:p>
            <a:pPr>
              <a:lnSpc>
                <a:spcPct val="90000"/>
              </a:lnSpc>
            </a:pPr>
            <a:endParaRPr lang="ja-JP" altLang="en-US" sz="2400" smtClean="0"/>
          </a:p>
          <a:p>
            <a:pPr>
              <a:lnSpc>
                <a:spcPct val="90000"/>
              </a:lnSpc>
            </a:pPr>
            <a:r>
              <a:rPr lang="en-US" altLang="ja-JP" sz="2400" smtClean="0">
                <a:solidFill>
                  <a:schemeClr val="bg1"/>
                </a:solidFill>
              </a:rPr>
              <a:t>PowerVR</a:t>
            </a:r>
            <a:r>
              <a:rPr lang="ja-JP" altLang="en-US" sz="2400" smtClean="0">
                <a:solidFill>
                  <a:schemeClr val="bg1"/>
                </a:solidFill>
              </a:rPr>
              <a:t>以外でこのフェッチの</a:t>
            </a:r>
            <a:br>
              <a:rPr lang="ja-JP" altLang="en-US" sz="2400" smtClean="0">
                <a:solidFill>
                  <a:schemeClr val="bg1"/>
                </a:solidFill>
              </a:rPr>
            </a:br>
            <a:r>
              <a:rPr lang="ja-JP" altLang="en-US" sz="2400" smtClean="0">
                <a:solidFill>
                  <a:schemeClr val="bg1"/>
                </a:solidFill>
              </a:rPr>
              <a:t>有効性をポストプロセスで調査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>
                <a:solidFill>
                  <a:schemeClr val="bg1"/>
                </a:solidFill>
              </a:rPr>
              <a:t>¼</a:t>
            </a:r>
            <a:r>
              <a:rPr lang="ja-JP" altLang="en-US" sz="2000" smtClean="0">
                <a:solidFill>
                  <a:schemeClr val="bg1"/>
                </a:solidFill>
              </a:rPr>
              <a:t>ダウンサンプリング</a:t>
            </a:r>
          </a:p>
          <a:p>
            <a:pPr lvl="1">
              <a:lnSpc>
                <a:spcPct val="90000"/>
              </a:lnSpc>
            </a:pPr>
            <a:r>
              <a:rPr lang="ja-JP" altLang="en-US" sz="2000" smtClean="0">
                <a:solidFill>
                  <a:schemeClr val="bg1"/>
                </a:solidFill>
              </a:rPr>
              <a:t>ガウスフィルタ</a:t>
            </a:r>
          </a:p>
        </p:txBody>
      </p:sp>
      <p:sp>
        <p:nvSpPr>
          <p:cNvPr id="2398211" name="Text Box 4"/>
          <p:cNvSpPr txBox="1">
            <a:spLocks noChangeArrowheads="1"/>
          </p:cNvSpPr>
          <p:nvPr/>
        </p:nvSpPr>
        <p:spPr bwMode="auto">
          <a:xfrm>
            <a:off x="5038725" y="1166813"/>
            <a:ext cx="372427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vec2 uv0;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uv1;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uv0)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vec2 uv2 = uv0;	</a:t>
            </a:r>
          </a:p>
          <a:p>
            <a:r>
              <a:rPr lang="en-US" altLang="ja-JP" sz="1600" b="1">
                <a:latin typeface="Courier New" pitchFamily="49" charset="0"/>
              </a:rPr>
              <a:t>uv2 += vec2(0.1, 0.2);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uv2)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uv1.xy)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uv1.zw)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  <a:endParaRPr lang="en-US" altLang="ja-JP" sz="1600" b="1">
              <a:solidFill>
                <a:srgbClr val="FF0000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endParaRPr lang="ja-JP" altLang="en-US" sz="1600" b="1">
              <a:latin typeface="Courier New" pitchFamily="49" charset="0"/>
            </a:endParaRPr>
          </a:p>
        </p:txBody>
      </p:sp>
      <p:sp>
        <p:nvSpPr>
          <p:cNvPr id="2398212" name="Rectangle 5"/>
          <p:cNvSpPr>
            <a:spLocks noChangeArrowheads="1"/>
          </p:cNvSpPr>
          <p:nvPr/>
        </p:nvSpPr>
        <p:spPr bwMode="auto">
          <a:xfrm>
            <a:off x="5105400" y="3895725"/>
            <a:ext cx="3465513" cy="247650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 b="1" baseline="-25000">
              <a:latin typeface="Courier New" pitchFamily="49" charset="0"/>
            </a:endParaRPr>
          </a:p>
        </p:txBody>
      </p:sp>
      <p:sp>
        <p:nvSpPr>
          <p:cNvPr id="2398213" name="Rectangle 6"/>
          <p:cNvSpPr>
            <a:spLocks noChangeArrowheads="1"/>
          </p:cNvSpPr>
          <p:nvPr/>
        </p:nvSpPr>
        <p:spPr bwMode="auto">
          <a:xfrm>
            <a:off x="5102225" y="4387850"/>
            <a:ext cx="3467100" cy="247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 b="1" baseline="-250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PowerVR</a:t>
            </a:r>
            <a:r>
              <a:rPr lang="ja-JP" altLang="en-US" smtClean="0">
                <a:effectLst/>
              </a:rPr>
              <a:t>テクスチャプリフェッチ</a:t>
            </a:r>
          </a:p>
        </p:txBody>
      </p:sp>
      <p:sp>
        <p:nvSpPr>
          <p:cNvPr id="24002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4759325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dirty="0" smtClean="0"/>
              <a:t>プリフェッチ条件</a:t>
            </a:r>
            <a:endParaRPr lang="en-US" altLang="ja-JP" sz="2400" dirty="0" smtClean="0"/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UV</a:t>
            </a:r>
            <a:r>
              <a:rPr lang="ja-JP" altLang="en-US" sz="2000" dirty="0" smtClean="0"/>
              <a:t>を</a:t>
            </a:r>
            <a:r>
              <a:rPr lang="en-US" altLang="ja-JP" sz="2000" dirty="0" smtClean="0"/>
              <a:t>varying</a:t>
            </a:r>
            <a:r>
              <a:rPr lang="ja-JP" altLang="en-US" sz="2000" dirty="0" smtClean="0"/>
              <a:t>から値を変えずに使用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varying</a:t>
            </a:r>
            <a:r>
              <a:rPr lang="ja-JP" altLang="en-US" sz="2000" dirty="0" smtClean="0"/>
              <a:t>のスィズルを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から順に使用</a:t>
            </a:r>
          </a:p>
          <a:p>
            <a:pPr lvl="1">
              <a:lnSpc>
                <a:spcPct val="90000"/>
              </a:lnSpc>
            </a:pPr>
            <a:endParaRPr lang="ja-JP" altLang="en-US" sz="2000" dirty="0" smtClean="0"/>
          </a:p>
          <a:p>
            <a:pPr>
              <a:lnSpc>
                <a:spcPct val="90000"/>
              </a:lnSpc>
            </a:pPr>
            <a:endParaRPr lang="ja-JP" altLang="en-US" sz="2400" dirty="0" smtClean="0"/>
          </a:p>
          <a:p>
            <a:pPr>
              <a:lnSpc>
                <a:spcPct val="90000"/>
              </a:lnSpc>
            </a:pPr>
            <a:r>
              <a:rPr lang="en-US" altLang="ja-JP" sz="2400" dirty="0" err="1" smtClean="0"/>
              <a:t>PowerVR</a:t>
            </a:r>
            <a:r>
              <a:rPr lang="ja-JP" altLang="en-US" sz="2400" dirty="0" smtClean="0"/>
              <a:t>以外でこのフェッチの</a:t>
            </a:r>
            <a:br>
              <a:rPr lang="ja-JP" altLang="en-US" sz="2400" dirty="0" smtClean="0"/>
            </a:br>
            <a:r>
              <a:rPr lang="ja-JP" altLang="en-US" sz="2400" dirty="0" smtClean="0"/>
              <a:t>有効性をポストプロセスで調査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¼</a:t>
            </a:r>
            <a:r>
              <a:rPr lang="ja-JP" altLang="en-US" sz="2000" dirty="0" smtClean="0"/>
              <a:t>ダウンサンプリング</a:t>
            </a:r>
          </a:p>
          <a:p>
            <a:pPr lvl="1">
              <a:lnSpc>
                <a:spcPct val="90000"/>
              </a:lnSpc>
            </a:pPr>
            <a:r>
              <a:rPr lang="ja-JP" altLang="en-US" sz="2000" dirty="0" smtClean="0"/>
              <a:t>ガウスフィルタ</a:t>
            </a:r>
          </a:p>
        </p:txBody>
      </p:sp>
      <p:sp>
        <p:nvSpPr>
          <p:cNvPr id="2400259" name="Text Box 4"/>
          <p:cNvSpPr txBox="1">
            <a:spLocks noChangeArrowheads="1"/>
          </p:cNvSpPr>
          <p:nvPr/>
        </p:nvSpPr>
        <p:spPr bwMode="auto">
          <a:xfrm>
            <a:off x="5038725" y="1166813"/>
            <a:ext cx="372427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vec2 uv0;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uv1;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uv0)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vec2 uv2 = uv0;	</a:t>
            </a:r>
          </a:p>
          <a:p>
            <a:r>
              <a:rPr lang="en-US" altLang="ja-JP" sz="1600" b="1">
                <a:latin typeface="Courier New" pitchFamily="49" charset="0"/>
              </a:rPr>
              <a:t>uv2 += vec2(0.1, 0.2);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uv2)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uv1.xy)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ja-JP" altLang="en-US" sz="1600" b="1">
                <a:solidFill>
                  <a:srgbClr val="0066FF"/>
                </a:solidFill>
                <a:latin typeface="Courier New" pitchFamily="49" charset="0"/>
              </a:rPr>
              <a:t>○</a:t>
            </a:r>
            <a:endParaRPr lang="ja-JP" altLang="en-US" sz="1600" b="1">
              <a:solidFill>
                <a:srgbClr val="0066FF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uv1.zw)</a:t>
            </a:r>
            <a:r>
              <a:rPr lang="ja-JP" altLang="en-US" sz="1600" b="1">
                <a:latin typeface="Courier New" pitchFamily="49" charset="0"/>
              </a:rPr>
              <a:t>； </a:t>
            </a:r>
            <a:r>
              <a:rPr lang="en-US" altLang="ja-JP" sz="1600" b="1">
                <a:latin typeface="Courier New" pitchFamily="49" charset="0"/>
              </a:rPr>
              <a:t>// </a:t>
            </a:r>
            <a:r>
              <a:rPr lang="en-US" altLang="ja-JP" sz="1600" b="1">
                <a:solidFill>
                  <a:srgbClr val="FF0000"/>
                </a:solidFill>
                <a:latin typeface="Courier New" pitchFamily="49" charset="0"/>
              </a:rPr>
              <a:t>×</a:t>
            </a:r>
            <a:endParaRPr lang="en-US" altLang="ja-JP" sz="1600" b="1">
              <a:solidFill>
                <a:srgbClr val="FF0000"/>
              </a:solidFill>
              <a:latin typeface="Courier New" pitchFamily="49" charset="0"/>
              <a:ea typeface="HGPｺﾞｼｯｸM" pitchFamily="50" charset="-128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endParaRPr lang="ja-JP" altLang="en-US" sz="16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テクスチャフェッチ比較対象</a:t>
            </a:r>
            <a:endParaRPr lang="en-US" altLang="ja-JP" smtClean="0">
              <a:effectLst/>
            </a:endParaRPr>
          </a:p>
        </p:txBody>
      </p:sp>
      <p:sp>
        <p:nvSpPr>
          <p:cNvPr id="24023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4784725" cy="2130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 smtClean="0"/>
              <a:t>バーテックスシェーダ</a:t>
            </a:r>
            <a:r>
              <a:rPr lang="en-US" altLang="ja-JP" sz="2800" smtClean="0"/>
              <a:t>UV</a:t>
            </a:r>
            <a:r>
              <a:rPr lang="ja-JP" altLang="en-US" sz="2800" smtClean="0"/>
              <a:t>生成</a:t>
            </a:r>
          </a:p>
          <a:p>
            <a:pPr lvl="1">
              <a:lnSpc>
                <a:spcPct val="80000"/>
              </a:lnSpc>
            </a:pPr>
            <a:r>
              <a:rPr lang="en-US" altLang="ja-JP" sz="2400" smtClean="0"/>
              <a:t>varying</a:t>
            </a:r>
            <a:r>
              <a:rPr lang="ja-JP" altLang="en-US" sz="2400" smtClean="0"/>
              <a:t>の値を変えずに使用</a:t>
            </a:r>
          </a:p>
          <a:p>
            <a:pPr lvl="1">
              <a:lnSpc>
                <a:spcPct val="80000"/>
              </a:lnSpc>
            </a:pPr>
            <a:r>
              <a:rPr lang="en-US" altLang="ja-JP" sz="2400" smtClean="0"/>
              <a:t>varying</a:t>
            </a:r>
            <a:r>
              <a:rPr lang="ja-JP" altLang="en-US" sz="2400" smtClean="0"/>
              <a:t>数をできるだけ削減</a:t>
            </a:r>
          </a:p>
          <a:p>
            <a:pPr>
              <a:lnSpc>
                <a:spcPct val="80000"/>
              </a:lnSpc>
            </a:pPr>
            <a:endParaRPr lang="ja-JP" altLang="en-US" sz="2400" smtClean="0"/>
          </a:p>
        </p:txBody>
      </p:sp>
      <p:sp>
        <p:nvSpPr>
          <p:cNvPr id="2402307" name="Text Box 4"/>
          <p:cNvSpPr txBox="1">
            <a:spLocks noChangeArrowheads="1"/>
          </p:cNvSpPr>
          <p:nvPr/>
        </p:nvSpPr>
        <p:spPr bwMode="auto">
          <a:xfrm>
            <a:off x="5618163" y="1239838"/>
            <a:ext cx="3151187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uv0;</a:t>
            </a:r>
          </a:p>
          <a:p>
            <a:r>
              <a:rPr lang="en-US" altLang="ja-JP" sz="1600" b="1">
                <a:latin typeface="Courier New" pitchFamily="49" charset="0"/>
              </a:rPr>
              <a:t>varying vec4 uv1;</a:t>
            </a: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uv0.xy);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uv0.zw);</a:t>
            </a:r>
            <a:endParaRPr lang="ja-JP" altLang="en-US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uv1.xy);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uv1.zw);</a:t>
            </a:r>
            <a:endParaRPr lang="ja-JP" altLang="en-US" sz="1600" b="1">
              <a:latin typeface="Courier New" pitchFamily="49" charset="0"/>
            </a:endParaRPr>
          </a:p>
        </p:txBody>
      </p:sp>
      <p:sp>
        <p:nvSpPr>
          <p:cNvPr id="2402308" name="Text Box 4"/>
          <p:cNvSpPr txBox="1">
            <a:spLocks noChangeArrowheads="1"/>
          </p:cNvSpPr>
          <p:nvPr/>
        </p:nvSpPr>
        <p:spPr bwMode="auto">
          <a:xfrm>
            <a:off x="5616575" y="3678238"/>
            <a:ext cx="3151188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ourier New" pitchFamily="49" charset="0"/>
              </a:rPr>
              <a:t>uniform sampler2D s0;</a:t>
            </a:r>
          </a:p>
          <a:p>
            <a:r>
              <a:rPr lang="en-US" altLang="ja-JP" sz="1600" b="1">
                <a:latin typeface="Courier New" pitchFamily="49" charset="0"/>
              </a:rPr>
              <a:t>varying vec2 uv;</a:t>
            </a:r>
          </a:p>
          <a:p>
            <a:r>
              <a:rPr lang="en-US" altLang="ja-JP" sz="1600" b="1">
                <a:latin typeface="Courier New" pitchFamily="49" charset="0"/>
              </a:rPr>
              <a:t>uniform vec2 ofs0;</a:t>
            </a:r>
          </a:p>
          <a:p>
            <a:r>
              <a:rPr lang="en-US" altLang="ja-JP" sz="1600" b="1">
                <a:latin typeface="Courier New" pitchFamily="49" charset="0"/>
              </a:rPr>
              <a:t>uniform vec2 ofs1;</a:t>
            </a:r>
          </a:p>
          <a:p>
            <a:r>
              <a:rPr lang="en-US" altLang="ja-JP" sz="1600" b="1">
                <a:latin typeface="Courier New" pitchFamily="49" charset="0"/>
              </a:rPr>
              <a:t>Uniform vec2 ofs2;</a:t>
            </a:r>
            <a:endParaRPr lang="ja-JP" altLang="en-US" sz="1600" b="1">
              <a:latin typeface="Courier New" pitchFamily="49" charset="0"/>
            </a:endParaRPr>
          </a:p>
          <a:p>
            <a:endParaRPr lang="en-US" altLang="ja-JP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uv+ofs0);</a:t>
            </a:r>
            <a:endParaRPr lang="ja-JP" altLang="en-US" sz="1600" b="1">
              <a:latin typeface="Courier New" pitchFamily="49" charset="0"/>
            </a:endParaRPr>
          </a:p>
          <a:p>
            <a:r>
              <a:rPr lang="en-US" altLang="ja-JP" sz="1600" b="1">
                <a:latin typeface="Courier New" pitchFamily="49" charset="0"/>
              </a:rPr>
              <a:t>texture2D(s0, uv+ofs1);</a:t>
            </a:r>
          </a:p>
          <a:p>
            <a:r>
              <a:rPr lang="en-US" altLang="ja-JP" sz="1600" b="1">
                <a:latin typeface="Courier New" pitchFamily="49" charset="0"/>
              </a:rPr>
              <a:t>texture2D(s0, uv+ofs2);</a:t>
            </a:r>
            <a:endParaRPr lang="ja-JP" altLang="en-US" sz="1600" b="1">
              <a:latin typeface="Courier New" pitchFamily="49" charset="0"/>
            </a:endParaRPr>
          </a:p>
        </p:txBody>
      </p:sp>
      <p:sp>
        <p:nvSpPr>
          <p:cNvPr id="2402309" name="Rectangle 3"/>
          <p:cNvSpPr>
            <a:spLocks/>
          </p:cNvSpPr>
          <p:nvPr/>
        </p:nvSpPr>
        <p:spPr bwMode="auto">
          <a:xfrm>
            <a:off x="495300" y="3657600"/>
            <a:ext cx="4911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>
                <a:latin typeface="HGPｺﾞｼｯｸM" pitchFamily="50" charset="-128"/>
                <a:ea typeface="HGPｺﾞｼｯｸM" pitchFamily="50" charset="-128"/>
              </a:rPr>
              <a:t>フラグメントシェーダ</a:t>
            </a:r>
            <a:r>
              <a:rPr lang="en-US" altLang="ja-JP" sz="2800">
                <a:latin typeface="Trebuchet MS" pitchFamily="34" charset="0"/>
              </a:rPr>
              <a:t>UV</a:t>
            </a:r>
            <a:r>
              <a:rPr lang="ja-JP" altLang="en-US" sz="2800">
                <a:latin typeface="HGPｺﾞｼｯｸM" pitchFamily="50" charset="-128"/>
                <a:ea typeface="HGPｺﾞｼｯｸM" pitchFamily="50" charset="-128"/>
              </a:rPr>
              <a:t>生成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ja-JP" sz="2400">
                <a:latin typeface="Trebuchet MS" pitchFamily="34" charset="0"/>
                <a:ea typeface="HGPｺﾞｼｯｸM" pitchFamily="50" charset="-128"/>
              </a:rPr>
              <a:t>varying</a:t>
            </a: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は１つ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endParaRPr lang="ja-JP" altLang="en-US" sz="240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テクスチャフェッチ検証環境</a:t>
            </a:r>
          </a:p>
        </p:txBody>
      </p:sp>
      <p:sp>
        <p:nvSpPr>
          <p:cNvPr id="24043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カラーフォーマット： </a:t>
            </a:r>
            <a:r>
              <a:rPr lang="en-US" altLang="ja-JP" smtClean="0"/>
              <a:t>ARGB8888</a:t>
            </a:r>
          </a:p>
          <a:p>
            <a:r>
              <a:rPr lang="en-US" altLang="ja-JP" smtClean="0"/>
              <a:t>Precision</a:t>
            </a:r>
          </a:p>
          <a:p>
            <a:pPr lvl="1"/>
            <a:r>
              <a:rPr lang="ja-JP" altLang="en-US" smtClean="0"/>
              <a:t>バーテックスシェーダ： </a:t>
            </a:r>
            <a:r>
              <a:rPr lang="en-US" altLang="ja-JP" smtClean="0"/>
              <a:t>highp</a:t>
            </a:r>
          </a:p>
          <a:p>
            <a:pPr lvl="1"/>
            <a:r>
              <a:rPr lang="ja-JP" altLang="en-US" smtClean="0"/>
              <a:t>フラグメントシェーダ： </a:t>
            </a:r>
            <a:r>
              <a:rPr lang="en-US" altLang="ja-JP" smtClean="0"/>
              <a:t>mediump</a:t>
            </a:r>
          </a:p>
          <a:p>
            <a:r>
              <a:rPr lang="ja-JP" altLang="en-US" smtClean="0"/>
              <a:t>パフォーマンス計測方法</a:t>
            </a:r>
          </a:p>
          <a:p>
            <a:pPr lvl="1"/>
            <a:r>
              <a:rPr lang="ja-JP" altLang="en-US" smtClean="0"/>
              <a:t>フレームレートから計測</a:t>
            </a:r>
          </a:p>
          <a:p>
            <a:pPr lvl="1"/>
            <a:r>
              <a:rPr lang="en-US" altLang="ja-JP" smtClean="0"/>
              <a:t>60fps</a:t>
            </a:r>
            <a:r>
              <a:rPr lang="ja-JP" altLang="en-US" smtClean="0"/>
              <a:t>以下にするため解像度を調整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3" name="Rectangle 3"/>
          <p:cNvSpPr>
            <a:spLocks/>
          </p:cNvSpPr>
          <p:nvPr/>
        </p:nvSpPr>
        <p:spPr bwMode="auto">
          <a:xfrm>
            <a:off x="457200" y="1257300"/>
            <a:ext cx="82296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どれくらいの性能差があるのだろう？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新製品発売のスパンが短い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市場は</a:t>
            </a: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機とハイエンド機が混在している</a:t>
            </a:r>
            <a:endParaRPr lang="ja-JP" altLang="en-US" sz="24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とハイエンドの性能差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は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25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倍程度はある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ja-JP" altLang="en-US" sz="28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83714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1/4</a:t>
            </a:r>
            <a:r>
              <a:rPr lang="ja-JP" altLang="en-US" smtClean="0">
                <a:effectLst/>
              </a:rPr>
              <a:t>ダウンサンプリング</a:t>
            </a:r>
          </a:p>
        </p:txBody>
      </p:sp>
      <p:sp>
        <p:nvSpPr>
          <p:cNvPr id="2406402" name="AutoShape 6"/>
          <p:cNvSpPr>
            <a:spLocks noChangeArrowheads="1"/>
          </p:cNvSpPr>
          <p:nvPr/>
        </p:nvSpPr>
        <p:spPr bwMode="auto">
          <a:xfrm rot="2189744">
            <a:off x="6270625" y="4810125"/>
            <a:ext cx="871538" cy="8731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rebuchet MS" pitchFamily="34" charset="0"/>
            </a:endParaRPr>
          </a:p>
        </p:txBody>
      </p:sp>
      <p:pic>
        <p:nvPicPr>
          <p:cNvPr id="2406403" name="Picture 6" descr="DownSampleS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2247900"/>
            <a:ext cx="519747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04" name="Picture 7" descr="DownSampleS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025" y="5543550"/>
            <a:ext cx="13033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05" name="Rectangle 3"/>
          <p:cNvSpPr>
            <a:spLocks/>
          </p:cNvSpPr>
          <p:nvPr/>
        </p:nvSpPr>
        <p:spPr bwMode="auto">
          <a:xfrm>
            <a:off x="368300" y="1104900"/>
            <a:ext cx="83661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テクスチャフェッチ４回</a:t>
            </a:r>
            <a:endParaRPr lang="en-US" altLang="ja-JP" sz="200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40" name="Rectangle 5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effectLst/>
              </a:rPr>
              <a:t>1/4</a:t>
            </a:r>
            <a:r>
              <a:rPr lang="ja-JP" altLang="en-US" dirty="0" smtClean="0">
                <a:effectLst/>
              </a:rPr>
              <a:t>ダウンサンプリング結果</a:t>
            </a:r>
            <a:endParaRPr lang="en-US" altLang="ja-JP" dirty="0" smtClean="0">
              <a:effectLst/>
            </a:endParaRPr>
          </a:p>
        </p:txBody>
      </p:sp>
      <p:graphicFrame>
        <p:nvGraphicFramePr>
          <p:cNvPr id="2190339" name="Object 3"/>
          <p:cNvGraphicFramePr>
            <a:graphicFrameLocks noChangeAspect="1"/>
          </p:cNvGraphicFramePr>
          <p:nvPr/>
        </p:nvGraphicFramePr>
        <p:xfrm>
          <a:off x="123825" y="1066800"/>
          <a:ext cx="8658225" cy="5048250"/>
        </p:xfrm>
        <a:graphic>
          <a:graphicData uri="http://schemas.openxmlformats.org/presentationml/2006/ole">
            <p:oleObj spid="_x0000_s3049474" name="グラフ" r:id="rId4" imgW="8658301" imgH="5057843" progId="MSGraph.Chart.8">
              <p:embed followColorScheme="full"/>
            </p:oleObj>
          </a:graphicData>
        </a:graphic>
      </p:graphicFrame>
      <p:sp>
        <p:nvSpPr>
          <p:cNvPr id="2190341" name="Text Box 16"/>
          <p:cNvSpPr txBox="1">
            <a:spLocks noChangeArrowheads="1"/>
          </p:cNvSpPr>
          <p:nvPr/>
        </p:nvSpPr>
        <p:spPr bwMode="auto">
          <a:xfrm>
            <a:off x="0" y="146685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ja-JP" altLang="en-US" sz="2400" b="1" baseline="-25000">
                <a:latin typeface="Trebuchet MS" pitchFamily="34" charset="0"/>
              </a:rPr>
              <a:t>↑</a:t>
            </a:r>
            <a:r>
              <a:rPr lang="en-US" altLang="ja-JP" sz="2400" baseline="-25000">
                <a:latin typeface="Trebuchet MS" pitchFamily="34" charset="0"/>
              </a:rPr>
              <a:t>Fast</a:t>
            </a:r>
          </a:p>
        </p:txBody>
      </p:sp>
      <p:sp>
        <p:nvSpPr>
          <p:cNvPr id="2190342" name="Text Box 9"/>
          <p:cNvSpPr txBox="1">
            <a:spLocks noChangeArrowheads="1"/>
          </p:cNvSpPr>
          <p:nvPr/>
        </p:nvSpPr>
        <p:spPr bwMode="auto">
          <a:xfrm>
            <a:off x="7835901" y="5630863"/>
            <a:ext cx="1092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 dirty="0">
              <a:latin typeface="Trebuchet MS" pitchFamily="34" charset="0"/>
            </a:endParaRPr>
          </a:p>
          <a:p>
            <a:r>
              <a:rPr lang="en-US" altLang="ja-JP" dirty="0" err="1">
                <a:latin typeface="Trebuchet MS" pitchFamily="34" charset="0"/>
              </a:rPr>
              <a:t>PowerVR</a:t>
            </a:r>
            <a:endParaRPr lang="en-US" altLang="ja-JP" dirty="0">
              <a:latin typeface="Trebuchet MS" pitchFamily="34" charset="0"/>
            </a:endParaRPr>
          </a:p>
        </p:txBody>
      </p:sp>
      <p:sp>
        <p:nvSpPr>
          <p:cNvPr id="2190343" name="Text Box 10"/>
          <p:cNvSpPr txBox="1">
            <a:spLocks noChangeArrowheads="1"/>
          </p:cNvSpPr>
          <p:nvPr/>
        </p:nvSpPr>
        <p:spPr bwMode="auto">
          <a:xfrm>
            <a:off x="4267201" y="5630863"/>
            <a:ext cx="1765299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ja-JP">
              <a:latin typeface="Trebuchet MS" pitchFamily="34" charset="0"/>
            </a:endParaRPr>
          </a:p>
          <a:p>
            <a:pPr algn="ctr"/>
            <a:r>
              <a:rPr lang="en-US" altLang="ja-JP">
                <a:latin typeface="Trebuchet MS" pitchFamily="34" charset="0"/>
              </a:rPr>
              <a:t>Mali</a:t>
            </a:r>
          </a:p>
        </p:txBody>
      </p:sp>
      <p:sp>
        <p:nvSpPr>
          <p:cNvPr id="2190344" name="Text Box 11"/>
          <p:cNvSpPr txBox="1">
            <a:spLocks noChangeArrowheads="1"/>
          </p:cNvSpPr>
          <p:nvPr/>
        </p:nvSpPr>
        <p:spPr bwMode="auto">
          <a:xfrm>
            <a:off x="628650" y="5630863"/>
            <a:ext cx="35750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>
              <a:latin typeface="Trebuchet MS" pitchFamily="34" charset="0"/>
            </a:endParaRPr>
          </a:p>
          <a:p>
            <a:pPr algn="ctr"/>
            <a:r>
              <a:rPr lang="en-US" altLang="ja-JP">
                <a:latin typeface="Trebuchet MS" pitchFamily="34" charset="0"/>
              </a:rPr>
              <a:t>Adreno</a:t>
            </a:r>
          </a:p>
        </p:txBody>
      </p:sp>
      <p:sp>
        <p:nvSpPr>
          <p:cNvPr id="2190345" name="Text Box 12"/>
          <p:cNvSpPr txBox="1">
            <a:spLocks noChangeArrowheads="1"/>
          </p:cNvSpPr>
          <p:nvPr/>
        </p:nvSpPr>
        <p:spPr bwMode="auto">
          <a:xfrm>
            <a:off x="6083300" y="5635625"/>
            <a:ext cx="1727200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ja-JP" dirty="0">
              <a:latin typeface="Trebuchet MS" pitchFamily="34" charset="0"/>
            </a:endParaRPr>
          </a:p>
          <a:p>
            <a:pPr algn="ctr"/>
            <a:r>
              <a:rPr lang="en-US" altLang="ja-JP" dirty="0" err="1" smtClean="0">
                <a:latin typeface="Trebuchet MS" pitchFamily="34" charset="0"/>
              </a:rPr>
              <a:t>Tegra</a:t>
            </a:r>
            <a:endParaRPr lang="en-US" altLang="ja-JP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49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ガウスフィルタ</a:t>
            </a:r>
          </a:p>
        </p:txBody>
      </p:sp>
      <p:sp>
        <p:nvSpPr>
          <p:cNvPr id="2410498" name="AutoShape 6"/>
          <p:cNvSpPr>
            <a:spLocks noChangeArrowheads="1"/>
          </p:cNvSpPr>
          <p:nvPr/>
        </p:nvSpPr>
        <p:spPr bwMode="auto">
          <a:xfrm rot="1727906">
            <a:off x="4117975" y="3757613"/>
            <a:ext cx="815975" cy="8286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rebuchet MS" pitchFamily="34" charset="0"/>
            </a:endParaRPr>
          </a:p>
        </p:txBody>
      </p:sp>
      <p:pic>
        <p:nvPicPr>
          <p:cNvPr id="2410499" name="Picture 8" descr="GaussS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000250"/>
            <a:ext cx="3905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0500" name="Picture 9" descr="GaussS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4419600"/>
            <a:ext cx="39004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0501" name="Rectangle 3"/>
          <p:cNvSpPr>
            <a:spLocks/>
          </p:cNvSpPr>
          <p:nvPr/>
        </p:nvSpPr>
        <p:spPr bwMode="auto">
          <a:xfrm>
            <a:off x="368300" y="1104900"/>
            <a:ext cx="836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テクスチャフェッチ７回</a:t>
            </a:r>
            <a:endParaRPr lang="en-US" altLang="ja-JP" sz="200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ガウスフィルタ結果</a:t>
            </a:r>
            <a:endParaRPr lang="en-US" altLang="ja-JP" smtClean="0">
              <a:effectLst/>
            </a:endParaRPr>
          </a:p>
        </p:txBody>
      </p:sp>
      <p:graphicFrame>
        <p:nvGraphicFramePr>
          <p:cNvPr id="2194435" name="Object 3"/>
          <p:cNvGraphicFramePr>
            <a:graphicFrameLocks noChangeAspect="1"/>
          </p:cNvGraphicFramePr>
          <p:nvPr/>
        </p:nvGraphicFramePr>
        <p:xfrm>
          <a:off x="123825" y="1076325"/>
          <a:ext cx="8658225" cy="5038725"/>
        </p:xfrm>
        <a:graphic>
          <a:graphicData uri="http://schemas.openxmlformats.org/presentationml/2006/ole">
            <p:oleObj spid="_x0000_s3050498" name="グラフ" r:id="rId4" imgW="8658301" imgH="5038657" progId="MSGraph.Chart.8">
              <p:embed followColorScheme="full"/>
            </p:oleObj>
          </a:graphicData>
        </a:graphic>
      </p:graphicFrame>
      <p:sp>
        <p:nvSpPr>
          <p:cNvPr id="2194441" name="Text Box 20"/>
          <p:cNvSpPr txBox="1">
            <a:spLocks noChangeArrowheads="1"/>
          </p:cNvSpPr>
          <p:nvPr/>
        </p:nvSpPr>
        <p:spPr bwMode="auto">
          <a:xfrm>
            <a:off x="0" y="146685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ja-JP" altLang="en-US" sz="2400" b="1" baseline="-25000">
                <a:latin typeface="Trebuchet MS" pitchFamily="34" charset="0"/>
              </a:rPr>
              <a:t>↑</a:t>
            </a:r>
            <a:r>
              <a:rPr lang="en-US" altLang="ja-JP" sz="2400" baseline="-25000">
                <a:latin typeface="Trebuchet MS" pitchFamily="34" charset="0"/>
              </a:rPr>
              <a:t>Fast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835901" y="5630863"/>
            <a:ext cx="1092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 dirty="0">
              <a:latin typeface="Trebuchet MS" pitchFamily="34" charset="0"/>
            </a:endParaRPr>
          </a:p>
          <a:p>
            <a:r>
              <a:rPr lang="en-US" altLang="ja-JP" dirty="0" err="1">
                <a:latin typeface="Trebuchet MS" pitchFamily="34" charset="0"/>
              </a:rPr>
              <a:t>PowerVR</a:t>
            </a:r>
            <a:endParaRPr lang="en-US" altLang="ja-JP" dirty="0">
              <a:latin typeface="Trebuchet MS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67201" y="5630863"/>
            <a:ext cx="1765299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ja-JP">
              <a:latin typeface="Trebuchet MS" pitchFamily="34" charset="0"/>
            </a:endParaRPr>
          </a:p>
          <a:p>
            <a:pPr algn="ctr"/>
            <a:r>
              <a:rPr lang="en-US" altLang="ja-JP">
                <a:latin typeface="Trebuchet MS" pitchFamily="34" charset="0"/>
              </a:rPr>
              <a:t>Mali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8650" y="5630863"/>
            <a:ext cx="35750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>
              <a:latin typeface="Trebuchet MS" pitchFamily="34" charset="0"/>
            </a:endParaRPr>
          </a:p>
          <a:p>
            <a:pPr algn="ctr"/>
            <a:r>
              <a:rPr lang="en-US" altLang="ja-JP">
                <a:latin typeface="Trebuchet MS" pitchFamily="34" charset="0"/>
              </a:rPr>
              <a:t>Adreno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83300" y="5635625"/>
            <a:ext cx="1727200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ja-JP" dirty="0">
              <a:latin typeface="Trebuchet MS" pitchFamily="34" charset="0"/>
            </a:endParaRPr>
          </a:p>
          <a:p>
            <a:pPr algn="ctr"/>
            <a:r>
              <a:rPr lang="en-US" altLang="ja-JP" dirty="0" err="1" smtClean="0">
                <a:latin typeface="Trebuchet MS" pitchFamily="34" charset="0"/>
              </a:rPr>
              <a:t>Tegra</a:t>
            </a:r>
            <a:endParaRPr lang="en-US" altLang="ja-JP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テクスチャフェッチ結果</a:t>
            </a:r>
          </a:p>
        </p:txBody>
      </p:sp>
      <p:sp>
        <p:nvSpPr>
          <p:cNvPr id="24145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ja-JP" sz="2800" dirty="0" smtClean="0"/>
              <a:t>Mali-400 MP</a:t>
            </a:r>
            <a:endParaRPr lang="ja-JP" altLang="en-US" sz="2800" dirty="0" smtClean="0"/>
          </a:p>
          <a:p>
            <a:pPr lvl="1"/>
            <a:r>
              <a:rPr lang="en-US" altLang="ja-JP" sz="2400" dirty="0" err="1" smtClean="0"/>
              <a:t>PowerVR</a:t>
            </a:r>
            <a:r>
              <a:rPr lang="ja-JP" altLang="en-US" sz="2400" dirty="0" smtClean="0"/>
              <a:t>プリフェッチが有効</a:t>
            </a:r>
          </a:p>
          <a:p>
            <a:pPr lvl="2"/>
            <a:r>
              <a:rPr lang="en-US" altLang="ja-JP" sz="2000" dirty="0" smtClean="0"/>
              <a:t>UV</a:t>
            </a:r>
            <a:r>
              <a:rPr lang="ja-JP" altLang="en-US" sz="2000" dirty="0" smtClean="0"/>
              <a:t>精度も向上する</a:t>
            </a:r>
            <a:endParaRPr lang="ja-JP" altLang="en-US" dirty="0" smtClean="0"/>
          </a:p>
          <a:p>
            <a:r>
              <a:rPr lang="en-US" altLang="ja-JP" sz="2800" dirty="0" err="1" smtClean="0"/>
              <a:t>Adreno</a:t>
            </a:r>
            <a:r>
              <a:rPr lang="en-US" altLang="ja-JP" sz="2800" dirty="0" smtClean="0"/>
              <a:t> 200</a:t>
            </a:r>
            <a:r>
              <a:rPr lang="ja-JP" altLang="en-US" sz="2800" dirty="0" smtClean="0"/>
              <a:t>シリーズ</a:t>
            </a:r>
            <a:r>
              <a:rPr lang="en-US" altLang="ja-JP" sz="2800" dirty="0" smtClean="0">
                <a:latin typeface="HGPｺﾞｼｯｸM" pitchFamily="50" charset="-128"/>
              </a:rPr>
              <a:t>, </a:t>
            </a:r>
            <a:r>
              <a:rPr lang="en-US" altLang="ja-JP" sz="2800" dirty="0" err="1" smtClean="0"/>
              <a:t>Tegra</a:t>
            </a:r>
            <a:endParaRPr lang="en-US" altLang="ja-JP" sz="2800" dirty="0" smtClean="0"/>
          </a:p>
          <a:p>
            <a:pPr lvl="1"/>
            <a:r>
              <a:rPr lang="en-US" altLang="ja-JP" sz="2400" dirty="0" err="1" smtClean="0"/>
              <a:t>PowerVR</a:t>
            </a:r>
            <a:r>
              <a:rPr lang="ja-JP" altLang="en-US" sz="2400" dirty="0" smtClean="0"/>
              <a:t>プリフェッチの有効性は見られない</a:t>
            </a:r>
          </a:p>
          <a:p>
            <a:pPr lvl="1"/>
            <a:r>
              <a:rPr lang="en-US" altLang="ja-JP" sz="2400" dirty="0" smtClean="0"/>
              <a:t>varying</a:t>
            </a:r>
            <a:r>
              <a:rPr lang="ja-JP" altLang="en-US" sz="2400" dirty="0" smtClean="0"/>
              <a:t>数増加によるパフォーマンス低下は確認できず</a:t>
            </a:r>
          </a:p>
          <a:p>
            <a:pPr lvl="2"/>
            <a:r>
              <a:rPr lang="ja-JP" altLang="en-US" sz="2000" dirty="0" smtClean="0"/>
              <a:t>フラグメントシェーダ負荷の少ないバーテックス</a:t>
            </a:r>
            <a:r>
              <a:rPr lang="en-US" altLang="ja-JP" sz="2000" dirty="0" smtClean="0"/>
              <a:t>UV</a:t>
            </a:r>
            <a:r>
              <a:rPr lang="ja-JP" altLang="en-US" sz="2000" dirty="0" smtClean="0"/>
              <a:t>生成推奨</a:t>
            </a:r>
          </a:p>
          <a:p>
            <a:pPr lvl="3"/>
            <a:r>
              <a:rPr lang="en-US" altLang="ja-JP" sz="1800" dirty="0" err="1" smtClean="0"/>
              <a:t>PowerVR</a:t>
            </a:r>
            <a:r>
              <a:rPr lang="ja-JP" altLang="en-US" sz="1800" dirty="0" smtClean="0"/>
              <a:t>のプリフェッチを使用して問題ない</a:t>
            </a:r>
            <a:endParaRPr lang="en-US" altLang="ja-JP" sz="1800" dirty="0" smtClean="0"/>
          </a:p>
          <a:p>
            <a:r>
              <a:rPr lang="en-US" altLang="ja-JP" sz="2800" dirty="0" err="1" smtClean="0"/>
              <a:t>Adreno</a:t>
            </a:r>
            <a:r>
              <a:rPr lang="en-US" altLang="ja-JP" sz="2800" dirty="0" smtClean="0"/>
              <a:t> 320</a:t>
            </a:r>
            <a:r>
              <a:rPr lang="en-US" altLang="ja-JP" sz="2800" dirty="0" smtClean="0">
                <a:latin typeface="HGPｺﾞｼｯｸM" pitchFamily="50" charset="-128"/>
              </a:rPr>
              <a:t>, </a:t>
            </a:r>
            <a:r>
              <a:rPr lang="en-US" altLang="ja-JP" sz="2800" dirty="0" smtClean="0"/>
              <a:t>Mali-T604</a:t>
            </a:r>
          </a:p>
          <a:p>
            <a:pPr lvl="1"/>
            <a:r>
              <a:rPr lang="en-US" altLang="ja-JP" sz="2400" dirty="0" smtClean="0"/>
              <a:t>varying</a:t>
            </a:r>
            <a:r>
              <a:rPr lang="ja-JP" altLang="en-US" sz="2400" dirty="0" smtClean="0"/>
              <a:t>数削減が効果的</a:t>
            </a:r>
            <a:endParaRPr lang="en-US" altLang="ja-JP" sz="2400" dirty="0" smtClean="0"/>
          </a:p>
          <a:p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まとめ</a:t>
            </a:r>
          </a:p>
        </p:txBody>
      </p:sp>
      <p:sp>
        <p:nvSpPr>
          <p:cNvPr id="24166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性能差が大幅に異なる</a:t>
            </a:r>
            <a:r>
              <a:rPr lang="en-US" altLang="ja-JP" smtClean="0"/>
              <a:t>GPU</a:t>
            </a:r>
            <a:r>
              <a:rPr lang="ja-JP" altLang="en-US" smtClean="0"/>
              <a:t>に対応が必要</a:t>
            </a:r>
          </a:p>
          <a:p>
            <a:r>
              <a:rPr lang="en-US" altLang="ja-JP" smtClean="0"/>
              <a:t>OS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GPU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ja-JP" altLang="en-US" smtClean="0">
                <a:latin typeface="HGPｺﾞｼｯｸM" pitchFamily="50" charset="-128"/>
              </a:rPr>
              <a:t>端末の違いによるさまざまな問題が発生</a:t>
            </a:r>
            <a:endParaRPr lang="en-US" altLang="ja-JP" smtClean="0">
              <a:latin typeface="HGPｺﾞｼｯｸM" pitchFamily="50" charset="-128"/>
            </a:endParaRPr>
          </a:p>
          <a:p>
            <a:pPr lvl="1"/>
            <a:r>
              <a:rPr lang="ja-JP" altLang="en-US" smtClean="0">
                <a:latin typeface="HGPｺﾞｼｯｸM" pitchFamily="50" charset="-128"/>
              </a:rPr>
              <a:t>特に</a:t>
            </a:r>
            <a:r>
              <a:rPr lang="en-US" altLang="ja-JP" smtClean="0"/>
              <a:t>Android</a:t>
            </a:r>
            <a:r>
              <a:rPr lang="ja-JP" altLang="en-US" smtClean="0">
                <a:latin typeface="HGPｺﾞｼｯｸM" pitchFamily="50" charset="-128"/>
              </a:rPr>
              <a:t>では仕様書などのドキュメントが信用できないことが多い</a:t>
            </a:r>
          </a:p>
          <a:p>
            <a:r>
              <a:rPr lang="ja-JP" altLang="en-US" smtClean="0"/>
              <a:t>各</a:t>
            </a:r>
            <a:r>
              <a:rPr lang="en-US" altLang="ja-JP" smtClean="0"/>
              <a:t>GPU</a:t>
            </a:r>
            <a:r>
              <a:rPr lang="ja-JP" altLang="en-US" smtClean="0"/>
              <a:t>の最適化手法の調査</a:t>
            </a:r>
            <a:r>
              <a:rPr lang="en-US" altLang="ja-JP" smtClean="0">
                <a:latin typeface="HGPｺﾞｼｯｸM" pitchFamily="50" charset="-128"/>
              </a:rPr>
              <a:t>,</a:t>
            </a:r>
            <a:r>
              <a:rPr lang="en-US" altLang="ja-JP" smtClean="0"/>
              <a:t> </a:t>
            </a:r>
            <a:r>
              <a:rPr lang="ja-JP" altLang="en-US" smtClean="0"/>
              <a:t>検証が必要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8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謝辞</a:t>
            </a:r>
          </a:p>
        </p:txBody>
      </p:sp>
      <p:sp>
        <p:nvSpPr>
          <p:cNvPr id="24186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dirty="0" smtClean="0"/>
              <a:t>（株）トライエース研究開発部</a:t>
            </a:r>
          </a:p>
          <a:p>
            <a:pPr lvl="1"/>
            <a:r>
              <a:rPr lang="ja-JP" altLang="en-US" dirty="0" smtClean="0"/>
              <a:t>五反田　義治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0737" name="Picture 5" descr="DSC_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073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ご質問は？</a:t>
            </a:r>
          </a:p>
        </p:txBody>
      </p:sp>
      <p:sp>
        <p:nvSpPr>
          <p:cNvPr id="1761283" name="Text Box 5"/>
          <p:cNvSpPr txBox="1">
            <a:spLocks noChangeArrowheads="1"/>
          </p:cNvSpPr>
          <p:nvPr/>
        </p:nvSpPr>
        <p:spPr bwMode="auto">
          <a:xfrm>
            <a:off x="1470025" y="5059363"/>
            <a:ext cx="6315075" cy="6413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kumimoji="0"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http://research.tri-ace.com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Text Box 4"/>
          <p:cNvSpPr txBox="1">
            <a:spLocks noChangeArrowheads="1"/>
          </p:cNvSpPr>
          <p:nvPr/>
        </p:nvSpPr>
        <p:spPr bwMode="auto">
          <a:xfrm>
            <a:off x="1701800" y="4311650"/>
            <a:ext cx="612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800">
                <a:latin typeface="HGPｺﾞｼｯｸM" pitchFamily="50" charset="-128"/>
                <a:ea typeface="HGPｺﾞｼｯｸM" pitchFamily="50" charset="-128"/>
              </a:rPr>
              <a:t>機に合わせてエンジンを作成</a:t>
            </a:r>
          </a:p>
        </p:txBody>
      </p:sp>
      <p:sp>
        <p:nvSpPr>
          <p:cNvPr id="885762" name="Rectangle 3"/>
          <p:cNvSpPr>
            <a:spLocks/>
          </p:cNvSpPr>
          <p:nvPr/>
        </p:nvSpPr>
        <p:spPr bwMode="auto">
          <a:xfrm>
            <a:off x="457200" y="1257300"/>
            <a:ext cx="8229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どれくらいの性能差があるのだろう？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新製品発売のスパンが短い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市場は</a:t>
            </a: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機とハイエンド機が混在している</a:t>
            </a:r>
            <a:endParaRPr lang="ja-JP" altLang="en-US" sz="24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とハイエンドの性能差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は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25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倍程度はある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ja-JP" altLang="en-US" sz="28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85763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09" name="Rectangle 3"/>
          <p:cNvSpPr>
            <a:spLocks/>
          </p:cNvSpPr>
          <p:nvPr/>
        </p:nvSpPr>
        <p:spPr bwMode="auto">
          <a:xfrm>
            <a:off x="457200" y="1257300"/>
            <a:ext cx="82296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どれくらいの性能差があるのだろう？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新製品発売のスパンが短い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市場は</a:t>
            </a: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機とハイエンド機が混在している</a:t>
            </a:r>
            <a:endParaRPr lang="ja-JP" altLang="en-US" sz="24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とハイエンドの性能差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は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2800" dirty="0" smtClean="0">
                <a:latin typeface="HGPｺﾞｼｯｸM" pitchFamily="50" charset="-128"/>
                <a:ea typeface="HGPｺﾞｼｯｸM" pitchFamily="50" charset="-128"/>
              </a:rPr>
              <a:t>25</a:t>
            </a:r>
            <a:r>
              <a:rPr lang="ja-JP" altLang="en-US" sz="2800" dirty="0">
                <a:latin typeface="HGPｺﾞｼｯｸM" pitchFamily="50" charset="-128"/>
                <a:ea typeface="HGPｺﾞｼｯｸM" pitchFamily="50" charset="-128"/>
              </a:rPr>
              <a:t>倍程度はある</a:t>
            </a:r>
          </a:p>
        </p:txBody>
      </p:sp>
      <p:sp>
        <p:nvSpPr>
          <p:cNvPr id="887810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  <p:sp>
        <p:nvSpPr>
          <p:cNvPr id="887811" name="Line 6"/>
          <p:cNvSpPr>
            <a:spLocks noChangeShapeType="1"/>
          </p:cNvSpPr>
          <p:nvPr/>
        </p:nvSpPr>
        <p:spPr bwMode="auto">
          <a:xfrm>
            <a:off x="1778000" y="4295775"/>
            <a:ext cx="5554663" cy="525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87812" name="Line 7"/>
          <p:cNvSpPr>
            <a:spLocks noChangeShapeType="1"/>
          </p:cNvSpPr>
          <p:nvPr/>
        </p:nvSpPr>
        <p:spPr bwMode="auto">
          <a:xfrm flipV="1">
            <a:off x="1785938" y="4313238"/>
            <a:ext cx="5554662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87813" name="Text Box 4"/>
          <p:cNvSpPr txBox="1">
            <a:spLocks noChangeArrowheads="1"/>
          </p:cNvSpPr>
          <p:nvPr/>
        </p:nvSpPr>
        <p:spPr bwMode="auto">
          <a:xfrm>
            <a:off x="1701800" y="4311650"/>
            <a:ext cx="612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ローエンド</a:t>
            </a:r>
            <a:r>
              <a:rPr lang="ja-JP" altLang="en-US" sz="2800">
                <a:latin typeface="HGPｺﾞｼｯｸM" pitchFamily="50" charset="-128"/>
                <a:ea typeface="HGPｺﾞｼｯｸM" pitchFamily="50" charset="-128"/>
              </a:rPr>
              <a:t>機に合わせてエンジンを作成</a:t>
            </a:r>
          </a:p>
        </p:txBody>
      </p:sp>
      <p:sp>
        <p:nvSpPr>
          <p:cNvPr id="887814" name="Text Box 7"/>
          <p:cNvSpPr txBox="1">
            <a:spLocks noChangeArrowheads="1"/>
          </p:cNvSpPr>
          <p:nvPr/>
        </p:nvSpPr>
        <p:spPr bwMode="auto">
          <a:xfrm>
            <a:off x="257175" y="5437188"/>
            <a:ext cx="8597900" cy="5191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>
                <a:ea typeface="HGPｺﾞｼｯｸM" pitchFamily="50" charset="-128"/>
              </a:rPr>
              <a:t>可能な限り端末毎の最大性能を出させて良い映像を出す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方法</a:t>
            </a:r>
          </a:p>
          <a:p>
            <a:pPr lvl="1"/>
            <a:r>
              <a:rPr lang="ja-JP" altLang="en-US" smtClean="0"/>
              <a:t>端末の性能毎にポストプロセスの設定を調整する</a:t>
            </a:r>
            <a:endParaRPr lang="en-US" altLang="ja-JP" smtClean="0"/>
          </a:p>
          <a:p>
            <a:pPr lvl="2"/>
            <a:r>
              <a:rPr lang="ja-JP" altLang="en-US" smtClean="0"/>
              <a:t>ブルームの解像度</a:t>
            </a:r>
          </a:p>
        </p:txBody>
      </p:sp>
      <p:sp>
        <p:nvSpPr>
          <p:cNvPr id="889858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方法</a:t>
            </a:r>
          </a:p>
          <a:p>
            <a:pPr lvl="1"/>
            <a:r>
              <a:rPr lang="ja-JP" altLang="en-US" smtClean="0"/>
              <a:t>端末の性能毎にポストプロセスの設定を調整する</a:t>
            </a:r>
            <a:endParaRPr lang="en-US" altLang="ja-JP" smtClean="0"/>
          </a:p>
          <a:p>
            <a:pPr lvl="2"/>
            <a:r>
              <a:rPr lang="ja-JP" altLang="en-US" smtClean="0"/>
              <a:t>ブルームの解像度</a:t>
            </a:r>
          </a:p>
          <a:p>
            <a:pPr lvl="1"/>
            <a:r>
              <a:rPr lang="ja-JP" altLang="en-US" smtClean="0"/>
              <a:t>端末の性能毎にシェーダの複雑さを調整する</a:t>
            </a:r>
            <a:endParaRPr lang="en-US" altLang="ja-JP" smtClean="0"/>
          </a:p>
          <a:p>
            <a:pPr lvl="2"/>
            <a:r>
              <a:rPr lang="ja-JP" altLang="en-US" smtClean="0"/>
              <a:t>ライト個数</a:t>
            </a:r>
            <a:endParaRPr lang="en-US" altLang="ja-JP" smtClean="0"/>
          </a:p>
          <a:p>
            <a:pPr lvl="2"/>
            <a:r>
              <a:rPr lang="ja-JP" altLang="en-US" smtClean="0"/>
              <a:t>ライティングをフラグメントシェーダからバーテックス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シェーダへ</a:t>
            </a:r>
            <a:endParaRPr lang="en-US" altLang="ja-JP" smtClean="0"/>
          </a:p>
          <a:p>
            <a:pPr lvl="2"/>
            <a:r>
              <a:rPr lang="ja-JP" altLang="en-US" smtClean="0"/>
              <a:t>など</a:t>
            </a:r>
          </a:p>
        </p:txBody>
      </p:sp>
      <p:sp>
        <p:nvSpPr>
          <p:cNvPr id="891906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方法</a:t>
            </a:r>
          </a:p>
          <a:p>
            <a:pPr lvl="1"/>
            <a:r>
              <a:rPr lang="ja-JP" altLang="en-US" dirty="0" smtClean="0"/>
              <a:t>端末の性能毎にポストプロセスの設定を調整する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ブルームの解像度</a:t>
            </a:r>
          </a:p>
          <a:p>
            <a:pPr lvl="1"/>
            <a:r>
              <a:rPr lang="ja-JP" altLang="en-US" dirty="0" smtClean="0"/>
              <a:t>端末の性能毎にシェーダの複雑さを調整する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ライト個数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ライティングをフラグメントシェーダからバーテックス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シェーダへ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など</a:t>
            </a:r>
          </a:p>
          <a:p>
            <a:pPr lvl="1"/>
            <a:r>
              <a:rPr lang="ja-JP" altLang="en-US" dirty="0" smtClean="0"/>
              <a:t>端末の性能毎にランタイム内にてフロントバッファ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バックバッファ解像度を調整できるようにする</a:t>
            </a:r>
          </a:p>
        </p:txBody>
      </p:sp>
      <p:sp>
        <p:nvSpPr>
          <p:cNvPr id="893954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どのようにして性能値を導くか？</a:t>
            </a:r>
          </a:p>
          <a:p>
            <a:pPr lvl="1"/>
            <a:r>
              <a:rPr lang="ja-JP" altLang="en-US" smtClean="0"/>
              <a:t>あらかじめ主要な端末を調査し</a:t>
            </a:r>
            <a:r>
              <a:rPr lang="en-US" altLang="ja-JP" smtClean="0"/>
              <a:t>, </a:t>
            </a:r>
            <a:r>
              <a:rPr lang="ja-JP" altLang="en-US" smtClean="0"/>
              <a:t>ある程度テーブル化しておきそこから外れるものは端末のデバイス情報とテーブルを参考に計算で求める</a:t>
            </a:r>
          </a:p>
          <a:p>
            <a:pPr lvl="1"/>
            <a:r>
              <a:rPr lang="ja-JP" altLang="en-US" smtClean="0"/>
              <a:t>初期化時にベンチマークを走らせて取得する</a:t>
            </a:r>
          </a:p>
        </p:txBody>
      </p:sp>
      <p:sp>
        <p:nvSpPr>
          <p:cNvPr id="896002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4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パフォーマンス変動をもたらす特殊な要因</a:t>
            </a:r>
          </a:p>
          <a:p>
            <a:pPr lvl="1"/>
            <a:r>
              <a:rPr lang="ja-JP" altLang="en-US" smtClean="0"/>
              <a:t>温度変化</a:t>
            </a:r>
          </a:p>
          <a:p>
            <a:pPr lvl="2"/>
            <a:r>
              <a:rPr lang="ja-JP" altLang="en-US" smtClean="0"/>
              <a:t>端末の温度上昇に連動して</a:t>
            </a:r>
            <a:r>
              <a:rPr lang="en-US" altLang="ja-JP" smtClean="0"/>
              <a:t>CPU/GPU</a:t>
            </a:r>
            <a:r>
              <a:rPr lang="ja-JP" altLang="en-US" smtClean="0"/>
              <a:t>のクロックが</a:t>
            </a:r>
            <a:br>
              <a:rPr lang="ja-JP" altLang="en-US" smtClean="0"/>
            </a:br>
            <a:r>
              <a:rPr lang="ja-JP" altLang="en-US" smtClean="0"/>
              <a:t>調整されている</a:t>
            </a:r>
          </a:p>
          <a:p>
            <a:pPr lvl="1"/>
            <a:r>
              <a:rPr lang="ja-JP" altLang="en-US" smtClean="0"/>
              <a:t>節電モード</a:t>
            </a:r>
          </a:p>
          <a:p>
            <a:pPr lvl="2"/>
            <a:r>
              <a:rPr lang="ja-JP" altLang="en-US" smtClean="0"/>
              <a:t>リフレッシュレートが半分に抑制される</a:t>
            </a:r>
          </a:p>
          <a:p>
            <a:pPr lvl="1"/>
            <a:r>
              <a:rPr lang="en-US" altLang="ja-JP" smtClean="0"/>
              <a:t>BlueTooth</a:t>
            </a:r>
          </a:p>
          <a:p>
            <a:pPr lvl="2"/>
            <a:r>
              <a:rPr lang="ja-JP" altLang="en-US" smtClean="0"/>
              <a:t>原因は不明だが</a:t>
            </a:r>
            <a:r>
              <a:rPr lang="en-US" altLang="ja-JP" smtClean="0"/>
              <a:t>OFF</a:t>
            </a:r>
            <a:r>
              <a:rPr lang="ja-JP" altLang="en-US" smtClean="0"/>
              <a:t>にすることによりパフォーマンス</a:t>
            </a:r>
            <a:br>
              <a:rPr lang="ja-JP" altLang="en-US" smtClean="0"/>
            </a:br>
            <a:r>
              <a:rPr lang="ja-JP" altLang="en-US" smtClean="0"/>
              <a:t>が劇的に改善するケースがあった</a:t>
            </a:r>
          </a:p>
          <a:p>
            <a:pPr lvl="2">
              <a:buFont typeface="Arial" charset="0"/>
              <a:buNone/>
            </a:pPr>
            <a:endParaRPr lang="ja-JP" altLang="en-US" smtClean="0"/>
          </a:p>
        </p:txBody>
      </p:sp>
      <p:sp>
        <p:nvSpPr>
          <p:cNvPr id="898050" name="Rectangle 5"/>
          <p:cNvSpPr>
            <a:spLocks/>
          </p:cNvSpPr>
          <p:nvPr/>
        </p:nvSpPr>
        <p:spPr bwMode="auto">
          <a:xfrm>
            <a:off x="457200" y="0"/>
            <a:ext cx="822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スケーラビリティを意識する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開発を始める前に</a:t>
            </a:r>
          </a:p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実装</a:t>
            </a:r>
          </a:p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最適化手法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ctrTitle" idx="4294967295"/>
          </p:nvPr>
        </p:nvSpPr>
        <p:spPr>
          <a:xfrm>
            <a:off x="3941763" y="3001963"/>
            <a:ext cx="1511300" cy="1470025"/>
          </a:xfrm>
        </p:spPr>
        <p:txBody>
          <a:bodyPr/>
          <a:lstStyle/>
          <a:p>
            <a:pPr>
              <a:defRPr/>
            </a:pPr>
            <a:r>
              <a:rPr lang="ja-JP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実装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529" name="Picture 7" descr="無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882775"/>
            <a:ext cx="44640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85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27000" y="1062038"/>
            <a:ext cx="4483100" cy="5661025"/>
          </a:xfrm>
        </p:spPr>
        <p:txBody>
          <a:bodyPr/>
          <a:lstStyle/>
          <a:p>
            <a:r>
              <a:rPr lang="ja-JP" altLang="en-US" sz="2800" dirty="0" smtClean="0"/>
              <a:t>変更が必要だった箇所</a:t>
            </a:r>
          </a:p>
          <a:p>
            <a:endParaRPr lang="ja-JP" altLang="en-US" sz="1000" dirty="0" smtClean="0"/>
          </a:p>
          <a:p>
            <a:pPr lvl="1"/>
            <a:r>
              <a:rPr lang="ja-JP" altLang="en-US" sz="2400" dirty="0" smtClean="0"/>
              <a:t>画面更新のタイミング</a:t>
            </a:r>
          </a:p>
          <a:p>
            <a:pPr lvl="2">
              <a:buFont typeface="Arial" charset="0"/>
              <a:buNone/>
            </a:pPr>
            <a:r>
              <a:rPr lang="ja-JP" altLang="en-US" sz="2000" dirty="0" smtClean="0"/>
              <a:t>端末毎に異なっている事が判明</a:t>
            </a:r>
          </a:p>
          <a:p>
            <a:pPr lvl="2">
              <a:buFont typeface="Arial" charset="0"/>
              <a:buNone/>
            </a:pPr>
            <a:endParaRPr lang="ja-JP" altLang="en-US" sz="1000" dirty="0" smtClean="0"/>
          </a:p>
          <a:p>
            <a:pPr lvl="1"/>
            <a:r>
              <a:rPr lang="ja-JP" altLang="en-US" sz="2400" dirty="0" smtClean="0"/>
              <a:t>マルチスレッドレンダリング</a:t>
            </a:r>
          </a:p>
          <a:p>
            <a:pPr lvl="2">
              <a:buFont typeface="Arial" charset="0"/>
              <a:buNone/>
            </a:pPr>
            <a:r>
              <a:rPr lang="ja-JP" altLang="en-US" sz="2000" dirty="0" smtClean="0"/>
              <a:t>レンダリングコンテキストの問題</a:t>
            </a:r>
          </a:p>
          <a:p>
            <a:pPr lvl="2">
              <a:buFont typeface="Arial" charset="0"/>
              <a:buNone/>
            </a:pPr>
            <a:endParaRPr lang="ja-JP" altLang="en-US" sz="1000" dirty="0" smtClean="0"/>
          </a:p>
          <a:p>
            <a:pPr lvl="1"/>
            <a:r>
              <a:rPr lang="ja-JP" altLang="en-US" sz="2400" dirty="0" smtClean="0"/>
              <a:t>シェーダ関連</a:t>
            </a:r>
          </a:p>
          <a:p>
            <a:pPr lvl="2">
              <a:buFont typeface="Arial" charset="0"/>
              <a:buNone/>
            </a:pPr>
            <a:r>
              <a:rPr lang="en-US" altLang="ja-JP" sz="2000" dirty="0" smtClean="0"/>
              <a:t>GPU</a:t>
            </a:r>
            <a:r>
              <a:rPr lang="ja-JP" altLang="en-US" sz="2000" dirty="0" err="1" smtClean="0"/>
              <a:t>に依</a:t>
            </a:r>
            <a:r>
              <a:rPr lang="ja-JP" altLang="en-US" sz="2000" dirty="0" smtClean="0"/>
              <a:t>存する問題</a:t>
            </a:r>
          </a:p>
          <a:p>
            <a:pPr lvl="2">
              <a:buFont typeface="Arial" charset="0"/>
              <a:buNone/>
            </a:pPr>
            <a:endParaRPr lang="ja-JP" altLang="en-US" sz="1000" dirty="0" smtClean="0"/>
          </a:p>
          <a:p>
            <a:pPr lvl="1"/>
            <a:r>
              <a:rPr lang="ja-JP" altLang="en-US" sz="2400" dirty="0" smtClean="0"/>
              <a:t>レンダーターゲット関連</a:t>
            </a:r>
          </a:p>
          <a:p>
            <a:pPr lvl="2">
              <a:buFont typeface="Arial" charset="0"/>
              <a:buNone/>
            </a:pPr>
            <a:r>
              <a:rPr lang="en-US" altLang="ja-JP" sz="2000" dirty="0" smtClean="0"/>
              <a:t>GPU, </a:t>
            </a:r>
            <a:r>
              <a:rPr lang="ja-JP" altLang="en-US" sz="2000" dirty="0" smtClean="0"/>
              <a:t>端末種に依存する問題</a:t>
            </a:r>
          </a:p>
          <a:p>
            <a:pPr lvl="2">
              <a:buFont typeface="Arial" charset="0"/>
              <a:buNone/>
            </a:pPr>
            <a:endParaRPr lang="ja-JP" altLang="en-US" sz="1000" dirty="0" smtClean="0"/>
          </a:p>
          <a:p>
            <a:pPr lvl="1"/>
            <a:r>
              <a:rPr lang="ja-JP" altLang="en-US" sz="2400" dirty="0" smtClean="0"/>
              <a:t>最適化</a:t>
            </a:r>
          </a:p>
          <a:p>
            <a:pPr lvl="2">
              <a:buFont typeface="Arial" charset="0"/>
              <a:buNone/>
            </a:pPr>
            <a:r>
              <a:rPr lang="en-US" altLang="ja-JP" sz="2000" dirty="0" smtClean="0"/>
              <a:t>GPU</a:t>
            </a:r>
            <a:r>
              <a:rPr lang="ja-JP" altLang="en-US" sz="2000" dirty="0" smtClean="0"/>
              <a:t>毎に適した方法</a:t>
            </a:r>
          </a:p>
        </p:txBody>
      </p:sp>
      <p:sp>
        <p:nvSpPr>
          <p:cNvPr id="918531" name="Rectangle 2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具体的な作業箇所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実装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/>
              <a:t>リフレッシュレート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/>
              <a:t>マルチスレッドレンダリング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u="sng" dirty="0" smtClean="0"/>
              <a:t>GPU</a:t>
            </a:r>
            <a:r>
              <a:rPr lang="ja-JP" altLang="en-US" u="sng" dirty="0" smtClean="0"/>
              <a:t>毎の</a:t>
            </a:r>
            <a:r>
              <a:rPr lang="en-US" altLang="ja-JP" u="sng" dirty="0" smtClean="0"/>
              <a:t>Uniforms</a:t>
            </a:r>
            <a:endParaRPr lang="ja-JP" altLang="en-US" u="sng" dirty="0" smtClean="0"/>
          </a:p>
          <a:p>
            <a:pPr lvl="1">
              <a:defRPr/>
            </a:pPr>
            <a:endParaRPr lang="ja-JP" altLang="en-US" i="1" dirty="0" smtClean="0">
              <a:solidFill>
                <a:srgbClr val="C5C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実装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/>
              <a:t>リフレッシュレート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>
                <a:solidFill>
                  <a:srgbClr val="C5C5C7"/>
                </a:solidFill>
              </a:rPr>
              <a:t>マルチスレッドレンダリング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u="sng" dirty="0" smtClean="0">
                <a:solidFill>
                  <a:srgbClr val="C5C5C7"/>
                </a:solidFill>
              </a:rPr>
              <a:t>GPU</a:t>
            </a:r>
            <a:r>
              <a:rPr lang="ja-JP" altLang="en-US" u="sng" dirty="0" smtClean="0">
                <a:solidFill>
                  <a:srgbClr val="C5C5C7"/>
                </a:solidFill>
              </a:rPr>
              <a:t>毎の</a:t>
            </a:r>
            <a:r>
              <a:rPr lang="en-US" altLang="ja-JP" u="sng" dirty="0" smtClean="0">
                <a:solidFill>
                  <a:srgbClr val="C5C5C7"/>
                </a:solidFill>
              </a:rPr>
              <a:t>Uniforms</a:t>
            </a:r>
            <a:endParaRPr lang="ja-JP" altLang="en-US" u="sng" dirty="0" smtClean="0">
              <a:solidFill>
                <a:srgbClr val="C5C5C7"/>
              </a:solidFill>
            </a:endParaRPr>
          </a:p>
          <a:p>
            <a:pPr lvl="1">
              <a:defRPr/>
            </a:pPr>
            <a:endParaRPr lang="ja-JP" altLang="en-US" i="1" dirty="0" smtClean="0">
              <a:solidFill>
                <a:srgbClr val="C5C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24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画面更新のタイミング</a:t>
            </a:r>
          </a:p>
          <a:p>
            <a:pPr lvl="1"/>
            <a:r>
              <a:rPr lang="en-US" altLang="ja-JP" smtClean="0"/>
              <a:t>VSync(</a:t>
            </a:r>
            <a:r>
              <a:rPr lang="ja-JP" altLang="en-US" smtClean="0"/>
              <a:t>垂直同期</a:t>
            </a:r>
            <a:r>
              <a:rPr lang="en-US" altLang="ja-JP" smtClean="0"/>
              <a:t>)</a:t>
            </a:r>
            <a:r>
              <a:rPr lang="ja-JP" altLang="en-US" smtClean="0"/>
              <a:t>のシグナルを利用</a:t>
            </a: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26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画面更新のタイミング</a:t>
            </a:r>
          </a:p>
          <a:p>
            <a:pPr lvl="1"/>
            <a:r>
              <a:rPr lang="en-US" altLang="ja-JP" smtClean="0"/>
              <a:t>VSync(</a:t>
            </a:r>
            <a:r>
              <a:rPr lang="ja-JP" altLang="en-US" smtClean="0"/>
              <a:t>垂直同期</a:t>
            </a:r>
            <a:r>
              <a:rPr lang="en-US" altLang="ja-JP" smtClean="0"/>
              <a:t>)</a:t>
            </a:r>
            <a:r>
              <a:rPr lang="ja-JP" altLang="en-US" smtClean="0"/>
              <a:t>のシグナルを利用</a:t>
            </a:r>
          </a:p>
          <a:p>
            <a:endParaRPr lang="ja-JP" altLang="en-US" smtClean="0"/>
          </a:p>
        </p:txBody>
      </p:sp>
      <p:sp>
        <p:nvSpPr>
          <p:cNvPr id="926723" name="Text Box 4"/>
          <p:cNvSpPr txBox="1">
            <a:spLocks noChangeArrowheads="1"/>
          </p:cNvSpPr>
          <p:nvPr/>
        </p:nvSpPr>
        <p:spPr bwMode="auto">
          <a:xfrm>
            <a:off x="1609725" y="3556000"/>
            <a:ext cx="601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6000">
                <a:solidFill>
                  <a:srgbClr val="FF0000"/>
                </a:solidFill>
              </a:rPr>
              <a:t>ここで問題発生</a:t>
            </a:r>
            <a:r>
              <a:rPr lang="en-US" altLang="ja-JP" sz="6000">
                <a:solidFill>
                  <a:srgbClr val="FF0000"/>
                </a:solidFill>
              </a:rPr>
              <a:t>!!</a:t>
            </a:r>
            <a:endParaRPr lang="ja-JP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28770" name="Rectangle 3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3916363"/>
          </a:xfrm>
        </p:spPr>
        <p:txBody>
          <a:bodyPr/>
          <a:lstStyle/>
          <a:p>
            <a:r>
              <a:rPr lang="ja-JP" altLang="en-US" dirty="0" smtClean="0"/>
              <a:t>問題の概要</a:t>
            </a:r>
          </a:p>
          <a:p>
            <a:pPr lvl="1"/>
            <a:r>
              <a:rPr lang="en-US" altLang="ja-JP" dirty="0" err="1" smtClean="0"/>
              <a:t>Vsync</a:t>
            </a:r>
            <a:r>
              <a:rPr lang="en-US" altLang="ja-JP" dirty="0" smtClean="0"/>
              <a:t>(</a:t>
            </a:r>
            <a:r>
              <a:rPr lang="ja-JP" altLang="en-US" dirty="0" smtClean="0"/>
              <a:t>垂直同期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のシグナルが取得できない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Android 4.0</a:t>
            </a:r>
            <a:r>
              <a:rPr lang="ja-JP" altLang="en-US" dirty="0" smtClean="0"/>
              <a:t>以下のみの問題</a:t>
            </a:r>
          </a:p>
          <a:p>
            <a:pPr lvl="1"/>
            <a:r>
              <a:rPr lang="en-US" altLang="ja-JP" dirty="0" smtClean="0"/>
              <a:t>Android</a:t>
            </a:r>
            <a:r>
              <a:rPr lang="ja-JP" altLang="en-US" dirty="0" smtClean="0"/>
              <a:t>ではリフレッシュレートが端末毎に変化</a:t>
            </a:r>
          </a:p>
          <a:p>
            <a:pPr lvl="1"/>
            <a:r>
              <a:rPr lang="ja-JP" altLang="en-US" dirty="0" smtClean="0"/>
              <a:t>アニメーション等アセットが基準フレームレートに基づいて作成されている場合</a:t>
            </a:r>
            <a:r>
              <a:rPr lang="en-US" altLang="ja-JP" dirty="0" smtClean="0"/>
              <a:t>, </a:t>
            </a:r>
            <a:r>
              <a:rPr lang="ja-JP" altLang="en-US" dirty="0" smtClean="0"/>
              <a:t>再生速度が変化して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しまう</a:t>
            </a:r>
          </a:p>
          <a:p>
            <a:endParaRPr lang="ja-JP" altLang="en-US" dirty="0" smtClean="0"/>
          </a:p>
        </p:txBody>
      </p:sp>
      <p:sp>
        <p:nvSpPr>
          <p:cNvPr id="928771" name="Text Box 4"/>
          <p:cNvSpPr txBox="1">
            <a:spLocks noChangeArrowheads="1"/>
          </p:cNvSpPr>
          <p:nvPr/>
        </p:nvSpPr>
        <p:spPr bwMode="auto">
          <a:xfrm>
            <a:off x="3038475" y="4930775"/>
            <a:ext cx="57912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リフレッシュレート</a:t>
            </a:r>
          </a:p>
          <a:p>
            <a:pPr>
              <a:spcBef>
                <a:spcPct val="50000"/>
              </a:spcBef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１秒間に画面の更新が何回行われるかの事で単位は</a:t>
            </a:r>
            <a:r>
              <a:rPr lang="en-US" altLang="ja-JP" dirty="0"/>
              <a:t>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30818" name="Rectangle 3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2112963"/>
          </a:xfrm>
        </p:spPr>
        <p:txBody>
          <a:bodyPr/>
          <a:lstStyle/>
          <a:p>
            <a:r>
              <a:rPr lang="ja-JP" altLang="en-US" smtClean="0"/>
              <a:t>リフレッシュレートを確認</a:t>
            </a:r>
            <a:endParaRPr lang="en-US" altLang="ja-JP" smtClean="0"/>
          </a:p>
          <a:p>
            <a:pPr lvl="1"/>
            <a:r>
              <a:rPr lang="en-US" altLang="ja-JP" smtClean="0"/>
              <a:t>JNI(Java Native Interface)</a:t>
            </a:r>
            <a:r>
              <a:rPr lang="ja-JP" altLang="en-US" smtClean="0"/>
              <a:t>を用いて端末に問い合わせる</a:t>
            </a:r>
          </a:p>
          <a:p>
            <a:pPr lvl="1"/>
            <a:r>
              <a:rPr lang="ja-JP" altLang="en-US" smtClean="0"/>
              <a:t>自分で計測する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5" name="Rectangle 10"/>
          <p:cNvSpPr>
            <a:spLocks/>
          </p:cNvSpPr>
          <p:nvPr/>
        </p:nvSpPr>
        <p:spPr bwMode="auto">
          <a:xfrm>
            <a:off x="457200" y="1257300"/>
            <a:ext cx="8216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>
                <a:latin typeface="Trebuchet MS" pitchFamily="34" charset="0"/>
                <a:ea typeface="HGPｺﾞｼｯｸM" pitchFamily="50" charset="-128"/>
              </a:rPr>
              <a:t>リフレッシュレートを確認</a:t>
            </a:r>
            <a:endParaRPr lang="en-US" altLang="ja-JP" sz="320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>
                <a:solidFill>
                  <a:srgbClr val="0066FF"/>
                </a:solidFill>
                <a:latin typeface="Trebuchet MS" pitchFamily="34" charset="0"/>
                <a:ea typeface="HGPｺﾞｼｯｸM" pitchFamily="50" charset="-128"/>
              </a:rPr>
              <a:t>JNI(Java Native Interface)</a:t>
            </a:r>
            <a:r>
              <a:rPr lang="ja-JP" altLang="en-US" sz="2800">
                <a:solidFill>
                  <a:srgbClr val="0066FF"/>
                </a:solidFill>
                <a:latin typeface="Trebuchet MS" pitchFamily="34" charset="0"/>
                <a:ea typeface="HGPｺﾞｼｯｸM" pitchFamily="50" charset="-128"/>
              </a:rPr>
              <a:t>を用いて端末に問い合わせる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自分で計測する</a:t>
            </a:r>
          </a:p>
        </p:txBody>
      </p:sp>
      <p:sp>
        <p:nvSpPr>
          <p:cNvPr id="932866" name="Text Box 6"/>
          <p:cNvSpPr txBox="1">
            <a:spLocks noChangeArrowheads="1"/>
          </p:cNvSpPr>
          <p:nvPr/>
        </p:nvSpPr>
        <p:spPr bwMode="auto">
          <a:xfrm>
            <a:off x="5584825" y="3832225"/>
            <a:ext cx="3143250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932867" name="Text Box 6"/>
          <p:cNvSpPr txBox="1">
            <a:spLocks noChangeArrowheads="1"/>
          </p:cNvSpPr>
          <p:nvPr/>
        </p:nvSpPr>
        <p:spPr bwMode="auto">
          <a:xfrm>
            <a:off x="1800225" y="4924425"/>
            <a:ext cx="2254250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932868" name="Rectangle 4"/>
          <p:cNvSpPr>
            <a:spLocks noChangeArrowheads="1"/>
          </p:cNvSpPr>
          <p:nvPr/>
        </p:nvSpPr>
        <p:spPr bwMode="auto">
          <a:xfrm>
            <a:off x="165100" y="4881563"/>
            <a:ext cx="8813800" cy="1395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700" b="1">
                <a:latin typeface="Courier New" pitchFamily="49" charset="0"/>
              </a:rPr>
              <a:t>public float GetRefreshRate(){</a:t>
            </a:r>
          </a:p>
          <a:p>
            <a:r>
              <a:rPr lang="en-US" altLang="ja-JP" sz="1700" b="1">
                <a:latin typeface="Courier New" pitchFamily="49" charset="0"/>
              </a:rPr>
              <a:t>	WindowManager windowManager = getWindowManager();</a:t>
            </a:r>
          </a:p>
          <a:p>
            <a:r>
              <a:rPr lang="en-US" altLang="ja-JP" sz="1700" b="1">
                <a:latin typeface="Courier New" pitchFamily="49" charset="0"/>
              </a:rPr>
              <a:t>	Display display = windowManager.getDefaultDisplay();</a:t>
            </a:r>
          </a:p>
          <a:p>
            <a:r>
              <a:rPr lang="en-US" altLang="ja-JP" sz="1700" b="1">
                <a:latin typeface="Courier New" pitchFamily="49" charset="0"/>
              </a:rPr>
              <a:t>	return display.getRefreshRate();</a:t>
            </a:r>
          </a:p>
          <a:p>
            <a:r>
              <a:rPr lang="en-US" altLang="ja-JP" sz="1700" b="1">
                <a:latin typeface="Courier New" pitchFamily="49" charset="0"/>
              </a:rPr>
              <a:t>}</a:t>
            </a:r>
          </a:p>
        </p:txBody>
      </p:sp>
      <p:sp>
        <p:nvSpPr>
          <p:cNvPr id="932869" name="Rectangle 4"/>
          <p:cNvSpPr>
            <a:spLocks noChangeArrowheads="1"/>
          </p:cNvSpPr>
          <p:nvPr/>
        </p:nvSpPr>
        <p:spPr bwMode="auto">
          <a:xfrm>
            <a:off x="177800" y="3306763"/>
            <a:ext cx="8801100" cy="139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700" b="1">
                <a:latin typeface="Courier New" pitchFamily="49" charset="0"/>
              </a:rPr>
              <a:t>JNIEnv* 	pEnv	= GetJNIEnv();</a:t>
            </a:r>
          </a:p>
          <a:p>
            <a:r>
              <a:rPr lang="en-US" altLang="ja-JP" sz="1700" b="1">
                <a:latin typeface="Courier New" pitchFamily="49" charset="0"/>
              </a:rPr>
              <a:t>Android_app*	pApp	= GetAndroidApp();</a:t>
            </a:r>
          </a:p>
          <a:p>
            <a:r>
              <a:rPr lang="en-US" altLang="ja-JP" sz="1700" b="1">
                <a:latin typeface="Courier New" pitchFamily="49" charset="0"/>
              </a:rPr>
              <a:t>jmethodID 	ID	= pEnv-&gt;GetMethodID("GetRefreshRate", "()F");</a:t>
            </a:r>
          </a:p>
          <a:p>
            <a:r>
              <a:rPr lang="en-US" altLang="ja-JP" sz="1700" b="1">
                <a:latin typeface="Courier New" pitchFamily="49" charset="0"/>
              </a:rPr>
              <a:t>float fRefreshRate	=</a:t>
            </a:r>
            <a:endParaRPr lang="ja-JP" altLang="en-US" sz="1700" b="1">
              <a:latin typeface="Courier New" pitchFamily="49" charset="0"/>
            </a:endParaRPr>
          </a:p>
          <a:p>
            <a:r>
              <a:rPr lang="en-US" altLang="ja-JP" sz="1700" b="1">
                <a:latin typeface="Courier New" pitchFamily="49" charset="0"/>
              </a:rPr>
              <a:t>(float)pEnv-&gt;CallFloatMethod(pApp()-&gt;activity-&gt;clazz, mID);</a:t>
            </a:r>
          </a:p>
        </p:txBody>
      </p:sp>
      <p:sp>
        <p:nvSpPr>
          <p:cNvPr id="932870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32871" name="Text Box 7"/>
          <p:cNvSpPr txBox="1">
            <a:spLocks noChangeArrowheads="1"/>
          </p:cNvSpPr>
          <p:nvPr/>
        </p:nvSpPr>
        <p:spPr bwMode="auto">
          <a:xfrm>
            <a:off x="7086600" y="3111500"/>
            <a:ext cx="107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C++</a:t>
            </a:r>
            <a:r>
              <a:rPr lang="ja-JP" altLang="en-US"/>
              <a:t>側</a:t>
            </a:r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7150100" y="4737100"/>
            <a:ext cx="107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Java</a:t>
            </a:r>
            <a:r>
              <a:rPr lang="ja-JP" altLang="en-US"/>
              <a:t>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34914" name="Rectangle 7"/>
          <p:cNvSpPr>
            <a:spLocks noChangeArrowheads="1"/>
          </p:cNvSpPr>
          <p:nvPr/>
        </p:nvSpPr>
        <p:spPr bwMode="auto">
          <a:xfrm>
            <a:off x="1027113" y="4924425"/>
            <a:ext cx="6789737" cy="25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915" name="Rectangle 5"/>
          <p:cNvSpPr>
            <a:spLocks noChangeArrowheads="1"/>
          </p:cNvSpPr>
          <p:nvPr/>
        </p:nvSpPr>
        <p:spPr bwMode="auto">
          <a:xfrm>
            <a:off x="1019175" y="4079875"/>
            <a:ext cx="5122863" cy="828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869950" y="3465513"/>
            <a:ext cx="72977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Courier New" pitchFamily="49" charset="0"/>
              </a:rPr>
              <a:t>uPrevTime = getCurrentTime();</a:t>
            </a: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for( int i = 0; i &lt; COUNT; i++ ) {</a:t>
            </a: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   glClear(	</a:t>
            </a:r>
            <a:r>
              <a:rPr lang="en-US" altLang="ja-JP" b="1" noProof="1">
                <a:latin typeface="Courier New" pitchFamily="49" charset="0"/>
                <a:ea typeface="HGPｺﾞｼｯｸM" pitchFamily="50" charset="-128"/>
              </a:rPr>
              <a:t>GL_DEPTH_BUFFER_BIT|</a:t>
            </a:r>
            <a:endParaRPr lang="en-US" altLang="ja-JP" b="1">
              <a:latin typeface="Courier New" pitchFamily="49" charset="0"/>
              <a:ea typeface="HGPｺﾞｼｯｸM" pitchFamily="50" charset="-128"/>
            </a:endParaRP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	</a:t>
            </a:r>
            <a:r>
              <a:rPr lang="ja-JP" altLang="en-US" b="1">
                <a:latin typeface="Courier New" pitchFamily="49" charset="0"/>
                <a:ea typeface="HGPｺﾞｼｯｸM" pitchFamily="50" charset="-128"/>
              </a:rPr>
              <a:t>　　　　	</a:t>
            </a:r>
            <a:r>
              <a:rPr lang="en-US" altLang="ja-JP" b="1" noProof="1">
                <a:latin typeface="Courier New" pitchFamily="49" charset="0"/>
                <a:ea typeface="HGPｺﾞｼｯｸM" pitchFamily="50" charset="-128"/>
              </a:rPr>
              <a:t>GL_COLOR_BUFFER_BIT|</a:t>
            </a:r>
            <a:endParaRPr lang="en-US" altLang="ja-JP" b="1">
              <a:latin typeface="Courier New" pitchFamily="49" charset="0"/>
              <a:ea typeface="HGPｺﾞｼｯｸM" pitchFamily="50" charset="-128"/>
            </a:endParaRP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		</a:t>
            </a:r>
            <a:r>
              <a:rPr lang="en-US" altLang="ja-JP" b="1" noProof="1">
                <a:latin typeface="Courier New" pitchFamily="49" charset="0"/>
                <a:ea typeface="HGPｺﾞｼｯｸM" pitchFamily="50" charset="-128"/>
              </a:rPr>
              <a:t>GL_STENCIL_BUFFER_BIT</a:t>
            </a:r>
            <a:r>
              <a:rPr lang="ja-JP" altLang="en-US" b="1">
                <a:latin typeface="Courier New" pitchFamily="49" charset="0"/>
                <a:ea typeface="HGPｺﾞｼｯｸM" pitchFamily="50" charset="-128"/>
              </a:rPr>
              <a:t>　</a:t>
            </a:r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);</a:t>
            </a: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   eglSwapBuffers(</a:t>
            </a:r>
            <a:r>
              <a:rPr lang="en-US" altLang="ja-JP" b="1">
                <a:latin typeface="Courier New" pitchFamily="49" charset="0"/>
              </a:rPr>
              <a:t>EGLData.display,EGLData.surface</a:t>
            </a:r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);</a:t>
            </a: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}</a:t>
            </a:r>
          </a:p>
          <a:p>
            <a:r>
              <a:rPr lang="en-US" altLang="ja-JP" b="1">
                <a:latin typeface="Courier New" pitchFamily="49" charset="0"/>
              </a:rPr>
              <a:t>uAfterTime = getCurrentTime();</a:t>
            </a:r>
          </a:p>
          <a:p>
            <a:r>
              <a:rPr lang="en-US" altLang="ja-JP" b="1">
                <a:latin typeface="Courier New" pitchFamily="49" charset="0"/>
              </a:rPr>
              <a:t>uTotal = AfterTime – uPrevTime; </a:t>
            </a:r>
          </a:p>
          <a:p>
            <a:r>
              <a:rPr lang="en-US" altLang="ja-JP" b="1">
                <a:latin typeface="Courier New" pitchFamily="49" charset="0"/>
                <a:ea typeface="HGPｺﾞｼｯｸM" pitchFamily="50" charset="-128"/>
              </a:rPr>
              <a:t>sRefreshRate = uTotal / COUNT;</a:t>
            </a:r>
          </a:p>
        </p:txBody>
      </p:sp>
      <p:sp>
        <p:nvSpPr>
          <p:cNvPr id="934917" name="Rectangle 7"/>
          <p:cNvSpPr>
            <a:spLocks/>
          </p:cNvSpPr>
          <p:nvPr/>
        </p:nvSpPr>
        <p:spPr bwMode="auto">
          <a:xfrm>
            <a:off x="457200" y="1257300"/>
            <a:ext cx="82169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>
                <a:latin typeface="Trebuchet MS" pitchFamily="34" charset="0"/>
                <a:ea typeface="HGPｺﾞｼｯｸM" pitchFamily="50" charset="-128"/>
              </a:rPr>
              <a:t>リフレッシュレートを確認</a:t>
            </a:r>
            <a:endParaRPr lang="en-US" altLang="ja-JP" sz="320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JNI(Java Native Interface)</a:t>
            </a:r>
            <a:r>
              <a:rPr lang="ja-JP" altLang="en-US" sz="280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を用いて端末に問い合わせる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>
                <a:solidFill>
                  <a:srgbClr val="0066FF"/>
                </a:solidFill>
                <a:latin typeface="Trebuchet MS" pitchFamily="34" charset="0"/>
                <a:ea typeface="HGPｺﾞｼｯｸM" pitchFamily="50" charset="-128"/>
              </a:rPr>
              <a:t>自分で計測する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開発を始める前に</a:t>
            </a:r>
          </a:p>
          <a:p>
            <a:pPr lvl="1">
              <a:defRPr/>
            </a:pPr>
            <a:r>
              <a:rPr lang="ja-JP" altLang="en-US" u="sng" dirty="0" smtClean="0">
                <a:latin typeface="HGPｺﾞｼｯｸM" pitchFamily="50" charset="-128"/>
              </a:rPr>
              <a:t>達成目標</a:t>
            </a:r>
            <a:r>
              <a:rPr lang="ja-JP" altLang="en-US" dirty="0" smtClean="0">
                <a:latin typeface="HGPｺﾞｼｯｸM" pitchFamily="50" charset="-128"/>
              </a:rPr>
              <a:t> </a:t>
            </a:r>
            <a:endParaRPr lang="ja-JP" altLang="en-US" u="sng" dirty="0" smtClean="0">
              <a:latin typeface="HGPｺﾞｼｯｸM" pitchFamily="50" charset="-128"/>
            </a:endParaRP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開発環境</a:t>
            </a: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スケーラビリティを意識する</a:t>
            </a:r>
          </a:p>
          <a:p>
            <a:pPr lvl="1">
              <a:defRPr/>
            </a:pPr>
            <a:endParaRPr lang="ja-JP" altLang="en-U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746125" y="2787650"/>
          <a:ext cx="7712075" cy="1763713"/>
        </p:xfrm>
        <a:graphic>
          <a:graphicData uri="http://schemas.openxmlformats.org/presentationml/2006/ole">
            <p:oleObj spid="_x0000_s3133442" name="Worksheet" r:id="rId4" imgW="7362907" imgH="1666840" progId="Excel.Sheet.8">
              <p:embed/>
            </p:oleObj>
          </a:graphicData>
        </a:graphic>
      </p:graphicFrame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2276475" y="4886325"/>
            <a:ext cx="505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FF0000"/>
                </a:solidFill>
                <a:ea typeface="HGPｺﾞｼｯｸM" pitchFamily="50" charset="-128"/>
              </a:rPr>
              <a:t>計測値と問い合わせた値が一致しない</a:t>
            </a:r>
          </a:p>
        </p:txBody>
      </p:sp>
      <p:sp>
        <p:nvSpPr>
          <p:cNvPr id="53255" name="Rectangle 9"/>
          <p:cNvSpPr>
            <a:spLocks/>
          </p:cNvSpPr>
          <p:nvPr/>
        </p:nvSpPr>
        <p:spPr bwMode="auto">
          <a:xfrm>
            <a:off x="457200" y="1257300"/>
            <a:ext cx="821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>
                <a:latin typeface="Trebuchet MS" pitchFamily="34" charset="0"/>
                <a:ea typeface="HGPｺﾞｼｯｸM" pitchFamily="50" charset="-128"/>
              </a:rPr>
              <a:t>取得結果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以前の実装</a:t>
            </a:r>
          </a:p>
        </p:txBody>
      </p:sp>
      <p:sp>
        <p:nvSpPr>
          <p:cNvPr id="939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基準フレームレートをもとにした可変フレーム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レート方式</a:t>
            </a:r>
          </a:p>
          <a:p>
            <a:pPr lvl="1"/>
            <a:r>
              <a:rPr lang="ja-JP" altLang="en-US" smtClean="0"/>
              <a:t>アプリケーション起動時</a:t>
            </a:r>
            <a:r>
              <a:rPr lang="en-US" altLang="ja-JP" smtClean="0"/>
              <a:t>, </a:t>
            </a:r>
            <a:r>
              <a:rPr lang="ja-JP" altLang="en-US" smtClean="0"/>
              <a:t>基準フレームレートを設定</a:t>
            </a:r>
            <a:endParaRPr lang="en-US" altLang="ja-JP" smtClean="0"/>
          </a:p>
          <a:p>
            <a:pPr lvl="1"/>
            <a:r>
              <a:rPr lang="ja-JP" altLang="en-US" smtClean="0"/>
              <a:t>フレームレートは基準フレームレートの整数分の１で可変</a:t>
            </a:r>
            <a:endParaRPr lang="en-US" altLang="ja-JP" smtClean="0"/>
          </a:p>
          <a:p>
            <a:pPr lvl="2"/>
            <a:r>
              <a:rPr lang="ja-JP" altLang="en-US" smtClean="0"/>
              <a:t>基準フレームレートが</a:t>
            </a:r>
            <a:r>
              <a:rPr lang="en-US" altLang="ja-JP" smtClean="0"/>
              <a:t>30</a:t>
            </a:r>
            <a:r>
              <a:rPr lang="ja-JP" altLang="en-US" smtClean="0"/>
              <a:t>の時</a:t>
            </a:r>
            <a:endParaRPr lang="en-US" altLang="ja-JP" smtClean="0"/>
          </a:p>
          <a:p>
            <a:pPr lvl="3"/>
            <a:r>
              <a:rPr lang="en-US" altLang="ja-JP" smtClean="0"/>
              <a:t>30, 15, 10, 7.5…</a:t>
            </a:r>
            <a:r>
              <a:rPr lang="ja-JP" altLang="en-US" smtClean="0"/>
              <a:t>の範囲で可変</a:t>
            </a:r>
            <a:endParaRPr lang="en-US" altLang="ja-JP" smtClean="0"/>
          </a:p>
          <a:p>
            <a:endParaRPr lang="ja-JP" altLang="en-US" smtClean="0"/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41058" name="Rectangle 4"/>
          <p:cNvSpPr>
            <a:spLocks/>
          </p:cNvSpPr>
          <p:nvPr/>
        </p:nvSpPr>
        <p:spPr bwMode="auto">
          <a:xfrm>
            <a:off x="457200" y="1257300"/>
            <a:ext cx="82169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>
                <a:latin typeface="Trebuchet MS" pitchFamily="34" charset="0"/>
                <a:ea typeface="HGPｺﾞｼｯｸM" pitchFamily="50" charset="-128"/>
              </a:rPr>
              <a:t>解決策</a:t>
            </a:r>
            <a:endParaRPr lang="en-US" altLang="ja-JP" sz="320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完全可変フレームレート方式</a:t>
            </a:r>
            <a:endParaRPr lang="en-US" altLang="ja-JP" sz="280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１フレームにかかった時間を計測し</a:t>
            </a:r>
            <a:r>
              <a:rPr lang="en-US" altLang="ja-JP" sz="2400">
                <a:latin typeface="Trebuchet MS" pitchFamily="34" charset="0"/>
                <a:ea typeface="HGPｺﾞｼｯｸM" pitchFamily="50" charset="-128"/>
              </a:rPr>
              <a:t>, </a:t>
            </a: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その時間を用いてアニメーションを再生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フレームドロップ方式</a:t>
            </a:r>
            <a:endParaRPr lang="en-US" altLang="ja-JP" sz="280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１フレーム時間と基準フレーム時間の差分を蓄積し</a:t>
            </a:r>
            <a:r>
              <a:rPr lang="en-US" altLang="ja-JP" sz="2400">
                <a:latin typeface="Trebuchet MS" pitchFamily="34" charset="0"/>
                <a:ea typeface="HGPｺﾞｼｯｸM" pitchFamily="50" charset="-128"/>
              </a:rPr>
              <a:t>, </a:t>
            </a: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差分が基準フレーム分蓄積した際にフレームドロップを行う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ja-JP" altLang="en-US" sz="2800"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ja-JP" altLang="en-US" sz="320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リフレッシュレート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完全可変フレームレート方式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長所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アニメーションが滑らか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短所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アセットが可変フレームレートを想定していない場合</a:t>
            </a: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/>
            </a:r>
            <a:br>
              <a:rPr lang="en-US" altLang="ja-JP" sz="2400" dirty="0">
                <a:latin typeface="Trebuchet MS" pitchFamily="34" charset="0"/>
                <a:ea typeface="HGPｺﾞｼｯｸM" pitchFamily="50" charset="-128"/>
              </a:rPr>
            </a:b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想定どおりの再生ができない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フレームドロップ方式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長所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アセットが基準フレームレートに基づいて作成されていても想定どおりの時間で再生可能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>
                <a:latin typeface="Trebuchet MS" pitchFamily="34" charset="0"/>
                <a:ea typeface="HGPｺﾞｼｯｸM" pitchFamily="50" charset="-128"/>
              </a:rPr>
              <a:t>短所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アニメーションが滑らかではない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実装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ja-JP" altLang="en-US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リフレッシュレート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ja-JP" altLang="en-US" sz="2800" u="sng" dirty="0">
                <a:latin typeface="Trebuchet MS" pitchFamily="34" charset="0"/>
                <a:ea typeface="HGPｺﾞｼｯｸM" pitchFamily="50" charset="-128"/>
              </a:rPr>
              <a:t>マルチスレッドレンダリング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毎の</a:t>
            </a:r>
            <a:r>
              <a:rPr lang="en-US" altLang="ja-JP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Uniforms</a:t>
            </a:r>
            <a:endParaRPr lang="ja-JP" altLang="en-US" sz="2800" u="sng" dirty="0">
              <a:solidFill>
                <a:srgbClr val="C5C5C7"/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i="1" dirty="0">
              <a:solidFill>
                <a:srgbClr val="C5C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1"/>
            <a:ext cx="8216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マルチスレッドレンダリングとは</a:t>
            </a:r>
            <a:endParaRPr lang="ja-JP" altLang="en-US" sz="24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レンダリング専用スレッドを作成し</a:t>
            </a: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,</a:t>
            </a: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そのスレッド上でレンダリング処理を行う方法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</p:txBody>
      </p:sp>
      <p:pic>
        <p:nvPicPr>
          <p:cNvPr id="4" name="図 3" descr="マルチスレッドレンダリン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200" y="2882900"/>
            <a:ext cx="51181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概要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OpenGL ES</a:t>
            </a: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コンテキストの扱い</a:t>
            </a:r>
            <a:endParaRPr lang="ja-JP" altLang="en-US" sz="24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ea typeface="HGPｺﾞｼｯｸM" pitchFamily="50" charset="-128"/>
              </a:rPr>
              <a:t>パフォーマンス調査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308101"/>
            <a:ext cx="8216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ja-JP" sz="3200" dirty="0" smtClean="0">
                <a:latin typeface="Trebuchet MS" pitchFamily="34" charset="0"/>
                <a:ea typeface="HGPｺﾞｼｯｸM" pitchFamily="50" charset="-128"/>
              </a:rPr>
              <a:t>OpenGL ES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コンテキストとは</a:t>
            </a:r>
            <a:endParaRPr lang="ja-JP" altLang="en-US" sz="24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OpenGL</a:t>
            </a: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の状態を保持している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レンダリングを行うための情報の集合体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複数のコンテキストが作成可能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各スレッド間でコンテキストを共有できる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作成したリソースの共有が可能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テクスチャ</a:t>
            </a:r>
            <a:endParaRPr lang="ja-JP" altLang="en-US" sz="24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レンダーバッファ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シェーダ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バーテックスバッファ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インデックスバッファ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365250" y="35687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>
                <a:ea typeface="HGPｺﾞｼｯｸM" pitchFamily="50" charset="-128"/>
              </a:rPr>
              <a:t>シェーダコンパイル</a:t>
            </a:r>
            <a:endParaRPr lang="ja-JP" alt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ja-JP" alt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達成目標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達成目標</a:t>
            </a:r>
          </a:p>
          <a:p>
            <a:pPr lvl="1"/>
            <a:r>
              <a:rPr lang="ja-JP" altLang="en-US" dirty="0" smtClean="0"/>
              <a:t>自社開発の</a:t>
            </a:r>
            <a:r>
              <a:rPr lang="en-US" altLang="ja-JP" dirty="0" smtClean="0"/>
              <a:t>PS3, XBOX360</a:t>
            </a:r>
            <a:r>
              <a:rPr lang="ja-JP" altLang="en-US" dirty="0" smtClean="0"/>
              <a:t>等スマートフォンよりも高性能な機器で動作する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マルチプラットフォームエンジンをスマートフォン上でも動作するようにポーティングを行う</a:t>
            </a:r>
          </a:p>
          <a:p>
            <a:r>
              <a:rPr lang="ja-JP" altLang="en-US" dirty="0" smtClean="0"/>
              <a:t>対応プラットフォーム</a:t>
            </a:r>
          </a:p>
          <a:p>
            <a:pPr lvl="1"/>
            <a:r>
              <a:rPr lang="en-US" altLang="ja-JP" dirty="0" smtClean="0"/>
              <a:t>iOS5.0</a:t>
            </a:r>
            <a:r>
              <a:rPr lang="ja-JP" altLang="en-US" dirty="0" smtClean="0"/>
              <a:t>以上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Android 2.3</a:t>
            </a:r>
            <a:r>
              <a:rPr lang="ja-JP" altLang="en-US" dirty="0" smtClean="0"/>
              <a:t>以上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295400"/>
            <a:ext cx="8216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コンテキストを</a:t>
            </a:r>
            <a:r>
              <a:rPr lang="ja-JP" altLang="en-US" sz="3200" dirty="0" smtClean="0">
                <a:solidFill>
                  <a:srgbClr val="FF0000"/>
                </a:solidFill>
                <a:latin typeface="Trebuchet MS" pitchFamily="34" charset="0"/>
                <a:ea typeface="HGPｺﾞｼｯｸM" pitchFamily="50" charset="-128"/>
              </a:rPr>
              <a:t>複数作成することのできない</a:t>
            </a:r>
            <a:r>
              <a:rPr lang="en-US" altLang="ja-JP" sz="3200" dirty="0" smtClean="0">
                <a:latin typeface="Trebuchet MS" pitchFamily="34" charset="0"/>
                <a:ea typeface="HGPｺﾞｼｯｸM" pitchFamily="50" charset="-128"/>
              </a:rPr>
              <a:t>Android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端末が存在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作成可能でも</a:t>
            </a:r>
            <a:r>
              <a:rPr lang="ja-JP" altLang="en-US" sz="3200" dirty="0" smtClean="0">
                <a:solidFill>
                  <a:srgbClr val="FF0000"/>
                </a:solidFill>
                <a:latin typeface="Trebuchet MS" pitchFamily="34" charset="0"/>
                <a:ea typeface="HGPｺﾞｼｯｸM" pitchFamily="50" charset="-128"/>
              </a:rPr>
              <a:t>スレッド間共有不可のものがある</a:t>
            </a:r>
            <a:endParaRPr lang="en-US" altLang="ja-JP" sz="3200" dirty="0" smtClean="0">
              <a:solidFill>
                <a:srgbClr val="FF0000"/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Trebuchet MS" pitchFamily="34" charset="0"/>
              <a:buChar char="—"/>
            </a:pPr>
            <a:r>
              <a:rPr lang="en-US" altLang="ja-JP" sz="3200" dirty="0" err="1" smtClean="0">
                <a:latin typeface="Trebuchet MS" pitchFamily="34" charset="0"/>
                <a:ea typeface="HGPｺﾞｼｯｸM" pitchFamily="50" charset="-128"/>
              </a:rPr>
              <a:t>NaitiveActivity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使用時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Trebuchet MS" pitchFamily="34" charset="0"/>
              <a:buChar char="—"/>
            </a:pPr>
            <a:r>
              <a:rPr lang="en-US" altLang="ja-JP" sz="3200" dirty="0" smtClean="0">
                <a:latin typeface="Trebuchet MS" pitchFamily="34" charset="0"/>
                <a:ea typeface="HGPｺﾞｼｯｸM" pitchFamily="50" charset="-128"/>
              </a:rPr>
              <a:t>Mali-400MP4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搭載機でコンテキストを共有できないものがある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Trebuchet MS" pitchFamily="34" charset="0"/>
              <a:buChar char="—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他の端末では</a:t>
            </a:r>
            <a:r>
              <a:rPr lang="en-US" altLang="ja-JP" sz="3200" dirty="0" smtClean="0">
                <a:latin typeface="Trebuchet MS" pitchFamily="34" charset="0"/>
                <a:ea typeface="HGPｺﾞｼｯｸM" pitchFamily="50" charset="-128"/>
              </a:rPr>
              <a:t>OS4.0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以降のものについては共有ができることを確認した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Trebuchet MS" pitchFamily="34" charset="0"/>
              <a:buChar char="—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例外も予想されるため共有できないものとしてコーディングしておく方が無難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800" y="4394200"/>
            <a:ext cx="839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ｺﾞｼｯｸM" pitchFamily="50" charset="-128"/>
                <a:ea typeface="HGPｺﾞｼｯｸM" pitchFamily="50" charset="-128"/>
                <a:cs typeface="Tahoma" pitchFamily="34" charset="0"/>
              </a:rPr>
              <a:t>コンテキスト複数利用のマルチスレッド化</a:t>
            </a:r>
            <a:r>
              <a:rPr lang="ja-JP" altLang="en-US" sz="3200" dirty="0" smtClean="0">
                <a:latin typeface="HGPｺﾞｼｯｸM" pitchFamily="50" charset="-128"/>
                <a:ea typeface="HGPｺﾞｼｯｸM" pitchFamily="50" charset="-128"/>
                <a:cs typeface="Tahoma" pitchFamily="34" charset="0"/>
              </a:rPr>
              <a:t>を避ける</a:t>
            </a:r>
            <a:endParaRPr kumimoji="1" lang="ja-JP" altLang="en-US" sz="3200" dirty="0" smtClean="0">
              <a:latin typeface="HGPｺﾞｼｯｸM" pitchFamily="50" charset="-128"/>
              <a:ea typeface="HGPｺﾞｼｯｸM" pitchFamily="50" charset="-128"/>
              <a:cs typeface="Tahoma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152900" y="3048000"/>
            <a:ext cx="393700" cy="118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7200" y="1295401"/>
            <a:ext cx="8216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コンテキストを</a:t>
            </a:r>
            <a:r>
              <a:rPr lang="ja-JP" altLang="en-US" sz="3200" dirty="0" smtClean="0">
                <a:solidFill>
                  <a:srgbClr val="FF0000"/>
                </a:solidFill>
                <a:latin typeface="Trebuchet MS" pitchFamily="34" charset="0"/>
                <a:ea typeface="HGPｺﾞｼｯｸM" pitchFamily="50" charset="-128"/>
              </a:rPr>
              <a:t>複数作成することのできない</a:t>
            </a:r>
            <a:r>
              <a:rPr lang="en-US" altLang="ja-JP" sz="3200" dirty="0" smtClean="0">
                <a:latin typeface="Trebuchet MS" pitchFamily="34" charset="0"/>
                <a:ea typeface="HGPｺﾞｼｯｸM" pitchFamily="50" charset="-128"/>
              </a:rPr>
              <a:t>Android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端末が存在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作成可能でも</a:t>
            </a:r>
            <a:r>
              <a:rPr lang="ja-JP" altLang="en-US" sz="3200" dirty="0" smtClean="0">
                <a:solidFill>
                  <a:srgbClr val="FF0000"/>
                </a:solidFill>
                <a:latin typeface="Trebuchet MS" pitchFamily="34" charset="0"/>
                <a:ea typeface="HGPｺﾞｼｯｸM" pitchFamily="50" charset="-128"/>
              </a:rPr>
              <a:t>スレッド間共有不可のものがある</a:t>
            </a:r>
            <a:endParaRPr lang="en-US" altLang="ja-JP" sz="3200" dirty="0" smtClean="0">
              <a:solidFill>
                <a:srgbClr val="FF0000"/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365250" y="35687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>
                <a:ea typeface="HGPｺﾞｼｯｸM" pitchFamily="50" charset="-128"/>
              </a:rPr>
              <a:t>シェーダコンパイル</a:t>
            </a:r>
            <a:endParaRPr lang="ja-JP" alt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ja-JP" alt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1730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シェーダコンパイル</a:t>
            </a:r>
            <a:endParaRPr lang="ja-JP" alt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1730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シェーダコンパイル</a:t>
            </a:r>
            <a:endParaRPr lang="ja-JP" alt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1730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シェーダコンパイル</a:t>
            </a:r>
            <a:endParaRPr lang="en-US" altLang="ja-JP" sz="2800" dirty="0" smtClean="0">
              <a:ea typeface="HGPｺﾞｼｯｸM" pitchFamily="50" charset="-128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r>
              <a:rPr lang="ja-JP" altLang="en-US" sz="2800" dirty="0" smtClean="0">
                <a:solidFill>
                  <a:srgbClr val="FF0000"/>
                </a:solidFill>
                <a:ea typeface="HGPｺﾞｼｯｸM" pitchFamily="50" charset="-128"/>
              </a:rPr>
              <a:t>情報通知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4495801" y="4178300"/>
            <a:ext cx="241300" cy="469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1730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シェーダコンパイル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通知情報を元に描画オブジェクト更新</a:t>
            </a:r>
            <a:endParaRPr lang="ja-JP" alt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365250" y="4673600"/>
            <a:ext cx="6432550" cy="581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描画オブジェクト更新</a:t>
            </a:r>
            <a:r>
              <a:rPr lang="ja-JP" altLang="en-US" sz="2800" dirty="0" smtClean="0">
                <a:solidFill>
                  <a:srgbClr val="FF0000"/>
                </a:solidFill>
                <a:ea typeface="HGPｺﾞｼｯｸM" pitchFamily="50" charset="-128"/>
              </a:rPr>
              <a:t>情報通知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4495801" y="4178300"/>
            <a:ext cx="241300" cy="469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コンテキストが必要なスレッド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71600" y="2435225"/>
            <a:ext cx="6413500" cy="1730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レンダリング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シェーダコンパイル</a:t>
            </a:r>
            <a:endParaRPr lang="en-US" altLang="ja-JP" sz="2800" dirty="0" smtClean="0">
              <a:ea typeface="HGPｺﾞｼｯｸM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 dirty="0" smtClean="0">
                <a:ea typeface="HGPｺﾞｼｯｸM" pitchFamily="50" charset="-128"/>
              </a:rPr>
              <a:t>通知情報を元に描画オブジェクト更新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マルチスレッドレンダリング</a:t>
            </a:r>
          </a:p>
        </p:txBody>
      </p:sp>
      <p:sp>
        <p:nvSpPr>
          <p:cNvPr id="943106" name="Rectangle 4"/>
          <p:cNvSpPr>
            <a:spLocks/>
          </p:cNvSpPr>
          <p:nvPr/>
        </p:nvSpPr>
        <p:spPr bwMode="auto">
          <a:xfrm>
            <a:off x="457200" y="1308100"/>
            <a:ext cx="82169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概要</a:t>
            </a:r>
            <a:endParaRPr lang="ja-JP" altLang="en-US" sz="3200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ea typeface="HGPｺﾞｼｯｸM" pitchFamily="50" charset="-128"/>
              </a:rPr>
              <a:t>OpenGL ES</a:t>
            </a:r>
            <a:r>
              <a:rPr lang="ja-JP" altLang="en-US" sz="28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  <a:ea typeface="HGPｺﾞｼｯｸM" pitchFamily="50" charset="-128"/>
              </a:rPr>
              <a:t>コンテキストの扱い</a:t>
            </a:r>
            <a:endParaRPr lang="ja-JP" altLang="en-US" sz="2400" dirty="0">
              <a:solidFill>
                <a:schemeClr val="bg1">
                  <a:lumMod val="65000"/>
                </a:schemeClr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パフォーマンス調査</a:t>
            </a:r>
            <a:endParaRPr lang="en-US" altLang="ja-JP" sz="2800" dirty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5393" name="Picture 5" descr="MultiThreadPerformanceScen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8062" y="3402471"/>
            <a:ext cx="4935415" cy="290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53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dirty="0" smtClean="0"/>
              <a:t>計測のために調整したデータを使用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メインスレッドに意図的に重い処理を付加し</a:t>
            </a:r>
            <a:r>
              <a:rPr lang="en-US" altLang="ja-JP" dirty="0" smtClean="0"/>
              <a:t>60FPS</a:t>
            </a:r>
            <a:r>
              <a:rPr lang="ja-JP" altLang="en-US" dirty="0" smtClean="0"/>
              <a:t>を超えないように調整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レンダーに負荷がかかるようにオブジェクト数を多く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PｺﾞｼｯｸM" pitchFamily="50" charset="-128"/>
                <a:cs typeface="+mj-cs"/>
              </a:rPr>
              <a:t>パフォーマンス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達成目標</a:t>
            </a:r>
          </a:p>
        </p:txBody>
      </p:sp>
      <p:sp>
        <p:nvSpPr>
          <p:cNvPr id="864260" name="Text Box 11"/>
          <p:cNvSpPr txBox="1">
            <a:spLocks noChangeArrowheads="1"/>
          </p:cNvSpPr>
          <p:nvPr/>
        </p:nvSpPr>
        <p:spPr bwMode="auto">
          <a:xfrm>
            <a:off x="3160713" y="1249363"/>
            <a:ext cx="242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latin typeface="HGPｺﾞｼｯｸM" pitchFamily="50" charset="-128"/>
                <a:ea typeface="HGPｺﾞｼｯｸM" pitchFamily="50" charset="-128"/>
              </a:rPr>
              <a:t>検証</a:t>
            </a:r>
            <a:r>
              <a:rPr lang="en-US" altLang="ja-JP" sz="2400"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400">
                <a:latin typeface="HGPｺﾞｼｯｸM" pitchFamily="50" charset="-128"/>
                <a:ea typeface="HGPｺﾞｼｯｸM" pitchFamily="50" charset="-128"/>
              </a:rPr>
              <a:t>の種類</a:t>
            </a:r>
          </a:p>
        </p:txBody>
      </p:sp>
      <p:graphicFrame>
        <p:nvGraphicFramePr>
          <p:cNvPr id="864258" name="Object 2"/>
          <p:cNvGraphicFramePr>
            <a:graphicFrameLocks noChangeAspect="1"/>
          </p:cNvGraphicFramePr>
          <p:nvPr/>
        </p:nvGraphicFramePr>
        <p:xfrm>
          <a:off x="571500" y="1771650"/>
          <a:ext cx="7894638" cy="2208213"/>
        </p:xfrm>
        <a:graphic>
          <a:graphicData uri="http://schemas.openxmlformats.org/presentationml/2006/ole">
            <p:oleObj spid="_x0000_s3129346" name="Worksheet" r:id="rId4" imgW="5505579" imgH="1495357" progId="Excel.Sheet.8">
              <p:embed/>
            </p:oleObj>
          </a:graphicData>
        </a:graphic>
      </p:graphicFrame>
      <p:sp>
        <p:nvSpPr>
          <p:cNvPr id="864261" name="Text Box 17"/>
          <p:cNvSpPr txBox="1">
            <a:spLocks noChangeArrowheads="1"/>
          </p:cNvSpPr>
          <p:nvPr/>
        </p:nvSpPr>
        <p:spPr bwMode="auto">
          <a:xfrm>
            <a:off x="627063" y="4581525"/>
            <a:ext cx="814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上記の</a:t>
            </a: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の種類だけではなく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更に</a:t>
            </a: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>CPU/OS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の組み合わせがあるため対応すべきデバイスの種類は数え切れず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これからも増え続けていく</a:t>
            </a:r>
            <a:endParaRPr lang="en-US" altLang="ja-JP" sz="2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64262" name="Text Box 9"/>
          <p:cNvSpPr txBox="1">
            <a:spLocks noChangeArrowheads="1"/>
          </p:cNvSpPr>
          <p:nvPr/>
        </p:nvSpPr>
        <p:spPr bwMode="auto">
          <a:xfrm>
            <a:off x="2444750" y="4052888"/>
            <a:ext cx="165735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Trebuchet MS" pitchFamily="34" charset="0"/>
              </a:rPr>
              <a:t>iOS Device</a:t>
            </a:r>
          </a:p>
        </p:txBody>
      </p:sp>
      <p:sp>
        <p:nvSpPr>
          <p:cNvPr id="864263" name="Text Box 10"/>
          <p:cNvSpPr txBox="1">
            <a:spLocks noChangeArrowheads="1"/>
          </p:cNvSpPr>
          <p:nvPr/>
        </p:nvSpPr>
        <p:spPr bwMode="auto">
          <a:xfrm>
            <a:off x="5673725" y="4038600"/>
            <a:ext cx="125412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rebuchet MS" pitchFamily="34" charset="0"/>
              </a:rPr>
              <a:t>Android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7442" name="Object 2"/>
          <p:cNvGraphicFramePr>
            <a:graphicFrameLocks noChangeAspect="1"/>
          </p:cNvGraphicFramePr>
          <p:nvPr/>
        </p:nvGraphicFramePr>
        <p:xfrm>
          <a:off x="4763" y="1325563"/>
          <a:ext cx="8932862" cy="5649912"/>
        </p:xfrm>
        <a:graphic>
          <a:graphicData uri="http://schemas.openxmlformats.org/presentationml/2006/ole">
            <p:oleObj spid="_x0000_s3134466" name="Worksheet" r:id="rId4" imgW="8896288" imgH="4457700" progId="Excel.Sheet.8">
              <p:embed/>
            </p:oleObj>
          </a:graphicData>
        </a:graphic>
      </p:graphicFrame>
      <p:sp>
        <p:nvSpPr>
          <p:cNvPr id="9687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パフォーマンス</a:t>
            </a:r>
            <a:r>
              <a:rPr lang="ja-JP" altLang="en-US" dirty="0" smtClean="0">
                <a:effectLst/>
              </a:rPr>
              <a:t>結果</a:t>
            </a:r>
            <a:endParaRPr lang="en-US" altLang="ja-JP" dirty="0" smtClean="0">
              <a:effectLst/>
            </a:endParaRPr>
          </a:p>
        </p:txBody>
      </p:sp>
      <p:sp>
        <p:nvSpPr>
          <p:cNvPr id="2237444" name="Text Box 7"/>
          <p:cNvSpPr txBox="1">
            <a:spLocks noChangeArrowheads="1"/>
          </p:cNvSpPr>
          <p:nvPr/>
        </p:nvSpPr>
        <p:spPr bwMode="auto">
          <a:xfrm>
            <a:off x="127000" y="52070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sp>
        <p:nvSpPr>
          <p:cNvPr id="2237445" name="Text Box 8"/>
          <p:cNvSpPr txBox="1">
            <a:spLocks noChangeArrowheads="1"/>
          </p:cNvSpPr>
          <p:nvPr/>
        </p:nvSpPr>
        <p:spPr bwMode="auto">
          <a:xfrm>
            <a:off x="76200" y="10922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パフォーマンス</a:t>
            </a:r>
            <a:r>
              <a:rPr lang="ja-JP" altLang="en-US" dirty="0" smtClean="0">
                <a:effectLst/>
              </a:rPr>
              <a:t>結果</a:t>
            </a:r>
            <a:endParaRPr lang="en-US" altLang="ja-JP" dirty="0" smtClean="0">
              <a:effectLst/>
            </a:endParaRPr>
          </a:p>
        </p:txBody>
      </p:sp>
      <p:sp>
        <p:nvSpPr>
          <p:cNvPr id="2237444" name="Text Box 7"/>
          <p:cNvSpPr txBox="1">
            <a:spLocks noChangeArrowheads="1"/>
          </p:cNvSpPr>
          <p:nvPr/>
        </p:nvSpPr>
        <p:spPr bwMode="auto">
          <a:xfrm>
            <a:off x="127000" y="52070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sp>
        <p:nvSpPr>
          <p:cNvPr id="2237445" name="Text Box 8"/>
          <p:cNvSpPr txBox="1">
            <a:spLocks noChangeArrowheads="1"/>
          </p:cNvSpPr>
          <p:nvPr/>
        </p:nvSpPr>
        <p:spPr bwMode="auto">
          <a:xfrm>
            <a:off x="76200" y="10922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graphicFrame>
        <p:nvGraphicFramePr>
          <p:cNvPr id="2809859" name="Object 3"/>
          <p:cNvGraphicFramePr>
            <a:graphicFrameLocks noChangeAspect="1"/>
          </p:cNvGraphicFramePr>
          <p:nvPr/>
        </p:nvGraphicFramePr>
        <p:xfrm>
          <a:off x="4763" y="1325563"/>
          <a:ext cx="8932862" cy="5649912"/>
        </p:xfrm>
        <a:graphic>
          <a:graphicData uri="http://schemas.openxmlformats.org/presentationml/2006/ole">
            <p:oleObj spid="_x0000_s3135490" name="Worksheet" r:id="rId4" imgW="8896288" imgH="4457700" progId="Excel.Sheet.8">
              <p:embed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29555" y="3409851"/>
            <a:ext cx="1787525" cy="163390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81977" y="5162550"/>
            <a:ext cx="1473200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34201" y="1805256"/>
            <a:ext cx="1787525" cy="32385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01461" y="3808437"/>
            <a:ext cx="1787525" cy="1235316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56936" y="5205222"/>
            <a:ext cx="1760855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86760" y="5193030"/>
            <a:ext cx="1870583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パフォーマンス</a:t>
            </a:r>
            <a:r>
              <a:rPr lang="ja-JP" altLang="en-US" dirty="0" smtClean="0">
                <a:effectLst/>
              </a:rPr>
              <a:t>結果</a:t>
            </a:r>
            <a:endParaRPr lang="en-US" altLang="ja-JP" dirty="0" smtClean="0">
              <a:effectLst/>
            </a:endParaRPr>
          </a:p>
        </p:txBody>
      </p:sp>
      <p:sp>
        <p:nvSpPr>
          <p:cNvPr id="2237444" name="Text Box 7"/>
          <p:cNvSpPr txBox="1">
            <a:spLocks noChangeArrowheads="1"/>
          </p:cNvSpPr>
          <p:nvPr/>
        </p:nvSpPr>
        <p:spPr bwMode="auto">
          <a:xfrm>
            <a:off x="127000" y="52070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sp>
        <p:nvSpPr>
          <p:cNvPr id="2237445" name="Text Box 8"/>
          <p:cNvSpPr txBox="1">
            <a:spLocks noChangeArrowheads="1"/>
          </p:cNvSpPr>
          <p:nvPr/>
        </p:nvSpPr>
        <p:spPr bwMode="auto">
          <a:xfrm>
            <a:off x="76200" y="10922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graphicFrame>
        <p:nvGraphicFramePr>
          <p:cNvPr id="2922499" name="Object 3"/>
          <p:cNvGraphicFramePr>
            <a:graphicFrameLocks noChangeAspect="1"/>
          </p:cNvGraphicFramePr>
          <p:nvPr/>
        </p:nvGraphicFramePr>
        <p:xfrm>
          <a:off x="4763" y="1325563"/>
          <a:ext cx="8932862" cy="5649912"/>
        </p:xfrm>
        <a:graphic>
          <a:graphicData uri="http://schemas.openxmlformats.org/presentationml/2006/ole">
            <p:oleObj spid="_x0000_s3136514" name="Worksheet" r:id="rId4" imgW="8896288" imgH="4457700" progId="Excel.Sheet.8">
              <p:embed/>
            </p:oleObj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84737" y="3749822"/>
            <a:ext cx="1371601" cy="1293934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139353" y="1745175"/>
            <a:ext cx="1456349" cy="329858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60806" y="5162550"/>
            <a:ext cx="1473200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891683" y="5172075"/>
            <a:ext cx="1971675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パフォーマンス</a:t>
            </a:r>
            <a:r>
              <a:rPr lang="ja-JP" altLang="en-US" dirty="0" smtClean="0">
                <a:effectLst/>
              </a:rPr>
              <a:t>結果</a:t>
            </a:r>
            <a:endParaRPr lang="en-US" altLang="ja-JP" dirty="0" smtClean="0">
              <a:effectLst/>
            </a:endParaRPr>
          </a:p>
        </p:txBody>
      </p:sp>
      <p:sp>
        <p:nvSpPr>
          <p:cNvPr id="2237444" name="Text Box 7"/>
          <p:cNvSpPr txBox="1">
            <a:spLocks noChangeArrowheads="1"/>
          </p:cNvSpPr>
          <p:nvPr/>
        </p:nvSpPr>
        <p:spPr bwMode="auto">
          <a:xfrm>
            <a:off x="127000" y="52070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sp>
        <p:nvSpPr>
          <p:cNvPr id="2237445" name="Text Box 8"/>
          <p:cNvSpPr txBox="1">
            <a:spLocks noChangeArrowheads="1"/>
          </p:cNvSpPr>
          <p:nvPr/>
        </p:nvSpPr>
        <p:spPr bwMode="auto">
          <a:xfrm>
            <a:off x="76200" y="109220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fps</a:t>
            </a:r>
          </a:p>
        </p:txBody>
      </p:sp>
      <p:graphicFrame>
        <p:nvGraphicFramePr>
          <p:cNvPr id="2810883" name="Object 3"/>
          <p:cNvGraphicFramePr>
            <a:graphicFrameLocks noChangeAspect="1"/>
          </p:cNvGraphicFramePr>
          <p:nvPr/>
        </p:nvGraphicFramePr>
        <p:xfrm>
          <a:off x="4763" y="1325563"/>
          <a:ext cx="8932862" cy="5649912"/>
        </p:xfrm>
        <a:graphic>
          <a:graphicData uri="http://schemas.openxmlformats.org/presentationml/2006/ole">
            <p:oleObj spid="_x0000_s3137538" name="Worksheet" r:id="rId4" imgW="8896288" imgH="4457700" progId="Excel.Sheet.8">
              <p:embed/>
            </p:oleObj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7274" y="3761544"/>
            <a:ext cx="1477834" cy="1282211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90468" y="5162550"/>
            <a:ext cx="1473200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1472" y="3831883"/>
            <a:ext cx="1597266" cy="121187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63780" y="5172075"/>
            <a:ext cx="1971675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75366" y="3538806"/>
            <a:ext cx="1477834" cy="1504949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87064" y="5207245"/>
            <a:ext cx="1971675" cy="660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実装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ja-JP" altLang="en-US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リフレッシュレート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ja-JP" altLang="en-US" sz="2800" u="sng" dirty="0">
                <a:solidFill>
                  <a:srgbClr val="C5C5C7"/>
                </a:solidFill>
                <a:latin typeface="Trebuchet MS" pitchFamily="34" charset="0"/>
                <a:ea typeface="HGPｺﾞｼｯｸM" pitchFamily="50" charset="-128"/>
              </a:rPr>
              <a:t>マルチスレッドレンダリング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u="sng" dirty="0"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800" u="sng" dirty="0">
                <a:latin typeface="Trebuchet MS" pitchFamily="34" charset="0"/>
                <a:ea typeface="HGPｺﾞｼｯｸM" pitchFamily="50" charset="-128"/>
              </a:rPr>
              <a:t>毎の</a:t>
            </a:r>
            <a:r>
              <a:rPr lang="en-US" altLang="ja-JP" sz="2800" u="sng" dirty="0">
                <a:latin typeface="Trebuchet MS" pitchFamily="34" charset="0"/>
                <a:ea typeface="HGPｺﾞｼｯｸM" pitchFamily="50" charset="-128"/>
              </a:rPr>
              <a:t>Uniforms</a:t>
            </a:r>
            <a:endParaRPr lang="ja-JP" altLang="en-US" sz="2800" u="sng" dirty="0">
              <a:latin typeface="Trebuchet MS" pitchFamily="34" charset="0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i="1" dirty="0">
              <a:solidFill>
                <a:srgbClr val="C5C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Uniform</a:t>
            </a:r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とは</a:t>
            </a:r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?</a:t>
            </a:r>
          </a:p>
        </p:txBody>
      </p:sp>
      <p:sp>
        <p:nvSpPr>
          <p:cNvPr id="24227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4810125"/>
          </a:xfrm>
        </p:spPr>
        <p:txBody>
          <a:bodyPr/>
          <a:lstStyle/>
          <a:p>
            <a:r>
              <a:rPr lang="ja-JP" altLang="en-US" dirty="0" smtClean="0"/>
              <a:t>シェーダで利用される定数データ</a:t>
            </a:r>
            <a:endParaRPr lang="en-US" altLang="ja-JP" dirty="0" smtClean="0"/>
          </a:p>
          <a:p>
            <a:r>
              <a:rPr lang="ja-JP" altLang="en-US" dirty="0" smtClean="0"/>
              <a:t>ソースコードから動的に設定できる</a:t>
            </a:r>
            <a:endParaRPr lang="en-US" altLang="ja-JP" dirty="0" smtClean="0"/>
          </a:p>
          <a:p>
            <a:r>
              <a:rPr lang="en-US" altLang="ja-JP" dirty="0" smtClean="0"/>
              <a:t>HLSL</a:t>
            </a:r>
            <a:r>
              <a:rPr lang="ja-JP" altLang="en-US" dirty="0" smtClean="0"/>
              <a:t>の場合シェーダコンスタントと呼ばれる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4810125"/>
          </a:xfrm>
        </p:spPr>
        <p:txBody>
          <a:bodyPr/>
          <a:lstStyle/>
          <a:p>
            <a:r>
              <a:rPr lang="en-US" altLang="ja-JP" b="1" dirty="0" err="1" smtClean="0">
                <a:latin typeface="Courier New" pitchFamily="49" charset="0"/>
              </a:rPr>
              <a:t>glGetActiveUniform</a:t>
            </a:r>
            <a:r>
              <a:rPr lang="ja-JP" altLang="en-US" b="1" dirty="0" smtClean="0">
                <a:latin typeface="Courier New" pitchFamily="49" charset="0"/>
              </a:rPr>
              <a:t>（）</a:t>
            </a:r>
            <a:r>
              <a:rPr lang="ja-JP" altLang="en-US" dirty="0" smtClean="0"/>
              <a:t>で情報を取得</a:t>
            </a:r>
          </a:p>
          <a:p>
            <a:pPr lvl="1"/>
            <a:r>
              <a:rPr lang="ja-JP" altLang="en-US" dirty="0" smtClean="0"/>
              <a:t>名前</a:t>
            </a:r>
          </a:p>
          <a:p>
            <a:pPr lvl="1"/>
            <a:r>
              <a:rPr lang="ja-JP" altLang="en-US" dirty="0" smtClean="0"/>
              <a:t>使用中の配列サイズ</a:t>
            </a:r>
          </a:p>
          <a:p>
            <a:pPr lvl="1"/>
            <a:r>
              <a:rPr lang="ja-JP" altLang="en-US" dirty="0" smtClean="0"/>
              <a:t>型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chemeClr val="bg1"/>
                </a:solidFill>
              </a:rPr>
              <a:t>ここで問題発生</a:t>
            </a:r>
          </a:p>
        </p:txBody>
      </p:sp>
      <p:sp>
        <p:nvSpPr>
          <p:cNvPr id="2424835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Uniform</a:t>
            </a:r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とは</a:t>
            </a:r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4810125"/>
          </a:xfrm>
        </p:spPr>
        <p:txBody>
          <a:bodyPr/>
          <a:lstStyle/>
          <a:p>
            <a:r>
              <a:rPr lang="en-US" altLang="ja-JP" b="1" dirty="0" err="1" smtClean="0">
                <a:latin typeface="Courier New" pitchFamily="49" charset="0"/>
              </a:rPr>
              <a:t>glGetActiveUniform</a:t>
            </a:r>
            <a:r>
              <a:rPr lang="ja-JP" altLang="en-US" b="1" dirty="0" smtClean="0">
                <a:latin typeface="Courier New" pitchFamily="49" charset="0"/>
              </a:rPr>
              <a:t>（）</a:t>
            </a:r>
            <a:r>
              <a:rPr lang="ja-JP" altLang="en-US" dirty="0" smtClean="0"/>
              <a:t>で情報を取得</a:t>
            </a:r>
          </a:p>
          <a:p>
            <a:pPr lvl="1"/>
            <a:r>
              <a:rPr lang="ja-JP" altLang="en-US" dirty="0" smtClean="0"/>
              <a:t>名前</a:t>
            </a:r>
          </a:p>
          <a:p>
            <a:pPr lvl="1"/>
            <a:r>
              <a:rPr lang="ja-JP" altLang="en-US" dirty="0" smtClean="0"/>
              <a:t>使用中の配列サイズ</a:t>
            </a:r>
          </a:p>
          <a:p>
            <a:pPr lvl="1"/>
            <a:r>
              <a:rPr lang="ja-JP" altLang="en-US" dirty="0" smtClean="0"/>
              <a:t>型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FF0000"/>
                </a:solidFill>
              </a:rPr>
              <a:t>ここで問題発生</a:t>
            </a:r>
          </a:p>
        </p:txBody>
      </p:sp>
      <p:sp>
        <p:nvSpPr>
          <p:cNvPr id="2426883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Uniform</a:t>
            </a:r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とは</a:t>
            </a:r>
            <a:r>
              <a:rPr lang="en-US" altLang="ja-JP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en-US" altLang="ja-JP" b="1" dirty="0" err="1" smtClean="0">
                <a:latin typeface="Courier New" pitchFamily="49" charset="0"/>
              </a:rPr>
              <a:t>glGetActiveUniform</a:t>
            </a:r>
            <a:r>
              <a:rPr lang="ja-JP" altLang="en-US" b="1" dirty="0" smtClean="0">
                <a:latin typeface="Courier New" pitchFamily="49" charset="0"/>
              </a:rPr>
              <a:t>（）</a:t>
            </a:r>
            <a:r>
              <a:rPr lang="ja-JP" altLang="en-US" dirty="0" smtClean="0"/>
              <a:t>で情報を取得</a:t>
            </a:r>
          </a:p>
          <a:p>
            <a:pPr lvl="1"/>
            <a:r>
              <a:rPr lang="ja-JP" altLang="en-US" dirty="0" smtClean="0"/>
              <a:t>名前</a:t>
            </a:r>
          </a:p>
          <a:p>
            <a:pPr lvl="1"/>
            <a:r>
              <a:rPr lang="ja-JP" altLang="en-US" dirty="0" smtClean="0"/>
              <a:t>使用中の配列サイズ</a:t>
            </a:r>
          </a:p>
          <a:p>
            <a:pPr lvl="1"/>
            <a:r>
              <a:rPr lang="ja-JP" altLang="en-US" dirty="0" smtClean="0"/>
              <a:t>型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28931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問題の概要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9400" y="3683000"/>
            <a:ext cx="8674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ja-JP" sz="3200" dirty="0" smtClean="0"/>
              <a:t>GLES2</a:t>
            </a:r>
            <a:r>
              <a:rPr lang="ja-JP" altLang="en-US" sz="3200" dirty="0" smtClean="0"/>
              <a:t>の仕様によると</a:t>
            </a:r>
            <a:r>
              <a:rPr lang="en-US" altLang="ja-JP" sz="3200" dirty="0" smtClean="0"/>
              <a:t>GPU</a:t>
            </a:r>
            <a:r>
              <a:rPr lang="ja-JP" altLang="en-US" sz="3200" dirty="0" smtClean="0"/>
              <a:t>によって変化しない</a:t>
            </a:r>
          </a:p>
          <a:p>
            <a:endParaRPr kumimoji="1" lang="ja-JP" altLang="en-US" dirty="0" smtClean="0">
              <a:latin typeface="HGPｺﾞｼｯｸM" pitchFamily="50" charset="-128"/>
              <a:ea typeface="HGPｺﾞｼｯｸM" pitchFamily="50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9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en-US" altLang="ja-JP" b="1" dirty="0" err="1" smtClean="0">
                <a:latin typeface="Courier New" pitchFamily="49" charset="0"/>
              </a:rPr>
              <a:t>glGetActiveUniform</a:t>
            </a:r>
            <a:r>
              <a:rPr lang="ja-JP" altLang="en-US" b="1" dirty="0" smtClean="0">
                <a:latin typeface="Courier New" pitchFamily="49" charset="0"/>
              </a:rPr>
              <a:t>（）</a:t>
            </a:r>
            <a:r>
              <a:rPr lang="ja-JP" altLang="en-US" dirty="0" smtClean="0"/>
              <a:t>で情報を取得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名前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使用中の配列サイズ</a:t>
            </a:r>
          </a:p>
          <a:p>
            <a:pPr lvl="1"/>
            <a:r>
              <a:rPr lang="ja-JP" altLang="en-US" dirty="0" smtClean="0"/>
              <a:t>型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ja-JP" altLang="en-US" dirty="0" smtClean="0"/>
          </a:p>
          <a:p>
            <a:pPr algn="ctr">
              <a:buFont typeface="Arial" charset="0"/>
              <a:buNone/>
            </a:pPr>
            <a:endParaRPr lang="ja-JP" altLang="en-US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30979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問題の概要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9400" y="3683000"/>
            <a:ext cx="8674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ja-JP" sz="3200" strike="sngStrike" dirty="0" smtClean="0"/>
              <a:t>GLES2</a:t>
            </a:r>
            <a:r>
              <a:rPr lang="ja-JP" altLang="en-US" sz="3200" strike="sngStrike" dirty="0" smtClean="0"/>
              <a:t>の仕様によると</a:t>
            </a:r>
            <a:r>
              <a:rPr lang="en-US" altLang="ja-JP" sz="3200" strike="sngStrike" dirty="0" smtClean="0"/>
              <a:t>GPU</a:t>
            </a:r>
            <a:r>
              <a:rPr lang="ja-JP" altLang="en-US" sz="3200" strike="sngStrike" dirty="0" smtClean="0"/>
              <a:t>によって変化しない</a:t>
            </a:r>
          </a:p>
          <a:p>
            <a:endParaRPr kumimoji="1" lang="ja-JP" altLang="en-US" dirty="0" smtClean="0">
              <a:latin typeface="HGPｺﾞｼｯｸM" pitchFamily="50" charset="-128"/>
              <a:ea typeface="HGPｺﾞｼｯｸM" pitchFamily="50" charset="-128"/>
              <a:cs typeface="Tahoma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533900" y="4368800"/>
            <a:ext cx="368300" cy="90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00" y="5359400"/>
            <a:ext cx="814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ja-JP" altLang="en-US" sz="3200" dirty="0" smtClean="0"/>
              <a:t>名前</a:t>
            </a:r>
            <a:r>
              <a:rPr lang="en-US" altLang="ja-JP" sz="3200" dirty="0" smtClean="0"/>
              <a:t>, </a:t>
            </a:r>
            <a:r>
              <a:rPr lang="ja-JP" altLang="en-US" sz="3200" dirty="0" smtClean="0"/>
              <a:t>配列サイズが変化するケースがある</a:t>
            </a:r>
          </a:p>
          <a:p>
            <a:endParaRPr kumimoji="1" lang="ja-JP" altLang="en-US" dirty="0" smtClean="0">
              <a:latin typeface="HGPｺﾞｼｯｸM" pitchFamily="50" charset="-128"/>
              <a:ea typeface="HGPｺﾞｼｯｸM" pitchFamily="50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達成目標</a:t>
            </a:r>
          </a:p>
        </p:txBody>
      </p:sp>
      <p:sp>
        <p:nvSpPr>
          <p:cNvPr id="863238" name="Text Box 11"/>
          <p:cNvSpPr txBox="1">
            <a:spLocks noChangeArrowheads="1"/>
          </p:cNvSpPr>
          <p:nvPr/>
        </p:nvSpPr>
        <p:spPr bwMode="auto">
          <a:xfrm>
            <a:off x="3160713" y="1249363"/>
            <a:ext cx="242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latin typeface="HGPｺﾞｼｯｸM" pitchFamily="50" charset="-128"/>
                <a:ea typeface="HGPｺﾞｼｯｸM" pitchFamily="50" charset="-128"/>
              </a:rPr>
              <a:t>検証</a:t>
            </a:r>
            <a:r>
              <a:rPr lang="en-US" altLang="ja-JP" sz="2400"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400">
                <a:latin typeface="HGPｺﾞｼｯｸM" pitchFamily="50" charset="-128"/>
                <a:ea typeface="HGPｺﾞｼｯｸM" pitchFamily="50" charset="-128"/>
              </a:rPr>
              <a:t>の種類</a:t>
            </a:r>
          </a:p>
        </p:txBody>
      </p:sp>
      <p:sp>
        <p:nvSpPr>
          <p:cNvPr id="863239" name="Text Box 17"/>
          <p:cNvSpPr txBox="1">
            <a:spLocks noChangeArrowheads="1"/>
          </p:cNvSpPr>
          <p:nvPr/>
        </p:nvSpPr>
        <p:spPr bwMode="auto">
          <a:xfrm>
            <a:off x="627063" y="4581525"/>
            <a:ext cx="814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上記の</a:t>
            </a: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>GPU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の種類だけではなく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更に</a:t>
            </a:r>
            <a:r>
              <a:rPr lang="en-US" altLang="ja-JP" sz="2400" dirty="0">
                <a:latin typeface="Trebuchet MS" pitchFamily="34" charset="0"/>
                <a:ea typeface="HGPｺﾞｼｯｸM" pitchFamily="50" charset="-128"/>
              </a:rPr>
              <a:t>CPU/OS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の組み合わせがあるため対応すべきデバイスの種類は数え切れず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これからも増え続けていく</a:t>
            </a:r>
            <a:endParaRPr lang="en-US" altLang="ja-JP" sz="2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63240" name="Text Box 9"/>
          <p:cNvSpPr txBox="1">
            <a:spLocks noChangeArrowheads="1"/>
          </p:cNvSpPr>
          <p:nvPr/>
        </p:nvSpPr>
        <p:spPr bwMode="auto">
          <a:xfrm>
            <a:off x="2444750" y="4052888"/>
            <a:ext cx="165735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Trebuchet MS" pitchFamily="34" charset="0"/>
              </a:rPr>
              <a:t>iOS Device</a:t>
            </a:r>
          </a:p>
        </p:txBody>
      </p:sp>
      <p:sp>
        <p:nvSpPr>
          <p:cNvPr id="863241" name="Text Box 10"/>
          <p:cNvSpPr txBox="1">
            <a:spLocks noChangeArrowheads="1"/>
          </p:cNvSpPr>
          <p:nvPr/>
        </p:nvSpPr>
        <p:spPr bwMode="auto">
          <a:xfrm>
            <a:off x="5673725" y="4038600"/>
            <a:ext cx="125412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rebuchet MS" pitchFamily="34" charset="0"/>
              </a:rPr>
              <a:t>Android</a:t>
            </a:r>
          </a:p>
        </p:txBody>
      </p:sp>
      <p:sp>
        <p:nvSpPr>
          <p:cNvPr id="863242" name="Text Box 7"/>
          <p:cNvSpPr txBox="1">
            <a:spLocks noChangeArrowheads="1"/>
          </p:cNvSpPr>
          <p:nvPr/>
        </p:nvSpPr>
        <p:spPr bwMode="auto">
          <a:xfrm>
            <a:off x="974725" y="5894388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hlink"/>
                </a:solidFill>
                <a:ea typeface="HGPｺﾞｼｯｸM" pitchFamily="50" charset="-128"/>
              </a:rPr>
              <a:t>今後の事を見据えたしっかりとした事前準備はとても大切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71500" y="1771650"/>
          <a:ext cx="7894638" cy="2208213"/>
        </p:xfrm>
        <a:graphic>
          <a:graphicData uri="http://schemas.openxmlformats.org/presentationml/2006/ole">
            <p:oleObj spid="_x0000_s3130370" name="Worksheet" r:id="rId4" imgW="5505579" imgH="14953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ja-JP" altLang="en-US" dirty="0" smtClean="0"/>
              <a:t>発生パターン</a:t>
            </a:r>
          </a:p>
          <a:p>
            <a:pPr lvl="1"/>
            <a:r>
              <a:rPr lang="ja-JP" altLang="en-US" dirty="0" smtClean="0"/>
              <a:t>構造体のメンバに配列型を用いる</a:t>
            </a:r>
          </a:p>
          <a:p>
            <a:pPr lvl="1"/>
            <a:r>
              <a:rPr lang="ja-JP" altLang="en-US" dirty="0" smtClean="0"/>
              <a:t>テクスチャサンプラを配列で宣言</a:t>
            </a:r>
          </a:p>
          <a:p>
            <a:pPr lvl="1"/>
            <a:r>
              <a:rPr lang="en-US" altLang="ja-JP" dirty="0" smtClean="0"/>
              <a:t>GPU Mali-400 </a:t>
            </a:r>
            <a:r>
              <a:rPr lang="ja-JP" altLang="en-US" dirty="0" smtClean="0"/>
              <a:t>の場合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28931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問題の概要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410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 smtClean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通常の動作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257301"/>
            <a:ext cx="8229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宣言する定数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Uniform vec4 </a:t>
            </a:r>
            <a:r>
              <a:rPr lang="en-US" altLang="ja-JP" sz="2800" dirty="0" err="1" smtClean="0">
                <a:latin typeface="Trebuchet MS" pitchFamily="34" charset="0"/>
                <a:ea typeface="HGPｺﾞｼｯｸM" pitchFamily="50" charset="-128"/>
              </a:rPr>
              <a:t>cConst</a:t>
            </a: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410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 smtClean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通常の動作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257301"/>
            <a:ext cx="8229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宣言する定数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Uniform vec4 </a:t>
            </a:r>
            <a:r>
              <a:rPr lang="en-US" altLang="ja-JP" sz="2800" dirty="0" err="1" smtClean="0">
                <a:latin typeface="Trebuchet MS" pitchFamily="34" charset="0"/>
                <a:ea typeface="HGPｺﾞｼｯｸM" pitchFamily="50" charset="-128"/>
              </a:rPr>
              <a:t>cConst</a:t>
            </a: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[4]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67360" y="2832101"/>
            <a:ext cx="8229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得られる結果</a:t>
            </a:r>
            <a:endParaRPr lang="en-US" altLang="ja-JP" sz="2800" dirty="0" smtClean="0">
              <a:latin typeface="Trebuchet MS" pitchFamily="34" charset="0"/>
              <a:ea typeface="HGPｺﾞｼｯｸM" pitchFamily="50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名前　　　　：　</a:t>
            </a: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“</a:t>
            </a:r>
            <a:r>
              <a:rPr lang="en-US" altLang="ja-JP" sz="2800" dirty="0" err="1" smtClean="0">
                <a:latin typeface="Trebuchet MS" pitchFamily="34" charset="0"/>
                <a:ea typeface="HGPｺﾞｼｯｸM" pitchFamily="50" charset="-128"/>
              </a:rPr>
              <a:t>cConst</a:t>
            </a:r>
            <a:r>
              <a:rPr lang="en-US" altLang="ja-JP" sz="2800" dirty="0" smtClean="0">
                <a:latin typeface="Trebuchet MS" pitchFamily="34" charset="0"/>
                <a:ea typeface="HGPｺﾞｼｯｸM" pitchFamily="50" charset="-128"/>
              </a:rPr>
              <a:t>[0]”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ja-JP" altLang="en-US" sz="2800" dirty="0" smtClean="0">
                <a:latin typeface="Trebuchet MS" pitchFamily="34" charset="0"/>
                <a:ea typeface="HGPｺﾞｼｯｸM" pitchFamily="50" charset="-128"/>
              </a:rPr>
              <a:t>使用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サイズ：　４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ja-JP" altLang="en-US" dirty="0" smtClean="0"/>
              <a:t>発生パターン</a:t>
            </a:r>
          </a:p>
          <a:p>
            <a:pPr lvl="1"/>
            <a:r>
              <a:rPr lang="ja-JP" altLang="en-US" dirty="0" smtClean="0"/>
              <a:t>構造体のメンバに配列型を用いる</a:t>
            </a: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テクスチャサンプラを配列で宣言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GPU Mali-400 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の場合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28931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 smtClean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6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2405063"/>
          </a:xfrm>
        </p:spPr>
        <p:txBody>
          <a:bodyPr/>
          <a:lstStyle/>
          <a:p>
            <a:r>
              <a:rPr lang="ja-JP" altLang="en-US" smtClean="0"/>
              <a:t>シェーダ内に構造体を作成</a:t>
            </a:r>
          </a:p>
          <a:p>
            <a:r>
              <a:rPr lang="ja-JP" altLang="en-US" smtClean="0">
                <a:solidFill>
                  <a:schemeClr val="bg1"/>
                </a:solidFill>
              </a:rPr>
              <a:t>構造体内に配列型のメンバがある</a:t>
            </a:r>
          </a:p>
          <a:p>
            <a:r>
              <a:rPr lang="ja-JP" altLang="en-US" smtClean="0">
                <a:solidFill>
                  <a:schemeClr val="bg1"/>
                </a:solidFill>
              </a:rPr>
              <a:t>それを</a:t>
            </a:r>
            <a:r>
              <a:rPr lang="en-US" altLang="ja-JP" smtClean="0">
                <a:solidFill>
                  <a:schemeClr val="bg1"/>
                </a:solidFill>
              </a:rPr>
              <a:t>uniform</a:t>
            </a:r>
            <a:r>
              <a:rPr lang="ja-JP" altLang="en-US" smtClean="0">
                <a:solidFill>
                  <a:schemeClr val="bg1"/>
                </a:solidFill>
              </a:rPr>
              <a:t>データとして用いた時</a:t>
            </a:r>
          </a:p>
        </p:txBody>
      </p:sp>
      <p:sp>
        <p:nvSpPr>
          <p:cNvPr id="2433027" name="Rectangle 4"/>
          <p:cNvSpPr>
            <a:spLocks noChangeArrowheads="1"/>
          </p:cNvSpPr>
          <p:nvPr/>
        </p:nvSpPr>
        <p:spPr bwMode="auto">
          <a:xfrm>
            <a:off x="3649663" y="3609975"/>
            <a:ext cx="4594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 sz="2400" b="1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ja-JP" b="1">
                <a:latin typeface="Courier New" pitchFamily="49" charset="0"/>
              </a:rPr>
              <a:t>struct mat3x4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{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	vec4 highp m[3];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};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  <a:r>
              <a:rPr lang="en-US" altLang="ja-JP" b="1">
                <a:latin typeface="Courier New" pitchFamily="49" charset="0"/>
              </a:rPr>
              <a:t>uniform mat3x4 cmWorld;</a:t>
            </a:r>
            <a:endParaRPr lang="en-US" altLang="ja-JP" b="1"/>
          </a:p>
        </p:txBody>
      </p:sp>
      <p:sp>
        <p:nvSpPr>
          <p:cNvPr id="2433028" name="Rectangle 5"/>
          <p:cNvSpPr>
            <a:spLocks noChangeArrowheads="1"/>
          </p:cNvSpPr>
          <p:nvPr/>
        </p:nvSpPr>
        <p:spPr bwMode="auto">
          <a:xfrm>
            <a:off x="3979863" y="3995738"/>
            <a:ext cx="2962275" cy="11271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3029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2405063"/>
          </a:xfrm>
        </p:spPr>
        <p:txBody>
          <a:bodyPr/>
          <a:lstStyle/>
          <a:p>
            <a:r>
              <a:rPr lang="ja-JP" altLang="en-US" smtClean="0"/>
              <a:t>シェーダ内に構造体を作成</a:t>
            </a:r>
          </a:p>
          <a:p>
            <a:r>
              <a:rPr lang="ja-JP" altLang="en-US" smtClean="0"/>
              <a:t>構造体内に配列型のメンバがある</a:t>
            </a:r>
          </a:p>
          <a:p>
            <a:r>
              <a:rPr lang="ja-JP" altLang="en-US" smtClean="0">
                <a:solidFill>
                  <a:schemeClr val="bg1"/>
                </a:solidFill>
              </a:rPr>
              <a:t>それを</a:t>
            </a:r>
            <a:r>
              <a:rPr lang="en-US" altLang="ja-JP" smtClean="0">
                <a:solidFill>
                  <a:schemeClr val="bg1"/>
                </a:solidFill>
              </a:rPr>
              <a:t>uniform</a:t>
            </a:r>
            <a:r>
              <a:rPr lang="ja-JP" altLang="en-US" smtClean="0">
                <a:solidFill>
                  <a:schemeClr val="bg1"/>
                </a:solidFill>
              </a:rPr>
              <a:t>データとして用いた時</a:t>
            </a:r>
          </a:p>
        </p:txBody>
      </p:sp>
      <p:sp>
        <p:nvSpPr>
          <p:cNvPr id="2435075" name="Rectangle 4"/>
          <p:cNvSpPr>
            <a:spLocks noChangeArrowheads="1"/>
          </p:cNvSpPr>
          <p:nvPr/>
        </p:nvSpPr>
        <p:spPr bwMode="auto">
          <a:xfrm>
            <a:off x="3649663" y="3609975"/>
            <a:ext cx="4594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 sz="2400" b="1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ja-JP" b="1">
                <a:latin typeface="Courier New" pitchFamily="49" charset="0"/>
              </a:rPr>
              <a:t>struct mat3x4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{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	vec4 highp m[3];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};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  <a:r>
              <a:rPr lang="en-US" altLang="ja-JP" b="1">
                <a:latin typeface="Courier New" pitchFamily="49" charset="0"/>
              </a:rPr>
              <a:t>uniform mat3x4 cmWorld;</a:t>
            </a:r>
            <a:endParaRPr lang="en-US" altLang="ja-JP" b="1"/>
          </a:p>
        </p:txBody>
      </p:sp>
      <p:sp>
        <p:nvSpPr>
          <p:cNvPr id="2435076" name="Rectangle 6"/>
          <p:cNvSpPr>
            <a:spLocks noChangeArrowheads="1"/>
          </p:cNvSpPr>
          <p:nvPr/>
        </p:nvSpPr>
        <p:spPr bwMode="auto">
          <a:xfrm>
            <a:off x="4595813" y="4445000"/>
            <a:ext cx="2278062" cy="3635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5077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22" name="Rectangle 4"/>
          <p:cNvSpPr>
            <a:spLocks noChangeArrowheads="1"/>
          </p:cNvSpPr>
          <p:nvPr/>
        </p:nvSpPr>
        <p:spPr bwMode="auto">
          <a:xfrm>
            <a:off x="3649663" y="3609975"/>
            <a:ext cx="4594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 sz="2400" b="1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ja-JP" b="1">
                <a:latin typeface="Courier New" pitchFamily="49" charset="0"/>
              </a:rPr>
              <a:t>struct mat3x4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{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	vec4 highp m[3]; </a:t>
            </a:r>
            <a:br>
              <a:rPr lang="en-US" altLang="ja-JP" b="1">
                <a:latin typeface="Courier New" pitchFamily="49" charset="0"/>
              </a:rPr>
            </a:br>
            <a:r>
              <a:rPr lang="en-US" altLang="ja-JP" b="1">
                <a:latin typeface="Courier New" pitchFamily="49" charset="0"/>
              </a:rPr>
              <a:t>};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</a:p>
          <a:p>
            <a:r>
              <a:rPr lang="ja-JP" altLang="en-US" b="1">
                <a:latin typeface="Courier New" pitchFamily="49" charset="0"/>
              </a:rPr>
              <a:t>　　　</a:t>
            </a:r>
            <a:r>
              <a:rPr lang="en-US" altLang="ja-JP" b="1">
                <a:latin typeface="Courier New" pitchFamily="49" charset="0"/>
              </a:rPr>
              <a:t>uniform mat3x4 cmWorld;</a:t>
            </a:r>
            <a:endParaRPr lang="en-US" altLang="ja-JP" b="1"/>
          </a:p>
        </p:txBody>
      </p:sp>
      <p:sp>
        <p:nvSpPr>
          <p:cNvPr id="2437123" name="Rectangle 7"/>
          <p:cNvSpPr>
            <a:spLocks noChangeArrowheads="1"/>
          </p:cNvSpPr>
          <p:nvPr/>
        </p:nvSpPr>
        <p:spPr bwMode="auto">
          <a:xfrm>
            <a:off x="4116388" y="5216525"/>
            <a:ext cx="3387725" cy="3381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7124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229600" cy="2405063"/>
          </a:xfrm>
        </p:spPr>
        <p:txBody>
          <a:bodyPr/>
          <a:lstStyle/>
          <a:p>
            <a:r>
              <a:rPr lang="ja-JP" altLang="en-US" smtClean="0"/>
              <a:t>シェーダ内に構造体を作成</a:t>
            </a:r>
          </a:p>
          <a:p>
            <a:r>
              <a:rPr lang="ja-JP" altLang="en-US" smtClean="0"/>
              <a:t>構造体内に配列型のメンバがある</a:t>
            </a:r>
          </a:p>
          <a:p>
            <a:r>
              <a:rPr lang="ja-JP" altLang="en-US" smtClean="0"/>
              <a:t>それを</a:t>
            </a:r>
            <a:r>
              <a:rPr lang="en-US" altLang="ja-JP" smtClean="0"/>
              <a:t>uniform</a:t>
            </a:r>
            <a:r>
              <a:rPr lang="ja-JP" altLang="en-US" smtClean="0"/>
              <a:t>として用いた時</a:t>
            </a:r>
          </a:p>
          <a:p>
            <a:endParaRPr lang="ja-JP" altLang="en-US" smtClean="0"/>
          </a:p>
        </p:txBody>
      </p:sp>
      <p:sp>
        <p:nvSpPr>
          <p:cNvPr id="2437125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9170" name="Object 2"/>
          <p:cNvGraphicFramePr>
            <a:graphicFrameLocks noChangeAspect="1"/>
          </p:cNvGraphicFramePr>
          <p:nvPr/>
        </p:nvGraphicFramePr>
        <p:xfrm>
          <a:off x="1068388" y="3106738"/>
          <a:ext cx="7566025" cy="1438275"/>
        </p:xfrm>
        <a:graphic>
          <a:graphicData uri="http://schemas.openxmlformats.org/presentationml/2006/ole">
            <p:oleObj spid="_x0000_s3138562" name="Worksheet" r:id="rId4" imgW="7981888" imgH="1419157" progId="Excel.Sheet.8">
              <p:embed/>
            </p:oleObj>
          </a:graphicData>
        </a:graphic>
      </p:graphicFrame>
      <p:sp>
        <p:nvSpPr>
          <p:cNvPr id="2439171" name="Text Box 6"/>
          <p:cNvSpPr txBox="1">
            <a:spLocks noChangeArrowheads="1"/>
          </p:cNvSpPr>
          <p:nvPr/>
        </p:nvSpPr>
        <p:spPr bwMode="auto">
          <a:xfrm>
            <a:off x="977900" y="1574800"/>
            <a:ext cx="356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 err="1">
                <a:latin typeface="Courier New" pitchFamily="49" charset="0"/>
              </a:rPr>
              <a:t>struct</a:t>
            </a:r>
            <a:r>
              <a:rPr lang="en-US" altLang="ja-JP" sz="1600" b="1" dirty="0">
                <a:latin typeface="Courier New" pitchFamily="49" charset="0"/>
              </a:rPr>
              <a:t> mat3x4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{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  vec4 </a:t>
            </a:r>
            <a:r>
              <a:rPr lang="en-US" altLang="ja-JP" sz="1600" b="1" dirty="0" err="1">
                <a:latin typeface="Courier New" pitchFamily="49" charset="0"/>
              </a:rPr>
              <a:t>highp</a:t>
            </a:r>
            <a:r>
              <a:rPr lang="en-US" altLang="ja-JP" sz="1600" b="1" dirty="0">
                <a:latin typeface="Courier New" pitchFamily="49" charset="0"/>
              </a:rPr>
              <a:t> m[3];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};</a:t>
            </a:r>
            <a:r>
              <a:rPr lang="ja-JP" altLang="en-US" sz="1600" b="1" dirty="0">
                <a:latin typeface="Courier New" pitchFamily="49" charset="0"/>
              </a:rPr>
              <a:t>　</a:t>
            </a:r>
          </a:p>
          <a:p>
            <a:r>
              <a:rPr lang="en-US" altLang="ja-JP" sz="1600" b="1" dirty="0">
                <a:latin typeface="Courier New" pitchFamily="49" charset="0"/>
              </a:rPr>
              <a:t>uniform mat3x4 </a:t>
            </a:r>
            <a:r>
              <a:rPr lang="en-US" altLang="ja-JP" sz="1600" b="1" dirty="0" err="1">
                <a:latin typeface="Courier New" pitchFamily="49" charset="0"/>
              </a:rPr>
              <a:t>cmWorld</a:t>
            </a:r>
            <a:r>
              <a:rPr lang="en-US" altLang="ja-JP" sz="1600" b="1" dirty="0">
                <a:latin typeface="Courier New" pitchFamily="49" charset="0"/>
              </a:rPr>
              <a:t>;</a:t>
            </a:r>
          </a:p>
        </p:txBody>
      </p:sp>
      <p:sp>
        <p:nvSpPr>
          <p:cNvPr id="2439172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実例１の取得結果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871663" y="4806950"/>
            <a:ext cx="225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GLES2</a:t>
            </a:r>
            <a:r>
              <a:rPr lang="ja-JP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の仕様と一致</a:t>
            </a:r>
          </a:p>
        </p:txBody>
      </p:sp>
      <p:sp>
        <p:nvSpPr>
          <p:cNvPr id="2441219" name="Freeform 8"/>
          <p:cNvSpPr>
            <a:spLocks/>
          </p:cNvSpPr>
          <p:nvPr/>
        </p:nvSpPr>
        <p:spPr bwMode="auto">
          <a:xfrm>
            <a:off x="1074738" y="4554538"/>
            <a:ext cx="3729037" cy="220662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41220" name="Text Box 11"/>
          <p:cNvSpPr txBox="1">
            <a:spLocks noChangeArrowheads="1"/>
          </p:cNvSpPr>
          <p:nvPr/>
        </p:nvSpPr>
        <p:spPr bwMode="auto">
          <a:xfrm>
            <a:off x="1139825" y="5510213"/>
            <a:ext cx="7400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dirty="0">
                <a:latin typeface="HGPｺﾞｼｯｸM" pitchFamily="50" charset="-128"/>
                <a:ea typeface="HGPｺﾞｼｯｸM" pitchFamily="50" charset="-128"/>
              </a:rPr>
              <a:t>名前１つ</a:t>
            </a:r>
            <a:r>
              <a:rPr lang="ja-JP" altLang="en-US" sz="3200" dirty="0" smtClean="0">
                <a:latin typeface="HGPｺﾞｼｯｸM" pitchFamily="50" charset="-128"/>
                <a:ea typeface="HGPｺﾞｼｯｸM" pitchFamily="50" charset="-128"/>
              </a:rPr>
              <a:t>に</a:t>
            </a:r>
            <a:r>
              <a:rPr lang="en-US" altLang="ja-JP" sz="3200" dirty="0" smtClean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配列</a:t>
            </a:r>
            <a:r>
              <a:rPr lang="ja-JP" altLang="en-US" sz="3200" dirty="0">
                <a:latin typeface="Trebuchet MS" pitchFamily="34" charset="0"/>
                <a:ea typeface="HGPｺﾞｼｯｸM" pitchFamily="50" charset="-128"/>
              </a:rPr>
              <a:t>サイズ</a:t>
            </a:r>
            <a:r>
              <a:rPr lang="en-US" altLang="ja-JP" sz="3200" dirty="0">
                <a:latin typeface="HGPｺﾞｼｯｸM" pitchFamily="50" charset="-128"/>
                <a:ea typeface="HGPｺﾞｼｯｸM" pitchFamily="50" charset="-128"/>
              </a:rPr>
              <a:t>=</a:t>
            </a:r>
            <a:r>
              <a:rPr lang="ja-JP" altLang="en-US" sz="3200" dirty="0">
                <a:latin typeface="HGPｺﾞｼｯｸM" pitchFamily="50" charset="-128"/>
                <a:ea typeface="HGPｺﾞｼｯｸM" pitchFamily="50" charset="-128"/>
              </a:rPr>
              <a:t>３</a:t>
            </a:r>
          </a:p>
        </p:txBody>
      </p:sp>
      <p:graphicFrame>
        <p:nvGraphicFramePr>
          <p:cNvPr id="2441221" name="Object 5"/>
          <p:cNvGraphicFramePr>
            <a:graphicFrameLocks noChangeAspect="1"/>
          </p:cNvGraphicFramePr>
          <p:nvPr/>
        </p:nvGraphicFramePr>
        <p:xfrm>
          <a:off x="1068388" y="3106738"/>
          <a:ext cx="7566025" cy="1438275"/>
        </p:xfrm>
        <a:graphic>
          <a:graphicData uri="http://schemas.openxmlformats.org/presentationml/2006/ole">
            <p:oleObj spid="_x0000_s3139586" name="Worksheet" r:id="rId4" imgW="7981888" imgH="1419157" progId="Excel.Sheet.8">
              <p:embed/>
            </p:oleObj>
          </a:graphicData>
        </a:graphic>
      </p:graphicFrame>
      <p:sp>
        <p:nvSpPr>
          <p:cNvPr id="2441222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実例１の取得結果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441223" name="Text Box 6"/>
          <p:cNvSpPr txBox="1">
            <a:spLocks noChangeArrowheads="1"/>
          </p:cNvSpPr>
          <p:nvPr/>
        </p:nvSpPr>
        <p:spPr bwMode="auto">
          <a:xfrm>
            <a:off x="977900" y="1574800"/>
            <a:ext cx="356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 err="1">
                <a:latin typeface="Courier New" pitchFamily="49" charset="0"/>
              </a:rPr>
              <a:t>struct</a:t>
            </a:r>
            <a:r>
              <a:rPr lang="en-US" altLang="ja-JP" sz="1600" b="1" dirty="0">
                <a:latin typeface="Courier New" pitchFamily="49" charset="0"/>
              </a:rPr>
              <a:t> mat3x4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{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  vec4 </a:t>
            </a:r>
            <a:r>
              <a:rPr lang="en-US" altLang="ja-JP" sz="1600" b="1" dirty="0" err="1">
                <a:latin typeface="Courier New" pitchFamily="49" charset="0"/>
              </a:rPr>
              <a:t>highp</a:t>
            </a:r>
            <a:r>
              <a:rPr lang="en-US" altLang="ja-JP" sz="1600" b="1" dirty="0">
                <a:latin typeface="Courier New" pitchFamily="49" charset="0"/>
              </a:rPr>
              <a:t> m[3];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};</a:t>
            </a:r>
            <a:r>
              <a:rPr lang="ja-JP" altLang="en-US" sz="1600" b="1" dirty="0">
                <a:latin typeface="Courier New" pitchFamily="49" charset="0"/>
              </a:rPr>
              <a:t>　</a:t>
            </a:r>
          </a:p>
          <a:p>
            <a:r>
              <a:rPr lang="en-US" altLang="ja-JP" sz="1600" b="1" dirty="0">
                <a:latin typeface="Courier New" pitchFamily="49" charset="0"/>
              </a:rPr>
              <a:t>uniform mat3x4 </a:t>
            </a:r>
            <a:r>
              <a:rPr lang="en-US" altLang="ja-JP" sz="1600" b="1" dirty="0" err="1">
                <a:latin typeface="Courier New" pitchFamily="49" charset="0"/>
              </a:rPr>
              <a:t>cmWorld</a:t>
            </a:r>
            <a:r>
              <a:rPr lang="en-US" altLang="ja-JP" sz="1600" b="1" dirty="0"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266" name="Freeform 6"/>
          <p:cNvSpPr>
            <a:spLocks/>
          </p:cNvSpPr>
          <p:nvPr/>
        </p:nvSpPr>
        <p:spPr bwMode="auto">
          <a:xfrm>
            <a:off x="4929188" y="4552950"/>
            <a:ext cx="3649662" cy="231775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494463" y="48196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ｺﾞｼｯｸM" pitchFamily="50" charset="-128"/>
              </a:rPr>
              <a:t>特殊</a:t>
            </a:r>
          </a:p>
        </p:txBody>
      </p:sp>
      <p:sp>
        <p:nvSpPr>
          <p:cNvPr id="2443269" name="Freeform 6"/>
          <p:cNvSpPr>
            <a:spLocks/>
          </p:cNvSpPr>
          <p:nvPr/>
        </p:nvSpPr>
        <p:spPr bwMode="auto">
          <a:xfrm>
            <a:off x="4929188" y="4552950"/>
            <a:ext cx="3649662" cy="231775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494463" y="48196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ｺﾞｼｯｸM" pitchFamily="50" charset="-128"/>
              </a:rPr>
              <a:t>特殊</a:t>
            </a:r>
          </a:p>
        </p:txBody>
      </p:sp>
      <p:graphicFrame>
        <p:nvGraphicFramePr>
          <p:cNvPr id="2443271" name="Object 7"/>
          <p:cNvGraphicFramePr>
            <a:graphicFrameLocks noChangeAspect="1"/>
          </p:cNvGraphicFramePr>
          <p:nvPr/>
        </p:nvGraphicFramePr>
        <p:xfrm>
          <a:off x="1068388" y="3106738"/>
          <a:ext cx="7566025" cy="1438275"/>
        </p:xfrm>
        <a:graphic>
          <a:graphicData uri="http://schemas.openxmlformats.org/presentationml/2006/ole">
            <p:oleObj spid="_x0000_s3140610" name="Worksheet" r:id="rId4" imgW="7981888" imgH="1419157" progId="Excel.Sheet.8">
              <p:embed/>
            </p:oleObj>
          </a:graphicData>
        </a:graphic>
      </p:graphicFrame>
      <p:sp>
        <p:nvSpPr>
          <p:cNvPr id="2443272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実例１の取得結果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443273" name="Text Box 6"/>
          <p:cNvSpPr txBox="1">
            <a:spLocks noChangeArrowheads="1"/>
          </p:cNvSpPr>
          <p:nvPr/>
        </p:nvSpPr>
        <p:spPr bwMode="auto">
          <a:xfrm>
            <a:off x="977900" y="1574800"/>
            <a:ext cx="356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 err="1">
                <a:latin typeface="Courier New" pitchFamily="49" charset="0"/>
              </a:rPr>
              <a:t>struct</a:t>
            </a:r>
            <a:r>
              <a:rPr lang="en-US" altLang="ja-JP" sz="1600" b="1" dirty="0">
                <a:latin typeface="Courier New" pitchFamily="49" charset="0"/>
              </a:rPr>
              <a:t> mat3x4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{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  vec4 </a:t>
            </a:r>
            <a:r>
              <a:rPr lang="en-US" altLang="ja-JP" sz="1600" b="1" dirty="0" err="1">
                <a:latin typeface="Courier New" pitchFamily="49" charset="0"/>
              </a:rPr>
              <a:t>highp</a:t>
            </a:r>
            <a:r>
              <a:rPr lang="en-US" altLang="ja-JP" sz="1600" b="1" dirty="0">
                <a:latin typeface="Courier New" pitchFamily="49" charset="0"/>
              </a:rPr>
              <a:t> m[3]; </a:t>
            </a:r>
            <a:br>
              <a:rPr lang="en-US" altLang="ja-JP" sz="1600" b="1" dirty="0">
                <a:latin typeface="Courier New" pitchFamily="49" charset="0"/>
              </a:rPr>
            </a:br>
            <a:r>
              <a:rPr lang="en-US" altLang="ja-JP" sz="1600" b="1" dirty="0">
                <a:latin typeface="Courier New" pitchFamily="49" charset="0"/>
              </a:rPr>
              <a:t>};</a:t>
            </a:r>
            <a:r>
              <a:rPr lang="ja-JP" altLang="en-US" sz="1600" b="1" dirty="0">
                <a:latin typeface="Courier New" pitchFamily="49" charset="0"/>
              </a:rPr>
              <a:t>　</a:t>
            </a:r>
          </a:p>
          <a:p>
            <a:r>
              <a:rPr lang="en-US" altLang="ja-JP" sz="1600" b="1" dirty="0">
                <a:latin typeface="Courier New" pitchFamily="49" charset="0"/>
              </a:rPr>
              <a:t>uniform mat3x4 </a:t>
            </a:r>
            <a:r>
              <a:rPr lang="en-US" altLang="ja-JP" sz="1600" b="1" dirty="0" err="1">
                <a:latin typeface="Courier New" pitchFamily="49" charset="0"/>
              </a:rPr>
              <a:t>cmWorld</a:t>
            </a:r>
            <a:r>
              <a:rPr lang="en-US" altLang="ja-JP" sz="1600" b="1" dirty="0">
                <a:latin typeface="Courier New" pitchFamily="49" charset="0"/>
              </a:rPr>
              <a:t>;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39825" y="5510213"/>
            <a:ext cx="7400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dirty="0" smtClean="0">
                <a:latin typeface="HGPｺﾞｼｯｸM" pitchFamily="50" charset="-128"/>
                <a:ea typeface="HGPｺﾞｼｯｸM" pitchFamily="50" charset="-128"/>
              </a:rPr>
              <a:t>名前３つに</a:t>
            </a:r>
            <a:r>
              <a:rPr lang="en-US" altLang="ja-JP" sz="3200" dirty="0" smtClean="0">
                <a:latin typeface="HGPｺﾞｼｯｸM" pitchFamily="50" charset="-128"/>
                <a:ea typeface="HGPｺﾞｼｯｸM" pitchFamily="50" charset="-128"/>
              </a:rPr>
              <a:t>, </a:t>
            </a:r>
            <a:r>
              <a:rPr lang="ja-JP" altLang="en-US" sz="3200" dirty="0" smtClean="0">
                <a:latin typeface="HGPｺﾞｼｯｸM" pitchFamily="50" charset="-128"/>
                <a:ea typeface="HGPｺﾞｼｯｸM" pitchFamily="50" charset="-128"/>
              </a:rPr>
              <a:t>それぞれの配列</a:t>
            </a: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サイズ</a:t>
            </a:r>
            <a:endParaRPr lang="en-US" altLang="ja-JP" sz="3200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開発を始める前に</a:t>
            </a: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達成目標</a:t>
            </a:r>
            <a:r>
              <a:rPr lang="ja-JP" altLang="en-US" dirty="0" smtClean="0">
                <a:latin typeface="HGPｺﾞｼｯｸM" pitchFamily="50" charset="-128"/>
              </a:rPr>
              <a:t> </a:t>
            </a:r>
            <a:endParaRPr lang="ja-JP" altLang="en-US" u="sng" dirty="0" smtClean="0">
              <a:latin typeface="HGPｺﾞｼｯｸM" pitchFamily="50" charset="-128"/>
            </a:endParaRPr>
          </a:p>
          <a:p>
            <a:pPr lvl="1">
              <a:defRPr/>
            </a:pPr>
            <a:r>
              <a:rPr lang="ja-JP" altLang="en-US" u="sng" dirty="0" smtClean="0">
                <a:latin typeface="HGPｺﾞｼｯｸM" pitchFamily="50" charset="-128"/>
              </a:rPr>
              <a:t>開発環境</a:t>
            </a:r>
          </a:p>
          <a:p>
            <a:pPr lvl="1">
              <a:defRPr/>
            </a:pPr>
            <a:r>
              <a:rPr lang="ja-JP" altLang="en-US" u="sng" dirty="0" smtClean="0">
                <a:solidFill>
                  <a:srgbClr val="C5C5C7"/>
                </a:solidFill>
                <a:latin typeface="HGPｺﾞｼｯｸM" pitchFamily="50" charset="-128"/>
              </a:rPr>
              <a:t>スケーラビリティを意識する</a:t>
            </a:r>
          </a:p>
          <a:p>
            <a:pPr lvl="1">
              <a:defRPr/>
            </a:pPr>
            <a:endParaRPr lang="ja-JP" altLang="en-U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ja-JP" altLang="en-US" dirty="0" smtClean="0"/>
              <a:t>発生パターン</a:t>
            </a: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構造体のメンバに配列型を用いる</a:t>
            </a:r>
          </a:p>
          <a:p>
            <a:pPr lvl="1"/>
            <a:r>
              <a:rPr lang="ja-JP" altLang="en-US" dirty="0" smtClean="0"/>
              <a:t>テクスチャサンプラを配列で宣言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GPU Mali-400 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の場合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28931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 smtClean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実例２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410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実例２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449412" name="Text Box 6"/>
          <p:cNvSpPr txBox="1">
            <a:spLocks noChangeArrowheads="1"/>
          </p:cNvSpPr>
          <p:nvPr/>
        </p:nvSpPr>
        <p:spPr bwMode="auto">
          <a:xfrm>
            <a:off x="492125" y="2190750"/>
            <a:ext cx="440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ja-JP" sz="1600" b="1" dirty="0" smtClean="0">
                <a:latin typeface="Courier New" pitchFamily="49" charset="0"/>
              </a:rPr>
              <a:t>uniform </a:t>
            </a:r>
            <a:r>
              <a:rPr lang="da-DK" altLang="ja-JP" sz="1600" b="1" dirty="0">
                <a:latin typeface="Courier New" pitchFamily="49" charset="0"/>
              </a:rPr>
              <a:t>sampler2D  asTexStage[16];</a:t>
            </a:r>
          </a:p>
        </p:txBody>
      </p:sp>
      <p:sp>
        <p:nvSpPr>
          <p:cNvPr id="5" name="Rectangle 8"/>
          <p:cNvSpPr txBox="1">
            <a:spLocks/>
          </p:cNvSpPr>
          <p:nvPr/>
        </p:nvSpPr>
        <p:spPr bwMode="auto">
          <a:xfrm>
            <a:off x="457200" y="1257301"/>
            <a:ext cx="8229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テクスチャサンプラ配列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1458" name="Object 2"/>
          <p:cNvGraphicFramePr>
            <a:graphicFrameLocks noChangeAspect="1"/>
          </p:cNvGraphicFramePr>
          <p:nvPr/>
        </p:nvGraphicFramePr>
        <p:xfrm>
          <a:off x="582613" y="3287713"/>
          <a:ext cx="7988300" cy="1836737"/>
        </p:xfrm>
        <a:graphic>
          <a:graphicData uri="http://schemas.openxmlformats.org/presentationml/2006/ole">
            <p:oleObj spid="_x0000_s3141634" name="Worksheet" r:id="rId4" imgW="8582123" imgH="1971743" progId="Excel.Sheet.8">
              <p:embed/>
            </p:oleObj>
          </a:graphicData>
        </a:graphic>
      </p:graphicFrame>
      <p:sp>
        <p:nvSpPr>
          <p:cNvPr id="2451460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実例２の取得結果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9" name="Rectangle 8"/>
          <p:cNvSpPr txBox="1">
            <a:spLocks/>
          </p:cNvSpPr>
          <p:nvPr/>
        </p:nvSpPr>
        <p:spPr bwMode="auto">
          <a:xfrm>
            <a:off x="457200" y="1257301"/>
            <a:ext cx="8229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テクスチャサンプラ配列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2125" y="2190750"/>
            <a:ext cx="440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ja-JP" sz="1600" b="1" dirty="0" smtClean="0">
                <a:latin typeface="Courier New" pitchFamily="49" charset="0"/>
              </a:rPr>
              <a:t>uniform </a:t>
            </a:r>
            <a:r>
              <a:rPr lang="da-DK" altLang="ja-JP" sz="1600" b="1" dirty="0">
                <a:latin typeface="Courier New" pitchFamily="49" charset="0"/>
              </a:rPr>
              <a:t>sampler2D  asTexStage[16];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3506" name="Object 2"/>
          <p:cNvGraphicFramePr>
            <a:graphicFrameLocks noChangeAspect="1"/>
          </p:cNvGraphicFramePr>
          <p:nvPr/>
        </p:nvGraphicFramePr>
        <p:xfrm>
          <a:off x="582613" y="3287713"/>
          <a:ext cx="7988300" cy="1836737"/>
        </p:xfrm>
        <a:graphic>
          <a:graphicData uri="http://schemas.openxmlformats.org/presentationml/2006/ole">
            <p:oleObj spid="_x0000_s3142658" name="Worksheet" r:id="rId4" imgW="8582123" imgH="1971743" progId="Excel.Sheet.8">
              <p:embed/>
            </p:oleObj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03338" y="5405438"/>
            <a:ext cx="225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GLES2</a:t>
            </a:r>
            <a:r>
              <a:rPr lang="ja-JP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の仕様と一致</a:t>
            </a:r>
          </a:p>
        </p:txBody>
      </p:sp>
      <p:sp>
        <p:nvSpPr>
          <p:cNvPr id="2453509" name="Freeform 8"/>
          <p:cNvSpPr>
            <a:spLocks/>
          </p:cNvSpPr>
          <p:nvPr/>
        </p:nvSpPr>
        <p:spPr bwMode="auto">
          <a:xfrm>
            <a:off x="622301" y="5030788"/>
            <a:ext cx="3657600" cy="252412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3510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実例２の取得結果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10" name="Rectangle 8"/>
          <p:cNvSpPr txBox="1">
            <a:spLocks/>
          </p:cNvSpPr>
          <p:nvPr/>
        </p:nvSpPr>
        <p:spPr bwMode="auto">
          <a:xfrm>
            <a:off x="457200" y="1257301"/>
            <a:ext cx="8229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テクスチャサンプラ配列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125" y="2190750"/>
            <a:ext cx="440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ja-JP" sz="1600" b="1" dirty="0" smtClean="0">
                <a:latin typeface="Courier New" pitchFamily="49" charset="0"/>
              </a:rPr>
              <a:t>uniform </a:t>
            </a:r>
            <a:r>
              <a:rPr lang="da-DK" altLang="ja-JP" sz="1600" b="1" dirty="0">
                <a:latin typeface="Courier New" pitchFamily="49" charset="0"/>
              </a:rPr>
              <a:t>sampler2D  asTexStage[16];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5554" name="Object 2"/>
          <p:cNvGraphicFramePr>
            <a:graphicFrameLocks noChangeAspect="1"/>
          </p:cNvGraphicFramePr>
          <p:nvPr/>
        </p:nvGraphicFramePr>
        <p:xfrm>
          <a:off x="582613" y="3287713"/>
          <a:ext cx="7988300" cy="1836737"/>
        </p:xfrm>
        <a:graphic>
          <a:graphicData uri="http://schemas.openxmlformats.org/presentationml/2006/ole">
            <p:oleObj spid="_x0000_s3143682" name="Worksheet" r:id="rId4" imgW="8582123" imgH="1971743" progId="Excel.Sheet.8">
              <p:embed/>
            </p:oleObj>
          </a:graphicData>
        </a:graphic>
      </p:graphicFrame>
      <p:sp>
        <p:nvSpPr>
          <p:cNvPr id="2455556" name="Freeform 6"/>
          <p:cNvSpPr>
            <a:spLocks/>
          </p:cNvSpPr>
          <p:nvPr/>
        </p:nvSpPr>
        <p:spPr bwMode="auto">
          <a:xfrm>
            <a:off x="4398963" y="5041900"/>
            <a:ext cx="4097337" cy="222250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218238" y="52609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ｺﾞｼｯｸM" pitchFamily="50" charset="-128"/>
              </a:rPr>
              <a:t>特殊</a:t>
            </a:r>
          </a:p>
        </p:txBody>
      </p:sp>
      <p:sp>
        <p:nvSpPr>
          <p:cNvPr id="2455558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実例２の取得結果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10" name="Rectangle 8"/>
          <p:cNvSpPr txBox="1">
            <a:spLocks/>
          </p:cNvSpPr>
          <p:nvPr/>
        </p:nvSpPr>
        <p:spPr bwMode="auto">
          <a:xfrm>
            <a:off x="457200" y="1257301"/>
            <a:ext cx="8229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テクスチャサンプラ配列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125" y="2190750"/>
            <a:ext cx="440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ja-JP" sz="1600" b="1" dirty="0" smtClean="0">
                <a:latin typeface="Courier New" pitchFamily="49" charset="0"/>
              </a:rPr>
              <a:t>uniform </a:t>
            </a:r>
            <a:r>
              <a:rPr lang="da-DK" altLang="ja-JP" sz="1600" b="1" dirty="0">
                <a:latin typeface="Courier New" pitchFamily="49" charset="0"/>
              </a:rPr>
              <a:t>sampler2D  asTexStage[16];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1"/>
            <a:ext cx="8229600" cy="2247900"/>
          </a:xfrm>
        </p:spPr>
        <p:txBody>
          <a:bodyPr/>
          <a:lstStyle/>
          <a:p>
            <a:r>
              <a:rPr lang="ja-JP" altLang="en-US" dirty="0" smtClean="0"/>
              <a:t>発生パターン</a:t>
            </a: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構造体のメンバに配列型を用いる</a:t>
            </a: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テクスチャサンプラを配列で宣言</a:t>
            </a:r>
          </a:p>
          <a:p>
            <a:pPr lvl="1"/>
            <a:r>
              <a:rPr lang="en-US" altLang="ja-JP" dirty="0" smtClean="0"/>
              <a:t>GPU Mali-400 </a:t>
            </a:r>
            <a:r>
              <a:rPr lang="ja-JP" altLang="en-US" dirty="0" smtClean="0"/>
              <a:t>の場合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sz="40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428931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 dirty="0" smtClean="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実例３</a:t>
            </a:r>
            <a:endParaRPr lang="en-US" altLang="ja-JP" sz="4400" dirty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02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実例３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2457603" name="Text Box 10"/>
          <p:cNvSpPr txBox="1">
            <a:spLocks noChangeArrowheads="1"/>
          </p:cNvSpPr>
          <p:nvPr/>
        </p:nvSpPr>
        <p:spPr bwMode="auto">
          <a:xfrm>
            <a:off x="4533900" y="1511300"/>
            <a:ext cx="4406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ourier New" pitchFamily="49" charset="0"/>
              </a:rPr>
              <a:t>uniform vec4 	    vCoef[4]</a:t>
            </a:r>
          </a:p>
          <a:p>
            <a:r>
              <a:rPr lang="en-US" altLang="ja-JP" sz="1600" b="1">
                <a:latin typeface="Courier New" pitchFamily="49" charset="0"/>
              </a:rPr>
              <a:t>uniform sampler2D  asTexStage[16];</a:t>
            </a:r>
          </a:p>
          <a:p>
            <a:r>
              <a:rPr lang="en-US" altLang="ja-JP" sz="1600" b="1">
                <a:latin typeface="Courier New" pitchFamily="49" charset="0"/>
              </a:rPr>
              <a:t>uniform int 	    aInteger[16];</a:t>
            </a:r>
          </a:p>
          <a:p>
            <a:r>
              <a:rPr lang="en-US" altLang="ja-JP" sz="1600" b="1">
                <a:latin typeface="Courier New" pitchFamily="49" charset="0"/>
              </a:rPr>
              <a:t>uniform bool 	    aBool[16];</a:t>
            </a:r>
          </a:p>
        </p:txBody>
      </p:sp>
      <p:sp>
        <p:nvSpPr>
          <p:cNvPr id="5" name="Rectangle 8"/>
          <p:cNvSpPr txBox="1">
            <a:spLocks/>
          </p:cNvSpPr>
          <p:nvPr/>
        </p:nvSpPr>
        <p:spPr bwMode="auto">
          <a:xfrm>
            <a:off x="457200" y="1257300"/>
            <a:ext cx="8229600" cy="1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配列を使う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構造体と無関係</a:t>
            </a:r>
            <a:endParaRPr lang="en-US" altLang="ja-JP" sz="3200" dirty="0" smtClean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型と無関係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650" name="Object 2"/>
          <p:cNvGraphicFramePr>
            <a:graphicFrameLocks noChangeAspect="1"/>
          </p:cNvGraphicFramePr>
          <p:nvPr/>
        </p:nvGraphicFramePr>
        <p:xfrm>
          <a:off x="665163" y="3217863"/>
          <a:ext cx="8013700" cy="1927225"/>
        </p:xfrm>
        <a:graphic>
          <a:graphicData uri="http://schemas.openxmlformats.org/presentationml/2006/ole">
            <p:oleObj spid="_x0000_s3144706" name="Worksheet" r:id="rId4" imgW="8343866" imgH="1800157" progId="Excel.Sheet.8">
              <p:embed/>
            </p:oleObj>
          </a:graphicData>
        </a:graphic>
      </p:graphicFrame>
      <p:sp>
        <p:nvSpPr>
          <p:cNvPr id="2459651" name="Text Box 8"/>
          <p:cNvSpPr txBox="1">
            <a:spLocks noChangeArrowheads="1"/>
          </p:cNvSpPr>
          <p:nvPr/>
        </p:nvSpPr>
        <p:spPr bwMode="auto">
          <a:xfrm>
            <a:off x="541338" y="5619750"/>
            <a:ext cx="793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シェーダ内で全ての要素を使用してなくても</a:t>
            </a:r>
            <a:b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配列の最大</a:t>
            </a:r>
            <a:r>
              <a:rPr lang="ja-JP" altLang="en-US" sz="2400" dirty="0">
                <a:latin typeface="Trebuchet MS" pitchFamily="34" charset="0"/>
                <a:ea typeface="HGPｺﾞｼｯｸM" pitchFamily="50" charset="-128"/>
              </a:rPr>
              <a:t>要素数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が返ってくる</a:t>
            </a:r>
          </a:p>
        </p:txBody>
      </p:sp>
      <p:sp>
        <p:nvSpPr>
          <p:cNvPr id="2459653" name="Freeform 6"/>
          <p:cNvSpPr>
            <a:spLocks/>
          </p:cNvSpPr>
          <p:nvPr/>
        </p:nvSpPr>
        <p:spPr bwMode="auto">
          <a:xfrm>
            <a:off x="6616700" y="5167313"/>
            <a:ext cx="2016125" cy="206375"/>
          </a:xfrm>
          <a:custGeom>
            <a:avLst/>
            <a:gdLst>
              <a:gd name="T0" fmla="*/ 0 w 2416"/>
              <a:gd name="T1" fmla="*/ 2147483647 h 139"/>
              <a:gd name="T2" fmla="*/ 2147483647 w 2416"/>
              <a:gd name="T3" fmla="*/ 2147483647 h 139"/>
              <a:gd name="T4" fmla="*/ 2147483647 w 2416"/>
              <a:gd name="T5" fmla="*/ 2147483647 h 139"/>
              <a:gd name="T6" fmla="*/ 2147483647 w 2416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39"/>
              <a:gd name="T14" fmla="*/ 2416 w 2416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39">
                <a:moveTo>
                  <a:pt x="0" y="27"/>
                </a:moveTo>
                <a:lnTo>
                  <a:pt x="53" y="139"/>
                </a:lnTo>
                <a:lnTo>
                  <a:pt x="2350" y="139"/>
                </a:lnTo>
                <a:lnTo>
                  <a:pt x="24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305675" y="5362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ｺﾞｼｯｸM" pitchFamily="50" charset="-128"/>
              </a:rPr>
              <a:t>特殊</a:t>
            </a:r>
          </a:p>
        </p:txBody>
      </p:sp>
      <p:sp>
        <p:nvSpPr>
          <p:cNvPr id="2459655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実例３の取得結果</a:t>
            </a:r>
          </a:p>
        </p:txBody>
      </p:sp>
      <p:sp>
        <p:nvSpPr>
          <p:cNvPr id="2459656" name="Text Box 10"/>
          <p:cNvSpPr txBox="1">
            <a:spLocks noChangeArrowheads="1"/>
          </p:cNvSpPr>
          <p:nvPr/>
        </p:nvSpPr>
        <p:spPr bwMode="auto">
          <a:xfrm>
            <a:off x="4533900" y="1511300"/>
            <a:ext cx="4406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ourier New" pitchFamily="49" charset="0"/>
              </a:rPr>
              <a:t>uniform vec4 	    vCoef[4]</a:t>
            </a:r>
          </a:p>
          <a:p>
            <a:r>
              <a:rPr lang="en-US" altLang="ja-JP" sz="1600" b="1">
                <a:latin typeface="Courier New" pitchFamily="49" charset="0"/>
              </a:rPr>
              <a:t>uniform sampler2D  asTexStage[16];</a:t>
            </a:r>
          </a:p>
          <a:p>
            <a:r>
              <a:rPr lang="en-US" altLang="ja-JP" sz="1600" b="1">
                <a:latin typeface="Courier New" pitchFamily="49" charset="0"/>
              </a:rPr>
              <a:t>uniform int 	    aInteger[16];</a:t>
            </a:r>
          </a:p>
          <a:p>
            <a:r>
              <a:rPr lang="en-US" altLang="ja-JP" sz="1600" b="1">
                <a:latin typeface="Courier New" pitchFamily="49" charset="0"/>
              </a:rPr>
              <a:t>uniform bool 	    aBool[16];</a:t>
            </a:r>
          </a:p>
        </p:txBody>
      </p:sp>
      <p:sp>
        <p:nvSpPr>
          <p:cNvPr id="9" name="Rectangle 8"/>
          <p:cNvSpPr txBox="1">
            <a:spLocks/>
          </p:cNvSpPr>
          <p:nvPr/>
        </p:nvSpPr>
        <p:spPr bwMode="auto">
          <a:xfrm>
            <a:off x="457200" y="1257300"/>
            <a:ext cx="8229600" cy="1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配列を使う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構造体と無関係</a:t>
            </a:r>
            <a:endParaRPr lang="en-US" altLang="ja-JP" sz="3200" dirty="0" smtClean="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sz="3200" dirty="0" smtClean="0">
                <a:latin typeface="Trebuchet MS" pitchFamily="34" charset="0"/>
                <a:ea typeface="HGPｺﾞｼｯｸM" pitchFamily="50" charset="-128"/>
              </a:rPr>
              <a:t>型と無関係</a:t>
            </a:r>
            <a:endParaRPr lang="en-US" altLang="ja-JP" sz="3200" dirty="0" smtClean="0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98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ja-JP" dirty="0" smtClean="0"/>
              <a:t>Uniform</a:t>
            </a:r>
            <a:r>
              <a:rPr lang="ja-JP" altLang="en-US" dirty="0" smtClean="0"/>
              <a:t>処理に合わせて</a:t>
            </a:r>
          </a:p>
          <a:p>
            <a:pPr lvl="1"/>
            <a:r>
              <a:rPr lang="ja-JP" altLang="en-US" dirty="0" smtClean="0"/>
              <a:t>シェーダ内の</a:t>
            </a:r>
            <a:r>
              <a:rPr lang="en-US" altLang="ja-JP" dirty="0" smtClean="0"/>
              <a:t>uniform</a:t>
            </a:r>
            <a:r>
              <a:rPr lang="ja-JP" altLang="en-US" dirty="0" smtClean="0"/>
              <a:t>宣言を変更</a:t>
            </a:r>
          </a:p>
          <a:p>
            <a:pPr lvl="2"/>
            <a:r>
              <a:rPr lang="ja-JP" altLang="en-US" dirty="0" smtClean="0"/>
              <a:t>構造体を利用しない</a:t>
            </a:r>
          </a:p>
          <a:p>
            <a:pPr lvl="2"/>
            <a:r>
              <a:rPr lang="ja-JP" altLang="en-US" dirty="0" smtClean="0"/>
              <a:t>テクスチャサンプラの配列を利用しない</a:t>
            </a:r>
          </a:p>
          <a:p>
            <a:pPr lvl="1"/>
            <a:r>
              <a:rPr lang="ja-JP" altLang="en-US" dirty="0" smtClean="0"/>
              <a:t>それぞれの</a:t>
            </a:r>
            <a:r>
              <a:rPr lang="en-US" altLang="ja-JP" dirty="0" smtClean="0"/>
              <a:t>GPU</a:t>
            </a:r>
            <a:r>
              <a:rPr lang="ja-JP" altLang="en-US" dirty="0" smtClean="0"/>
              <a:t>に適した手法で値をセット</a:t>
            </a:r>
          </a:p>
        </p:txBody>
      </p:sp>
      <p:sp>
        <p:nvSpPr>
          <p:cNvPr id="2461699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解決方法 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747" name="Rectangle 5"/>
          <p:cNvSpPr>
            <a:spLocks noChangeArrowheads="1"/>
          </p:cNvSpPr>
          <p:nvPr/>
        </p:nvSpPr>
        <p:spPr bwMode="auto">
          <a:xfrm>
            <a:off x="1308100" y="3251201"/>
            <a:ext cx="6045200" cy="4826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3748" name="Rectangle 4"/>
          <p:cNvSpPr>
            <a:spLocks/>
          </p:cNvSpPr>
          <p:nvPr/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4400">
                <a:solidFill>
                  <a:schemeClr val="bg1"/>
                </a:solidFill>
                <a:latin typeface="Trebuchet MS" pitchFamily="34" charset="0"/>
                <a:ea typeface="HGPｺﾞｼｯｸM" pitchFamily="50" charset="-128"/>
              </a:rPr>
              <a:t>解決方法 </a:t>
            </a:r>
            <a:endParaRPr lang="en-US" altLang="ja-JP" sz="4400">
              <a:solidFill>
                <a:schemeClr val="bg1"/>
              </a:solidFill>
              <a:latin typeface="Trebuchet MS" pitchFamily="34" charset="0"/>
              <a:ea typeface="HGPｺﾞｼｯｸM" pitchFamily="50" charset="-128"/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Uniform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処理に合わせて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シェーダ内の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uniform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宣言を変更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構造体を利用しない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テクスチャサンプラの配列を利用しない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それぞれの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GPU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HGPｺﾞｼｯｸM" pitchFamily="50" charset="-128"/>
                <a:cs typeface="+mn-cs"/>
              </a:rPr>
              <a:t>に適した手法で値をセット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HGPｺﾞｼｯｸM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6306" name="Object 2"/>
          <p:cNvGraphicFramePr>
            <a:graphicFrameLocks noChangeAspect="1"/>
          </p:cNvGraphicFramePr>
          <p:nvPr/>
        </p:nvGraphicFramePr>
        <p:xfrm>
          <a:off x="539750" y="2174875"/>
          <a:ext cx="8105775" cy="1098550"/>
        </p:xfrm>
        <a:graphic>
          <a:graphicData uri="http://schemas.openxmlformats.org/presentationml/2006/ole">
            <p:oleObj spid="_x0000_s3131394" name="Worksheet" r:id="rId4" imgW="7791444" imgH="1009785" progId="Excel.Sheet.8">
              <p:embed/>
            </p:oleObj>
          </a:graphicData>
        </a:graphic>
      </p:graphicFrame>
      <p:sp>
        <p:nvSpPr>
          <p:cNvPr id="8663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開発環境</a:t>
            </a:r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457200" y="1257300"/>
            <a:ext cx="822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3200">
                <a:latin typeface="HGPｺﾞｼｯｸM" pitchFamily="50" charset="-128"/>
                <a:ea typeface="HGPｺﾞｼｯｸM" pitchFamily="50" charset="-128"/>
              </a:rPr>
              <a:t>何を用いて開発するか？</a:t>
            </a:r>
            <a:endParaRPr lang="en-US" altLang="ja-JP" sz="3200">
              <a:latin typeface="HGPｺﾞｼｯｸM" pitchFamily="50" charset="-128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u="sng">
              <a:solidFill>
                <a:srgbClr val="C5C5C7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i="1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ctrTitle" idx="4294967295"/>
          </p:nvPr>
        </p:nvSpPr>
        <p:spPr>
          <a:xfrm>
            <a:off x="2938463" y="3001963"/>
            <a:ext cx="3594100" cy="1470025"/>
          </a:xfrm>
        </p:spPr>
        <p:txBody>
          <a:bodyPr/>
          <a:lstStyle/>
          <a:p>
            <a:pPr>
              <a:defRPr/>
            </a:pPr>
            <a:r>
              <a:rPr lang="ja-JP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最適化手法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検証した</a:t>
            </a:r>
            <a:r>
              <a:rPr lang="en-US" altLang="ja-JP" smtClean="0">
                <a:effectLst/>
              </a:rPr>
              <a:t>GPU</a:t>
            </a:r>
            <a:endParaRPr lang="ja-JP" altLang="en-US" smtClean="0">
              <a:effectLst/>
            </a:endParaRPr>
          </a:p>
        </p:txBody>
      </p:sp>
      <p:sp>
        <p:nvSpPr>
          <p:cNvPr id="2349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ja-JP" dirty="0" err="1" smtClean="0"/>
              <a:t>Adreno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205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220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225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320</a:t>
            </a:r>
          </a:p>
          <a:p>
            <a:r>
              <a:rPr lang="en-US" altLang="ja-JP" dirty="0" smtClean="0"/>
              <a:t>Mali</a:t>
            </a:r>
          </a:p>
          <a:p>
            <a:pPr lvl="1"/>
            <a:r>
              <a:rPr lang="en-US" altLang="ja-JP" dirty="0" smtClean="0"/>
              <a:t>400 MP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T604</a:t>
            </a:r>
          </a:p>
          <a:p>
            <a:r>
              <a:rPr lang="en-US" altLang="ja-JP" dirty="0" err="1" smtClean="0"/>
              <a:t>PowerVR</a:t>
            </a:r>
            <a:r>
              <a:rPr lang="en-US" altLang="ja-JP" dirty="0" smtClean="0"/>
              <a:t> (SGX)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540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543</a:t>
            </a:r>
            <a:r>
              <a:rPr lang="en-US" altLang="ja-JP" dirty="0" smtClean="0">
                <a:latin typeface="HGPｺﾞｼｯｸM" pitchFamily="50" charset="-128"/>
              </a:rPr>
              <a:t>, </a:t>
            </a:r>
            <a:r>
              <a:rPr lang="en-US" altLang="ja-JP" dirty="0" smtClean="0"/>
              <a:t>554</a:t>
            </a:r>
          </a:p>
          <a:p>
            <a:r>
              <a:rPr lang="en-US" altLang="ja-JP" dirty="0" err="1" smtClean="0"/>
              <a:t>Tegra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Tegra</a:t>
            </a:r>
            <a:r>
              <a:rPr lang="en-US" altLang="ja-JP" dirty="0" smtClean="0"/>
              <a:t> 3</a:t>
            </a:r>
            <a:r>
              <a:rPr lang="en-US" altLang="ja-JP" dirty="0" smtClean="0">
                <a:latin typeface="HGPｺﾞｼｯｸM" pitchFamily="50" charset="-128"/>
              </a:rPr>
              <a:t>,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Tegra</a:t>
            </a:r>
            <a:r>
              <a:rPr lang="en-US" altLang="ja-JP" dirty="0" smtClean="0"/>
              <a:t> 4</a:t>
            </a:r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10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最適化手法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/>
              <a:t>タイルベース</a:t>
            </a:r>
            <a:r>
              <a:rPr lang="en-US" altLang="ja-JP" u="sng" smtClean="0"/>
              <a:t>GPU</a:t>
            </a:r>
            <a:r>
              <a:rPr lang="ja-JP" altLang="en-US" u="sng" smtClean="0"/>
              <a:t>最適化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>
                <a:solidFill>
                  <a:srgbClr val="C5C5C7"/>
                </a:solidFill>
              </a:rPr>
              <a:t>オブジェクト描画順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smtClean="0">
                <a:solidFill>
                  <a:srgbClr val="C5C5C7"/>
                </a:solidFill>
              </a:rPr>
              <a:t>テクスチャフェッチ最適化</a:t>
            </a:r>
          </a:p>
          <a:p>
            <a:pPr lvl="1">
              <a:defRPr/>
            </a:pPr>
            <a:endParaRPr lang="ja-JP" alt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タイルベース</a:t>
            </a:r>
            <a:r>
              <a:rPr lang="en-US" altLang="ja-JP" smtClean="0">
                <a:effectLst/>
              </a:rPr>
              <a:t>GPU</a:t>
            </a:r>
            <a:endParaRPr lang="ja-JP" altLang="en-US" smtClean="0">
              <a:effectLst/>
            </a:endParaRPr>
          </a:p>
        </p:txBody>
      </p:sp>
      <p:sp>
        <p:nvSpPr>
          <p:cNvPr id="2353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タイルベースレンダリングを採用した</a:t>
            </a:r>
            <a:r>
              <a:rPr lang="en-US" altLang="ja-JP" smtClean="0"/>
              <a:t>GPU</a:t>
            </a:r>
          </a:p>
          <a:p>
            <a:pPr lvl="1"/>
            <a:r>
              <a:rPr lang="en-US" altLang="ja-JP" smtClean="0"/>
              <a:t>PowerVR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Adreno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Mali</a:t>
            </a:r>
          </a:p>
          <a:p>
            <a:endParaRPr lang="ja-JP" altLang="en-US" smtClean="0"/>
          </a:p>
          <a:p>
            <a:r>
              <a:rPr lang="ja-JP" altLang="en-US" smtClean="0"/>
              <a:t>タイルベースレンダリング</a:t>
            </a:r>
            <a:r>
              <a:rPr lang="en-US" altLang="ja-JP" smtClean="0"/>
              <a:t>(TBR)</a:t>
            </a:r>
          </a:p>
          <a:p>
            <a:pPr lvl="1"/>
            <a:r>
              <a:rPr lang="ja-JP" altLang="en-US" smtClean="0"/>
              <a:t>フレームバッファへのアクセス</a:t>
            </a:r>
          </a:p>
          <a:p>
            <a:pPr lvl="2"/>
            <a:r>
              <a:rPr lang="ja-JP" altLang="en-US" smtClean="0"/>
              <a:t>レンダリング中はフレームバッファにアクセスせず</a:t>
            </a:r>
            <a:r>
              <a:rPr lang="en-US" altLang="ja-JP" smtClean="0"/>
              <a:t>GPU</a:t>
            </a:r>
            <a:r>
              <a:rPr lang="ja-JP" altLang="en-US" smtClean="0"/>
              <a:t>内のタイルバッファにアクセスする</a:t>
            </a:r>
            <a:endParaRPr lang="en-US" altLang="ja-JP" smtClean="0"/>
          </a:p>
          <a:p>
            <a:pPr lvl="2"/>
            <a:r>
              <a:rPr lang="ja-JP" altLang="en-US" smtClean="0"/>
              <a:t>各タイルのレンダリング</a:t>
            </a:r>
            <a:endParaRPr lang="en-US" altLang="ja-JP" smtClean="0"/>
          </a:p>
          <a:p>
            <a:pPr lvl="3"/>
            <a:r>
              <a:rPr lang="ja-JP" altLang="en-US" smtClean="0"/>
              <a:t>開始時 ⇒ </a:t>
            </a:r>
            <a:r>
              <a:rPr lang="en-US" altLang="ja-JP" smtClean="0"/>
              <a:t>GPU</a:t>
            </a:r>
            <a:r>
              <a:rPr lang="ja-JP" altLang="en-US" smtClean="0"/>
              <a:t>のタイルバッファにロード</a:t>
            </a:r>
          </a:p>
          <a:p>
            <a:pPr lvl="3"/>
            <a:r>
              <a:rPr lang="ja-JP" altLang="en-US" smtClean="0"/>
              <a:t>終了時 ⇒ </a:t>
            </a:r>
            <a:r>
              <a:rPr lang="en-US" altLang="ja-JP" smtClean="0"/>
              <a:t>GPU</a:t>
            </a:r>
            <a:r>
              <a:rPr lang="ja-JP" altLang="en-US" smtClean="0"/>
              <a:t>のタイルバッファからストア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0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タイルのロード</a:t>
            </a:r>
            <a:r>
              <a:rPr lang="en-US" altLang="ja-JP" smtClean="0">
                <a:effectLst/>
                <a:latin typeface="HGPｺﾞｼｯｸM" pitchFamily="50" charset="-128"/>
              </a:rPr>
              <a:t>, </a:t>
            </a:r>
            <a:r>
              <a:rPr lang="ja-JP" altLang="en-US" smtClean="0">
                <a:effectLst/>
              </a:rPr>
              <a:t>ストア</a:t>
            </a:r>
          </a:p>
        </p:txBody>
      </p:sp>
      <p:sp>
        <p:nvSpPr>
          <p:cNvPr id="2355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z="2800" smtClean="0"/>
              <a:t>通常のレンダリングでは描画開始時のロード</a:t>
            </a:r>
            <a:r>
              <a:rPr lang="ja-JP" altLang="en-US" sz="2800" smtClean="0">
                <a:latin typeface="HGPｺﾞｼｯｸM" pitchFamily="50" charset="-128"/>
              </a:rPr>
              <a:t>は</a:t>
            </a:r>
            <a:r>
              <a:rPr lang="ja-JP" altLang="en-US" sz="2800" smtClean="0"/>
              <a:t>不必要</a:t>
            </a:r>
          </a:p>
          <a:p>
            <a:pPr lvl="1"/>
            <a:r>
              <a:rPr lang="ja-JP" altLang="en-US" smtClean="0"/>
              <a:t>一般的にはレンダリング開始直後にすべてクリア</a:t>
            </a:r>
          </a:p>
          <a:p>
            <a:pPr lvl="2"/>
            <a:r>
              <a:rPr lang="en-US" altLang="ja-JP" smtClean="0"/>
              <a:t>OpenGL ES + TBR</a:t>
            </a:r>
            <a:r>
              <a:rPr lang="ja-JP" altLang="en-US" smtClean="0"/>
              <a:t>ではデフォルトではロードが発生</a:t>
            </a:r>
            <a:endParaRPr lang="en-US" altLang="ja-JP" smtClean="0"/>
          </a:p>
          <a:p>
            <a:r>
              <a:rPr lang="ja-JP" altLang="en-US" sz="2800" smtClean="0"/>
              <a:t>ストア</a:t>
            </a:r>
          </a:p>
          <a:p>
            <a:pPr lvl="1"/>
            <a:r>
              <a:rPr lang="ja-JP" altLang="en-US" sz="2400" smtClean="0"/>
              <a:t>レンダリング後のフレームバッファの内容を使用しない場合</a:t>
            </a:r>
          </a:p>
          <a:p>
            <a:pPr lvl="2"/>
            <a:r>
              <a:rPr lang="ja-JP" altLang="en-US" sz="2000" smtClean="0"/>
              <a:t>例）　カラーは必要</a:t>
            </a:r>
            <a:r>
              <a:rPr lang="en-US" altLang="ja-JP" sz="2000" smtClean="0">
                <a:latin typeface="HGPｺﾞｼｯｸM" pitchFamily="50" charset="-128"/>
              </a:rPr>
              <a:t>, </a:t>
            </a:r>
            <a:r>
              <a:rPr lang="ja-JP" altLang="en-US" sz="2000" smtClean="0"/>
              <a:t>デプス</a:t>
            </a:r>
            <a:r>
              <a:rPr lang="en-US" altLang="ja-JP" sz="2000" smtClean="0">
                <a:latin typeface="HGPｺﾞｼｯｸM" pitchFamily="50" charset="-128"/>
              </a:rPr>
              <a:t>, </a:t>
            </a:r>
            <a:r>
              <a:rPr lang="ja-JP" altLang="en-US" sz="2000" smtClean="0">
                <a:latin typeface="HGPｺﾞｼｯｸM" pitchFamily="50" charset="-128"/>
              </a:rPr>
              <a:t>ス</a:t>
            </a:r>
            <a:r>
              <a:rPr lang="ja-JP" altLang="en-US" sz="2000" smtClean="0"/>
              <a:t>テンシルは不必要</a:t>
            </a:r>
          </a:p>
          <a:p>
            <a:pPr lvl="3"/>
            <a:endParaRPr lang="ja-JP" altLang="en-US" sz="1800" smtClean="0"/>
          </a:p>
          <a:p>
            <a:r>
              <a:rPr lang="ja-JP" altLang="en-US" sz="2800" smtClean="0"/>
              <a:t>ロード</a:t>
            </a:r>
            <a:r>
              <a:rPr lang="en-US" altLang="ja-JP" sz="2800" smtClean="0">
                <a:latin typeface="HGPｺﾞｼｯｸM" pitchFamily="50" charset="-128"/>
              </a:rPr>
              <a:t>, </a:t>
            </a:r>
            <a:r>
              <a:rPr lang="ja-JP" altLang="en-US" sz="2800" smtClean="0"/>
              <a:t>ストアを制御する</a:t>
            </a:r>
            <a:r>
              <a:rPr lang="en-US" altLang="ja-JP" sz="2800" b="1" smtClean="0">
                <a:latin typeface="Courier New" pitchFamily="49" charset="0"/>
                <a:cs typeface="Courier New" pitchFamily="49" charset="0"/>
              </a:rPr>
              <a:t>GL_EXT</a:t>
            </a:r>
            <a:r>
              <a:rPr lang="ja-JP" altLang="en-US" sz="2800" smtClean="0"/>
              <a:t>がある</a:t>
            </a:r>
            <a:endParaRPr lang="en-US" altLang="ja-JP" sz="2800" smtClean="0"/>
          </a:p>
          <a:p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4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GL_EXT_discard_framebuffer</a:t>
            </a:r>
            <a:endParaRPr lang="ja-JP" altLang="en-US" smtClean="0">
              <a:effectLst/>
            </a:endParaRPr>
          </a:p>
        </p:txBody>
      </p:sp>
      <p:sp>
        <p:nvSpPr>
          <p:cNvPr id="23572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対応</a:t>
            </a:r>
            <a:r>
              <a:rPr lang="en-US" altLang="ja-JP" smtClean="0"/>
              <a:t>GPU</a:t>
            </a:r>
            <a:r>
              <a:rPr lang="ja-JP" altLang="en-US" smtClean="0"/>
              <a:t>：</a:t>
            </a:r>
            <a:r>
              <a:rPr lang="en-US" altLang="ja-JP" smtClean="0"/>
              <a:t>Mali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PowerVR</a:t>
            </a:r>
            <a:endParaRPr lang="ja-JP" altLang="en-US" smtClean="0"/>
          </a:p>
          <a:p>
            <a:pPr lvl="1"/>
            <a:r>
              <a:rPr lang="ja-JP" altLang="en-US" sz="2400" smtClean="0"/>
              <a:t>古いバージョンの</a:t>
            </a:r>
            <a:r>
              <a:rPr lang="en-US" altLang="ja-JP" sz="2400" smtClean="0"/>
              <a:t>Android OS</a:t>
            </a:r>
            <a:r>
              <a:rPr lang="ja-JP" altLang="en-US" sz="2400" smtClean="0"/>
              <a:t>ではサポートされない</a:t>
            </a:r>
          </a:p>
          <a:p>
            <a:r>
              <a:rPr lang="en-US" altLang="ja-JP" b="1" noProof="1" smtClean="0">
                <a:latin typeface="Courier New" pitchFamily="49" charset="0"/>
              </a:rPr>
              <a:t>glDiscardFramebufferEXT</a:t>
            </a:r>
            <a:r>
              <a:rPr lang="en-US" altLang="ja-JP" b="1" smtClean="0">
                <a:latin typeface="Courier New" pitchFamily="49" charset="0"/>
              </a:rPr>
              <a:t>()</a:t>
            </a:r>
          </a:p>
          <a:p>
            <a:pPr lvl="1"/>
            <a:r>
              <a:rPr lang="ja-JP" altLang="en-US" smtClean="0"/>
              <a:t>破棄するカラー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ja-JP" altLang="en-US" smtClean="0"/>
              <a:t>デプス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ja-JP" altLang="en-US" smtClean="0"/>
              <a:t>ステンシルを指定</a:t>
            </a:r>
          </a:p>
          <a:p>
            <a:pPr lvl="2"/>
            <a:r>
              <a:rPr lang="ja-JP" altLang="en-US" smtClean="0"/>
              <a:t>破棄された場合</a:t>
            </a:r>
            <a:r>
              <a:rPr lang="en-US" altLang="ja-JP" smtClean="0"/>
              <a:t>dirty</a:t>
            </a:r>
            <a:r>
              <a:rPr lang="ja-JP" altLang="en-US" smtClean="0"/>
              <a:t>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ffectLst/>
              </a:rPr>
              <a:t>GL_QCOM_tiled_rendering</a:t>
            </a:r>
            <a:endParaRPr lang="ja-JP" altLang="en-US" smtClean="0">
              <a:effectLst/>
            </a:endParaRPr>
          </a:p>
        </p:txBody>
      </p:sp>
      <p:sp>
        <p:nvSpPr>
          <p:cNvPr id="23592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対応</a:t>
            </a:r>
            <a:r>
              <a:rPr lang="en-US" altLang="ja-JP" smtClean="0"/>
              <a:t>GPU</a:t>
            </a:r>
            <a:r>
              <a:rPr lang="ja-JP" altLang="en-US" smtClean="0"/>
              <a:t>：</a:t>
            </a:r>
            <a:r>
              <a:rPr lang="en-US" altLang="ja-JP" smtClean="0"/>
              <a:t>Adreno</a:t>
            </a:r>
            <a:endParaRPr lang="ja-JP" altLang="en-US" smtClean="0"/>
          </a:p>
          <a:p>
            <a:r>
              <a:rPr lang="en-US" altLang="ja-JP" b="1" smtClean="0">
                <a:latin typeface="Courier New" pitchFamily="49" charset="0"/>
              </a:rPr>
              <a:t>StartTilingQCOM()</a:t>
            </a:r>
            <a:br>
              <a:rPr lang="en-US" altLang="ja-JP" b="1" smtClean="0">
                <a:latin typeface="Courier New" pitchFamily="49" charset="0"/>
              </a:rPr>
            </a:br>
            <a:r>
              <a:rPr lang="en-US" altLang="ja-JP" b="1" smtClean="0">
                <a:latin typeface="Courier New" pitchFamily="49" charset="0"/>
              </a:rPr>
              <a:t>EndTilingQCOM()</a:t>
            </a:r>
          </a:p>
          <a:p>
            <a:pPr lvl="1"/>
            <a:r>
              <a:rPr lang="ja-JP" altLang="en-US" smtClean="0"/>
              <a:t>状態を保持するカラー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ja-JP" altLang="en-US" smtClean="0"/>
              <a:t>デプス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ja-JP" altLang="en-US" smtClean="0"/>
              <a:t>ステンシルを指定</a:t>
            </a:r>
          </a:p>
          <a:p>
            <a:pPr lvl="2"/>
            <a:r>
              <a:rPr lang="ja-JP" altLang="en-US" smtClean="0"/>
              <a:t>保持しないものは</a:t>
            </a:r>
            <a:r>
              <a:rPr lang="en-US" altLang="ja-JP" smtClean="0"/>
              <a:t>dirty</a:t>
            </a:r>
            <a:r>
              <a:rPr lang="ja-JP" altLang="en-US" smtClean="0"/>
              <a:t>になる</a:t>
            </a:r>
          </a:p>
          <a:p>
            <a:pPr lvl="1"/>
            <a:r>
              <a:rPr lang="en-US" altLang="ja-JP" b="1" smtClean="0">
                <a:latin typeface="Courier New" pitchFamily="49" charset="0"/>
              </a:rPr>
              <a:t>StartTilingQCOM()</a:t>
            </a:r>
            <a:r>
              <a:rPr lang="en-US" altLang="ja-JP" b="1" smtClean="0">
                <a:latin typeface="HGPｺﾞｼｯｸM" pitchFamily="50" charset="-128"/>
              </a:rPr>
              <a:t>, </a:t>
            </a:r>
            <a:r>
              <a:rPr lang="en-US" altLang="ja-JP" b="1" smtClean="0">
                <a:latin typeface="Courier New" pitchFamily="49" charset="0"/>
              </a:rPr>
              <a:t>EndTilingQCOM()</a:t>
            </a:r>
            <a:r>
              <a:rPr lang="ja-JP" altLang="en-US" smtClean="0"/>
              <a:t>は対にして使用する必要がある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最適化方法</a:t>
            </a:r>
          </a:p>
        </p:txBody>
      </p:sp>
      <p:sp>
        <p:nvSpPr>
          <p:cNvPr id="23613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 smtClean="0"/>
              <a:t>ロードの必要がない場合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err="1" smtClean="0"/>
              <a:t>PowerVR</a:t>
            </a:r>
            <a:r>
              <a:rPr lang="en-US" altLang="ja-JP" sz="2400" dirty="0" smtClean="0">
                <a:latin typeface="HGPｺﾞｼｯｸM" pitchFamily="50" charset="-128"/>
              </a:rPr>
              <a:t>, </a:t>
            </a:r>
            <a:r>
              <a:rPr lang="en-US" altLang="ja-JP" sz="2400" dirty="0" smtClean="0"/>
              <a:t>Mali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レ</a:t>
            </a:r>
            <a:r>
              <a:rPr lang="ja-JP" altLang="en-US" sz="2000" dirty="0" smtClean="0">
                <a:latin typeface="Courier New" pitchFamily="49" charset="0"/>
              </a:rPr>
              <a:t>ンダリング開始時</a:t>
            </a:r>
            <a:r>
              <a:rPr lang="ja-JP" altLang="en-US" sz="2000" dirty="0" smtClean="0">
                <a:latin typeface="HGPｺﾞｼｯｸM" pitchFamily="50" charset="-128"/>
              </a:rPr>
              <a:t>に</a:t>
            </a:r>
            <a:r>
              <a:rPr lang="en-US" altLang="ja-JP" sz="2000" dirty="0" err="1" smtClean="0"/>
              <a:t>glClear</a:t>
            </a:r>
            <a:r>
              <a:rPr lang="ja-JP" altLang="en-US" sz="2000" dirty="0" smtClean="0"/>
              <a:t>を使用してクリア</a:t>
            </a:r>
            <a:endParaRPr lang="ja-JP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ja-JP" sz="2400" dirty="0" err="1" smtClean="0"/>
              <a:t>Adreno</a:t>
            </a:r>
            <a:endParaRPr lang="en-US" altLang="ja-JP" sz="2400" dirty="0" smtClean="0"/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レ</a:t>
            </a:r>
            <a:r>
              <a:rPr lang="ja-JP" altLang="en-US" sz="2000" dirty="0" smtClean="0">
                <a:latin typeface="Courier New" pitchFamily="49" charset="0"/>
              </a:rPr>
              <a:t>ンダリング開始時</a:t>
            </a:r>
            <a:r>
              <a:rPr lang="ja-JP" altLang="en-US" sz="2000" dirty="0" smtClean="0">
                <a:latin typeface="HGPｺﾞｼｯｸM" pitchFamily="50" charset="-128"/>
              </a:rPr>
              <a:t>に</a:t>
            </a:r>
            <a:r>
              <a:rPr lang="en-US" altLang="ja-JP" sz="2000" dirty="0" smtClean="0"/>
              <a:t>dirty</a:t>
            </a:r>
            <a:r>
              <a:rPr lang="ja-JP" altLang="en-US" sz="2000" dirty="0" smtClean="0"/>
              <a:t>にする</a:t>
            </a:r>
          </a:p>
          <a:p>
            <a:pPr lvl="3">
              <a:lnSpc>
                <a:spcPct val="90000"/>
              </a:lnSpc>
            </a:pPr>
            <a:r>
              <a:rPr lang="en-US" altLang="ja-JP" sz="1800" b="1" dirty="0" err="1" smtClean="0">
                <a:latin typeface="Courier New" pitchFamily="49" charset="0"/>
              </a:rPr>
              <a:t>StartTilingQCOM</a:t>
            </a:r>
            <a:r>
              <a:rPr lang="en-US" altLang="ja-JP" sz="1800" b="1" dirty="0" smtClean="0">
                <a:latin typeface="Courier New" pitchFamily="49" charset="0"/>
              </a:rPr>
              <a:t>()</a:t>
            </a:r>
            <a:endParaRPr lang="ja-JP" altLang="en-US" sz="1800" dirty="0" smtClean="0"/>
          </a:p>
          <a:p>
            <a:pPr lvl="2">
              <a:lnSpc>
                <a:spcPct val="90000"/>
              </a:lnSpc>
            </a:pPr>
            <a:r>
              <a:rPr lang="en-US" altLang="ja-JP" sz="2000" dirty="0" smtClean="0"/>
              <a:t>dirty</a:t>
            </a:r>
            <a:r>
              <a:rPr lang="ja-JP" altLang="en-US" sz="2000" dirty="0" smtClean="0"/>
              <a:t>の場合はロードされない</a:t>
            </a:r>
            <a:endParaRPr lang="en-US" altLang="ja-JP" sz="2000" dirty="0" smtClean="0"/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ストアの必要がない場合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レンダリングの最後にタイルバッファ</a:t>
            </a:r>
            <a:r>
              <a:rPr lang="ja-JP" altLang="en-US" sz="2400" dirty="0" smtClean="0">
                <a:latin typeface="HGPｺﾞｼｯｸM" pitchFamily="50" charset="-128"/>
              </a:rPr>
              <a:t>を</a:t>
            </a:r>
            <a:r>
              <a:rPr lang="en-US" altLang="ja-JP" sz="2400" dirty="0" smtClean="0"/>
              <a:t>dirty</a:t>
            </a:r>
            <a:r>
              <a:rPr lang="ja-JP" altLang="en-US" sz="2400" dirty="0" smtClean="0"/>
              <a:t>にする</a:t>
            </a:r>
          </a:p>
          <a:p>
            <a:pPr lvl="2">
              <a:lnSpc>
                <a:spcPct val="90000"/>
              </a:lnSpc>
            </a:pPr>
            <a:r>
              <a:rPr lang="en-US" altLang="ja-JP" sz="2000" b="1" noProof="1" smtClean="0">
                <a:latin typeface="Courier New" pitchFamily="49" charset="0"/>
              </a:rPr>
              <a:t>glDiscardFramebufferEXT</a:t>
            </a:r>
            <a:r>
              <a:rPr lang="en-US" altLang="ja-JP" sz="2000" b="1" dirty="0" smtClean="0">
                <a:latin typeface="Courier New" pitchFamily="49" charset="0"/>
              </a:rPr>
              <a:t>()</a:t>
            </a:r>
            <a:br>
              <a:rPr lang="en-US" altLang="ja-JP" sz="2000" b="1" dirty="0" smtClean="0">
                <a:latin typeface="Courier New" pitchFamily="49" charset="0"/>
              </a:rPr>
            </a:br>
            <a:r>
              <a:rPr lang="en-US" altLang="ja-JP" sz="2000" b="1" dirty="0" err="1" smtClean="0">
                <a:latin typeface="Courier New" pitchFamily="49" charset="0"/>
              </a:rPr>
              <a:t>EndTilingQCOM</a:t>
            </a:r>
            <a:r>
              <a:rPr lang="en-US" altLang="ja-JP" sz="2000" b="1" dirty="0" smtClean="0">
                <a:latin typeface="Courier New" pitchFamily="49" charset="0"/>
              </a:rPr>
              <a:t>()</a:t>
            </a:r>
            <a:endParaRPr lang="ja-JP" altLang="en-US" sz="2000" dirty="0" smtClean="0"/>
          </a:p>
          <a:p>
            <a:pPr lvl="2">
              <a:lnSpc>
                <a:spcPct val="90000"/>
              </a:lnSpc>
            </a:pPr>
            <a:r>
              <a:rPr lang="en-US" altLang="ja-JP" sz="2000" dirty="0" smtClean="0"/>
              <a:t>dirty</a:t>
            </a:r>
            <a:r>
              <a:rPr lang="ja-JP" altLang="en-US" sz="2000" dirty="0" smtClean="0"/>
              <a:t>の場合はストアされない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39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コンテンツ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M" pitchFamily="50" charset="-128"/>
              </a:rPr>
              <a:t>最適化手法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>
                <a:solidFill>
                  <a:srgbClr val="C5C5C7"/>
                </a:solidFill>
              </a:rPr>
              <a:t>タイルベース</a:t>
            </a:r>
            <a:r>
              <a:rPr lang="en-US" altLang="ja-JP" u="sng" dirty="0" smtClean="0">
                <a:solidFill>
                  <a:srgbClr val="C5C5C7"/>
                </a:solidFill>
              </a:rPr>
              <a:t>GPU</a:t>
            </a:r>
            <a:r>
              <a:rPr lang="ja-JP" altLang="en-US" u="sng" dirty="0" smtClean="0">
                <a:solidFill>
                  <a:srgbClr val="C5C5C7"/>
                </a:solidFill>
              </a:rPr>
              <a:t>最適化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/>
              <a:t>オブジェクト描画順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u="sng" dirty="0" smtClean="0">
                <a:solidFill>
                  <a:srgbClr val="C5C5C7"/>
                </a:solidFill>
              </a:rPr>
              <a:t>テクスチャフェッチ最適化</a:t>
            </a:r>
          </a:p>
          <a:p>
            <a:pPr lvl="1">
              <a:defRPr/>
            </a:pPr>
            <a:endParaRPr lang="ja-JP" altLang="en-US" i="1" dirty="0" smtClean="0">
              <a:solidFill>
                <a:srgbClr val="C5C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オブジェクト描画順</a:t>
            </a:r>
            <a:endParaRPr lang="ja-JP" altLang="en-US" dirty="0"/>
          </a:p>
        </p:txBody>
      </p:sp>
      <p:sp>
        <p:nvSpPr>
          <p:cNvPr id="2365442" name="コンテンツ プレースホルダ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ja-JP" altLang="en-US" smtClean="0"/>
              <a:t>ここでのオブジェクトの単位は描画順のソートを行う単位</a:t>
            </a:r>
            <a:endParaRPr lang="en-US" altLang="ja-JP" smtClean="0"/>
          </a:p>
          <a:p>
            <a:pPr lvl="1"/>
            <a:r>
              <a:rPr lang="ja-JP" altLang="en-US" smtClean="0"/>
              <a:t>レンダリングエンジンの実装に依存</a:t>
            </a:r>
            <a:endParaRPr lang="en-US" altLang="ja-JP" smtClean="0"/>
          </a:p>
          <a:p>
            <a:pPr lvl="1"/>
            <a:r>
              <a:rPr lang="ja-JP" altLang="en-US" smtClean="0"/>
              <a:t>本セッションではドローコール単位でソート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6306" name="Object 2"/>
          <p:cNvGraphicFramePr>
            <a:graphicFrameLocks noChangeAspect="1"/>
          </p:cNvGraphicFramePr>
          <p:nvPr/>
        </p:nvGraphicFramePr>
        <p:xfrm>
          <a:off x="539750" y="2174875"/>
          <a:ext cx="8105775" cy="1098550"/>
        </p:xfrm>
        <a:graphic>
          <a:graphicData uri="http://schemas.openxmlformats.org/presentationml/2006/ole">
            <p:oleObj spid="_x0000_s3132418" name="Worksheet" r:id="rId4" imgW="7791444" imgH="1009785" progId="Excel.Sheet.8">
              <p:embed/>
            </p:oleObj>
          </a:graphicData>
        </a:graphic>
      </p:graphicFrame>
      <p:sp>
        <p:nvSpPr>
          <p:cNvPr id="8663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開発環境</a:t>
            </a:r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457200" y="1257300"/>
            <a:ext cx="822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3200">
                <a:latin typeface="HGPｺﾞｼｯｸM" pitchFamily="50" charset="-128"/>
                <a:ea typeface="HGPｺﾞｼｯｸM" pitchFamily="50" charset="-128"/>
              </a:rPr>
              <a:t>何を用いて開発するか？</a:t>
            </a:r>
            <a:endParaRPr lang="en-US" altLang="ja-JP" sz="3200">
              <a:latin typeface="HGPｺﾞｼｯｸM" pitchFamily="50" charset="-128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u="sng">
              <a:solidFill>
                <a:srgbClr val="C5C5C7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ja-JP" altLang="en-US" sz="2800" i="1">
              <a:effectLst>
                <a:outerShdw blurRad="38100" dist="38100" dir="2700000" algn="tl">
                  <a:srgbClr val="C0C0C0"/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" name="コンテンツ プレースホルダ 9"/>
          <p:cNvSpPr>
            <a:spLocks noGrp="1"/>
          </p:cNvSpPr>
          <p:nvPr>
            <p:ph idx="1"/>
          </p:nvPr>
        </p:nvSpPr>
        <p:spPr>
          <a:xfrm>
            <a:off x="419100" y="3640138"/>
            <a:ext cx="8229600" cy="23669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cs typeface="Traditional Arabic" pitchFamily="18" charset="-78"/>
              </a:rPr>
              <a:t>NDK-r9b</a:t>
            </a:r>
            <a:r>
              <a:rPr lang="ja-JP" altLang="en-US" sz="2400" dirty="0" smtClean="0">
                <a:cs typeface="Traditional Arabic" pitchFamily="18" charset="-78"/>
              </a:rPr>
              <a:t>以降は高確率でブレークポイントにとまる</a:t>
            </a:r>
            <a:endParaRPr lang="ja-JP" altLang="en-US" sz="2400" dirty="0" smtClean="0">
              <a:latin typeface="HGPｺﾞｼｯｸM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 smtClean="0">
                <a:latin typeface="HGPｺﾞｼｯｸM" pitchFamily="50" charset="-128"/>
              </a:rPr>
              <a:t>複雑で大きなプログラムの場合</a:t>
            </a:r>
            <a:r>
              <a:rPr lang="en-US" altLang="ja-JP" sz="2400" dirty="0" smtClean="0">
                <a:latin typeface="HGPｺﾞｼｯｸM" pitchFamily="50" charset="-128"/>
              </a:rPr>
              <a:t>, </a:t>
            </a:r>
            <a:r>
              <a:rPr lang="ja-JP" altLang="en-US" sz="2400" dirty="0" smtClean="0">
                <a:latin typeface="HGPｺﾞｼｯｸM" pitchFamily="50" charset="-128"/>
              </a:rPr>
              <a:t>変数を閲覧できなかったり</a:t>
            </a:r>
            <a:r>
              <a:rPr lang="en-US" altLang="ja-JP" sz="2400" dirty="0" smtClean="0">
                <a:latin typeface="HGPｺﾞｼｯｸM" pitchFamily="50" charset="-128"/>
              </a:rPr>
              <a:t>, </a:t>
            </a:r>
            <a:r>
              <a:rPr lang="ja-JP" altLang="en-US" sz="2400" dirty="0" smtClean="0">
                <a:latin typeface="HGPｺﾞｼｯｸM" pitchFamily="50" charset="-128"/>
              </a:rPr>
              <a:t>誤っている事がある</a:t>
            </a:r>
          </a:p>
          <a:p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489" name="Rectangle 3"/>
          <p:cNvSpPr>
            <a:spLocks noGrp="1"/>
          </p:cNvSpPr>
          <p:nvPr>
            <p:ph type="body" idx="4294967295"/>
          </p:nvPr>
        </p:nvSpPr>
        <p:spPr>
          <a:xfrm>
            <a:off x="1871663" y="1446213"/>
            <a:ext cx="5399087" cy="1800225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ja-JP" altLang="en-US" sz="3600" b="1" smtClean="0"/>
              <a:t>不透明オブジェクト</a:t>
            </a:r>
          </a:p>
          <a:p>
            <a:pPr algn="ctr">
              <a:buFont typeface="Arial" charset="0"/>
              <a:buNone/>
            </a:pPr>
            <a:r>
              <a:rPr lang="ja-JP" altLang="en-US" sz="3600" b="1" smtClean="0"/>
              <a:t>パンチスルーオブジェクト</a:t>
            </a:r>
          </a:p>
          <a:p>
            <a:pPr algn="ctr">
              <a:buFont typeface="Arial" charset="0"/>
              <a:buNone/>
            </a:pPr>
            <a:r>
              <a:rPr lang="en-US" altLang="ja-JP" sz="2000" smtClean="0"/>
              <a:t>early-z</a:t>
            </a:r>
            <a:r>
              <a:rPr lang="ja-JP" altLang="en-US" sz="2000" smtClean="0"/>
              <a:t>を考慮し</a:t>
            </a:r>
            <a:r>
              <a:rPr lang="en-US" altLang="ja-JP" sz="2000" smtClean="0">
                <a:latin typeface="HGPｺﾞｼｯｸM" pitchFamily="50" charset="-128"/>
              </a:rPr>
              <a:t>, </a:t>
            </a:r>
            <a:r>
              <a:rPr lang="ja-JP" altLang="en-US" sz="2000" smtClean="0"/>
              <a:t>手前から順に描画</a:t>
            </a:r>
            <a:endParaRPr lang="ja-JP" altLang="en-US" smtClean="0"/>
          </a:p>
        </p:txBody>
      </p:sp>
      <p:sp>
        <p:nvSpPr>
          <p:cNvPr id="2367490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一般的なケース</a:t>
            </a:r>
          </a:p>
        </p:txBody>
      </p:sp>
      <p:sp>
        <p:nvSpPr>
          <p:cNvPr id="2367491" name="Rectangle 3"/>
          <p:cNvSpPr>
            <a:spLocks/>
          </p:cNvSpPr>
          <p:nvPr/>
        </p:nvSpPr>
        <p:spPr bwMode="auto">
          <a:xfrm>
            <a:off x="1871663" y="4673600"/>
            <a:ext cx="5399087" cy="974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3600" b="1">
                <a:latin typeface="Trebuchet MS" pitchFamily="34" charset="0"/>
                <a:ea typeface="HGPｺﾞｼｯｸM" pitchFamily="50" charset="-128"/>
              </a:rPr>
              <a:t>半透明オブジェクト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奥から順に描画</a:t>
            </a:r>
          </a:p>
        </p:txBody>
      </p:sp>
      <p:sp>
        <p:nvSpPr>
          <p:cNvPr id="2367492" name="AutoShape 8"/>
          <p:cNvSpPr>
            <a:spLocks noChangeArrowheads="1"/>
          </p:cNvSpPr>
          <p:nvPr/>
        </p:nvSpPr>
        <p:spPr bwMode="auto">
          <a:xfrm>
            <a:off x="4030663" y="3421063"/>
            <a:ext cx="1079500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/>
          <p:nvPr/>
        </p:nvGrpSpPr>
        <p:grpSpPr>
          <a:xfrm>
            <a:off x="1440000" y="3600000"/>
            <a:ext cx="5580000" cy="2160000"/>
            <a:chOff x="1440000" y="3600000"/>
            <a:chExt cx="5580000" cy="2160000"/>
          </a:xfrm>
        </p:grpSpPr>
        <p:sp>
          <p:nvSpPr>
            <p:cNvPr id="21" name="正方形/長方形 20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69537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ffectLst/>
              </a:rPr>
              <a:t>不透明オブジェクト</a:t>
            </a:r>
          </a:p>
        </p:txBody>
      </p:sp>
      <p:sp>
        <p:nvSpPr>
          <p:cNvPr id="236953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1638" y="1246188"/>
            <a:ext cx="8407400" cy="196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early-z cull </a:t>
            </a:r>
            <a:r>
              <a:rPr lang="ja-JP" altLang="en-US" sz="2800" dirty="0" smtClean="0"/>
              <a:t>調査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オーバードローテスト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smtClean="0"/>
              <a:t>Z</a:t>
            </a:r>
            <a:r>
              <a:rPr lang="ja-JP" altLang="en-US" sz="2000" dirty="0" smtClean="0"/>
              <a:t>テスト</a:t>
            </a:r>
            <a:r>
              <a:rPr lang="en-US" altLang="ja-JP" sz="2000" dirty="0" smtClean="0"/>
              <a:t>: near</a:t>
            </a:r>
            <a:r>
              <a:rPr lang="ja-JP" alt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１ポリゴン</a:t>
            </a:r>
            <a:r>
              <a:rPr lang="en-US" altLang="ja-JP" sz="2000" dirty="0" smtClean="0"/>
              <a:t>30 fps</a:t>
            </a:r>
            <a:r>
              <a:rPr lang="ja-JP" altLang="en-US" sz="2000" dirty="0" smtClean="0"/>
              <a:t>になる負荷のフラグメントシェーダを使用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手前から描画した場合と</a:t>
            </a:r>
            <a:r>
              <a:rPr lang="en-US" altLang="ja-JP" sz="2000" dirty="0" smtClean="0">
                <a:latin typeface="HGPｺﾞｼｯｸM" pitchFamily="50" charset="-128"/>
              </a:rPr>
              <a:t>, </a:t>
            </a:r>
            <a:r>
              <a:rPr lang="ja-JP" altLang="en-US" sz="2000" dirty="0" smtClean="0"/>
              <a:t>奥から描画した場合で比較</a:t>
            </a:r>
          </a:p>
          <a:p>
            <a:pPr lvl="2">
              <a:lnSpc>
                <a:spcPct val="90000"/>
              </a:lnSpc>
            </a:pPr>
            <a:endParaRPr lang="en-US" altLang="ja-JP" sz="2000" dirty="0" smtClean="0"/>
          </a:p>
        </p:txBody>
      </p:sp>
      <p:grpSp>
        <p:nvGrpSpPr>
          <p:cNvPr id="3" name="グループ化 8"/>
          <p:cNvGrpSpPr/>
          <p:nvPr/>
        </p:nvGrpSpPr>
        <p:grpSpPr>
          <a:xfrm>
            <a:off x="7014500" y="4447000"/>
            <a:ext cx="1308700" cy="504000"/>
            <a:chOff x="7497100" y="4320000"/>
            <a:chExt cx="1308700" cy="504000"/>
          </a:xfrm>
        </p:grpSpPr>
        <p:sp>
          <p:nvSpPr>
            <p:cNvPr id="12" name="正方形/長方形 11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ffectLst/>
              </a:rPr>
              <a:t>不透明オブジェクト</a:t>
            </a:r>
          </a:p>
        </p:txBody>
      </p:sp>
      <p:graphicFrame>
        <p:nvGraphicFramePr>
          <p:cNvPr id="215347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" y="3582988"/>
          <a:ext cx="8343900" cy="3095625"/>
        </p:xfrm>
        <a:graphic>
          <a:graphicData uri="http://schemas.openxmlformats.org/presentationml/2006/ole">
            <p:oleObj spid="_x0000_s3035138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9"/>
          <p:cNvGrpSpPr/>
          <p:nvPr/>
        </p:nvGrpSpPr>
        <p:grpSpPr>
          <a:xfrm>
            <a:off x="1617800" y="1955800"/>
            <a:ext cx="4224690" cy="1549260"/>
            <a:chOff x="1440000" y="3600000"/>
            <a:chExt cx="5580000" cy="2160000"/>
          </a:xfrm>
        </p:grpSpPr>
        <p:sp>
          <p:nvSpPr>
            <p:cNvPr id="11" name="正方形/長方形 10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8" name="正方形/長方形 17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左矢印 21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ffectLst/>
              </a:rPr>
              <a:t>不透明オブジェクト</a:t>
            </a:r>
          </a:p>
        </p:txBody>
      </p:sp>
      <p:graphicFrame>
        <p:nvGraphicFramePr>
          <p:cNvPr id="215347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" y="3582988"/>
          <a:ext cx="8343900" cy="3095625"/>
        </p:xfrm>
        <a:graphic>
          <a:graphicData uri="http://schemas.openxmlformats.org/presentationml/2006/ole">
            <p:oleObj spid="_x0000_s3036162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9"/>
          <p:cNvGrpSpPr/>
          <p:nvPr/>
        </p:nvGrpSpPr>
        <p:grpSpPr>
          <a:xfrm>
            <a:off x="1617800" y="1955800"/>
            <a:ext cx="4224690" cy="1549260"/>
            <a:chOff x="1440000" y="3600000"/>
            <a:chExt cx="5580000" cy="2160000"/>
          </a:xfrm>
        </p:grpSpPr>
        <p:sp>
          <p:nvSpPr>
            <p:cNvPr id="11" name="正方形/長方形 10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8" name="正方形/長方形 17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左矢印 21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右矢印 16"/>
          <p:cNvSpPr/>
          <p:nvPr/>
        </p:nvSpPr>
        <p:spPr>
          <a:xfrm>
            <a:off x="2412000" y="10527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15347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ffectLst/>
              </a:rPr>
              <a:t>不透明オブジェクト</a:t>
            </a:r>
          </a:p>
        </p:txBody>
      </p:sp>
      <p:graphicFrame>
        <p:nvGraphicFramePr>
          <p:cNvPr id="215347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" y="3582988"/>
          <a:ext cx="8343900" cy="3095625"/>
        </p:xfrm>
        <a:graphic>
          <a:graphicData uri="http://schemas.openxmlformats.org/presentationml/2006/ole">
            <p:oleObj spid="_x0000_s3037186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9"/>
          <p:cNvGrpSpPr/>
          <p:nvPr/>
        </p:nvGrpSpPr>
        <p:grpSpPr>
          <a:xfrm>
            <a:off x="1617800" y="1955800"/>
            <a:ext cx="4224690" cy="1549260"/>
            <a:chOff x="1440000" y="3600000"/>
            <a:chExt cx="5580000" cy="2160000"/>
          </a:xfrm>
        </p:grpSpPr>
        <p:sp>
          <p:nvSpPr>
            <p:cNvPr id="11" name="正方形/長方形 10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8" name="正方形/長方形 17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右矢印 16"/>
          <p:cNvSpPr/>
          <p:nvPr/>
        </p:nvSpPr>
        <p:spPr>
          <a:xfrm>
            <a:off x="2412000" y="1052700"/>
            <a:ext cx="2350800" cy="712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奥から描画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15347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ffectLst/>
              </a:rPr>
              <a:t>不透明オブジェクト</a:t>
            </a:r>
          </a:p>
        </p:txBody>
      </p:sp>
      <p:graphicFrame>
        <p:nvGraphicFramePr>
          <p:cNvPr id="215347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" y="3582988"/>
          <a:ext cx="8343900" cy="3095625"/>
        </p:xfrm>
        <a:graphic>
          <a:graphicData uri="http://schemas.openxmlformats.org/presentationml/2006/ole">
            <p:oleObj spid="_x0000_s3038210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9"/>
          <p:cNvGrpSpPr/>
          <p:nvPr/>
        </p:nvGrpSpPr>
        <p:grpSpPr>
          <a:xfrm>
            <a:off x="1617800" y="1955800"/>
            <a:ext cx="4224690" cy="1549260"/>
            <a:chOff x="1440000" y="3600000"/>
            <a:chExt cx="5580000" cy="2160000"/>
          </a:xfrm>
        </p:grpSpPr>
        <p:sp>
          <p:nvSpPr>
            <p:cNvPr id="11" name="正方形/長方形 10"/>
            <p:cNvSpPr/>
            <p:nvPr/>
          </p:nvSpPr>
          <p:spPr>
            <a:xfrm>
              <a:off x="14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8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2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60000" y="3600000"/>
              <a:ext cx="2880000" cy="2160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60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40000" y="3600000"/>
              <a:ext cx="2880000" cy="216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68139"/>
            <a:ext cx="1100926" cy="401660"/>
            <a:chOff x="7497100" y="4320000"/>
            <a:chExt cx="1308700" cy="504000"/>
          </a:xfrm>
        </p:grpSpPr>
        <p:sp>
          <p:nvSpPr>
            <p:cNvPr id="18" name="正方形/長方形 17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3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不透明オブジェクト描画順</a:t>
            </a:r>
          </a:p>
        </p:txBody>
      </p:sp>
      <p:sp>
        <p:nvSpPr>
          <p:cNvPr id="2373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mtClean="0"/>
              <a:t>Adreno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Mali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Tegra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手前から順に描画</a:t>
            </a:r>
          </a:p>
          <a:p>
            <a:pPr lvl="2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オーバードローが発生する可能性がある</a:t>
            </a:r>
          </a:p>
          <a:p>
            <a:pPr lvl="3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オブジェクトが重なっている</a:t>
            </a:r>
          </a:p>
          <a:p>
            <a:pPr lvl="3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オブジェクト内のポリゴンがソートされていない</a:t>
            </a:r>
          </a:p>
          <a:p>
            <a:pPr lvl="3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ポリゴンが交差している</a:t>
            </a:r>
            <a:endParaRPr lang="en-US" altLang="ja-JP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mtClean="0"/>
              <a:t>PowerVR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描画順は考慮しなくてよい</a:t>
            </a:r>
          </a:p>
          <a:p>
            <a:pPr lvl="2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オーバードローは発生しない</a:t>
            </a:r>
          </a:p>
          <a:p>
            <a:pPr lvl="3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ただし例外あり</a:t>
            </a:r>
          </a:p>
          <a:p>
            <a:pPr lvl="4">
              <a:lnSpc>
                <a:spcPct val="90000"/>
              </a:lnSpc>
            </a:pPr>
            <a:r>
              <a:rPr lang="ja-JP" altLang="en-US" smtClean="0">
                <a:solidFill>
                  <a:schemeClr val="bg1"/>
                </a:solidFill>
              </a:rPr>
              <a:t>タイル内のポリゴン数が一定を超えると</a:t>
            </a:r>
            <a:br>
              <a:rPr lang="ja-JP" altLang="en-US" smtClean="0">
                <a:solidFill>
                  <a:schemeClr val="bg1"/>
                </a:solidFill>
              </a:rPr>
            </a:br>
            <a:r>
              <a:rPr lang="ja-JP" altLang="en-US" smtClean="0">
                <a:solidFill>
                  <a:schemeClr val="bg1"/>
                </a:solidFill>
              </a:rPr>
              <a:t>オーバードローが発生する等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1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不透明オブジェクト描画順</a:t>
            </a:r>
          </a:p>
        </p:txBody>
      </p:sp>
      <p:sp>
        <p:nvSpPr>
          <p:cNvPr id="23756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57300"/>
            <a:ext cx="8124825" cy="4792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mtClean="0"/>
              <a:t>Adreno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Mali</a:t>
            </a:r>
            <a:r>
              <a:rPr lang="en-US" altLang="ja-JP" smtClean="0">
                <a:latin typeface="HGPｺﾞｼｯｸM" pitchFamily="50" charset="-128"/>
              </a:rPr>
              <a:t>, </a:t>
            </a:r>
            <a:r>
              <a:rPr lang="en-US" altLang="ja-JP" smtClean="0"/>
              <a:t>Tegra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手前から順に描画</a:t>
            </a:r>
          </a:p>
          <a:p>
            <a:pPr lvl="2">
              <a:lnSpc>
                <a:spcPct val="90000"/>
              </a:lnSpc>
            </a:pPr>
            <a:r>
              <a:rPr lang="ja-JP" altLang="en-US" smtClean="0">
                <a:solidFill>
                  <a:srgbClr val="FF0000"/>
                </a:solidFill>
              </a:rPr>
              <a:t>オーバードローは発生する</a:t>
            </a:r>
          </a:p>
          <a:p>
            <a:pPr lvl="3">
              <a:lnSpc>
                <a:spcPct val="90000"/>
              </a:lnSpc>
            </a:pPr>
            <a:r>
              <a:rPr lang="ja-JP" altLang="en-US" smtClean="0"/>
              <a:t>オブジェクト同士が重なっている</a:t>
            </a:r>
          </a:p>
          <a:p>
            <a:pPr lvl="3">
              <a:lnSpc>
                <a:spcPct val="90000"/>
              </a:lnSpc>
            </a:pPr>
            <a:r>
              <a:rPr lang="ja-JP" altLang="en-US" smtClean="0"/>
              <a:t>オブジェクト内のポリゴンの並びが手前から順になっていない</a:t>
            </a:r>
          </a:p>
          <a:p>
            <a:pPr lvl="3">
              <a:lnSpc>
                <a:spcPct val="90000"/>
              </a:lnSpc>
            </a:pPr>
            <a:r>
              <a:rPr lang="ja-JP" altLang="en-US" smtClean="0"/>
              <a:t>ポリゴンが交差している</a:t>
            </a:r>
            <a:endParaRPr lang="en-US" altLang="ja-JP" smtClean="0"/>
          </a:p>
          <a:p>
            <a:pPr>
              <a:lnSpc>
                <a:spcPct val="90000"/>
              </a:lnSpc>
            </a:pPr>
            <a:r>
              <a:rPr lang="en-US" altLang="ja-JP" smtClean="0"/>
              <a:t>PowerVR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描画順は考慮しなくてよい</a:t>
            </a:r>
          </a:p>
          <a:p>
            <a:pPr lvl="2">
              <a:lnSpc>
                <a:spcPct val="90000"/>
              </a:lnSpc>
            </a:pPr>
            <a:r>
              <a:rPr lang="ja-JP" altLang="en-US" smtClean="0">
                <a:solidFill>
                  <a:srgbClr val="0066FF"/>
                </a:solidFill>
              </a:rPr>
              <a:t>基本的にオーバードローは発生しない</a:t>
            </a:r>
          </a:p>
          <a:p>
            <a:pPr lvl="3">
              <a:lnSpc>
                <a:spcPct val="90000"/>
              </a:lnSpc>
            </a:pPr>
            <a:r>
              <a:rPr lang="ja-JP" altLang="en-US" smtClean="0"/>
              <a:t>タイル内のポリゴン数が一定を超えると</a:t>
            </a:r>
            <a:br>
              <a:rPr lang="ja-JP" altLang="en-US" smtClean="0"/>
            </a:br>
            <a:r>
              <a:rPr lang="ja-JP" altLang="en-US" smtClean="0"/>
              <a:t>オーバードローが発生するなど、例外あり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29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</a:t>
            </a:r>
          </a:p>
        </p:txBody>
      </p:sp>
      <p:sp>
        <p:nvSpPr>
          <p:cNvPr id="2377730" name="Rectangle 3"/>
          <p:cNvSpPr>
            <a:spLocks/>
          </p:cNvSpPr>
          <p:nvPr/>
        </p:nvSpPr>
        <p:spPr bwMode="auto">
          <a:xfrm>
            <a:off x="401638" y="1150938"/>
            <a:ext cx="840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800">
                <a:latin typeface="Trebuchet MS" pitchFamily="34" charset="0"/>
                <a:ea typeface="HGPｺﾞｼｯｸM" pitchFamily="50" charset="-128"/>
              </a:rPr>
              <a:t>early-z cull </a:t>
            </a:r>
            <a:r>
              <a:rPr lang="ja-JP" altLang="en-US" sz="2800">
                <a:latin typeface="Trebuchet MS" pitchFamily="34" charset="0"/>
                <a:ea typeface="HGPｺﾞｼｯｸM" pitchFamily="50" charset="-128"/>
              </a:rPr>
              <a:t>調査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400">
                <a:latin typeface="Trebuchet MS" pitchFamily="34" charset="0"/>
                <a:ea typeface="HGPｺﾞｼｯｸM" pitchFamily="50" charset="-128"/>
              </a:rPr>
              <a:t>オーバードローテスト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不透明オブジェクトのテストと同じ条件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不透明オブジェクトテスト時のシェーダに</a:t>
            </a:r>
            <a:r>
              <a:rPr lang="en-US" altLang="ja-JP" sz="2000">
                <a:latin typeface="Trebuchet MS" pitchFamily="34" charset="0"/>
                <a:ea typeface="HGPｺﾞｼｯｸM" pitchFamily="50" charset="-128"/>
              </a:rPr>
              <a:t>discard</a:t>
            </a:r>
            <a:r>
              <a:rPr lang="ja-JP" altLang="en-US" sz="2000">
                <a:latin typeface="Trebuchet MS" pitchFamily="34" charset="0"/>
                <a:ea typeface="HGPｺﾞｼｯｸM" pitchFamily="50" charset="-128"/>
              </a:rPr>
              <a:t>命令を追加</a:t>
            </a:r>
          </a:p>
          <a:p>
            <a:pPr marL="1600200" lvl="3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ja-JP" altLang="en-US">
                <a:latin typeface="Trebuchet MS" pitchFamily="34" charset="0"/>
                <a:ea typeface="HGPｺﾞｼｯｸM" pitchFamily="50" charset="-128"/>
              </a:rPr>
              <a:t>破棄されるピクセルは無し</a:t>
            </a:r>
            <a:endParaRPr lang="en-US" altLang="ja-JP">
              <a:latin typeface="Trebuchet MS" pitchFamily="34" charset="0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ffectLst/>
              </a:rPr>
              <a:t>パンチスルーオブジェクト</a:t>
            </a:r>
          </a:p>
        </p:txBody>
      </p:sp>
      <p:graphicFrame>
        <p:nvGraphicFramePr>
          <p:cNvPr id="216166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241300" y="3559175"/>
          <a:ext cx="8343900" cy="3095625"/>
        </p:xfrm>
        <a:graphic>
          <a:graphicData uri="http://schemas.openxmlformats.org/presentationml/2006/ole">
            <p:oleObj spid="_x0000_s3039234" name="グラフ" r:id="rId4" imgW="8343866" imgH="3095557" progId="MSGraph.Chart.8">
              <p:embed followColorScheme="full"/>
            </p:oleObj>
          </a:graphicData>
        </a:graphic>
      </p:graphicFrame>
      <p:grpSp>
        <p:nvGrpSpPr>
          <p:cNvPr id="2" name="グループ化 13"/>
          <p:cNvGrpSpPr/>
          <p:nvPr/>
        </p:nvGrpSpPr>
        <p:grpSpPr>
          <a:xfrm>
            <a:off x="1617800" y="1892300"/>
            <a:ext cx="4224690" cy="1549260"/>
            <a:chOff x="1617800" y="1930400"/>
            <a:chExt cx="4224690" cy="1549260"/>
          </a:xfrm>
        </p:grpSpPr>
        <p:sp>
          <p:nvSpPr>
            <p:cNvPr id="16" name="正方形/長方形 15"/>
            <p:cNvSpPr/>
            <p:nvPr/>
          </p:nvSpPr>
          <p:spPr>
            <a:xfrm>
              <a:off x="1617800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26641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435482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844323" y="1930400"/>
              <a:ext cx="2180485" cy="15492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7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253164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662005" y="1930400"/>
              <a:ext cx="2180485" cy="1549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0000"/>
              </a:solidFill>
            </a:ln>
            <a:scene3d>
              <a:camera prst="perspectiveFront">
                <a:rot lat="0" lon="1769992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681000" y="2530039"/>
            <a:ext cx="1100926" cy="401660"/>
            <a:chOff x="7497100" y="4320000"/>
            <a:chExt cx="1308700" cy="504000"/>
          </a:xfrm>
        </p:grpSpPr>
        <p:sp>
          <p:nvSpPr>
            <p:cNvPr id="23" name="正方形/長方形 22"/>
            <p:cNvSpPr/>
            <p:nvPr/>
          </p:nvSpPr>
          <p:spPr>
            <a:xfrm>
              <a:off x="7797800" y="4320000"/>
              <a:ext cx="100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rot="5400000">
              <a:off x="7431550" y="4428000"/>
              <a:ext cx="419100" cy="28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左矢印 34"/>
          <p:cNvSpPr/>
          <p:nvPr/>
        </p:nvSpPr>
        <p:spPr>
          <a:xfrm>
            <a:off x="2413000" y="1054100"/>
            <a:ext cx="2349500" cy="7112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手前から描画</a:t>
            </a:r>
            <a:endParaRPr kumimoji="1" lang="ja-JP" altLang="en-US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latin typeface="HGPｺﾞｼｯｸM" pitchFamily="50" charset="-128"/>
            <a:ea typeface="HGPｺﾞｼｯｸM" pitchFamily="50" charset="-128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2997</Words>
  <Application>Microsoft Office PowerPoint</Application>
  <PresentationFormat>画面に合わせる (4:3)</PresentationFormat>
  <Paragraphs>816</Paragraphs>
  <Slides>127</Slides>
  <Notes>127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127</vt:i4>
      </vt:variant>
    </vt:vector>
  </HeadingPairs>
  <TitlesOfParts>
    <vt:vector size="130" baseType="lpstr">
      <vt:lpstr>デザインの設定</vt:lpstr>
      <vt:lpstr>Worksheet</vt:lpstr>
      <vt:lpstr>グラフ</vt:lpstr>
      <vt:lpstr>モバイルGPUにおけるハイエンド レンダリングエンジン開発事例</vt:lpstr>
      <vt:lpstr>コンテンツ</vt:lpstr>
      <vt:lpstr>コンテンツ</vt:lpstr>
      <vt:lpstr>達成目標</vt:lpstr>
      <vt:lpstr>達成目標</vt:lpstr>
      <vt:lpstr>達成目標</vt:lpstr>
      <vt:lpstr>コンテンツ</vt:lpstr>
      <vt:lpstr>開発環境</vt:lpstr>
      <vt:lpstr>開発環境</vt:lpstr>
      <vt:lpstr>開発環境</vt:lpstr>
      <vt:lpstr>コンテンツ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実装</vt:lpstr>
      <vt:lpstr>スライド 21</vt:lpstr>
      <vt:lpstr>コンテンツ</vt:lpstr>
      <vt:lpstr>コンテンツ</vt:lpstr>
      <vt:lpstr>リフレッシュレート</vt:lpstr>
      <vt:lpstr>リフレッシュレート</vt:lpstr>
      <vt:lpstr>リフレッシュレート</vt:lpstr>
      <vt:lpstr>リフレッシュレート</vt:lpstr>
      <vt:lpstr>リフレッシュレート</vt:lpstr>
      <vt:lpstr>リフレッシュレート</vt:lpstr>
      <vt:lpstr>リフレッシュレート</vt:lpstr>
      <vt:lpstr>以前の実装</vt:lpstr>
      <vt:lpstr>リフレッシュレート</vt:lpstr>
      <vt:lpstr>リフレッシュレート</vt:lpstr>
      <vt:lpstr>コンテンツ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マルチスレッドレンダリング</vt:lpstr>
      <vt:lpstr>スライド 49</vt:lpstr>
      <vt:lpstr>パフォーマンス結果</vt:lpstr>
      <vt:lpstr>パフォーマンス結果</vt:lpstr>
      <vt:lpstr>パフォーマンス結果</vt:lpstr>
      <vt:lpstr>パフォーマンス結果</vt:lpstr>
      <vt:lpstr>コンテンツ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  <vt:lpstr>スライド 75</vt:lpstr>
      <vt:lpstr>スライド 76</vt:lpstr>
      <vt:lpstr>スライド 77</vt:lpstr>
      <vt:lpstr>スライド 78</vt:lpstr>
      <vt:lpstr>スライド 79</vt:lpstr>
      <vt:lpstr>最適化手法</vt:lpstr>
      <vt:lpstr>検証したGPU</vt:lpstr>
      <vt:lpstr>コンテンツ</vt:lpstr>
      <vt:lpstr>タイルベースGPU</vt:lpstr>
      <vt:lpstr>タイルのロード, ストア</vt:lpstr>
      <vt:lpstr>GL_EXT_discard_framebuffer</vt:lpstr>
      <vt:lpstr>GL_QCOM_tiled_rendering</vt:lpstr>
      <vt:lpstr>最適化方法</vt:lpstr>
      <vt:lpstr>コンテンツ</vt:lpstr>
      <vt:lpstr>オブジェクト描画順</vt:lpstr>
      <vt:lpstr>一般的なケース</vt:lpstr>
      <vt:lpstr>不透明オブジェクト</vt:lpstr>
      <vt:lpstr>不透明オブジェクト</vt:lpstr>
      <vt:lpstr>不透明オブジェクト</vt:lpstr>
      <vt:lpstr>不透明オブジェクト</vt:lpstr>
      <vt:lpstr>不透明オブジェクト</vt:lpstr>
      <vt:lpstr>不透明オブジェクト描画順</vt:lpstr>
      <vt:lpstr>不透明オブジェクト描画順</vt:lpstr>
      <vt:lpstr>パンチスルーオブジェクト</vt:lpstr>
      <vt:lpstr>パンチスルーオブジェクト</vt:lpstr>
      <vt:lpstr>パンチスルーオブジェクト</vt:lpstr>
      <vt:lpstr>パンチスルーオブジェクト</vt:lpstr>
      <vt:lpstr>パンチスルーオブジェクト</vt:lpstr>
      <vt:lpstr>不透明＆パンチスルー</vt:lpstr>
      <vt:lpstr>不透明＆パンチスルー</vt:lpstr>
      <vt:lpstr>不透明＆パンチスルー</vt:lpstr>
      <vt:lpstr>不透明＆パンチスルー</vt:lpstr>
      <vt:lpstr>不透明＆パンチスルー</vt:lpstr>
      <vt:lpstr>不透明＆パンチスルー</vt:lpstr>
      <vt:lpstr>不透明＆パンチスルー</vt:lpstr>
      <vt:lpstr>パンチスルーオブジェクト描画順</vt:lpstr>
      <vt:lpstr>パンチスルーオブジェクト描画順</vt:lpstr>
      <vt:lpstr>オブジェクト描画順まとめ</vt:lpstr>
      <vt:lpstr>コンテンツ</vt:lpstr>
      <vt:lpstr>PowerVRテクスチャプリフェッチ</vt:lpstr>
      <vt:lpstr>PowerVRテクスチャプリフェッチ</vt:lpstr>
      <vt:lpstr>PowerVRテクスチャプリフェッチ</vt:lpstr>
      <vt:lpstr>PowerVRテクスチャプリフェッチ</vt:lpstr>
      <vt:lpstr>テクスチャフェッチ比較対象</vt:lpstr>
      <vt:lpstr>テクスチャフェッチ検証環境</vt:lpstr>
      <vt:lpstr>1/4ダウンサンプリング</vt:lpstr>
      <vt:lpstr>1/4ダウンサンプリング結果</vt:lpstr>
      <vt:lpstr>ガウスフィルタ</vt:lpstr>
      <vt:lpstr>ガウスフィルタ結果</vt:lpstr>
      <vt:lpstr>テクスチャフェッチ結果</vt:lpstr>
      <vt:lpstr>まとめ</vt:lpstr>
      <vt:lpstr>謝辞</vt:lpstr>
      <vt:lpstr>ご質問は？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2014-03-28T08:02:13Z</dcterms:created>
  <dcterms:modified xsi:type="dcterms:W3CDTF">2014-03-28T08:02:47Z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