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2" r:id="rId2"/>
    <p:sldId id="263" r:id="rId3"/>
    <p:sldId id="257" r:id="rId4"/>
    <p:sldId id="284" r:id="rId5"/>
    <p:sldId id="273" r:id="rId6"/>
    <p:sldId id="310" r:id="rId7"/>
    <p:sldId id="359" r:id="rId8"/>
    <p:sldId id="360" r:id="rId9"/>
    <p:sldId id="361" r:id="rId10"/>
    <p:sldId id="367" r:id="rId11"/>
    <p:sldId id="362" r:id="rId12"/>
    <p:sldId id="363" r:id="rId13"/>
    <p:sldId id="364" r:id="rId14"/>
    <p:sldId id="373" r:id="rId15"/>
    <p:sldId id="374" r:id="rId16"/>
    <p:sldId id="365" r:id="rId17"/>
    <p:sldId id="370" r:id="rId18"/>
    <p:sldId id="368" r:id="rId19"/>
    <p:sldId id="375" r:id="rId20"/>
    <p:sldId id="376" r:id="rId21"/>
    <p:sldId id="377" r:id="rId22"/>
    <p:sldId id="378" r:id="rId23"/>
    <p:sldId id="379" r:id="rId24"/>
    <p:sldId id="371" r:id="rId25"/>
    <p:sldId id="369" r:id="rId26"/>
    <p:sldId id="280" r:id="rId27"/>
  </p:sldIdLst>
  <p:sldSz cx="9144000" cy="5143500" type="screen16x9"/>
  <p:notesSz cx="2782888" cy="5302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ED4A52B5-0246-4270-8E50-B8BFACA31243}">
          <p14:sldIdLst>
            <p14:sldId id="262"/>
            <p14:sldId id="263"/>
            <p14:sldId id="257"/>
            <p14:sldId id="284"/>
            <p14:sldId id="273"/>
            <p14:sldId id="310"/>
            <p14:sldId id="359"/>
            <p14:sldId id="360"/>
            <p14:sldId id="361"/>
            <p14:sldId id="367"/>
            <p14:sldId id="362"/>
            <p14:sldId id="363"/>
            <p14:sldId id="364"/>
            <p14:sldId id="373"/>
            <p14:sldId id="374"/>
            <p14:sldId id="365"/>
            <p14:sldId id="370"/>
            <p14:sldId id="368"/>
            <p14:sldId id="375"/>
            <p14:sldId id="376"/>
            <p14:sldId id="377"/>
            <p14:sldId id="378"/>
            <p14:sldId id="379"/>
            <p14:sldId id="371"/>
            <p14:sldId id="36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McAuley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9D8FF"/>
    <a:srgbClr val="0033CC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65934" autoAdjust="0"/>
  </p:normalViewPr>
  <p:slideViewPr>
    <p:cSldViewPr>
      <p:cViewPr varScale="1">
        <p:scale>
          <a:sx n="92" d="100"/>
          <a:sy n="92" d="100"/>
        </p:scale>
        <p:origin x="109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05918" cy="265113"/>
          </a:xfrm>
          <a:prstGeom prst="rect">
            <a:avLst/>
          </a:prstGeom>
        </p:spPr>
        <p:txBody>
          <a:bodyPr vert="horz" lIns="46196" tIns="23098" rIns="46196" bIns="23098" rtlCol="0"/>
          <a:lstStyle>
            <a:lvl1pPr algn="l">
              <a:defRPr sz="6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1576326" y="0"/>
            <a:ext cx="1205918" cy="265113"/>
          </a:xfrm>
          <a:prstGeom prst="rect">
            <a:avLst/>
          </a:prstGeom>
        </p:spPr>
        <p:txBody>
          <a:bodyPr vert="horz" lIns="46196" tIns="23098" rIns="46196" bIns="23098" rtlCol="0"/>
          <a:lstStyle>
            <a:lvl1pPr algn="r">
              <a:defRPr sz="600"/>
            </a:lvl1pPr>
          </a:lstStyle>
          <a:p>
            <a:fld id="{E7872742-0270-4340-AADC-3CCACC27E9CA}" type="datetimeFigureOut">
              <a:rPr kumimoji="1" lang="ja-JP" altLang="en-US" smtClean="0"/>
              <a:pPr/>
              <a:t>2015/8/21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-374650" y="398463"/>
            <a:ext cx="3532188" cy="198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6196" tIns="23098" rIns="46196" bIns="2309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278289" y="2518568"/>
            <a:ext cx="2226310" cy="2386013"/>
          </a:xfrm>
          <a:prstGeom prst="rect">
            <a:avLst/>
          </a:prstGeom>
        </p:spPr>
        <p:txBody>
          <a:bodyPr vert="horz" lIns="46196" tIns="23098" rIns="46196" bIns="2309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5036217"/>
            <a:ext cx="1205918" cy="265113"/>
          </a:xfrm>
          <a:prstGeom prst="rect">
            <a:avLst/>
          </a:prstGeom>
        </p:spPr>
        <p:txBody>
          <a:bodyPr vert="horz" lIns="46196" tIns="23098" rIns="46196" bIns="23098" rtlCol="0" anchor="b"/>
          <a:lstStyle>
            <a:lvl1pPr algn="l">
              <a:defRPr sz="6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1576326" y="5036217"/>
            <a:ext cx="1205918" cy="265113"/>
          </a:xfrm>
          <a:prstGeom prst="rect">
            <a:avLst/>
          </a:prstGeom>
        </p:spPr>
        <p:txBody>
          <a:bodyPr vert="horz" lIns="46196" tIns="23098" rIns="46196" bIns="23098" rtlCol="0" anchor="b"/>
          <a:lstStyle>
            <a:lvl1pPr algn="r">
              <a:defRPr sz="600"/>
            </a:lvl1pPr>
          </a:lstStyle>
          <a:p>
            <a:fld id="{9546D6A8-29E1-4425-837C-6544EAD286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21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Hello.  I have a</a:t>
            </a:r>
            <a:r>
              <a:rPr kumimoji="1" lang="en-US" altLang="ja-JP" baseline="0" dirty="0" smtClean="0"/>
              <a:t> 30 minute slot and have two sets of slides.</a:t>
            </a:r>
          </a:p>
          <a:p>
            <a:r>
              <a:rPr kumimoji="1" lang="en-US" altLang="ja-JP" baseline="0" dirty="0" smtClean="0"/>
              <a:t>(10 sec)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407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Now I’ll explain some details of wave</a:t>
            </a:r>
            <a:r>
              <a:rPr kumimoji="1" lang="en-US" altLang="ja-JP" baseline="0" dirty="0" smtClean="0"/>
              <a:t> front tracing.</a:t>
            </a:r>
          </a:p>
          <a:p>
            <a:r>
              <a:rPr kumimoji="1" lang="en-US" altLang="ja-JP" baseline="0" dirty="0" smtClean="0"/>
              <a:t>We pay attention ONLY to the cross point between the wave front and the ray, or the light path.</a:t>
            </a:r>
          </a:p>
          <a:p>
            <a:r>
              <a:rPr kumimoji="1" lang="en-US" altLang="ja-JP" baseline="0" dirty="0" smtClean="0"/>
              <a:t>We describe the wave shape on that point with 5 variables, </a:t>
            </a:r>
          </a:p>
          <a:p>
            <a:r>
              <a:rPr kumimoji="1" lang="en-US" altLang="ja-JP" baseline="0" dirty="0" smtClean="0"/>
              <a:t>  which are wavefront normal vector N;</a:t>
            </a:r>
          </a:p>
          <a:p>
            <a:r>
              <a:rPr kumimoji="1" lang="en-US" altLang="ja-JP" baseline="0" dirty="0" smtClean="0"/>
              <a:t>  principal curvatures, and their directions.</a:t>
            </a:r>
          </a:p>
          <a:p>
            <a:r>
              <a:rPr kumimoji="1" lang="en-US" altLang="ja-JP" baseline="0" dirty="0" smtClean="0"/>
              <a:t>While tracing, we will carry out several operations each of which transforms these variables.</a:t>
            </a:r>
          </a:p>
          <a:p>
            <a:r>
              <a:rPr kumimoji="1" lang="en-US" altLang="ja-JP" baseline="0" dirty="0" smtClean="0"/>
              <a:t>(33 sec)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891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The first operation is introduced </a:t>
            </a:r>
            <a:r>
              <a:rPr kumimoji="1" lang="en-US" altLang="ja-JP" baseline="0" dirty="0" smtClean="0"/>
              <a:t>in this slide.</a:t>
            </a:r>
          </a:p>
          <a:p>
            <a:r>
              <a:rPr kumimoji="1" lang="en-US" altLang="ja-JP" baseline="0" dirty="0" smtClean="0"/>
              <a:t>Transfer is a simple operation.</a:t>
            </a:r>
          </a:p>
          <a:p>
            <a:r>
              <a:rPr kumimoji="1" lang="en-US" altLang="ja-JP" baseline="0" dirty="0" smtClean="0"/>
              <a:t>It converts curvatures, but leaves three directional vectors unchanged.</a:t>
            </a:r>
          </a:p>
          <a:p>
            <a:r>
              <a:rPr kumimoji="1" lang="en-US" altLang="ja-JP" baseline="0" dirty="0" smtClean="0"/>
              <a:t>Note that the curvature is negative if the curvature center is opposite to the wave movement.</a:t>
            </a:r>
          </a:p>
          <a:p>
            <a:r>
              <a:rPr kumimoji="1" lang="en-US" altLang="ja-JP" baseline="0" dirty="0" smtClean="0"/>
              <a:t>The transfer usually occurs from a medium boundary to the next boundary.</a:t>
            </a:r>
          </a:p>
          <a:p>
            <a:r>
              <a:rPr kumimoji="1" lang="en-US" altLang="ja-JP" baseline="0" dirty="0" smtClean="0"/>
              <a:t>(26 sec)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330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The next operation is refraction.</a:t>
            </a:r>
          </a:p>
          <a:p>
            <a:r>
              <a:rPr kumimoji="1" lang="en-US" altLang="ja-JP" dirty="0" smtClean="0"/>
              <a:t>All the 5 variables</a:t>
            </a:r>
            <a:r>
              <a:rPr kumimoji="1" lang="en-US" altLang="ja-JP" baseline="0" dirty="0" smtClean="0"/>
              <a:t> are converted in general.</a:t>
            </a:r>
          </a:p>
          <a:p>
            <a:r>
              <a:rPr kumimoji="1" lang="en-US" altLang="ja-JP" baseline="0" dirty="0" smtClean="0"/>
              <a:t>This is just the Snell’s Law described in the wavefront form.</a:t>
            </a:r>
          </a:p>
          <a:p>
            <a:r>
              <a:rPr kumimoji="1" lang="en-US" altLang="ja-JP" baseline="0" dirty="0" smtClean="0"/>
              <a:t>The expression is omitted here because it is a little complicated,</a:t>
            </a:r>
          </a:p>
          <a:p>
            <a:r>
              <a:rPr kumimoji="1" lang="en-US" altLang="ja-JP" baseline="0" dirty="0" smtClean="0"/>
              <a:t>  three step conversion including some c</a:t>
            </a:r>
            <a:r>
              <a:rPr kumimoji="1" lang="en-US" altLang="ja-JP" dirty="0" smtClean="0"/>
              <a:t>oordinate</a:t>
            </a:r>
            <a:r>
              <a:rPr kumimoji="1" lang="en-US" altLang="ja-JP" baseline="0" dirty="0" smtClean="0"/>
              <a:t> transformations.</a:t>
            </a:r>
          </a:p>
          <a:p>
            <a:r>
              <a:rPr kumimoji="1" lang="en-US" altLang="ja-JP" baseline="0" dirty="0" smtClean="0"/>
              <a:t>Please refer to some of the references for the mathematical formulas.</a:t>
            </a:r>
          </a:p>
          <a:p>
            <a:r>
              <a:rPr kumimoji="1" lang="en-US" altLang="ja-JP" baseline="0" dirty="0" smtClean="0"/>
              <a:t>Those references will be included in the course note we will upload after the conference.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In this slide, please notice that the refractive media boundary shape is represented in the same way as the wave front.</a:t>
            </a:r>
          </a:p>
          <a:p>
            <a:r>
              <a:rPr kumimoji="1" lang="en-US" altLang="ja-JP" baseline="0" dirty="0" smtClean="0"/>
              <a:t>(34 sec)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625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There are some other operations to transform the wavefront</a:t>
            </a:r>
            <a:r>
              <a:rPr kumimoji="1" lang="en-US" altLang="ja-JP" baseline="0" dirty="0" smtClean="0"/>
              <a:t> such as reflection.</a:t>
            </a:r>
            <a:endParaRPr kumimoji="1" lang="en-US" altLang="ja-JP" dirty="0" smtClean="0"/>
          </a:p>
          <a:p>
            <a:r>
              <a:rPr kumimoji="1" lang="en-US" altLang="ja-JP" dirty="0" smtClean="0"/>
              <a:t>I introduce an optional method to</a:t>
            </a:r>
            <a:r>
              <a:rPr kumimoji="1" lang="en-US" altLang="ja-JP" baseline="0" dirty="0" smtClean="0"/>
              <a:t> evaluate the shape of the skinny cone-like light beam, </a:t>
            </a:r>
          </a:p>
          <a:p>
            <a:r>
              <a:rPr kumimoji="1" lang="en-US" altLang="ja-JP" baseline="0" dirty="0" smtClean="0"/>
              <a:t>  which I call </a:t>
            </a:r>
            <a:r>
              <a:rPr kumimoji="1" lang="en-US" altLang="ja-JP" baseline="0" dirty="0" err="1" smtClean="0"/>
              <a:t>Conoid</a:t>
            </a:r>
            <a:r>
              <a:rPr kumimoji="1" lang="en-US" altLang="ja-JP" baseline="0" dirty="0" smtClean="0"/>
              <a:t> Tracing, assuming that the aperture is circular since the pupil of human eye is nearly circular.</a:t>
            </a:r>
          </a:p>
          <a:p>
            <a:r>
              <a:rPr kumimoji="1" lang="en-US" altLang="ja-JP" baseline="0" dirty="0" smtClean="0"/>
              <a:t>Note that </a:t>
            </a:r>
            <a:r>
              <a:rPr kumimoji="1" lang="en-US" altLang="ja-JP" baseline="0" dirty="0" err="1" smtClean="0"/>
              <a:t>Conoid</a:t>
            </a:r>
            <a:r>
              <a:rPr kumimoji="1" lang="en-US" altLang="ja-JP" baseline="0" dirty="0" smtClean="0"/>
              <a:t> Tracing is my research work and is not widely utilized yet.</a:t>
            </a:r>
          </a:p>
          <a:p>
            <a:r>
              <a:rPr kumimoji="1" lang="en-US" altLang="ja-JP" baseline="0" dirty="0" smtClean="0"/>
              <a:t>(33 sec)</a:t>
            </a:r>
          </a:p>
          <a:p>
            <a:endParaRPr kumimoji="1" lang="en-US" altLang="ja-JP" baseline="0" dirty="0" smtClean="0"/>
          </a:p>
          <a:p>
            <a:r>
              <a:rPr kumimoji="1" lang="ja-JP" altLang="en-US" dirty="0" smtClean="0"/>
              <a:t>円形絞りは人間の眼を想定しているから、ということを説明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205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demonstrates the </a:t>
            </a:r>
            <a:r>
              <a:rPr kumimoji="1" lang="en-US" altLang="ja-JP" dirty="0" err="1" smtClean="0"/>
              <a:t>conoid</a:t>
            </a:r>
            <a:r>
              <a:rPr kumimoji="1" lang="en-US" altLang="ja-JP" dirty="0" smtClean="0"/>
              <a:t> tracing process for</a:t>
            </a:r>
            <a:r>
              <a:rPr kumimoji="1" lang="en-US" altLang="ja-JP" baseline="0" dirty="0" smtClean="0"/>
              <a:t> a trace.</a:t>
            </a:r>
          </a:p>
          <a:p>
            <a:r>
              <a:rPr kumimoji="1" lang="en-US" altLang="ja-JP" baseline="0" dirty="0" smtClean="0"/>
              <a:t>Since we assume the aperture shape is circular, </a:t>
            </a:r>
          </a:p>
          <a:p>
            <a:r>
              <a:rPr kumimoji="1" lang="en-US" altLang="ja-JP" baseline="0" dirty="0" smtClean="0"/>
              <a:t>  the outgoing bundle of light beam forms a cone-like shape</a:t>
            </a:r>
          </a:p>
          <a:p>
            <a:r>
              <a:rPr kumimoji="1" lang="en-US" altLang="ja-JP" baseline="0" dirty="0" smtClean="0"/>
              <a:t>  and a 2D shape sectioned by a screen perpendicular to the beam is always ellipse. </a:t>
            </a:r>
          </a:p>
          <a:p>
            <a:r>
              <a:rPr kumimoji="1" lang="en-US" altLang="ja-JP" baseline="0" dirty="0" smtClean="0"/>
              <a:t>(25 sec)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216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The bundle of</a:t>
            </a:r>
            <a:r>
              <a:rPr kumimoji="1" lang="en-US" altLang="ja-JP" baseline="0" dirty="0" smtClean="0"/>
              <a:t> ray that exited from a circular aperture and </a:t>
            </a:r>
            <a:r>
              <a:rPr kumimoji="1" lang="en-US" altLang="ja-JP" baseline="0" dirty="0" err="1" smtClean="0"/>
              <a:t>astig</a:t>
            </a:r>
            <a:r>
              <a:rPr kumimoji="1" lang="en-US" altLang="ja-JP" baseline="0" dirty="0" smtClean="0"/>
              <a:t>-MAT-</a:t>
            </a:r>
            <a:r>
              <a:rPr kumimoji="1" lang="en-US" altLang="ja-JP" baseline="0" dirty="0" err="1" smtClean="0"/>
              <a:t>ic</a:t>
            </a:r>
            <a:r>
              <a:rPr kumimoji="1" lang="en-US" altLang="ja-JP" baseline="0" dirty="0" smtClean="0"/>
              <a:t> lenses, FORMs a little complicated cone-like shape.</a:t>
            </a:r>
          </a:p>
          <a:p>
            <a:r>
              <a:rPr kumimoji="1" lang="en-US" altLang="ja-JP" baseline="0" dirty="0" smtClean="0"/>
              <a:t>In </a:t>
            </a:r>
            <a:r>
              <a:rPr kumimoji="1" lang="en-US" altLang="ja-JP" baseline="0" dirty="0" err="1" smtClean="0"/>
              <a:t>ophthal</a:t>
            </a:r>
            <a:r>
              <a:rPr kumimoji="1" lang="en-US" altLang="ja-JP" baseline="0" dirty="0" smtClean="0"/>
              <a:t>-MO-logy, it is called STURM’S CONOID, which, in general, does not converge to a point.</a:t>
            </a:r>
          </a:p>
          <a:p>
            <a:r>
              <a:rPr kumimoji="1" lang="en-US" altLang="ja-JP" baseline="0" dirty="0" smtClean="0"/>
              <a:t>Instead,    there exists a circle of least confusion accompanied by horizontal and vertical focal lines on both sides, respectively.</a:t>
            </a:r>
          </a:p>
          <a:p>
            <a:r>
              <a:rPr kumimoji="1" lang="en-US" altLang="ja-JP" baseline="0" dirty="0" err="1" smtClean="0"/>
              <a:t>Conoid</a:t>
            </a:r>
            <a:r>
              <a:rPr kumimoji="1" lang="en-US" altLang="ja-JP" baseline="0" dirty="0" smtClean="0"/>
              <a:t> tracing analyzes the shape and obtains cross sections at arbitrary depths.</a:t>
            </a:r>
          </a:p>
          <a:p>
            <a:r>
              <a:rPr kumimoji="1" lang="en-US" altLang="ja-JP" baseline="0" dirty="0" smtClean="0"/>
              <a:t>(40 sec)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033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I’m going to show</a:t>
            </a:r>
            <a:r>
              <a:rPr kumimoji="1" lang="en-US" altLang="ja-JP" baseline="0" dirty="0" smtClean="0"/>
              <a:t> some bokeh examples and real-time rendering results.</a:t>
            </a:r>
          </a:p>
          <a:p>
            <a:r>
              <a:rPr kumimoji="1" lang="en-US" altLang="ja-JP" baseline="0" dirty="0" smtClean="0"/>
              <a:t>(8 sec)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229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This example demonstrates a simulated</a:t>
            </a:r>
            <a:r>
              <a:rPr kumimoji="1" lang="en-US" altLang="ja-JP" baseline="0" dirty="0" smtClean="0"/>
              <a:t> view with an </a:t>
            </a:r>
            <a:r>
              <a:rPr kumimoji="1" lang="en-US" altLang="ja-JP" baseline="0" dirty="0" err="1" smtClean="0"/>
              <a:t>astig</a:t>
            </a:r>
            <a:r>
              <a:rPr kumimoji="1" lang="en-US" altLang="ja-JP" baseline="0" dirty="0" smtClean="0"/>
              <a:t>-MAT-</a:t>
            </a:r>
            <a:r>
              <a:rPr kumimoji="1" lang="en-US" altLang="ja-JP" baseline="0" dirty="0" err="1" smtClean="0"/>
              <a:t>ic</a:t>
            </a:r>
            <a:r>
              <a:rPr kumimoji="1" lang="en-US" altLang="ja-JP" baseline="0" dirty="0" smtClean="0"/>
              <a:t> eye.</a:t>
            </a:r>
          </a:p>
          <a:p>
            <a:r>
              <a:rPr kumimoji="1" lang="en-US" altLang="ja-JP" baseline="0" dirty="0" smtClean="0"/>
              <a:t>In the left image bokeh rendering is disabled but the bokeh shapes computed by </a:t>
            </a:r>
            <a:r>
              <a:rPr kumimoji="1" lang="en-US" altLang="ja-JP" baseline="0" dirty="0" err="1" smtClean="0"/>
              <a:t>conoid</a:t>
            </a:r>
            <a:r>
              <a:rPr kumimoji="1" lang="en-US" altLang="ja-JP" baseline="0" dirty="0" smtClean="0"/>
              <a:t> tracing are visualized.</a:t>
            </a:r>
          </a:p>
          <a:p>
            <a:r>
              <a:rPr kumimoji="1" lang="en-US" altLang="ja-JP" baseline="0" dirty="0" smtClean="0"/>
              <a:t>These bokeh shapes are from the precomputed set of distribution in the view volume.</a:t>
            </a:r>
          </a:p>
          <a:p>
            <a:r>
              <a:rPr kumimoji="1" lang="en-US" altLang="ja-JP" baseline="0" dirty="0" smtClean="0"/>
              <a:t>Note that the distances from the eye to the newspaper surface are very small.</a:t>
            </a:r>
          </a:p>
          <a:p>
            <a:r>
              <a:rPr kumimoji="1" lang="en-US" altLang="ja-JP" baseline="0" dirty="0" smtClean="0"/>
              <a:t>Thus, the viewer cannot focus on the newspaper due to the limit of accommodation ability.</a:t>
            </a:r>
          </a:p>
          <a:p>
            <a:r>
              <a:rPr kumimoji="1" lang="en-US" altLang="ja-JP" baseline="0" dirty="0" smtClean="0"/>
              <a:t>The right image is a real-time rendering result according to the bokeh distribution.</a:t>
            </a:r>
          </a:p>
          <a:p>
            <a:r>
              <a:rPr kumimoji="1" lang="en-US" altLang="ja-JP" baseline="0" dirty="0" smtClean="0"/>
              <a:t>(43 sec)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543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Since this work is a collaboration with </a:t>
            </a:r>
            <a:r>
              <a:rPr kumimoji="1" lang="en-US" altLang="ja-JP" smtClean="0"/>
              <a:t>a major eyeglass </a:t>
            </a:r>
            <a:r>
              <a:rPr kumimoji="1" lang="en-US" altLang="ja-JP" dirty="0" smtClean="0"/>
              <a:t>lens company, the system is currently</a:t>
            </a:r>
            <a:r>
              <a:rPr kumimoji="1" lang="en-US" altLang="ja-JP" baseline="0" dirty="0" smtClean="0"/>
              <a:t> used to verify the design of high-end progressive addition lenses.</a:t>
            </a:r>
          </a:p>
          <a:p>
            <a:r>
              <a:rPr kumimoji="1" lang="en-US" altLang="ja-JP" baseline="0" dirty="0" smtClean="0"/>
              <a:t>This result represents the bokeh distribution at a near distance.</a:t>
            </a:r>
          </a:p>
          <a:p>
            <a:r>
              <a:rPr kumimoji="1" lang="en-US" altLang="ja-JP" baseline="0" dirty="0" smtClean="0"/>
              <a:t>The assumed patient has myopia and presbyopia with his eye, and the view is corrected by a progressive lens under design.</a:t>
            </a:r>
          </a:p>
          <a:p>
            <a:r>
              <a:rPr kumimoji="1" lang="en-US" altLang="ja-JP" baseline="0" dirty="0" smtClean="0"/>
              <a:t>The lower portion of the lens is supposed to correct defocus due to presbyopia, and it is successful.</a:t>
            </a:r>
          </a:p>
          <a:p>
            <a:r>
              <a:rPr kumimoji="1" lang="en-US" altLang="ja-JP" baseline="0" dirty="0" smtClean="0"/>
              <a:t>Note that the bokeh sizes are exaggerated to make them easier to observe.</a:t>
            </a:r>
          </a:p>
          <a:p>
            <a:r>
              <a:rPr kumimoji="1" lang="en-US" altLang="ja-JP" baseline="0" dirty="0" smtClean="0"/>
              <a:t>(45 sec)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879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another example of bokeh sizes at a different distance, 78 centimeters.</a:t>
            </a:r>
          </a:p>
          <a:p>
            <a:r>
              <a:rPr kumimoji="1" lang="en-US" altLang="ja-JP" baseline="0" dirty="0" smtClean="0"/>
              <a:t>The central portion of the lens results in a focused image.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(14 sec)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30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For the first 10 minutes,</a:t>
            </a:r>
            <a:r>
              <a:rPr kumimoji="1" lang="en-US" altLang="ja-JP" baseline="0" dirty="0" smtClean="0"/>
              <a:t> I will briefly introduce wavefront tracing</a:t>
            </a:r>
          </a:p>
          <a:p>
            <a:r>
              <a:rPr kumimoji="1" lang="en-US" altLang="ja-JP" baseline="0" dirty="0" smtClean="0"/>
              <a:t> and its application to bokeh evaluation in eyeglass lens design.</a:t>
            </a:r>
          </a:p>
          <a:p>
            <a:r>
              <a:rPr kumimoji="1" lang="en-US" altLang="ja-JP" baseline="0" dirty="0" smtClean="0"/>
              <a:t>(12 sec)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395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last</a:t>
            </a:r>
            <a:r>
              <a:rPr kumimoji="1" lang="en-US" altLang="ja-JP" baseline="0" dirty="0" smtClean="0"/>
              <a:t> bokeh size example is for a farther distant depth.</a:t>
            </a:r>
          </a:p>
          <a:p>
            <a:r>
              <a:rPr kumimoji="1" lang="en-US" altLang="ja-JP" baseline="0" dirty="0" smtClean="0"/>
              <a:t>A relatively large upper portion of the lens is doing a good job to correct the myopia defocus of the patient.</a:t>
            </a:r>
          </a:p>
          <a:p>
            <a:r>
              <a:rPr kumimoji="1" lang="en-US" altLang="ja-JP" baseline="0" dirty="0" smtClean="0"/>
              <a:t>Note,  that in the lower portion,  large bokeh sizes are observed because the portion is tuned for the near depths.</a:t>
            </a:r>
          </a:p>
          <a:p>
            <a:r>
              <a:rPr kumimoji="1" lang="en-US" altLang="ja-JP" baseline="0" dirty="0" smtClean="0"/>
              <a:t>(25 sec)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839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slide shows a real-time rendering result through a progressive lens.</a:t>
            </a:r>
          </a:p>
          <a:p>
            <a:r>
              <a:rPr kumimoji="1" lang="en-US" altLang="ja-JP" baseline="0" dirty="0" smtClean="0"/>
              <a:t>The right most images are references from a simulation without the lens.</a:t>
            </a:r>
          </a:p>
          <a:p>
            <a:r>
              <a:rPr kumimoji="1" lang="en-US" altLang="ja-JP" baseline="0" dirty="0" smtClean="0"/>
              <a:t>This patient is also supposed to have myopia and presbyopia and CANNOT focus well at far distances or at near distances.</a:t>
            </a:r>
          </a:p>
          <a:p>
            <a:r>
              <a:rPr kumimoji="1" lang="en-US" altLang="ja-JP" baseline="0" dirty="0" smtClean="0"/>
              <a:t>The designed progressive lens successfully corrects both of the syndromes. </a:t>
            </a:r>
          </a:p>
          <a:p>
            <a:r>
              <a:rPr kumimoji="1" lang="en-US" altLang="ja-JP" baseline="0" dirty="0" smtClean="0"/>
              <a:t>(30 sec)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694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So how could</a:t>
            </a:r>
            <a:r>
              <a:rPr kumimoji="1" lang="en-US" altLang="ja-JP" baseline="0" dirty="0" smtClean="0"/>
              <a:t> we render the bokeh in real-time?</a:t>
            </a:r>
          </a:p>
          <a:p>
            <a:r>
              <a:rPr kumimoji="1" lang="en-US" altLang="ja-JP" baseline="0" dirty="0" smtClean="0"/>
              <a:t>We used a precomputed bokeh distribution in the view volume, </a:t>
            </a:r>
          </a:p>
          <a:p>
            <a:r>
              <a:rPr kumimoji="1" lang="en-US" altLang="ja-JP" baseline="0" dirty="0" smtClean="0"/>
              <a:t>  and used a vertex </a:t>
            </a:r>
            <a:r>
              <a:rPr kumimoji="1" lang="en-US" altLang="ja-JP" baseline="0" dirty="0" err="1" smtClean="0"/>
              <a:t>shader</a:t>
            </a:r>
            <a:r>
              <a:rPr kumimoji="1" lang="en-US" altLang="ja-JP" baseline="0" dirty="0" smtClean="0"/>
              <a:t> which displaces each vertex within the bokeh ellipse at the point.</a:t>
            </a:r>
          </a:p>
          <a:p>
            <a:r>
              <a:rPr kumimoji="1" lang="en-US" altLang="ja-JP" baseline="0" dirty="0" smtClean="0"/>
              <a:t>While changing the sampled displacement, result images are simply blended.</a:t>
            </a:r>
          </a:p>
          <a:p>
            <a:r>
              <a:rPr kumimoji="1" lang="en-US" altLang="ja-JP" baseline="0" dirty="0" smtClean="0"/>
              <a:t>I think someone here may be able to do the similar thing much faster using pixel </a:t>
            </a:r>
            <a:r>
              <a:rPr kumimoji="1" lang="en-US" altLang="ja-JP" baseline="0" dirty="0" err="1" smtClean="0"/>
              <a:t>shader</a:t>
            </a:r>
            <a:r>
              <a:rPr kumimoji="1" lang="en-US" altLang="ja-JP" baseline="0" dirty="0" smtClean="0"/>
              <a:t> or other sophisticated GPU functions.</a:t>
            </a:r>
          </a:p>
          <a:p>
            <a:r>
              <a:rPr kumimoji="1" lang="en-US" altLang="ja-JP" baseline="0" dirty="0" smtClean="0"/>
              <a:t>(35 sec)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010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To conclude,</a:t>
            </a:r>
          </a:p>
          <a:p>
            <a:r>
              <a:rPr kumimoji="1" lang="en-US" altLang="ja-JP" baseline="0" dirty="0" smtClean="0"/>
              <a:t>(5 sec)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173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Wavefront tracing is a powerful tool to analyze spread of light precisely.</a:t>
            </a:r>
          </a:p>
          <a:p>
            <a:r>
              <a:rPr kumimoji="1" lang="en-US" altLang="ja-JP" dirty="0" err="1" smtClean="0"/>
              <a:t>Conoid</a:t>
            </a:r>
            <a:r>
              <a:rPr kumimoji="1" lang="en-US" altLang="ja-JP" dirty="0" smtClean="0"/>
              <a:t> tracing evaluates the bokeh sizes derived from a circular aperture.</a:t>
            </a:r>
          </a:p>
          <a:p>
            <a:r>
              <a:rPr kumimoji="1" lang="en-US" altLang="ja-JP" dirty="0" smtClean="0"/>
              <a:t>An </a:t>
            </a:r>
            <a:r>
              <a:rPr kumimoji="1" lang="en-US" altLang="ja-JP" baseline="0" dirty="0" smtClean="0"/>
              <a:t>application is used</a:t>
            </a:r>
            <a:r>
              <a:rPr kumimoji="1" lang="en-US" altLang="ja-JP" dirty="0" smtClean="0"/>
              <a:t> for eyeglass lens design verification</a:t>
            </a:r>
          </a:p>
          <a:p>
            <a:r>
              <a:rPr kumimoji="1" lang="en-US" altLang="ja-JP" dirty="0" smtClean="0"/>
              <a:t>It is a manufacturing</a:t>
            </a:r>
            <a:r>
              <a:rPr kumimoji="1" lang="en-US" altLang="ja-JP" baseline="0" dirty="0" smtClean="0"/>
              <a:t> industry project and the method is n</a:t>
            </a:r>
            <a:r>
              <a:rPr kumimoji="1" lang="en-US" altLang="ja-JP" dirty="0" smtClean="0"/>
              <a:t>ot yet used in the game or content community.</a:t>
            </a:r>
          </a:p>
          <a:p>
            <a:r>
              <a:rPr kumimoji="1" lang="en-US" altLang="ja-JP" dirty="0" smtClean="0"/>
              <a:t>(30 sec)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52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Let me start with introduction.</a:t>
            </a:r>
          </a:p>
          <a:p>
            <a:r>
              <a:rPr kumimoji="1" lang="en-US" altLang="ja-JP" dirty="0" smtClean="0"/>
              <a:t>(3 sec)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97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baseline="0" dirty="0" smtClean="0"/>
              <a:t>First of all, I’ll show what have been done using wavefront tracing.</a:t>
            </a:r>
          </a:p>
          <a:p>
            <a:r>
              <a:rPr kumimoji="1" lang="en-US" altLang="ja-JP" baseline="0" dirty="0" smtClean="0"/>
              <a:t>In early research work it was used for caustics of light, </a:t>
            </a:r>
          </a:p>
          <a:p>
            <a:r>
              <a:rPr kumimoji="1" lang="en-US" altLang="ja-JP" baseline="0" dirty="0" smtClean="0"/>
              <a:t>  which is out of scope of my talk today.</a:t>
            </a:r>
          </a:p>
          <a:p>
            <a:r>
              <a:rPr kumimoji="1" lang="en-US" altLang="ja-JP" baseline="0" dirty="0" smtClean="0"/>
              <a:t>Defocusing, or bokeh is another application of wavefront tracing.</a:t>
            </a:r>
          </a:p>
          <a:p>
            <a:r>
              <a:rPr kumimoji="1" lang="en-US" altLang="ja-JP" baseline="0" dirty="0" smtClean="0"/>
              <a:t>The bokeh size is more accurately computed than other methods.</a:t>
            </a:r>
          </a:p>
          <a:p>
            <a:r>
              <a:rPr kumimoji="1" lang="en-US" altLang="ja-JP" baseline="0" dirty="0" smtClean="0"/>
              <a:t>Human visual a-CU-</a:t>
            </a:r>
            <a:r>
              <a:rPr kumimoji="1" lang="en-US" altLang="ja-JP" baseline="0" dirty="0" err="1" smtClean="0"/>
              <a:t>ity</a:t>
            </a:r>
            <a:r>
              <a:rPr kumimoji="1" lang="en-US" altLang="ja-JP" baseline="0" dirty="0" smtClean="0"/>
              <a:t> can be taken into account.</a:t>
            </a:r>
          </a:p>
          <a:p>
            <a:r>
              <a:rPr kumimoji="1" lang="en-US" altLang="ja-JP" baseline="0" dirty="0" smtClean="0"/>
              <a:t>And bokeh by wavefront tracing is used only in engineering fields, </a:t>
            </a:r>
          </a:p>
          <a:p>
            <a:r>
              <a:rPr kumimoji="1" lang="en-US" altLang="ja-JP" baseline="0" dirty="0" smtClean="0"/>
              <a:t>  not in entertainment or games yet, as far as I know.</a:t>
            </a:r>
          </a:p>
          <a:p>
            <a:r>
              <a:rPr kumimoji="1" lang="en-US" altLang="ja-JP" baseline="0" dirty="0" smtClean="0"/>
              <a:t>(42 sec)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77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Let me make clear some assumptions,</a:t>
            </a:r>
            <a:r>
              <a:rPr kumimoji="1" lang="en-US" altLang="ja-JP" baseline="0" dirty="0" smtClean="0"/>
              <a:t> or basic premises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Wavefront tracing is used with ray</a:t>
            </a:r>
            <a:r>
              <a:rPr kumimoji="1" lang="en-US" altLang="ja-JP" baseline="0" dirty="0" smtClean="0"/>
              <a:t> tracing.</a:t>
            </a:r>
          </a:p>
          <a:p>
            <a:r>
              <a:rPr kumimoji="1" lang="en-US" altLang="ja-JP" baseline="0" dirty="0" smtClean="0"/>
              <a:t>The generated rays are the input of wavefront tracing.</a:t>
            </a:r>
          </a:p>
          <a:p>
            <a:r>
              <a:rPr kumimoji="1" lang="en-US" altLang="ja-JP" baseline="0" dirty="0" smtClean="0"/>
              <a:t>We pay attention only to a point on the wave front, </a:t>
            </a:r>
          </a:p>
          <a:p>
            <a:r>
              <a:rPr kumimoji="1" lang="en-US" altLang="ja-JP" baseline="0" dirty="0" smtClean="0"/>
              <a:t>  which is the cross point between the ray and the wave front.</a:t>
            </a:r>
          </a:p>
          <a:p>
            <a:r>
              <a:rPr kumimoji="1" lang="en-US" altLang="ja-JP" baseline="0" dirty="0" smtClean="0"/>
              <a:t>Please notice that wavefront tracing is not a wave optics method, </a:t>
            </a:r>
          </a:p>
          <a:p>
            <a:r>
              <a:rPr kumimoji="1" lang="en-US" altLang="ja-JP" baseline="0" dirty="0" smtClean="0"/>
              <a:t>  rather, it is a ray-based, extended geometric optics technique.</a:t>
            </a:r>
          </a:p>
          <a:p>
            <a:r>
              <a:rPr kumimoji="1" lang="en-US" altLang="ja-JP" baseline="0" dirty="0" smtClean="0"/>
              <a:t>(40 sec)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973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Let</a:t>
            </a:r>
            <a:r>
              <a:rPr kumimoji="1" lang="en-US" altLang="ja-JP" baseline="0" dirty="0" smtClean="0"/>
              <a:t> me also make sure what are input and output for each trace of the method.</a:t>
            </a:r>
          </a:p>
          <a:p>
            <a:r>
              <a:rPr kumimoji="1" lang="en-US" altLang="ja-JP" baseline="0" dirty="0" smtClean="0"/>
              <a:t>Input data are: </a:t>
            </a:r>
          </a:p>
          <a:p>
            <a:r>
              <a:rPr kumimoji="1" lang="en-US" altLang="ja-JP" baseline="0" dirty="0" smtClean="0"/>
              <a:t> A set of refracted rays,</a:t>
            </a:r>
          </a:p>
          <a:p>
            <a:r>
              <a:rPr kumimoji="1" lang="en-US" altLang="ja-JP" baseline="0" dirty="0" smtClean="0"/>
              <a:t> Wave source point, which must be either end of the ray,</a:t>
            </a:r>
          </a:p>
          <a:p>
            <a:r>
              <a:rPr kumimoji="1" lang="en-US" altLang="ja-JP" baseline="0" dirty="0" smtClean="0"/>
              <a:t> Refractive indices or refractive power of the media through which the rays travel,</a:t>
            </a:r>
          </a:p>
          <a:p>
            <a:r>
              <a:rPr kumimoji="1" lang="en-US" altLang="ja-JP" baseline="0" dirty="0" smtClean="0"/>
              <a:t>AND</a:t>
            </a:r>
          </a:p>
          <a:p>
            <a:r>
              <a:rPr kumimoji="1" lang="en-US" altLang="ja-JP" baseline="0" dirty="0" smtClean="0"/>
              <a:t> the aperture diameter.</a:t>
            </a:r>
          </a:p>
          <a:p>
            <a:r>
              <a:rPr kumimoji="1" lang="en-US" altLang="ja-JP" baseline="0" dirty="0" smtClean="0"/>
              <a:t>Output data are:</a:t>
            </a:r>
          </a:p>
          <a:p>
            <a:r>
              <a:rPr kumimoji="1" lang="en-US" altLang="ja-JP" baseline="0" dirty="0" smtClean="0"/>
              <a:t>  Wave front curvatures</a:t>
            </a:r>
          </a:p>
          <a:p>
            <a:r>
              <a:rPr kumimoji="1" lang="en-US" altLang="ja-JP" baseline="0" dirty="0" smtClean="0"/>
              <a:t>  AND</a:t>
            </a:r>
          </a:p>
          <a:p>
            <a:r>
              <a:rPr kumimoji="1" lang="en-US" altLang="ja-JP" baseline="0" dirty="0" smtClean="0"/>
              <a:t>  Spread of </a:t>
            </a:r>
            <a:r>
              <a:rPr kumimoji="1" lang="en-US" altLang="ja-JP" baseline="0" dirty="0" err="1" smtClean="0"/>
              <a:t>lightwave</a:t>
            </a:r>
            <a:r>
              <a:rPr kumimoji="1" lang="en-US" altLang="ja-JP" baseline="0" dirty="0" smtClean="0"/>
              <a:t> at anywhere on the ray.</a:t>
            </a:r>
          </a:p>
          <a:p>
            <a:r>
              <a:rPr kumimoji="1" lang="en-US" altLang="ja-JP" baseline="0" dirty="0" smtClean="0"/>
              <a:t>(30 sec)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51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 I’ll very briefly</a:t>
            </a:r>
            <a:r>
              <a:rPr kumimoji="1" lang="en-US" altLang="ja-JP" baseline="0" dirty="0" smtClean="0"/>
              <a:t> describe wavefront tracing.</a:t>
            </a:r>
          </a:p>
          <a:p>
            <a:r>
              <a:rPr kumimoji="1" lang="en-US" altLang="ja-JP" baseline="0" dirty="0" smtClean="0"/>
              <a:t>(6 sec)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218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This illustration describes the</a:t>
            </a:r>
            <a:r>
              <a:rPr kumimoji="1" lang="en-US" altLang="ja-JP" baseline="0" dirty="0" smtClean="0"/>
              <a:t> overall concept of wavefront tracing.</a:t>
            </a:r>
          </a:p>
          <a:p>
            <a:r>
              <a:rPr kumimoji="1" lang="en-US" altLang="ja-JP" baseline="0" dirty="0" smtClean="0"/>
              <a:t>This is an implementation example, tracing from an object point,  all the way to the screen or the central fovea of the retina.</a:t>
            </a:r>
          </a:p>
          <a:p>
            <a:r>
              <a:rPr kumimoji="1" lang="en-US" altLang="ja-JP" baseline="0" dirty="0" smtClean="0"/>
              <a:t>The wave source is the point where you would like to compute the bokeh size.</a:t>
            </a:r>
          </a:p>
          <a:p>
            <a:r>
              <a:rPr kumimoji="1" lang="en-US" altLang="ja-JP" baseline="0" dirty="0" smtClean="0"/>
              <a:t>Again the rays have been pre-generated by ray tracing.</a:t>
            </a:r>
          </a:p>
          <a:p>
            <a:r>
              <a:rPr kumimoji="1" lang="en-US" altLang="ja-JP" baseline="0" dirty="0" smtClean="0"/>
              <a:t>The wave front is back traced along the rays illustrated as red, </a:t>
            </a:r>
          </a:p>
          <a:p>
            <a:r>
              <a:rPr kumimoji="1" lang="en-US" altLang="ja-JP" baseline="0" dirty="0" smtClean="0"/>
              <a:t>  all the way through the air, eyeglass lens, human eye lens, and vitreous in the eyeball.</a:t>
            </a:r>
          </a:p>
          <a:p>
            <a:r>
              <a:rPr kumimoji="1" lang="en-US" altLang="ja-JP" baseline="0" dirty="0" smtClean="0"/>
              <a:t>Finally the bokeh at the retina is evaluated as an ellipse of confusion.</a:t>
            </a:r>
          </a:p>
          <a:p>
            <a:r>
              <a:rPr kumimoji="1" lang="en-US" altLang="ja-JP" baseline="0" dirty="0" smtClean="0"/>
              <a:t>(50 sec)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030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is an</a:t>
            </a:r>
            <a:r>
              <a:rPr kumimoji="1" lang="en-US" altLang="ja-JP" baseline="0" dirty="0" smtClean="0"/>
              <a:t> alternative implementation.</a:t>
            </a:r>
          </a:p>
          <a:p>
            <a:r>
              <a:rPr kumimoji="1" lang="en-US" altLang="ja-JP" baseline="0" dirty="0" smtClean="0"/>
              <a:t>Wavefront is traced from the eye into the object space.</a:t>
            </a:r>
          </a:p>
          <a:p>
            <a:r>
              <a:rPr kumimoji="1" lang="en-US" altLang="ja-JP" baseline="0" dirty="0" smtClean="0"/>
              <a:t>This is convenient for computing object space bokeh size.</a:t>
            </a:r>
            <a:endParaRPr kumimoji="1" lang="en-US" altLang="ja-JP" baseline="0" dirty="0"/>
          </a:p>
          <a:p>
            <a:r>
              <a:rPr kumimoji="1" lang="en-US" altLang="ja-JP" baseline="0" dirty="0" smtClean="0"/>
              <a:t>Along a ray you can obtain multiple bokeh results easily.</a:t>
            </a:r>
          </a:p>
          <a:p>
            <a:r>
              <a:rPr kumimoji="1" lang="en-US" altLang="ja-JP" baseline="0" dirty="0" smtClean="0"/>
              <a:t>  You can efficiently precompute a spatial distribution of bokeh in the view volume.</a:t>
            </a:r>
          </a:p>
          <a:p>
            <a:r>
              <a:rPr kumimoji="1" lang="en-US" altLang="ja-JP" baseline="0" dirty="0" smtClean="0"/>
              <a:t>(23 sec)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78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2015/8/21</a:t>
            </a:fld>
            <a:endParaRPr kumimoji="1"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2015/8/21</a:t>
            </a:fld>
            <a:endParaRPr kumimoji="1"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2015/8/21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2015/8/21</a:t>
            </a:fld>
            <a:endParaRPr kumimoji="1"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2015/8/21</a:t>
            </a:fld>
            <a:endParaRPr kumimoji="1"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2015/8/21</a:t>
            </a:fld>
            <a:endParaRPr kumimoji="1"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sig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48264" y="4559181"/>
            <a:ext cx="2195736" cy="58431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  <a:endParaRPr lang="en-US" altLang="ja-JP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altLang="ja-JP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A6C1"/>
                </a:solidFill>
              </a:defRPr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 baseline="0">
          <a:solidFill>
            <a:schemeClr val="accent6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 baseline="0">
          <a:solidFill>
            <a:schemeClr val="accent6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 baseline="0">
          <a:solidFill>
            <a:schemeClr val="accent6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 baseline="0">
          <a:solidFill>
            <a:schemeClr val="accent6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 baseline="0">
          <a:solidFill>
            <a:schemeClr val="accent6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1" descr="S15_main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Wavefront Tracing from the Eye</a:t>
            </a:r>
            <a:endParaRPr kumimoji="1" lang="ja-JP" altLang="en-US" dirty="0"/>
          </a:p>
        </p:txBody>
      </p:sp>
      <p:sp>
        <p:nvSpPr>
          <p:cNvPr id="83" name="コンテンツ プレースホルダー 82"/>
          <p:cNvSpPr>
            <a:spLocks noGrp="1"/>
          </p:cNvSpPr>
          <p:nvPr>
            <p:ph idx="1"/>
          </p:nvPr>
        </p:nvSpPr>
        <p:spPr>
          <a:xfrm>
            <a:off x="251520" y="1200151"/>
            <a:ext cx="8773886" cy="791684"/>
          </a:xfrm>
        </p:spPr>
        <p:txBody>
          <a:bodyPr/>
          <a:lstStyle/>
          <a:p>
            <a:r>
              <a:rPr kumimoji="1" lang="en-US" altLang="ja-JP" sz="2400" dirty="0" smtClean="0"/>
              <a:t>Evaluates bokeh at object space points </a:t>
            </a:r>
            <a:r>
              <a:rPr kumimoji="1" lang="en-US" altLang="ja-JP" sz="2000" dirty="0" smtClean="0"/>
              <a:t>[Kakimoto 2010]</a:t>
            </a:r>
          </a:p>
          <a:p>
            <a:r>
              <a:rPr kumimoji="1" lang="en-US" altLang="ja-JP" sz="2400" dirty="0" smtClean="0"/>
              <a:t>Efficient for precomputing a spatial distribution of bokeh</a:t>
            </a:r>
            <a:endParaRPr kumimoji="1" lang="ja-JP" altLang="en-US" sz="2400" dirty="0"/>
          </a:p>
        </p:txBody>
      </p:sp>
      <p:grpSp>
        <p:nvGrpSpPr>
          <p:cNvPr id="3" name="グループ化 2"/>
          <p:cNvGrpSpPr/>
          <p:nvPr/>
        </p:nvGrpSpPr>
        <p:grpSpPr>
          <a:xfrm flipH="1">
            <a:off x="22773" y="2144442"/>
            <a:ext cx="9252000" cy="2423634"/>
            <a:chOff x="-92187" y="2117681"/>
            <a:chExt cx="9274166" cy="2423634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 rot="16200000" flipH="1">
              <a:off x="1189708" y="2377370"/>
              <a:ext cx="2220102" cy="1936237"/>
            </a:xfrm>
            <a:custGeom>
              <a:avLst/>
              <a:gdLst>
                <a:gd name="G0" fmla="+- 7082 0 0"/>
                <a:gd name="G1" fmla="+- 21600 0 7082"/>
                <a:gd name="G2" fmla="*/ 7082 1 2"/>
                <a:gd name="G3" fmla="+- 21600 0 G2"/>
                <a:gd name="G4" fmla="+/ 7082 21600 2"/>
                <a:gd name="G5" fmla="+/ G1 0 2"/>
                <a:gd name="G6" fmla="*/ 21600 21600 7082"/>
                <a:gd name="G7" fmla="*/ G6 1 2"/>
                <a:gd name="G8" fmla="+- 21600 0 G7"/>
                <a:gd name="G9" fmla="*/ 21600 1 2"/>
                <a:gd name="G10" fmla="+- 7082 0 G9"/>
                <a:gd name="G11" fmla="?: G10 G8 0"/>
                <a:gd name="G12" fmla="?: G10 G7 21600"/>
                <a:gd name="T0" fmla="*/ 18059 w 21600"/>
                <a:gd name="T1" fmla="*/ 10800 h 21600"/>
                <a:gd name="T2" fmla="*/ 10800 w 21600"/>
                <a:gd name="T3" fmla="*/ 21600 h 21600"/>
                <a:gd name="T4" fmla="*/ 3541 w 21600"/>
                <a:gd name="T5" fmla="*/ 10800 h 21600"/>
                <a:gd name="T6" fmla="*/ 10800 w 21600"/>
                <a:gd name="T7" fmla="*/ 0 h 21600"/>
                <a:gd name="T8" fmla="*/ 5341 w 21600"/>
                <a:gd name="T9" fmla="*/ 5341 h 21600"/>
                <a:gd name="T10" fmla="*/ 16259 w 21600"/>
                <a:gd name="T11" fmla="*/ 1625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082" y="21600"/>
                  </a:lnTo>
                  <a:lnTo>
                    <a:pt x="14518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20" name="AutoShape 22"/>
            <p:cNvSpPr>
              <a:spLocks noChangeArrowheads="1"/>
            </p:cNvSpPr>
            <p:nvPr/>
          </p:nvSpPr>
          <p:spPr bwMode="auto">
            <a:xfrm>
              <a:off x="3634795" y="2992825"/>
              <a:ext cx="183459" cy="730118"/>
            </a:xfrm>
            <a:prstGeom prst="moon">
              <a:avLst>
                <a:gd name="adj" fmla="val 80662"/>
              </a:avLst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grpSp>
          <p:nvGrpSpPr>
            <p:cNvPr id="21" name="Group 126"/>
            <p:cNvGrpSpPr>
              <a:grpSpLocks/>
            </p:cNvGrpSpPr>
            <p:nvPr/>
          </p:nvGrpSpPr>
          <p:grpSpPr bwMode="auto">
            <a:xfrm rot="21209149">
              <a:off x="4090964" y="3246941"/>
              <a:ext cx="395429" cy="347085"/>
              <a:chOff x="2592" y="3084"/>
              <a:chExt cx="319" cy="280"/>
            </a:xfrm>
          </p:grpSpPr>
          <p:sp>
            <p:nvSpPr>
              <p:cNvPr id="22" name="Freeform 125"/>
              <p:cNvSpPr>
                <a:spLocks/>
              </p:cNvSpPr>
              <p:nvPr/>
            </p:nvSpPr>
            <p:spPr bwMode="auto">
              <a:xfrm>
                <a:off x="2675" y="3182"/>
                <a:ext cx="182" cy="182"/>
              </a:xfrm>
              <a:custGeom>
                <a:avLst/>
                <a:gdLst>
                  <a:gd name="T0" fmla="*/ 0 w 227"/>
                  <a:gd name="T1" fmla="*/ 136 h 227"/>
                  <a:gd name="T2" fmla="*/ 227 w 227"/>
                  <a:gd name="T3" fmla="*/ 227 h 227"/>
                  <a:gd name="T4" fmla="*/ 136 w 227"/>
                  <a:gd name="T5" fmla="*/ 0 h 227"/>
                  <a:gd name="T6" fmla="*/ 0 w 227"/>
                  <a:gd name="T7" fmla="*/ 13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227">
                    <a:moveTo>
                      <a:pt x="0" y="136"/>
                    </a:moveTo>
                    <a:lnTo>
                      <a:pt x="227" y="227"/>
                    </a:lnTo>
                    <a:lnTo>
                      <a:pt x="136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00"/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 rot="22900613">
                <a:off x="2681" y="3084"/>
                <a:ext cx="230" cy="2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00"/>
              </a:p>
            </p:txBody>
          </p:sp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 rot="22900613">
                <a:off x="2592" y="3314"/>
                <a:ext cx="2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00"/>
              </a:p>
            </p:txBody>
          </p:sp>
          <p:sp>
            <p:nvSpPr>
              <p:cNvPr id="25" name="Oval 26"/>
              <p:cNvSpPr>
                <a:spLocks noChangeArrowheads="1"/>
              </p:cNvSpPr>
              <p:nvPr/>
            </p:nvSpPr>
            <p:spPr bwMode="auto">
              <a:xfrm rot="2488251" flipH="1">
                <a:off x="2661" y="3138"/>
                <a:ext cx="114" cy="167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  <p:sp>
            <p:nvSpPr>
              <p:cNvPr id="26" name="Oval 27"/>
              <p:cNvSpPr>
                <a:spLocks noChangeArrowheads="1"/>
              </p:cNvSpPr>
              <p:nvPr/>
            </p:nvSpPr>
            <p:spPr bwMode="auto">
              <a:xfrm rot="1300613" flipH="1">
                <a:off x="2665" y="3167"/>
                <a:ext cx="72" cy="7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</p:grp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971600" y="2414010"/>
              <a:ext cx="3212333" cy="969285"/>
            </a:xfrm>
            <a:custGeom>
              <a:avLst/>
              <a:gdLst>
                <a:gd name="T0" fmla="*/ 1771 w 1771"/>
                <a:gd name="T1" fmla="*/ 570 h 570"/>
                <a:gd name="T2" fmla="*/ 1460 w 1771"/>
                <a:gd name="T3" fmla="*/ 405 h 570"/>
                <a:gd name="T4" fmla="*/ 1350 w 1771"/>
                <a:gd name="T5" fmla="*/ 360 h 570"/>
                <a:gd name="T6" fmla="*/ 0 w 1771"/>
                <a:gd name="T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1" h="570">
                  <a:moveTo>
                    <a:pt x="1771" y="570"/>
                  </a:moveTo>
                  <a:lnTo>
                    <a:pt x="1460" y="405"/>
                  </a:lnTo>
                  <a:lnTo>
                    <a:pt x="1350" y="36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grpSp>
          <p:nvGrpSpPr>
            <p:cNvPr id="28" name="Group 29"/>
            <p:cNvGrpSpPr>
              <a:grpSpLocks/>
            </p:cNvGrpSpPr>
            <p:nvPr/>
          </p:nvGrpSpPr>
          <p:grpSpPr bwMode="auto">
            <a:xfrm rot="21125244">
              <a:off x="2731758" y="2724850"/>
              <a:ext cx="868952" cy="380554"/>
              <a:chOff x="381" y="1302"/>
              <a:chExt cx="479" cy="210"/>
            </a:xfrm>
          </p:grpSpPr>
          <p:sp>
            <p:nvSpPr>
              <p:cNvPr id="29" name="Arc 30"/>
              <p:cNvSpPr>
                <a:spLocks/>
              </p:cNvSpPr>
              <p:nvPr/>
            </p:nvSpPr>
            <p:spPr bwMode="auto">
              <a:xfrm rot="2084412">
                <a:off x="381" y="1317"/>
                <a:ext cx="360" cy="103"/>
              </a:xfrm>
              <a:custGeom>
                <a:avLst/>
                <a:gdLst>
                  <a:gd name="G0" fmla="+- 0 0 0"/>
                  <a:gd name="G1" fmla="+- 6884 0 0"/>
                  <a:gd name="G2" fmla="+- 21600 0 0"/>
                  <a:gd name="T0" fmla="*/ 20474 w 21600"/>
                  <a:gd name="T1" fmla="*/ 0 h 7694"/>
                  <a:gd name="T2" fmla="*/ 21585 w 21600"/>
                  <a:gd name="T3" fmla="*/ 7694 h 7694"/>
                  <a:gd name="T4" fmla="*/ 0 w 21600"/>
                  <a:gd name="T5" fmla="*/ 6884 h 7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7694" fill="none" extrusionOk="0">
                    <a:moveTo>
                      <a:pt x="20473" y="0"/>
                    </a:moveTo>
                    <a:cubicBezTo>
                      <a:pt x="21219" y="2218"/>
                      <a:pt x="21600" y="4543"/>
                      <a:pt x="21600" y="6884"/>
                    </a:cubicBezTo>
                    <a:cubicBezTo>
                      <a:pt x="21600" y="7154"/>
                      <a:pt x="21594" y="7424"/>
                      <a:pt x="21584" y="7693"/>
                    </a:cubicBezTo>
                  </a:path>
                  <a:path w="21600" h="7694" stroke="0" extrusionOk="0">
                    <a:moveTo>
                      <a:pt x="20473" y="0"/>
                    </a:moveTo>
                    <a:cubicBezTo>
                      <a:pt x="21219" y="2218"/>
                      <a:pt x="21600" y="4543"/>
                      <a:pt x="21600" y="6884"/>
                    </a:cubicBezTo>
                    <a:cubicBezTo>
                      <a:pt x="21600" y="7154"/>
                      <a:pt x="21594" y="7424"/>
                      <a:pt x="21584" y="7693"/>
                    </a:cubicBezTo>
                    <a:lnTo>
                      <a:pt x="0" y="6884"/>
                    </a:lnTo>
                    <a:close/>
                  </a:path>
                </a:pathLst>
              </a:custGeom>
              <a:noFill/>
              <a:ln w="28575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  <p:sp>
            <p:nvSpPr>
              <p:cNvPr id="30" name="Arc 31"/>
              <p:cNvSpPr>
                <a:spLocks/>
              </p:cNvSpPr>
              <p:nvPr/>
            </p:nvSpPr>
            <p:spPr bwMode="auto">
              <a:xfrm rot="2281146">
                <a:off x="441" y="1302"/>
                <a:ext cx="363" cy="165"/>
              </a:xfrm>
              <a:custGeom>
                <a:avLst/>
                <a:gdLst>
                  <a:gd name="G0" fmla="+- 0 0 0"/>
                  <a:gd name="G1" fmla="+- 9065 0 0"/>
                  <a:gd name="G2" fmla="+- 21600 0 0"/>
                  <a:gd name="T0" fmla="*/ 19606 w 21596"/>
                  <a:gd name="T1" fmla="*/ 0 h 9065"/>
                  <a:gd name="T2" fmla="*/ 21596 w 21596"/>
                  <a:gd name="T3" fmla="*/ 8649 h 9065"/>
                  <a:gd name="T4" fmla="*/ 0 w 21596"/>
                  <a:gd name="T5" fmla="*/ 9065 h 9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9065" fill="none" extrusionOk="0">
                    <a:moveTo>
                      <a:pt x="19605" y="0"/>
                    </a:moveTo>
                    <a:cubicBezTo>
                      <a:pt x="20860" y="2714"/>
                      <a:pt x="21538" y="5659"/>
                      <a:pt x="21595" y="8649"/>
                    </a:cubicBezTo>
                  </a:path>
                  <a:path w="21596" h="9065" stroke="0" extrusionOk="0">
                    <a:moveTo>
                      <a:pt x="19605" y="0"/>
                    </a:moveTo>
                    <a:cubicBezTo>
                      <a:pt x="20860" y="2714"/>
                      <a:pt x="21538" y="5659"/>
                      <a:pt x="21595" y="8649"/>
                    </a:cubicBezTo>
                    <a:lnTo>
                      <a:pt x="0" y="9065"/>
                    </a:lnTo>
                    <a:close/>
                  </a:path>
                </a:pathLst>
              </a:custGeom>
              <a:noFill/>
              <a:ln w="28575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  <p:sp>
            <p:nvSpPr>
              <p:cNvPr id="31" name="Arc 32"/>
              <p:cNvSpPr>
                <a:spLocks/>
              </p:cNvSpPr>
              <p:nvPr/>
            </p:nvSpPr>
            <p:spPr bwMode="auto">
              <a:xfrm rot="2186850">
                <a:off x="497" y="1312"/>
                <a:ext cx="363" cy="200"/>
              </a:xfrm>
              <a:custGeom>
                <a:avLst/>
                <a:gdLst>
                  <a:gd name="G0" fmla="+- 0 0 0"/>
                  <a:gd name="G1" fmla="+- 10076 0 0"/>
                  <a:gd name="G2" fmla="+- 21600 0 0"/>
                  <a:gd name="T0" fmla="*/ 19106 w 21600"/>
                  <a:gd name="T1" fmla="*/ 0 h 11023"/>
                  <a:gd name="T2" fmla="*/ 21579 w 21600"/>
                  <a:gd name="T3" fmla="*/ 11023 h 11023"/>
                  <a:gd name="T4" fmla="*/ 0 w 21600"/>
                  <a:gd name="T5" fmla="*/ 10076 h 1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1023" fill="none" extrusionOk="0">
                    <a:moveTo>
                      <a:pt x="19105" y="0"/>
                    </a:moveTo>
                    <a:cubicBezTo>
                      <a:pt x="20743" y="3106"/>
                      <a:pt x="21600" y="6564"/>
                      <a:pt x="21600" y="10076"/>
                    </a:cubicBezTo>
                    <a:cubicBezTo>
                      <a:pt x="21600" y="10391"/>
                      <a:pt x="21593" y="10707"/>
                      <a:pt x="21579" y="11023"/>
                    </a:cubicBezTo>
                  </a:path>
                  <a:path w="21600" h="11023" stroke="0" extrusionOk="0">
                    <a:moveTo>
                      <a:pt x="19105" y="0"/>
                    </a:moveTo>
                    <a:cubicBezTo>
                      <a:pt x="20743" y="3106"/>
                      <a:pt x="21600" y="6564"/>
                      <a:pt x="21600" y="10076"/>
                    </a:cubicBezTo>
                    <a:cubicBezTo>
                      <a:pt x="21600" y="10391"/>
                      <a:pt x="21593" y="10707"/>
                      <a:pt x="21579" y="11023"/>
                    </a:cubicBezTo>
                    <a:lnTo>
                      <a:pt x="0" y="10076"/>
                    </a:lnTo>
                    <a:close/>
                  </a:path>
                </a:pathLst>
              </a:custGeom>
              <a:noFill/>
              <a:ln w="28575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</p:grpSp>
        <p:grpSp>
          <p:nvGrpSpPr>
            <p:cNvPr id="32" name="Group 33"/>
            <p:cNvGrpSpPr>
              <a:grpSpLocks/>
            </p:cNvGrpSpPr>
            <p:nvPr/>
          </p:nvGrpSpPr>
          <p:grpSpPr bwMode="auto">
            <a:xfrm rot="4327989" flipH="1">
              <a:off x="3500812" y="2962828"/>
              <a:ext cx="520627" cy="267751"/>
              <a:chOff x="1380" y="1771"/>
              <a:chExt cx="287" cy="148"/>
            </a:xfrm>
          </p:grpSpPr>
          <p:sp>
            <p:nvSpPr>
              <p:cNvPr id="33" name="Arc 34"/>
              <p:cNvSpPr>
                <a:spLocks/>
              </p:cNvSpPr>
              <p:nvPr/>
            </p:nvSpPr>
            <p:spPr bwMode="auto">
              <a:xfrm rot="1704366" flipH="1">
                <a:off x="1380" y="1771"/>
                <a:ext cx="228" cy="100"/>
              </a:xfrm>
              <a:custGeom>
                <a:avLst/>
                <a:gdLst>
                  <a:gd name="G0" fmla="+- 0 0 0"/>
                  <a:gd name="G1" fmla="+- 9556 0 0"/>
                  <a:gd name="G2" fmla="+- 21600 0 0"/>
                  <a:gd name="T0" fmla="*/ 19371 w 21600"/>
                  <a:gd name="T1" fmla="*/ 0 h 10153"/>
                  <a:gd name="T2" fmla="*/ 21592 w 21600"/>
                  <a:gd name="T3" fmla="*/ 10153 h 10153"/>
                  <a:gd name="T4" fmla="*/ 0 w 21600"/>
                  <a:gd name="T5" fmla="*/ 9556 h 10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0153" fill="none" extrusionOk="0">
                    <a:moveTo>
                      <a:pt x="19371" y="-1"/>
                    </a:moveTo>
                    <a:cubicBezTo>
                      <a:pt x="20837" y="2972"/>
                      <a:pt x="21600" y="6241"/>
                      <a:pt x="21600" y="9556"/>
                    </a:cubicBezTo>
                    <a:cubicBezTo>
                      <a:pt x="21600" y="9755"/>
                      <a:pt x="21597" y="9954"/>
                      <a:pt x="21591" y="10152"/>
                    </a:cubicBezTo>
                  </a:path>
                  <a:path w="21600" h="10153" stroke="0" extrusionOk="0">
                    <a:moveTo>
                      <a:pt x="19371" y="-1"/>
                    </a:moveTo>
                    <a:cubicBezTo>
                      <a:pt x="20837" y="2972"/>
                      <a:pt x="21600" y="6241"/>
                      <a:pt x="21600" y="9556"/>
                    </a:cubicBezTo>
                    <a:cubicBezTo>
                      <a:pt x="21600" y="9755"/>
                      <a:pt x="21597" y="9954"/>
                      <a:pt x="21591" y="10152"/>
                    </a:cubicBezTo>
                    <a:lnTo>
                      <a:pt x="0" y="9556"/>
                    </a:lnTo>
                    <a:close/>
                  </a:path>
                </a:pathLst>
              </a:custGeom>
              <a:noFill/>
              <a:ln w="28575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  <p:sp>
            <p:nvSpPr>
              <p:cNvPr id="34" name="Arc 35"/>
              <p:cNvSpPr>
                <a:spLocks/>
              </p:cNvSpPr>
              <p:nvPr/>
            </p:nvSpPr>
            <p:spPr bwMode="auto">
              <a:xfrm rot="1973969" flipH="1">
                <a:off x="1407" y="1809"/>
                <a:ext cx="228" cy="94"/>
              </a:xfrm>
              <a:custGeom>
                <a:avLst/>
                <a:gdLst>
                  <a:gd name="G0" fmla="+- 0 0 0"/>
                  <a:gd name="G1" fmla="+- 8598 0 0"/>
                  <a:gd name="G2" fmla="+- 21600 0 0"/>
                  <a:gd name="T0" fmla="*/ 19815 w 21600"/>
                  <a:gd name="T1" fmla="*/ 0 h 9364"/>
                  <a:gd name="T2" fmla="*/ 21586 w 21600"/>
                  <a:gd name="T3" fmla="*/ 9364 h 9364"/>
                  <a:gd name="T4" fmla="*/ 0 w 21600"/>
                  <a:gd name="T5" fmla="*/ 8598 h 9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9364" fill="none" extrusionOk="0">
                    <a:moveTo>
                      <a:pt x="19815" y="-1"/>
                    </a:moveTo>
                    <a:cubicBezTo>
                      <a:pt x="20992" y="2713"/>
                      <a:pt x="21600" y="5640"/>
                      <a:pt x="21600" y="8598"/>
                    </a:cubicBezTo>
                    <a:cubicBezTo>
                      <a:pt x="21600" y="8853"/>
                      <a:pt x="21595" y="9108"/>
                      <a:pt x="21586" y="9364"/>
                    </a:cubicBezTo>
                  </a:path>
                  <a:path w="21600" h="9364" stroke="0" extrusionOk="0">
                    <a:moveTo>
                      <a:pt x="19815" y="-1"/>
                    </a:moveTo>
                    <a:cubicBezTo>
                      <a:pt x="20992" y="2713"/>
                      <a:pt x="21600" y="5640"/>
                      <a:pt x="21600" y="8598"/>
                    </a:cubicBezTo>
                    <a:cubicBezTo>
                      <a:pt x="21600" y="8853"/>
                      <a:pt x="21595" y="9108"/>
                      <a:pt x="21586" y="9364"/>
                    </a:cubicBezTo>
                    <a:lnTo>
                      <a:pt x="0" y="8598"/>
                    </a:lnTo>
                    <a:close/>
                  </a:path>
                </a:pathLst>
              </a:custGeom>
              <a:noFill/>
              <a:ln w="28575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  <p:sp>
            <p:nvSpPr>
              <p:cNvPr id="35" name="Arc 36"/>
              <p:cNvSpPr>
                <a:spLocks/>
              </p:cNvSpPr>
              <p:nvPr/>
            </p:nvSpPr>
            <p:spPr bwMode="auto">
              <a:xfrm rot="1973969" flipH="1">
                <a:off x="1439" y="1840"/>
                <a:ext cx="228" cy="79"/>
              </a:xfrm>
              <a:custGeom>
                <a:avLst/>
                <a:gdLst>
                  <a:gd name="G0" fmla="+- 0 0 0"/>
                  <a:gd name="G1" fmla="+- 8013 0 0"/>
                  <a:gd name="G2" fmla="+- 21600 0 0"/>
                  <a:gd name="T0" fmla="*/ 20059 w 21600"/>
                  <a:gd name="T1" fmla="*/ 0 h 8013"/>
                  <a:gd name="T2" fmla="*/ 21600 w 21600"/>
                  <a:gd name="T3" fmla="*/ 8013 h 8013"/>
                  <a:gd name="T4" fmla="*/ 0 w 21600"/>
                  <a:gd name="T5" fmla="*/ 8013 h 8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8013" fill="none" extrusionOk="0">
                    <a:moveTo>
                      <a:pt x="20058" y="0"/>
                    </a:moveTo>
                    <a:cubicBezTo>
                      <a:pt x="21076" y="2548"/>
                      <a:pt x="21600" y="5268"/>
                      <a:pt x="21600" y="8013"/>
                    </a:cubicBezTo>
                  </a:path>
                  <a:path w="21600" h="8013" stroke="0" extrusionOk="0">
                    <a:moveTo>
                      <a:pt x="20058" y="0"/>
                    </a:moveTo>
                    <a:cubicBezTo>
                      <a:pt x="21076" y="2548"/>
                      <a:pt x="21600" y="5268"/>
                      <a:pt x="21600" y="8013"/>
                    </a:cubicBezTo>
                    <a:lnTo>
                      <a:pt x="0" y="8013"/>
                    </a:lnTo>
                    <a:close/>
                  </a:path>
                </a:pathLst>
              </a:custGeom>
              <a:noFill/>
              <a:ln w="28575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</p:grpSp>
        <p:sp>
          <p:nvSpPr>
            <p:cNvPr id="49" name="Text Box 122"/>
            <p:cNvSpPr txBox="1">
              <a:spLocks noChangeArrowheads="1"/>
            </p:cNvSpPr>
            <p:nvPr/>
          </p:nvSpPr>
          <p:spPr bwMode="auto">
            <a:xfrm flipH="1">
              <a:off x="2850158" y="4141307"/>
              <a:ext cx="193750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ja-JP" sz="2000" dirty="0" smtClean="0"/>
                <a:t>Eyeglass lens</a:t>
              </a:r>
              <a:endParaRPr lang="en-US" altLang="ja-JP" sz="2000" dirty="0"/>
            </a:p>
          </p:txBody>
        </p:sp>
        <p:sp>
          <p:nvSpPr>
            <p:cNvPr id="50" name="Line 123"/>
            <p:cNvSpPr>
              <a:spLocks noChangeShapeType="1"/>
            </p:cNvSpPr>
            <p:nvPr/>
          </p:nvSpPr>
          <p:spPr bwMode="auto">
            <a:xfrm flipH="1">
              <a:off x="3538016" y="3496826"/>
              <a:ext cx="179874" cy="626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 dirty="0"/>
            </a:p>
          </p:txBody>
        </p:sp>
        <p:sp>
          <p:nvSpPr>
            <p:cNvPr id="73" name="Line 62"/>
            <p:cNvSpPr>
              <a:spLocks noChangeShapeType="1"/>
            </p:cNvSpPr>
            <p:nvPr/>
          </p:nvSpPr>
          <p:spPr bwMode="auto">
            <a:xfrm flipV="1">
              <a:off x="2567469" y="2608364"/>
              <a:ext cx="1323213" cy="439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74" name="Text Box 95"/>
            <p:cNvSpPr txBox="1">
              <a:spLocks noChangeArrowheads="1"/>
            </p:cNvSpPr>
            <p:nvPr/>
          </p:nvSpPr>
          <p:spPr bwMode="auto">
            <a:xfrm flipH="1">
              <a:off x="3461767" y="2365537"/>
              <a:ext cx="2697148" cy="480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ja-JP" sz="2800" dirty="0" smtClean="0"/>
                <a:t>Wave front</a:t>
              </a:r>
              <a:endParaRPr lang="en-US" altLang="ja-JP" sz="2800" dirty="0"/>
            </a:p>
          </p:txBody>
        </p:sp>
        <p:sp>
          <p:nvSpPr>
            <p:cNvPr id="40" name="Line 107"/>
            <p:cNvSpPr>
              <a:spLocks noChangeShapeType="1"/>
            </p:cNvSpPr>
            <p:nvPr/>
          </p:nvSpPr>
          <p:spPr bwMode="auto">
            <a:xfrm flipV="1">
              <a:off x="5821744" y="3273044"/>
              <a:ext cx="298740" cy="1775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41" name="Oval 110"/>
            <p:cNvSpPr>
              <a:spLocks noChangeArrowheads="1"/>
            </p:cNvSpPr>
            <p:nvPr/>
          </p:nvSpPr>
          <p:spPr bwMode="auto">
            <a:xfrm>
              <a:off x="6279153" y="2317322"/>
              <a:ext cx="1718069" cy="1625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42" name="Oval 111"/>
            <p:cNvSpPr>
              <a:spLocks noChangeArrowheads="1"/>
            </p:cNvSpPr>
            <p:nvPr/>
          </p:nvSpPr>
          <p:spPr bwMode="auto">
            <a:xfrm>
              <a:off x="6085777" y="2642094"/>
              <a:ext cx="953243" cy="9569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43" name="Oval 112"/>
            <p:cNvSpPr>
              <a:spLocks noChangeArrowheads="1"/>
            </p:cNvSpPr>
            <p:nvPr/>
          </p:nvSpPr>
          <p:spPr bwMode="auto">
            <a:xfrm>
              <a:off x="6179986" y="2738782"/>
              <a:ext cx="863993" cy="76482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44" name="Oval 113"/>
            <p:cNvSpPr>
              <a:spLocks noChangeArrowheads="1"/>
            </p:cNvSpPr>
            <p:nvPr/>
          </p:nvSpPr>
          <p:spPr bwMode="auto">
            <a:xfrm>
              <a:off x="6374601" y="2414010"/>
              <a:ext cx="1528413" cy="143296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45" name="AutoShape 114"/>
            <p:cNvSpPr>
              <a:spLocks noChangeArrowheads="1"/>
            </p:cNvSpPr>
            <p:nvPr/>
          </p:nvSpPr>
          <p:spPr bwMode="auto">
            <a:xfrm rot="5400000">
              <a:off x="6101272" y="3074090"/>
              <a:ext cx="759868" cy="96688"/>
            </a:xfrm>
            <a:custGeom>
              <a:avLst/>
              <a:gdLst>
                <a:gd name="G0" fmla="+- 1071 0 0"/>
                <a:gd name="G1" fmla="+- 21600 0 1071"/>
                <a:gd name="G2" fmla="*/ 1071 1 2"/>
                <a:gd name="G3" fmla="+- 21600 0 G2"/>
                <a:gd name="G4" fmla="+/ 1071 21600 2"/>
                <a:gd name="G5" fmla="+/ G1 0 2"/>
                <a:gd name="G6" fmla="*/ 21600 21600 1071"/>
                <a:gd name="G7" fmla="*/ G6 1 2"/>
                <a:gd name="G8" fmla="+- 21600 0 G7"/>
                <a:gd name="G9" fmla="*/ 21600 1 2"/>
                <a:gd name="G10" fmla="+- 1071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1" y="21600"/>
                  </a:lnTo>
                  <a:lnTo>
                    <a:pt x="205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46" name="Rectangle 115"/>
            <p:cNvSpPr>
              <a:spLocks noChangeArrowheads="1"/>
            </p:cNvSpPr>
            <p:nvPr/>
          </p:nvSpPr>
          <p:spPr bwMode="auto">
            <a:xfrm>
              <a:off x="6357246" y="2820595"/>
              <a:ext cx="94209" cy="60367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47" name="AutoShape 116"/>
            <p:cNvSpPr>
              <a:spLocks noChangeArrowheads="1"/>
            </p:cNvSpPr>
            <p:nvPr/>
          </p:nvSpPr>
          <p:spPr bwMode="auto">
            <a:xfrm>
              <a:off x="6439059" y="2621021"/>
              <a:ext cx="147511" cy="48344"/>
            </a:xfrm>
            <a:prstGeom prst="parallelogram">
              <a:avLst>
                <a:gd name="adj" fmla="val 8525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48" name="AutoShape 117"/>
            <p:cNvSpPr>
              <a:spLocks noChangeArrowheads="1"/>
            </p:cNvSpPr>
            <p:nvPr/>
          </p:nvSpPr>
          <p:spPr bwMode="auto">
            <a:xfrm flipH="1">
              <a:off x="6416747" y="3560629"/>
              <a:ext cx="147511" cy="48344"/>
            </a:xfrm>
            <a:prstGeom prst="parallelogram">
              <a:avLst>
                <a:gd name="adj" fmla="val 10460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51" name="Freeform 128"/>
            <p:cNvSpPr>
              <a:spLocks/>
            </p:cNvSpPr>
            <p:nvPr/>
          </p:nvSpPr>
          <p:spPr bwMode="auto">
            <a:xfrm flipV="1">
              <a:off x="5159883" y="3046198"/>
              <a:ext cx="2750567" cy="91150"/>
            </a:xfrm>
            <a:custGeom>
              <a:avLst/>
              <a:gdLst>
                <a:gd name="T0" fmla="*/ 2323 w 2323"/>
                <a:gd name="T1" fmla="*/ 0 h 1"/>
                <a:gd name="T2" fmla="*/ 0 w 232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23" h="1">
                  <a:moveTo>
                    <a:pt x="2323" y="0"/>
                  </a:moveTo>
                  <a:lnTo>
                    <a:pt x="0" y="0"/>
                  </a:lnTo>
                </a:path>
              </a:pathLst>
            </a:custGeom>
            <a:noFill/>
            <a:ln w="76200" cap="flat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52" name="Arc 138"/>
            <p:cNvSpPr>
              <a:spLocks/>
            </p:cNvSpPr>
            <p:nvPr/>
          </p:nvSpPr>
          <p:spPr bwMode="auto">
            <a:xfrm flipH="1">
              <a:off x="6361585" y="2735415"/>
              <a:ext cx="214449" cy="416816"/>
            </a:xfrm>
            <a:custGeom>
              <a:avLst/>
              <a:gdLst>
                <a:gd name="G0" fmla="+- 0 0 0"/>
                <a:gd name="G1" fmla="+- 19468 0 0"/>
                <a:gd name="G2" fmla="+- 21600 0 0"/>
                <a:gd name="T0" fmla="*/ 9357 w 20654"/>
                <a:gd name="T1" fmla="*/ 0 h 19468"/>
                <a:gd name="T2" fmla="*/ 20654 w 20654"/>
                <a:gd name="T3" fmla="*/ 13145 h 19468"/>
                <a:gd name="T4" fmla="*/ 0 w 20654"/>
                <a:gd name="T5" fmla="*/ 19468 h 19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54" h="19468" fill="none" extrusionOk="0">
                  <a:moveTo>
                    <a:pt x="9357" y="-1"/>
                  </a:moveTo>
                  <a:cubicBezTo>
                    <a:pt x="14792" y="2612"/>
                    <a:pt x="18888" y="7378"/>
                    <a:pt x="20653" y="13145"/>
                  </a:cubicBezTo>
                </a:path>
                <a:path w="20654" h="19468" stroke="0" extrusionOk="0">
                  <a:moveTo>
                    <a:pt x="9357" y="-1"/>
                  </a:moveTo>
                  <a:cubicBezTo>
                    <a:pt x="14792" y="2612"/>
                    <a:pt x="18888" y="7378"/>
                    <a:pt x="20653" y="13145"/>
                  </a:cubicBezTo>
                  <a:lnTo>
                    <a:pt x="0" y="19468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53" name="Arc 139"/>
            <p:cNvSpPr>
              <a:spLocks/>
            </p:cNvSpPr>
            <p:nvPr/>
          </p:nvSpPr>
          <p:spPr bwMode="auto">
            <a:xfrm flipH="1" flipV="1">
              <a:off x="6367163" y="3117208"/>
              <a:ext cx="214449" cy="392599"/>
            </a:xfrm>
            <a:custGeom>
              <a:avLst/>
              <a:gdLst>
                <a:gd name="G0" fmla="+- 0 0 0"/>
                <a:gd name="G1" fmla="+- 19468 0 0"/>
                <a:gd name="G2" fmla="+- 21600 0 0"/>
                <a:gd name="T0" fmla="*/ 9357 w 20654"/>
                <a:gd name="T1" fmla="*/ 0 h 19468"/>
                <a:gd name="T2" fmla="*/ 20654 w 20654"/>
                <a:gd name="T3" fmla="*/ 13145 h 19468"/>
                <a:gd name="T4" fmla="*/ 0 w 20654"/>
                <a:gd name="T5" fmla="*/ 19468 h 19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54" h="19468" fill="none" extrusionOk="0">
                  <a:moveTo>
                    <a:pt x="9357" y="-1"/>
                  </a:moveTo>
                  <a:cubicBezTo>
                    <a:pt x="14792" y="2612"/>
                    <a:pt x="18888" y="7378"/>
                    <a:pt x="20653" y="13145"/>
                  </a:cubicBezTo>
                </a:path>
                <a:path w="20654" h="19468" stroke="0" extrusionOk="0">
                  <a:moveTo>
                    <a:pt x="9357" y="-1"/>
                  </a:moveTo>
                  <a:cubicBezTo>
                    <a:pt x="14792" y="2612"/>
                    <a:pt x="18888" y="7378"/>
                    <a:pt x="20653" y="13145"/>
                  </a:cubicBezTo>
                  <a:lnTo>
                    <a:pt x="0" y="19468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grpSp>
          <p:nvGrpSpPr>
            <p:cNvPr id="54" name="Group 143"/>
            <p:cNvGrpSpPr>
              <a:grpSpLocks/>
            </p:cNvGrpSpPr>
            <p:nvPr/>
          </p:nvGrpSpPr>
          <p:grpSpPr bwMode="auto">
            <a:xfrm>
              <a:off x="6920751" y="2860544"/>
              <a:ext cx="1467673" cy="321053"/>
              <a:chOff x="47" y="4317"/>
              <a:chExt cx="1184" cy="259"/>
            </a:xfrm>
          </p:grpSpPr>
          <p:sp>
            <p:nvSpPr>
              <p:cNvPr id="55" name="Arc 129"/>
              <p:cNvSpPr>
                <a:spLocks noChangeAspect="1"/>
              </p:cNvSpPr>
              <p:nvPr/>
            </p:nvSpPr>
            <p:spPr bwMode="auto">
              <a:xfrm rot="21107603" flipH="1">
                <a:off x="47" y="4317"/>
                <a:ext cx="1179" cy="259"/>
              </a:xfrm>
              <a:custGeom>
                <a:avLst/>
                <a:gdLst>
                  <a:gd name="G0" fmla="+- 0 0 0"/>
                  <a:gd name="G1" fmla="+- 5334 0 0"/>
                  <a:gd name="G2" fmla="+- 21600 0 0"/>
                  <a:gd name="T0" fmla="*/ 20931 w 21600"/>
                  <a:gd name="T1" fmla="*/ 0 h 5334"/>
                  <a:gd name="T2" fmla="*/ 21600 w 21600"/>
                  <a:gd name="T3" fmla="*/ 5334 h 5334"/>
                  <a:gd name="T4" fmla="*/ 0 w 21600"/>
                  <a:gd name="T5" fmla="*/ 5334 h 5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5334" fill="none" extrusionOk="0">
                    <a:moveTo>
                      <a:pt x="20931" y="-1"/>
                    </a:moveTo>
                    <a:cubicBezTo>
                      <a:pt x="21375" y="1743"/>
                      <a:pt x="21600" y="3535"/>
                      <a:pt x="21600" y="5334"/>
                    </a:cubicBezTo>
                  </a:path>
                  <a:path w="21600" h="5334" stroke="0" extrusionOk="0">
                    <a:moveTo>
                      <a:pt x="20931" y="-1"/>
                    </a:moveTo>
                    <a:cubicBezTo>
                      <a:pt x="21375" y="1743"/>
                      <a:pt x="21600" y="3535"/>
                      <a:pt x="21600" y="5334"/>
                    </a:cubicBezTo>
                    <a:lnTo>
                      <a:pt x="0" y="5334"/>
                    </a:lnTo>
                    <a:close/>
                  </a:path>
                </a:pathLst>
              </a:custGeom>
              <a:noFill/>
              <a:ln w="28575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  <p:sp>
            <p:nvSpPr>
              <p:cNvPr id="56" name="Arc 141"/>
              <p:cNvSpPr>
                <a:spLocks noChangeAspect="1"/>
              </p:cNvSpPr>
              <p:nvPr/>
            </p:nvSpPr>
            <p:spPr bwMode="auto">
              <a:xfrm rot="21107603" flipH="1">
                <a:off x="188" y="4341"/>
                <a:ext cx="1043" cy="229"/>
              </a:xfrm>
              <a:custGeom>
                <a:avLst/>
                <a:gdLst>
                  <a:gd name="G0" fmla="+- 0 0 0"/>
                  <a:gd name="G1" fmla="+- 5334 0 0"/>
                  <a:gd name="G2" fmla="+- 21600 0 0"/>
                  <a:gd name="T0" fmla="*/ 20931 w 21600"/>
                  <a:gd name="T1" fmla="*/ 0 h 5334"/>
                  <a:gd name="T2" fmla="*/ 21600 w 21600"/>
                  <a:gd name="T3" fmla="*/ 5334 h 5334"/>
                  <a:gd name="T4" fmla="*/ 0 w 21600"/>
                  <a:gd name="T5" fmla="*/ 5334 h 5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5334" fill="none" extrusionOk="0">
                    <a:moveTo>
                      <a:pt x="20931" y="-1"/>
                    </a:moveTo>
                    <a:cubicBezTo>
                      <a:pt x="21375" y="1743"/>
                      <a:pt x="21600" y="3535"/>
                      <a:pt x="21600" y="5334"/>
                    </a:cubicBezTo>
                  </a:path>
                  <a:path w="21600" h="5334" stroke="0" extrusionOk="0">
                    <a:moveTo>
                      <a:pt x="20931" y="-1"/>
                    </a:moveTo>
                    <a:cubicBezTo>
                      <a:pt x="21375" y="1743"/>
                      <a:pt x="21600" y="3535"/>
                      <a:pt x="21600" y="5334"/>
                    </a:cubicBezTo>
                    <a:lnTo>
                      <a:pt x="0" y="5334"/>
                    </a:lnTo>
                    <a:close/>
                  </a:path>
                </a:pathLst>
              </a:custGeom>
              <a:noFill/>
              <a:ln w="28575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  <p:sp>
            <p:nvSpPr>
              <p:cNvPr id="57" name="Arc 142"/>
              <p:cNvSpPr>
                <a:spLocks noChangeAspect="1"/>
              </p:cNvSpPr>
              <p:nvPr/>
            </p:nvSpPr>
            <p:spPr bwMode="auto">
              <a:xfrm rot="21107603" flipH="1">
                <a:off x="323" y="4373"/>
                <a:ext cx="908" cy="199"/>
              </a:xfrm>
              <a:custGeom>
                <a:avLst/>
                <a:gdLst>
                  <a:gd name="G0" fmla="+- 0 0 0"/>
                  <a:gd name="G1" fmla="+- 5334 0 0"/>
                  <a:gd name="G2" fmla="+- 21600 0 0"/>
                  <a:gd name="T0" fmla="*/ 20931 w 21600"/>
                  <a:gd name="T1" fmla="*/ 0 h 5334"/>
                  <a:gd name="T2" fmla="*/ 21600 w 21600"/>
                  <a:gd name="T3" fmla="*/ 5334 h 5334"/>
                  <a:gd name="T4" fmla="*/ 0 w 21600"/>
                  <a:gd name="T5" fmla="*/ 5334 h 5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5334" fill="none" extrusionOk="0">
                    <a:moveTo>
                      <a:pt x="20931" y="-1"/>
                    </a:moveTo>
                    <a:cubicBezTo>
                      <a:pt x="21375" y="1743"/>
                      <a:pt x="21600" y="3535"/>
                      <a:pt x="21600" y="5334"/>
                    </a:cubicBezTo>
                  </a:path>
                  <a:path w="21600" h="5334" stroke="0" extrusionOk="0">
                    <a:moveTo>
                      <a:pt x="20931" y="-1"/>
                    </a:moveTo>
                    <a:cubicBezTo>
                      <a:pt x="21375" y="1743"/>
                      <a:pt x="21600" y="3535"/>
                      <a:pt x="21600" y="5334"/>
                    </a:cubicBezTo>
                    <a:lnTo>
                      <a:pt x="0" y="5334"/>
                    </a:lnTo>
                    <a:close/>
                  </a:path>
                </a:pathLst>
              </a:custGeom>
              <a:noFill/>
              <a:ln w="28575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</p:grpSp>
        <p:sp>
          <p:nvSpPr>
            <p:cNvPr id="58" name="Line 106"/>
            <p:cNvSpPr>
              <a:spLocks noChangeShapeType="1"/>
            </p:cNvSpPr>
            <p:nvPr/>
          </p:nvSpPr>
          <p:spPr bwMode="auto">
            <a:xfrm flipV="1">
              <a:off x="7652065" y="2256979"/>
              <a:ext cx="392261" cy="364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59" name="Oval 144"/>
            <p:cNvSpPr>
              <a:spLocks noChangeArrowheads="1"/>
            </p:cNvSpPr>
            <p:nvPr/>
          </p:nvSpPr>
          <p:spPr bwMode="auto">
            <a:xfrm rot="1384377" flipH="1">
              <a:off x="1474692" y="2375636"/>
              <a:ext cx="119000" cy="3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grpSp>
          <p:nvGrpSpPr>
            <p:cNvPr id="60" name="Group 145"/>
            <p:cNvGrpSpPr>
              <a:grpSpLocks/>
            </p:cNvGrpSpPr>
            <p:nvPr/>
          </p:nvGrpSpPr>
          <p:grpSpPr bwMode="auto">
            <a:xfrm flipH="1">
              <a:off x="4449650" y="2853947"/>
              <a:ext cx="1467673" cy="321054"/>
              <a:chOff x="760" y="4320"/>
              <a:chExt cx="1184" cy="259"/>
            </a:xfrm>
          </p:grpSpPr>
          <p:sp>
            <p:nvSpPr>
              <p:cNvPr id="61" name="Arc 146"/>
              <p:cNvSpPr>
                <a:spLocks noChangeAspect="1"/>
              </p:cNvSpPr>
              <p:nvPr/>
            </p:nvSpPr>
            <p:spPr bwMode="auto">
              <a:xfrm rot="21107603" flipH="1">
                <a:off x="760" y="4320"/>
                <a:ext cx="1179" cy="259"/>
              </a:xfrm>
              <a:custGeom>
                <a:avLst/>
                <a:gdLst>
                  <a:gd name="G0" fmla="+- 0 0 0"/>
                  <a:gd name="G1" fmla="+- 5334 0 0"/>
                  <a:gd name="G2" fmla="+- 21600 0 0"/>
                  <a:gd name="T0" fmla="*/ 20931 w 21600"/>
                  <a:gd name="T1" fmla="*/ 0 h 5334"/>
                  <a:gd name="T2" fmla="*/ 21600 w 21600"/>
                  <a:gd name="T3" fmla="*/ 5334 h 5334"/>
                  <a:gd name="T4" fmla="*/ 0 w 21600"/>
                  <a:gd name="T5" fmla="*/ 5334 h 5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5334" fill="none" extrusionOk="0">
                    <a:moveTo>
                      <a:pt x="20931" y="-1"/>
                    </a:moveTo>
                    <a:cubicBezTo>
                      <a:pt x="21375" y="1743"/>
                      <a:pt x="21600" y="3535"/>
                      <a:pt x="21600" y="5334"/>
                    </a:cubicBezTo>
                  </a:path>
                  <a:path w="21600" h="5334" stroke="0" extrusionOk="0">
                    <a:moveTo>
                      <a:pt x="20931" y="-1"/>
                    </a:moveTo>
                    <a:cubicBezTo>
                      <a:pt x="21375" y="1743"/>
                      <a:pt x="21600" y="3535"/>
                      <a:pt x="21600" y="5334"/>
                    </a:cubicBezTo>
                    <a:lnTo>
                      <a:pt x="0" y="5334"/>
                    </a:lnTo>
                    <a:close/>
                  </a:path>
                </a:pathLst>
              </a:custGeom>
              <a:noFill/>
              <a:ln w="28575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  <p:sp>
            <p:nvSpPr>
              <p:cNvPr id="62" name="Arc 147"/>
              <p:cNvSpPr>
                <a:spLocks noChangeAspect="1"/>
              </p:cNvSpPr>
              <p:nvPr/>
            </p:nvSpPr>
            <p:spPr bwMode="auto">
              <a:xfrm rot="21107603" flipH="1">
                <a:off x="901" y="4341"/>
                <a:ext cx="1043" cy="229"/>
              </a:xfrm>
              <a:custGeom>
                <a:avLst/>
                <a:gdLst>
                  <a:gd name="G0" fmla="+- 0 0 0"/>
                  <a:gd name="G1" fmla="+- 5334 0 0"/>
                  <a:gd name="G2" fmla="+- 21600 0 0"/>
                  <a:gd name="T0" fmla="*/ 20931 w 21600"/>
                  <a:gd name="T1" fmla="*/ 0 h 5334"/>
                  <a:gd name="T2" fmla="*/ 21600 w 21600"/>
                  <a:gd name="T3" fmla="*/ 5334 h 5334"/>
                  <a:gd name="T4" fmla="*/ 0 w 21600"/>
                  <a:gd name="T5" fmla="*/ 5334 h 5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5334" fill="none" extrusionOk="0">
                    <a:moveTo>
                      <a:pt x="20931" y="-1"/>
                    </a:moveTo>
                    <a:cubicBezTo>
                      <a:pt x="21375" y="1743"/>
                      <a:pt x="21600" y="3535"/>
                      <a:pt x="21600" y="5334"/>
                    </a:cubicBezTo>
                  </a:path>
                  <a:path w="21600" h="5334" stroke="0" extrusionOk="0">
                    <a:moveTo>
                      <a:pt x="20931" y="-1"/>
                    </a:moveTo>
                    <a:cubicBezTo>
                      <a:pt x="21375" y="1743"/>
                      <a:pt x="21600" y="3535"/>
                      <a:pt x="21600" y="5334"/>
                    </a:cubicBezTo>
                    <a:lnTo>
                      <a:pt x="0" y="5334"/>
                    </a:lnTo>
                    <a:close/>
                  </a:path>
                </a:pathLst>
              </a:custGeom>
              <a:noFill/>
              <a:ln w="28575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  <p:sp>
            <p:nvSpPr>
              <p:cNvPr id="63" name="Arc 148"/>
              <p:cNvSpPr>
                <a:spLocks noChangeAspect="1"/>
              </p:cNvSpPr>
              <p:nvPr/>
            </p:nvSpPr>
            <p:spPr bwMode="auto">
              <a:xfrm rot="21107603" flipH="1">
                <a:off x="1036" y="4373"/>
                <a:ext cx="908" cy="199"/>
              </a:xfrm>
              <a:custGeom>
                <a:avLst/>
                <a:gdLst>
                  <a:gd name="G0" fmla="+- 0 0 0"/>
                  <a:gd name="G1" fmla="+- 5334 0 0"/>
                  <a:gd name="G2" fmla="+- 21600 0 0"/>
                  <a:gd name="T0" fmla="*/ 20931 w 21600"/>
                  <a:gd name="T1" fmla="*/ 0 h 5334"/>
                  <a:gd name="T2" fmla="*/ 21600 w 21600"/>
                  <a:gd name="T3" fmla="*/ 5334 h 5334"/>
                  <a:gd name="T4" fmla="*/ 0 w 21600"/>
                  <a:gd name="T5" fmla="*/ 5334 h 5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5334" fill="none" extrusionOk="0">
                    <a:moveTo>
                      <a:pt x="20931" y="-1"/>
                    </a:moveTo>
                    <a:cubicBezTo>
                      <a:pt x="21375" y="1743"/>
                      <a:pt x="21600" y="3535"/>
                      <a:pt x="21600" y="5334"/>
                    </a:cubicBezTo>
                  </a:path>
                  <a:path w="21600" h="5334" stroke="0" extrusionOk="0">
                    <a:moveTo>
                      <a:pt x="20931" y="-1"/>
                    </a:moveTo>
                    <a:cubicBezTo>
                      <a:pt x="21375" y="1743"/>
                      <a:pt x="21600" y="3535"/>
                      <a:pt x="21600" y="5334"/>
                    </a:cubicBezTo>
                    <a:lnTo>
                      <a:pt x="0" y="5334"/>
                    </a:lnTo>
                    <a:close/>
                  </a:path>
                </a:pathLst>
              </a:custGeom>
              <a:noFill/>
              <a:ln w="28575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</p:grpSp>
        <p:sp>
          <p:nvSpPr>
            <p:cNvPr id="64" name="Text Box 149"/>
            <p:cNvSpPr txBox="1">
              <a:spLocks noChangeArrowheads="1"/>
            </p:cNvSpPr>
            <p:nvPr/>
          </p:nvSpPr>
          <p:spPr bwMode="auto">
            <a:xfrm flipH="1">
              <a:off x="4906477" y="3414966"/>
              <a:ext cx="1044804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ja-JP" dirty="0" smtClean="0"/>
                <a:t>Cornea</a:t>
              </a:r>
              <a:endParaRPr lang="en-US" altLang="ja-JP" dirty="0"/>
            </a:p>
          </p:txBody>
        </p:sp>
        <p:sp>
          <p:nvSpPr>
            <p:cNvPr id="65" name="Text Box 150"/>
            <p:cNvSpPr txBox="1">
              <a:spLocks noChangeArrowheads="1"/>
            </p:cNvSpPr>
            <p:nvPr/>
          </p:nvSpPr>
          <p:spPr bwMode="auto">
            <a:xfrm flipH="1">
              <a:off x="7945030" y="2117681"/>
              <a:ext cx="1018322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ja-JP" dirty="0" smtClean="0"/>
                <a:t>Retina</a:t>
              </a:r>
              <a:endParaRPr lang="en-US" altLang="ja-JP" dirty="0"/>
            </a:p>
          </p:txBody>
        </p:sp>
        <p:sp>
          <p:nvSpPr>
            <p:cNvPr id="66" name="Text Box 151"/>
            <p:cNvSpPr txBox="1">
              <a:spLocks noChangeArrowheads="1"/>
            </p:cNvSpPr>
            <p:nvPr/>
          </p:nvSpPr>
          <p:spPr bwMode="auto">
            <a:xfrm flipH="1">
              <a:off x="-92187" y="2827501"/>
              <a:ext cx="343786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ja-JP" sz="2000" b="1" dirty="0" smtClean="0">
                  <a:solidFill>
                    <a:srgbClr val="FF3300"/>
                  </a:solidFill>
                </a:rPr>
                <a:t>Evaluated bokeh</a:t>
              </a:r>
              <a:endParaRPr lang="en-US" altLang="ja-JP" sz="2000" b="1" dirty="0">
                <a:solidFill>
                  <a:srgbClr val="FF3300"/>
                </a:solidFill>
              </a:endParaRPr>
            </a:p>
          </p:txBody>
        </p:sp>
        <p:sp>
          <p:nvSpPr>
            <p:cNvPr id="68" name="Text Box 154"/>
            <p:cNvSpPr txBox="1">
              <a:spLocks noChangeArrowheads="1"/>
            </p:cNvSpPr>
            <p:nvPr/>
          </p:nvSpPr>
          <p:spPr bwMode="auto">
            <a:xfrm flipH="1">
              <a:off x="5456608" y="3781425"/>
              <a:ext cx="898701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ja-JP" dirty="0" smtClean="0"/>
                <a:t>Pupil</a:t>
              </a:r>
              <a:endParaRPr lang="en-US" altLang="ja-JP" dirty="0"/>
            </a:p>
          </p:txBody>
        </p:sp>
        <p:sp>
          <p:nvSpPr>
            <p:cNvPr id="69" name="Line 155"/>
            <p:cNvSpPr>
              <a:spLocks noChangeShapeType="1"/>
            </p:cNvSpPr>
            <p:nvPr/>
          </p:nvSpPr>
          <p:spPr bwMode="auto">
            <a:xfrm flipV="1">
              <a:off x="6009542" y="3328826"/>
              <a:ext cx="379934" cy="425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75" name="Line 123"/>
            <p:cNvSpPr>
              <a:spLocks noChangeShapeType="1"/>
            </p:cNvSpPr>
            <p:nvPr/>
          </p:nvSpPr>
          <p:spPr bwMode="auto">
            <a:xfrm flipH="1" flipV="1">
              <a:off x="5125088" y="2773751"/>
              <a:ext cx="413496" cy="2303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76" name="Line 123"/>
            <p:cNvSpPr>
              <a:spLocks noChangeShapeType="1"/>
            </p:cNvSpPr>
            <p:nvPr/>
          </p:nvSpPr>
          <p:spPr bwMode="auto">
            <a:xfrm flipH="1" flipV="1">
              <a:off x="5792526" y="2592861"/>
              <a:ext cx="1125567" cy="3999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77" name="Text Box 122"/>
            <p:cNvSpPr txBox="1">
              <a:spLocks noChangeArrowheads="1"/>
            </p:cNvSpPr>
            <p:nvPr/>
          </p:nvSpPr>
          <p:spPr bwMode="auto">
            <a:xfrm flipH="1">
              <a:off x="1349286" y="3325753"/>
              <a:ext cx="1488969" cy="535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ja-JP" sz="1600" dirty="0" smtClean="0"/>
                <a:t>Object space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ja-JP" sz="1600" dirty="0" smtClean="0"/>
                <a:t>(View volume)</a:t>
              </a:r>
              <a:endParaRPr lang="en-US" altLang="ja-JP" sz="1600" dirty="0"/>
            </a:p>
          </p:txBody>
        </p:sp>
        <p:sp>
          <p:nvSpPr>
            <p:cNvPr id="80" name="Line 62"/>
            <p:cNvSpPr>
              <a:spLocks noChangeShapeType="1"/>
            </p:cNvSpPr>
            <p:nvPr/>
          </p:nvSpPr>
          <p:spPr bwMode="auto">
            <a:xfrm flipV="1">
              <a:off x="3956404" y="2808324"/>
              <a:ext cx="578838" cy="355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84" name="Text Box 149"/>
            <p:cNvSpPr txBox="1">
              <a:spLocks noChangeArrowheads="1"/>
            </p:cNvSpPr>
            <p:nvPr/>
          </p:nvSpPr>
          <p:spPr bwMode="auto">
            <a:xfrm flipH="1">
              <a:off x="3876721" y="3624029"/>
              <a:ext cx="1044804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ja-JP" dirty="0" smtClean="0"/>
                <a:t>Eyeball</a:t>
              </a:r>
              <a:endParaRPr lang="en-US" altLang="ja-JP" dirty="0"/>
            </a:p>
          </p:txBody>
        </p:sp>
        <p:sp>
          <p:nvSpPr>
            <p:cNvPr id="85" name="Text Box 150"/>
            <p:cNvSpPr txBox="1">
              <a:spLocks noChangeArrowheads="1"/>
            </p:cNvSpPr>
            <p:nvPr/>
          </p:nvSpPr>
          <p:spPr bwMode="auto">
            <a:xfrm flipH="1">
              <a:off x="7712937" y="3340986"/>
              <a:ext cx="1469042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ja-JP" sz="2000" dirty="0" smtClean="0"/>
                <a:t>Central fovea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ja-JP" sz="2000" dirty="0" smtClean="0"/>
                <a:t>(Wave source)</a:t>
              </a:r>
              <a:endParaRPr lang="en-US" altLang="ja-JP" sz="2000" dirty="0"/>
            </a:p>
          </p:txBody>
        </p:sp>
        <p:sp>
          <p:nvSpPr>
            <p:cNvPr id="86" name="Line 106"/>
            <p:cNvSpPr>
              <a:spLocks noChangeShapeType="1"/>
            </p:cNvSpPr>
            <p:nvPr/>
          </p:nvSpPr>
          <p:spPr bwMode="auto">
            <a:xfrm>
              <a:off x="7910451" y="3129872"/>
              <a:ext cx="414643" cy="2240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70" name="Oval 37"/>
            <p:cNvSpPr>
              <a:spLocks noChangeArrowheads="1"/>
            </p:cNvSpPr>
            <p:nvPr/>
          </p:nvSpPr>
          <p:spPr bwMode="auto">
            <a:xfrm>
              <a:off x="7842356" y="3084594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71" name="Oval 144"/>
            <p:cNvSpPr>
              <a:spLocks noChangeArrowheads="1"/>
            </p:cNvSpPr>
            <p:nvPr/>
          </p:nvSpPr>
          <p:spPr bwMode="auto">
            <a:xfrm rot="1384377" flipH="1">
              <a:off x="1753865" y="2484538"/>
              <a:ext cx="119000" cy="26899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72" name="Oval 144"/>
            <p:cNvSpPr>
              <a:spLocks noChangeArrowheads="1"/>
            </p:cNvSpPr>
            <p:nvPr/>
          </p:nvSpPr>
          <p:spPr bwMode="auto">
            <a:xfrm rot="1384377" flipH="1">
              <a:off x="2028983" y="2584763"/>
              <a:ext cx="108000" cy="21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78" name="Oval 144"/>
            <p:cNvSpPr>
              <a:spLocks noChangeArrowheads="1"/>
            </p:cNvSpPr>
            <p:nvPr/>
          </p:nvSpPr>
          <p:spPr bwMode="auto">
            <a:xfrm rot="1384377" flipH="1">
              <a:off x="2292362" y="2681925"/>
              <a:ext cx="90000" cy="144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67" name="Oval 144"/>
            <p:cNvSpPr>
              <a:spLocks noChangeArrowheads="1"/>
            </p:cNvSpPr>
            <p:nvPr/>
          </p:nvSpPr>
          <p:spPr bwMode="auto">
            <a:xfrm rot="8072839" flipH="1">
              <a:off x="2511507" y="2752802"/>
              <a:ext cx="72000" cy="1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79" name="Oval 144"/>
            <p:cNvSpPr>
              <a:spLocks noChangeArrowheads="1"/>
            </p:cNvSpPr>
            <p:nvPr/>
          </p:nvSpPr>
          <p:spPr bwMode="auto">
            <a:xfrm rot="8204367" flipH="1">
              <a:off x="2753040" y="2768724"/>
              <a:ext cx="90000" cy="21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87" name="Oval 144"/>
            <p:cNvSpPr>
              <a:spLocks noChangeArrowheads="1"/>
            </p:cNvSpPr>
            <p:nvPr/>
          </p:nvSpPr>
          <p:spPr bwMode="auto">
            <a:xfrm rot="8448296" flipH="1">
              <a:off x="3012045" y="2813689"/>
              <a:ext cx="108000" cy="252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1656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Descriptions of a Wavefront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0"/>
                <a:ext cx="5397241" cy="3394075"/>
              </a:xfrm>
            </p:spPr>
            <p:txBody>
              <a:bodyPr/>
              <a:lstStyle/>
              <a:p>
                <a:r>
                  <a:rPr lang="en-US" altLang="ja-JP" sz="2800" dirty="0" smtClean="0"/>
                  <a:t>Normal vector </a:t>
                </a:r>
                <a14:m>
                  <m:oMath xmlns:m="http://schemas.openxmlformats.org/officeDocument/2006/math">
                    <m:r>
                      <a:rPr lang="en-US" altLang="ja-JP" sz="2800" b="1" i="0" smtClean="0">
                        <a:latin typeface="Cambria Math" panose="02040503050406030204" pitchFamily="18" charset="0"/>
                      </a:rPr>
                      <m:t>𝐍</m:t>
                    </m:r>
                  </m:oMath>
                </a14:m>
                <a:endParaRPr lang="en-US" altLang="ja-JP" sz="2800" dirty="0" smtClean="0"/>
              </a:p>
              <a:p>
                <a:r>
                  <a:rPr lang="en-US" altLang="ja-JP" sz="2800" dirty="0" smtClean="0"/>
                  <a:t>Principal curvatures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800" dirty="0" smtClean="0"/>
                  <a:t> and</a:t>
                </a:r>
                <a:r>
                  <a:rPr lang="ja-JP" alt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en-US" sz="2800" dirty="0"/>
                  <a:t>　</a:t>
                </a:r>
              </a:p>
              <a:p>
                <a:r>
                  <a:rPr lang="en-US" altLang="ja-JP" sz="2800" dirty="0"/>
                  <a:t>Principal </a:t>
                </a:r>
                <a:r>
                  <a:rPr lang="en-US" altLang="ja-JP" sz="2800" dirty="0" smtClean="0"/>
                  <a:t>directions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800" dirty="0" smtClean="0"/>
                  <a:t> and</a:t>
                </a:r>
                <a:r>
                  <a:rPr lang="ja-JP" alt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en-US" sz="2800" dirty="0"/>
                  <a:t>　　</a:t>
                </a:r>
              </a:p>
              <a:p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0"/>
                <a:ext cx="5397241" cy="3394075"/>
              </a:xfrm>
              <a:blipFill rotWithShape="0">
                <a:blip r:embed="rId3"/>
                <a:stretch>
                  <a:fillRect l="-2034" t="-19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002141" y="2764481"/>
            <a:ext cx="285472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 err="1">
                <a:solidFill>
                  <a:srgbClr val="000000"/>
                </a:solidFill>
                <a:latin typeface="Courier New" panose="02070309020205020404" pitchFamily="49" charset="0"/>
              </a:rPr>
              <a:t>typedef</a:t>
            </a:r>
            <a:r>
              <a:rPr lang="en-US" altLang="ja-JP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ja-JP" dirty="0">
                <a:solidFill>
                  <a:srgbClr val="000000"/>
                </a:solidFill>
                <a:latin typeface="Courier New" panose="02070309020205020404" pitchFamily="49" charset="0"/>
              </a:rPr>
              <a:t> {</a:t>
            </a:r>
          </a:p>
          <a:p>
            <a:r>
              <a:rPr lang="en-US" altLang="ja-JP" dirty="0">
                <a:solidFill>
                  <a:srgbClr val="000000"/>
                </a:solidFill>
                <a:latin typeface="Courier New" panose="02070309020205020404" pitchFamily="49" charset="0"/>
              </a:rPr>
              <a:t>	Vec3f N;</a:t>
            </a:r>
          </a:p>
          <a:p>
            <a:r>
              <a:rPr lang="en-US" altLang="ja-JP" dirty="0">
                <a:solidFill>
                  <a:srgbClr val="000000"/>
                </a:solidFill>
                <a:latin typeface="Courier New" panose="02070309020205020404" pitchFamily="49" charset="0"/>
              </a:rPr>
              <a:t>	float k1;</a:t>
            </a:r>
          </a:p>
          <a:p>
            <a:r>
              <a:rPr lang="en-US" altLang="ja-JP" dirty="0">
                <a:solidFill>
                  <a:srgbClr val="000000"/>
                </a:solidFill>
                <a:latin typeface="Courier New" panose="02070309020205020404" pitchFamily="49" charset="0"/>
              </a:rPr>
              <a:t>	float k2;</a:t>
            </a:r>
          </a:p>
          <a:p>
            <a:r>
              <a:rPr lang="en-US" altLang="ja-JP" dirty="0">
                <a:solidFill>
                  <a:srgbClr val="000000"/>
                </a:solidFill>
                <a:latin typeface="Courier New" panose="02070309020205020404" pitchFamily="49" charset="0"/>
              </a:rPr>
              <a:t>	Vec3f e1;</a:t>
            </a:r>
          </a:p>
          <a:p>
            <a:r>
              <a:rPr lang="en-US" altLang="ja-JP" dirty="0">
                <a:solidFill>
                  <a:srgbClr val="000000"/>
                </a:solidFill>
                <a:latin typeface="Courier New" panose="02070309020205020404" pitchFamily="49" charset="0"/>
              </a:rPr>
              <a:t>	Vec3f e2;</a:t>
            </a:r>
          </a:p>
          <a:p>
            <a:r>
              <a:rPr lang="en-US" altLang="ja-JP" dirty="0">
                <a:solidFill>
                  <a:srgbClr val="000000"/>
                </a:solidFill>
                <a:latin typeface="Courier New" panose="02070309020205020404" pitchFamily="49" charset="0"/>
              </a:rPr>
              <a:t>} Wavefront;</a:t>
            </a:r>
          </a:p>
        </p:txBody>
      </p:sp>
      <p:grpSp>
        <p:nvGrpSpPr>
          <p:cNvPr id="24" name="グループ化 23"/>
          <p:cNvGrpSpPr/>
          <p:nvPr/>
        </p:nvGrpSpPr>
        <p:grpSpPr>
          <a:xfrm>
            <a:off x="4837050" y="1362718"/>
            <a:ext cx="3870207" cy="2486449"/>
            <a:chOff x="4636119" y="1436345"/>
            <a:chExt cx="3870207" cy="2486449"/>
          </a:xfrm>
        </p:grpSpPr>
        <p:sp>
          <p:nvSpPr>
            <p:cNvPr id="5" name="Freeform 21"/>
            <p:cNvSpPr>
              <a:spLocks/>
            </p:cNvSpPr>
            <p:nvPr/>
          </p:nvSpPr>
          <p:spPr bwMode="auto">
            <a:xfrm>
              <a:off x="5936429" y="2157391"/>
              <a:ext cx="2455699" cy="1529665"/>
            </a:xfrm>
            <a:custGeom>
              <a:avLst/>
              <a:gdLst>
                <a:gd name="T0" fmla="*/ 0 w 2087"/>
                <a:gd name="T1" fmla="*/ 0 h 1300"/>
                <a:gd name="T2" fmla="*/ 2087 w 2087"/>
                <a:gd name="T3" fmla="*/ 130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87" h="1300">
                  <a:moveTo>
                    <a:pt x="0" y="0"/>
                  </a:moveTo>
                  <a:lnTo>
                    <a:pt x="2087" y="1300"/>
                  </a:lnTo>
                </a:path>
              </a:pathLst>
            </a:custGeom>
            <a:noFill/>
            <a:ln w="9525">
              <a:solidFill>
                <a:srgbClr val="FF33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 rot="5918531">
              <a:off x="6738326" y="2443909"/>
              <a:ext cx="1067235" cy="10684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Arc 19"/>
            <p:cNvSpPr>
              <a:spLocks/>
            </p:cNvSpPr>
            <p:nvPr/>
          </p:nvSpPr>
          <p:spPr bwMode="auto">
            <a:xfrm rot="1917212">
              <a:off x="5497533" y="1677312"/>
              <a:ext cx="2293320" cy="2196833"/>
            </a:xfrm>
            <a:custGeom>
              <a:avLst/>
              <a:gdLst>
                <a:gd name="G0" fmla="+- 0 0 0"/>
                <a:gd name="G1" fmla="+- 17424 0 0"/>
                <a:gd name="G2" fmla="+- 21600 0 0"/>
                <a:gd name="T0" fmla="*/ 12766 w 21600"/>
                <a:gd name="T1" fmla="*/ 0 h 20685"/>
                <a:gd name="T2" fmla="*/ 21352 w 21600"/>
                <a:gd name="T3" fmla="*/ 20685 h 20685"/>
                <a:gd name="T4" fmla="*/ 0 w 21600"/>
                <a:gd name="T5" fmla="*/ 17424 h 20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685" fill="none" extrusionOk="0">
                  <a:moveTo>
                    <a:pt x="12765" y="0"/>
                  </a:moveTo>
                  <a:cubicBezTo>
                    <a:pt x="18318" y="4068"/>
                    <a:pt x="21600" y="10540"/>
                    <a:pt x="21600" y="17424"/>
                  </a:cubicBezTo>
                  <a:cubicBezTo>
                    <a:pt x="21600" y="18515"/>
                    <a:pt x="21517" y="19605"/>
                    <a:pt x="21352" y="20685"/>
                  </a:cubicBezTo>
                </a:path>
                <a:path w="21600" h="20685" stroke="0" extrusionOk="0">
                  <a:moveTo>
                    <a:pt x="12765" y="0"/>
                  </a:moveTo>
                  <a:cubicBezTo>
                    <a:pt x="18318" y="4068"/>
                    <a:pt x="21600" y="10540"/>
                    <a:pt x="21600" y="17424"/>
                  </a:cubicBezTo>
                  <a:cubicBezTo>
                    <a:pt x="21600" y="18515"/>
                    <a:pt x="21517" y="19605"/>
                    <a:pt x="21352" y="20685"/>
                  </a:cubicBezTo>
                  <a:lnTo>
                    <a:pt x="0" y="17424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636119" y="3168677"/>
                  <a:ext cx="1991379" cy="7541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400" dirty="0" smtClean="0"/>
                    <a:t>radius =</a:t>
                  </a:r>
                  <a14:m>
                    <m:oMath xmlns:m="http://schemas.openxmlformats.org/officeDocument/2006/math">
                      <m: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altLang="ja-JP" sz="2400" dirty="0"/>
                </a:p>
              </p:txBody>
            </p:sp>
          </mc:Choice>
          <mc:Fallback xmlns="">
            <p:sp>
              <p:nvSpPr>
                <p:cNvPr id="14" name="Text 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36119" y="3168677"/>
                  <a:ext cx="1991379" cy="7541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8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 rot="18985991">
              <a:off x="7484920" y="2936344"/>
              <a:ext cx="427129" cy="160026"/>
            </a:xfrm>
            <a:prstGeom prst="rightArrow">
              <a:avLst>
                <a:gd name="adj1" fmla="val 31870"/>
                <a:gd name="adj2" fmla="val 6691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AutoShape 28"/>
            <p:cNvSpPr>
              <a:spLocks noChangeArrowheads="1"/>
            </p:cNvSpPr>
            <p:nvPr/>
          </p:nvSpPr>
          <p:spPr bwMode="auto">
            <a:xfrm rot="16584198">
              <a:off x="7353722" y="2867509"/>
              <a:ext cx="427129" cy="160026"/>
            </a:xfrm>
            <a:prstGeom prst="rightArrow">
              <a:avLst>
                <a:gd name="adj1" fmla="val 31870"/>
                <a:gd name="adj2" fmla="val 6691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AutoShape 29"/>
            <p:cNvSpPr>
              <a:spLocks noChangeArrowheads="1"/>
            </p:cNvSpPr>
            <p:nvPr/>
          </p:nvSpPr>
          <p:spPr bwMode="auto">
            <a:xfrm rot="1798583">
              <a:off x="7508453" y="3189326"/>
              <a:ext cx="427129" cy="160026"/>
            </a:xfrm>
            <a:prstGeom prst="rightArrow">
              <a:avLst>
                <a:gd name="adj1" fmla="val 31870"/>
                <a:gd name="adj2" fmla="val 6691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Text Box 37"/>
            <p:cNvSpPr txBox="1">
              <a:spLocks noChangeArrowheads="1"/>
            </p:cNvSpPr>
            <p:nvPr/>
          </p:nvSpPr>
          <p:spPr bwMode="auto">
            <a:xfrm rot="1929143">
              <a:off x="5664926" y="2441523"/>
              <a:ext cx="143500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dirty="0"/>
                <a:t>light path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6398677" y="1436345"/>
                  <a:ext cx="1991379" cy="7541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400" dirty="0" smtClean="0"/>
                    <a:t>radius =</a:t>
                  </a:r>
                  <a14:m>
                    <m:oMath xmlns:m="http://schemas.openxmlformats.org/officeDocument/2006/math">
                      <m: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altLang="ja-JP" sz="2400" dirty="0"/>
                </a:p>
              </p:txBody>
            </p:sp>
          </mc:Choice>
          <mc:Fallback xmlns="">
            <p:sp>
              <p:nvSpPr>
                <p:cNvPr id="20" name="Text 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98677" y="1436345"/>
                  <a:ext cx="1991379" cy="75411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9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7483707" y="3303669"/>
                  <a:ext cx="5325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oMath>
                    </m:oMathPara>
                  </a14:m>
                  <a:endParaRPr kumimoji="1" lang="ja-JP" altLang="en-US" sz="28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3707" y="3303669"/>
                  <a:ext cx="532518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7854737" y="2675276"/>
                  <a:ext cx="65158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kumimoji="1" lang="en-US" altLang="ja-JP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4737" y="2675276"/>
                  <a:ext cx="651589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7015219" y="2370284"/>
                  <a:ext cx="65158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kumimoji="1" lang="en-US" altLang="ja-JP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219" y="2370284"/>
                  <a:ext cx="651589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055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784976" cy="857250"/>
          </a:xfrm>
        </p:spPr>
        <p:txBody>
          <a:bodyPr/>
          <a:lstStyle/>
          <a:p>
            <a:r>
              <a:rPr kumimoji="1" lang="en-US" altLang="ja-JP" dirty="0" smtClean="0"/>
              <a:t>Wavefront Operation (1) Transfer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25365" y="1443688"/>
                <a:ext cx="2232248" cy="1709186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en-US" altLang="ja-JP" sz="280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65" y="1443688"/>
                <a:ext cx="2232248" cy="17091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69775" y="3354234"/>
                <a:ext cx="1573872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altLang="ja-JP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ar-AE" sz="28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p>
                          <m:r>
                            <a:rPr lang="ar-AE" altLang="ja-JP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 altLang="ja-JP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ar-AE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ar-A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AE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ar-AE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ar-AE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ar-AE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ar-AE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ar-AE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ar-AE" altLang="ja-JP" sz="2800" b="1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AE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ar-AE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ar-AE" altLang="ja-JP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ar-AE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ar-AE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ar-AE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ar-AE" altLang="ja-JP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sz="2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75" y="3354234"/>
                <a:ext cx="1573872" cy="13849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utoShape 83"/>
          <p:cNvSpPr>
            <a:spLocks/>
          </p:cNvSpPr>
          <p:nvPr/>
        </p:nvSpPr>
        <p:spPr bwMode="auto">
          <a:xfrm>
            <a:off x="2168266" y="3624087"/>
            <a:ext cx="127201" cy="933428"/>
          </a:xfrm>
          <a:prstGeom prst="rightBrace">
            <a:avLst>
              <a:gd name="adj1" fmla="val 611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" name="Text Box 84"/>
          <p:cNvSpPr txBox="1">
            <a:spLocks noChangeArrowheads="1"/>
          </p:cNvSpPr>
          <p:nvPr/>
        </p:nvSpPr>
        <p:spPr bwMode="auto">
          <a:xfrm>
            <a:off x="2395506" y="3858162"/>
            <a:ext cx="1065305" cy="26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/>
              <a:t>unchanged</a:t>
            </a:r>
          </a:p>
        </p:txBody>
      </p:sp>
      <p:grpSp>
        <p:nvGrpSpPr>
          <p:cNvPr id="78" name="グループ化 77"/>
          <p:cNvGrpSpPr/>
          <p:nvPr/>
        </p:nvGrpSpPr>
        <p:grpSpPr>
          <a:xfrm>
            <a:off x="3608401" y="1131590"/>
            <a:ext cx="5013035" cy="3298017"/>
            <a:chOff x="3741759" y="1057227"/>
            <a:chExt cx="5013035" cy="3298017"/>
          </a:xfrm>
        </p:grpSpPr>
        <p:sp>
          <p:nvSpPr>
            <p:cNvPr id="35" name="Arc 50"/>
            <p:cNvSpPr>
              <a:spLocks/>
            </p:cNvSpPr>
            <p:nvPr/>
          </p:nvSpPr>
          <p:spPr bwMode="auto">
            <a:xfrm rot="1917212">
              <a:off x="5299772" y="1203598"/>
              <a:ext cx="2798413" cy="2136222"/>
            </a:xfrm>
            <a:custGeom>
              <a:avLst/>
              <a:gdLst>
                <a:gd name="G0" fmla="+- 0 0 0"/>
                <a:gd name="G1" fmla="+- 16478 0 0"/>
                <a:gd name="G2" fmla="+- 21600 0 0"/>
                <a:gd name="T0" fmla="*/ 13965 w 21600"/>
                <a:gd name="T1" fmla="*/ 0 h 16478"/>
                <a:gd name="T2" fmla="*/ 21600 w 21600"/>
                <a:gd name="T3" fmla="*/ 16478 h 16478"/>
                <a:gd name="T4" fmla="*/ 0 w 21600"/>
                <a:gd name="T5" fmla="*/ 16478 h 16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478" fill="none" extrusionOk="0">
                  <a:moveTo>
                    <a:pt x="13965" y="-1"/>
                  </a:moveTo>
                  <a:cubicBezTo>
                    <a:pt x="18807" y="4103"/>
                    <a:pt x="21600" y="10130"/>
                    <a:pt x="21600" y="16478"/>
                  </a:cubicBezTo>
                </a:path>
                <a:path w="21600" h="16478" stroke="0" extrusionOk="0">
                  <a:moveTo>
                    <a:pt x="13965" y="-1"/>
                  </a:moveTo>
                  <a:cubicBezTo>
                    <a:pt x="18807" y="4103"/>
                    <a:pt x="21600" y="10130"/>
                    <a:pt x="21600" y="16478"/>
                  </a:cubicBezTo>
                  <a:lnTo>
                    <a:pt x="0" y="16478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Arc 13"/>
            <p:cNvSpPr>
              <a:spLocks/>
            </p:cNvSpPr>
            <p:nvPr/>
          </p:nvSpPr>
          <p:spPr bwMode="auto">
            <a:xfrm rot="1917212">
              <a:off x="4918171" y="1266263"/>
              <a:ext cx="1822897" cy="1391724"/>
            </a:xfrm>
            <a:custGeom>
              <a:avLst/>
              <a:gdLst>
                <a:gd name="G0" fmla="+- 0 0 0"/>
                <a:gd name="G1" fmla="+- 16478 0 0"/>
                <a:gd name="G2" fmla="+- 21600 0 0"/>
                <a:gd name="T0" fmla="*/ 13965 w 21600"/>
                <a:gd name="T1" fmla="*/ 0 h 16478"/>
                <a:gd name="T2" fmla="*/ 21600 w 21600"/>
                <a:gd name="T3" fmla="*/ 16478 h 16478"/>
                <a:gd name="T4" fmla="*/ 0 w 21600"/>
                <a:gd name="T5" fmla="*/ 16478 h 16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478" fill="none" extrusionOk="0">
                  <a:moveTo>
                    <a:pt x="13965" y="-1"/>
                  </a:moveTo>
                  <a:cubicBezTo>
                    <a:pt x="18807" y="4103"/>
                    <a:pt x="21600" y="10130"/>
                    <a:pt x="21600" y="16478"/>
                  </a:cubicBezTo>
                </a:path>
                <a:path w="21600" h="16478" stroke="0" extrusionOk="0">
                  <a:moveTo>
                    <a:pt x="13965" y="-1"/>
                  </a:moveTo>
                  <a:cubicBezTo>
                    <a:pt x="18807" y="4103"/>
                    <a:pt x="21600" y="10130"/>
                    <a:pt x="21600" y="16478"/>
                  </a:cubicBezTo>
                  <a:lnTo>
                    <a:pt x="0" y="16478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5597197" y="1807801"/>
              <a:ext cx="2969573" cy="179577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Arc 12"/>
            <p:cNvSpPr>
              <a:spLocks/>
            </p:cNvSpPr>
            <p:nvPr/>
          </p:nvSpPr>
          <p:spPr bwMode="auto">
            <a:xfrm rot="5918531">
              <a:off x="5852066" y="1782080"/>
              <a:ext cx="848316" cy="84925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AutoShape 21"/>
            <p:cNvSpPr>
              <a:spLocks noChangeArrowheads="1"/>
            </p:cNvSpPr>
            <p:nvPr/>
          </p:nvSpPr>
          <p:spPr bwMode="auto">
            <a:xfrm rot="18985991">
              <a:off x="6445513" y="2173502"/>
              <a:ext cx="339514" cy="127201"/>
            </a:xfrm>
            <a:prstGeom prst="rightArrow">
              <a:avLst>
                <a:gd name="adj1" fmla="val 31870"/>
                <a:gd name="adj2" fmla="val 6691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" name="AutoShape 22"/>
            <p:cNvSpPr>
              <a:spLocks noChangeArrowheads="1"/>
            </p:cNvSpPr>
            <p:nvPr/>
          </p:nvSpPr>
          <p:spPr bwMode="auto">
            <a:xfrm rot="16584198">
              <a:off x="6341227" y="2118788"/>
              <a:ext cx="339514" cy="127201"/>
            </a:xfrm>
            <a:prstGeom prst="rightArrow">
              <a:avLst>
                <a:gd name="adj1" fmla="val 31870"/>
                <a:gd name="adj2" fmla="val 6691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auto">
            <a:xfrm rot="1798583">
              <a:off x="6464219" y="2374592"/>
              <a:ext cx="339514" cy="127201"/>
            </a:xfrm>
            <a:prstGeom prst="rightArrow">
              <a:avLst>
                <a:gd name="adj1" fmla="val 31870"/>
                <a:gd name="adj2" fmla="val 6691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" name="Arc 49"/>
            <p:cNvSpPr>
              <a:spLocks/>
            </p:cNvSpPr>
            <p:nvPr/>
          </p:nvSpPr>
          <p:spPr bwMode="auto">
            <a:xfrm rot="5918531">
              <a:off x="6233200" y="2024790"/>
              <a:ext cx="1738720" cy="17405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" name="AutoShape 56"/>
            <p:cNvSpPr>
              <a:spLocks noChangeArrowheads="1"/>
            </p:cNvSpPr>
            <p:nvPr/>
          </p:nvSpPr>
          <p:spPr bwMode="auto">
            <a:xfrm rot="18985991">
              <a:off x="7633342" y="2889941"/>
              <a:ext cx="339514" cy="127201"/>
            </a:xfrm>
            <a:prstGeom prst="rightArrow">
              <a:avLst>
                <a:gd name="adj1" fmla="val 31870"/>
                <a:gd name="adj2" fmla="val 6691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" name="AutoShape 57"/>
            <p:cNvSpPr>
              <a:spLocks noChangeArrowheads="1"/>
            </p:cNvSpPr>
            <p:nvPr/>
          </p:nvSpPr>
          <p:spPr bwMode="auto">
            <a:xfrm rot="16584198">
              <a:off x="7529056" y="2835226"/>
              <a:ext cx="339514" cy="127201"/>
            </a:xfrm>
            <a:prstGeom prst="rightArrow">
              <a:avLst>
                <a:gd name="adj1" fmla="val 31870"/>
                <a:gd name="adj2" fmla="val 6691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AutoShape 58"/>
            <p:cNvSpPr>
              <a:spLocks noChangeArrowheads="1"/>
            </p:cNvSpPr>
            <p:nvPr/>
          </p:nvSpPr>
          <p:spPr bwMode="auto">
            <a:xfrm rot="1798583">
              <a:off x="7652048" y="3091030"/>
              <a:ext cx="339514" cy="127201"/>
            </a:xfrm>
            <a:prstGeom prst="rightArrow">
              <a:avLst>
                <a:gd name="adj1" fmla="val 31870"/>
                <a:gd name="adj2" fmla="val 6691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" name="Line 63"/>
            <p:cNvSpPr>
              <a:spLocks noChangeShapeType="1"/>
            </p:cNvSpPr>
            <p:nvPr/>
          </p:nvSpPr>
          <p:spPr bwMode="auto">
            <a:xfrm flipH="1">
              <a:off x="6318312" y="3077001"/>
              <a:ext cx="1357118" cy="12645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Line 64"/>
            <p:cNvSpPr>
              <a:spLocks noChangeShapeType="1"/>
            </p:cNvSpPr>
            <p:nvPr/>
          </p:nvSpPr>
          <p:spPr bwMode="auto">
            <a:xfrm flipH="1">
              <a:off x="5130483" y="2397974"/>
              <a:ext cx="1314095" cy="11812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65"/>
            <p:cNvSpPr>
              <a:spLocks noChangeShapeType="1"/>
            </p:cNvSpPr>
            <p:nvPr/>
          </p:nvSpPr>
          <p:spPr bwMode="auto">
            <a:xfrm>
              <a:off x="5299772" y="3416514"/>
              <a:ext cx="1229917" cy="741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Text Box 82"/>
            <p:cNvSpPr txBox="1">
              <a:spLocks noChangeArrowheads="1"/>
            </p:cNvSpPr>
            <p:nvPr/>
          </p:nvSpPr>
          <p:spPr bwMode="auto">
            <a:xfrm rot="1819173">
              <a:off x="4517671" y="1585773"/>
              <a:ext cx="143500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dirty="0"/>
                <a:t>light path</a:t>
              </a:r>
            </a:p>
          </p:txBody>
        </p:sp>
        <p:sp>
          <p:nvSpPr>
            <p:cNvPr id="63" name="Text Box 91"/>
            <p:cNvSpPr txBox="1">
              <a:spLocks noChangeArrowheads="1"/>
            </p:cNvSpPr>
            <p:nvPr/>
          </p:nvSpPr>
          <p:spPr bwMode="auto">
            <a:xfrm>
              <a:off x="3741759" y="2306315"/>
              <a:ext cx="198170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2000" dirty="0"/>
                <a:t>incoming wave</a:t>
              </a:r>
            </a:p>
          </p:txBody>
        </p:sp>
        <p:sp>
          <p:nvSpPr>
            <p:cNvPr id="64" name="Text Box 92"/>
            <p:cNvSpPr txBox="1">
              <a:spLocks noChangeArrowheads="1"/>
            </p:cNvSpPr>
            <p:nvPr/>
          </p:nvSpPr>
          <p:spPr bwMode="auto">
            <a:xfrm>
              <a:off x="6698978" y="3955134"/>
              <a:ext cx="205581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dirty="0"/>
                <a:t>outgoing wave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66"/>
                <p:cNvSpPr txBox="1"/>
                <p:nvPr/>
              </p:nvSpPr>
              <p:spPr>
                <a:xfrm>
                  <a:off x="7564193" y="3211778"/>
                  <a:ext cx="69201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テキスト ボックス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193" y="3211778"/>
                  <a:ext cx="692016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67"/>
                <p:cNvSpPr txBox="1"/>
                <p:nvPr/>
              </p:nvSpPr>
              <p:spPr>
                <a:xfrm>
                  <a:off x="6386959" y="2427734"/>
                  <a:ext cx="66513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テキスト ボックス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6959" y="2427734"/>
                  <a:ext cx="66513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68"/>
                <p:cNvSpPr txBox="1"/>
                <p:nvPr/>
              </p:nvSpPr>
              <p:spPr>
                <a:xfrm>
                  <a:off x="7818788" y="2574296"/>
                  <a:ext cx="58033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テキスト ボックス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788" y="2574296"/>
                  <a:ext cx="580338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2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テキスト ボックス 69"/>
                <p:cNvSpPr txBox="1"/>
                <p:nvPr/>
              </p:nvSpPr>
              <p:spPr>
                <a:xfrm>
                  <a:off x="7201345" y="2400515"/>
                  <a:ext cx="56342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テキスト ボックス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1345" y="2400515"/>
                  <a:ext cx="563421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39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テキスト ボックス 70"/>
                <p:cNvSpPr txBox="1"/>
                <p:nvPr/>
              </p:nvSpPr>
              <p:spPr>
                <a:xfrm>
                  <a:off x="7917481" y="1720723"/>
                  <a:ext cx="58033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テキスト ボックス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7481" y="1720723"/>
                  <a:ext cx="580338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52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テキスト ボックス 71"/>
                <p:cNvSpPr txBox="1"/>
                <p:nvPr/>
              </p:nvSpPr>
              <p:spPr>
                <a:xfrm>
                  <a:off x="7346095" y="1158141"/>
                  <a:ext cx="58033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テキスト ボックス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6095" y="1158141"/>
                  <a:ext cx="580338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52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72"/>
                <p:cNvSpPr txBox="1"/>
                <p:nvPr/>
              </p:nvSpPr>
              <p:spPr>
                <a:xfrm>
                  <a:off x="5475481" y="3750854"/>
                  <a:ext cx="58033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テキスト ボックス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5481" y="3750854"/>
                  <a:ext cx="580338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73"/>
                <p:cNvSpPr txBox="1"/>
                <p:nvPr/>
              </p:nvSpPr>
              <p:spPr>
                <a:xfrm>
                  <a:off x="6037474" y="1710207"/>
                  <a:ext cx="56342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テキスト ボックス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474" y="1710207"/>
                  <a:ext cx="563421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74"/>
                <p:cNvSpPr txBox="1"/>
                <p:nvPr/>
              </p:nvSpPr>
              <p:spPr>
                <a:xfrm>
                  <a:off x="6621740" y="1955628"/>
                  <a:ext cx="56342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テキスト ボックス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1740" y="1955628"/>
                  <a:ext cx="563421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39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テキスト ボックス 75"/>
                <p:cNvSpPr txBox="1"/>
                <p:nvPr/>
              </p:nvSpPr>
              <p:spPr>
                <a:xfrm>
                  <a:off x="6640344" y="1429967"/>
                  <a:ext cx="56342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テキスト ボックス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344" y="1429967"/>
                  <a:ext cx="563421" cy="4616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263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テキスト ボックス 76"/>
                <p:cNvSpPr txBox="1"/>
                <p:nvPr/>
              </p:nvSpPr>
              <p:spPr>
                <a:xfrm>
                  <a:off x="6111512" y="1057227"/>
                  <a:ext cx="56342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テキスト ボックス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1512" y="1057227"/>
                  <a:ext cx="563421" cy="4616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670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06375"/>
            <a:ext cx="9144000" cy="857250"/>
          </a:xfrm>
        </p:spPr>
        <p:txBody>
          <a:bodyPr/>
          <a:lstStyle/>
          <a:p>
            <a:r>
              <a:rPr kumimoji="1" lang="en-US" altLang="ja-JP" dirty="0" smtClean="0"/>
              <a:t>(2) Refraction by Refractive </a:t>
            </a:r>
            <a:r>
              <a:rPr lang="en-US" altLang="ja-JP" dirty="0" smtClean="0"/>
              <a:t>Index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75"/>
          </a:xfrm>
        </p:spPr>
        <p:txBody>
          <a:bodyPr/>
          <a:lstStyle/>
          <a:p>
            <a:r>
              <a:rPr kumimoji="1" lang="en-US" altLang="ja-JP" dirty="0" smtClean="0"/>
              <a:t>Snell’s Law in the wavefront form</a:t>
            </a:r>
          </a:p>
          <a:p>
            <a:pPr lvl="1"/>
            <a:r>
              <a:rPr lang="en-US" altLang="ja-JP" sz="2400" dirty="0" smtClean="0"/>
              <a:t>The boundary is represented the same way</a:t>
            </a:r>
            <a:endParaRPr kumimoji="1" lang="ja-JP" altLang="en-US" sz="2400" dirty="0"/>
          </a:p>
        </p:txBody>
      </p:sp>
      <p:sp>
        <p:nvSpPr>
          <p:cNvPr id="36" name="Text Box 67"/>
          <p:cNvSpPr txBox="1">
            <a:spLocks noChangeArrowheads="1"/>
          </p:cNvSpPr>
          <p:nvPr/>
        </p:nvSpPr>
        <p:spPr bwMode="auto">
          <a:xfrm>
            <a:off x="87778" y="4193760"/>
            <a:ext cx="2819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/>
              <a:t>Incoming </a:t>
            </a:r>
            <a:r>
              <a:rPr lang="en-US" altLang="ja-JP" sz="2400" dirty="0"/>
              <a:t>wave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35496" y="2067694"/>
            <a:ext cx="2464784" cy="1891751"/>
            <a:chOff x="467544" y="2218776"/>
            <a:chExt cx="2468709" cy="1894764"/>
          </a:xfrm>
        </p:grpSpPr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1203255" y="2948628"/>
              <a:ext cx="1248759" cy="74084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Arc 7"/>
            <p:cNvSpPr>
              <a:spLocks/>
            </p:cNvSpPr>
            <p:nvPr/>
          </p:nvSpPr>
          <p:spPr bwMode="auto">
            <a:xfrm rot="5918531">
              <a:off x="1491588" y="2911689"/>
              <a:ext cx="930669" cy="9316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Arc 8"/>
            <p:cNvSpPr>
              <a:spLocks/>
            </p:cNvSpPr>
            <p:nvPr/>
          </p:nvSpPr>
          <p:spPr bwMode="auto">
            <a:xfrm rot="1917212">
              <a:off x="467544" y="2345284"/>
              <a:ext cx="1999862" cy="1526831"/>
            </a:xfrm>
            <a:custGeom>
              <a:avLst/>
              <a:gdLst>
                <a:gd name="G0" fmla="+- 0 0 0"/>
                <a:gd name="G1" fmla="+- 16478 0 0"/>
                <a:gd name="G2" fmla="+- 21600 0 0"/>
                <a:gd name="T0" fmla="*/ 13965 w 21600"/>
                <a:gd name="T1" fmla="*/ 0 h 16478"/>
                <a:gd name="T2" fmla="*/ 21600 w 21600"/>
                <a:gd name="T3" fmla="*/ 16478 h 16478"/>
                <a:gd name="T4" fmla="*/ 0 w 21600"/>
                <a:gd name="T5" fmla="*/ 16478 h 16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478" fill="none" extrusionOk="0">
                  <a:moveTo>
                    <a:pt x="13965" y="-1"/>
                  </a:moveTo>
                  <a:cubicBezTo>
                    <a:pt x="18807" y="4103"/>
                    <a:pt x="21600" y="10130"/>
                    <a:pt x="21600" y="16478"/>
                  </a:cubicBezTo>
                </a:path>
                <a:path w="21600" h="16478" stroke="0" extrusionOk="0">
                  <a:moveTo>
                    <a:pt x="13965" y="-1"/>
                  </a:moveTo>
                  <a:cubicBezTo>
                    <a:pt x="18807" y="4103"/>
                    <a:pt x="21600" y="10130"/>
                    <a:pt x="21600" y="16478"/>
                  </a:cubicBezTo>
                  <a:lnTo>
                    <a:pt x="0" y="16478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AutoShape 14"/>
            <p:cNvSpPr>
              <a:spLocks noChangeArrowheads="1"/>
            </p:cNvSpPr>
            <p:nvPr/>
          </p:nvSpPr>
          <p:spPr bwMode="auto">
            <a:xfrm rot="18985991">
              <a:off x="2143159" y="3340597"/>
              <a:ext cx="372473" cy="139549"/>
            </a:xfrm>
            <a:prstGeom prst="rightArrow">
              <a:avLst>
                <a:gd name="adj1" fmla="val 31870"/>
                <a:gd name="adj2" fmla="val 6691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" name="AutoShape 15"/>
            <p:cNvSpPr>
              <a:spLocks noChangeArrowheads="1"/>
            </p:cNvSpPr>
            <p:nvPr/>
          </p:nvSpPr>
          <p:spPr bwMode="auto">
            <a:xfrm rot="16584198">
              <a:off x="2028237" y="3281083"/>
              <a:ext cx="372473" cy="139549"/>
            </a:xfrm>
            <a:prstGeom prst="rightArrow">
              <a:avLst>
                <a:gd name="adj1" fmla="val 31870"/>
                <a:gd name="adj2" fmla="val 6691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" name="AutoShape 16"/>
            <p:cNvSpPr>
              <a:spLocks noChangeArrowheads="1"/>
            </p:cNvSpPr>
            <p:nvPr/>
          </p:nvSpPr>
          <p:spPr bwMode="auto">
            <a:xfrm rot="1798583">
              <a:off x="2163681" y="3561208"/>
              <a:ext cx="372473" cy="139549"/>
            </a:xfrm>
            <a:prstGeom prst="rightArrow">
              <a:avLst>
                <a:gd name="adj1" fmla="val 31870"/>
                <a:gd name="adj2" fmla="val 6691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" name="Text Box 82"/>
            <p:cNvSpPr txBox="1">
              <a:spLocks noChangeArrowheads="1"/>
            </p:cNvSpPr>
            <p:nvPr/>
          </p:nvSpPr>
          <p:spPr bwMode="auto">
            <a:xfrm rot="1750426">
              <a:off x="822573" y="3071760"/>
              <a:ext cx="1225159" cy="400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light path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テキスト ボックス 78"/>
                <p:cNvSpPr txBox="1"/>
                <p:nvPr/>
              </p:nvSpPr>
              <p:spPr>
                <a:xfrm>
                  <a:off x="2119447" y="3651875"/>
                  <a:ext cx="66513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テキスト ボックス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447" y="3651875"/>
                  <a:ext cx="665134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テキスト ボックス 79"/>
                <p:cNvSpPr txBox="1"/>
                <p:nvPr/>
              </p:nvSpPr>
              <p:spPr>
                <a:xfrm>
                  <a:off x="1769962" y="2871756"/>
                  <a:ext cx="56342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テキスト ボックス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9962" y="2871756"/>
                  <a:ext cx="563421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テキスト ボックス 80"/>
                <p:cNvSpPr txBox="1"/>
                <p:nvPr/>
              </p:nvSpPr>
              <p:spPr>
                <a:xfrm>
                  <a:off x="2354228" y="3117177"/>
                  <a:ext cx="56342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テキスト ボックス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4228" y="3117177"/>
                  <a:ext cx="563421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テキスト ボックス 81"/>
                <p:cNvSpPr txBox="1"/>
                <p:nvPr/>
              </p:nvSpPr>
              <p:spPr>
                <a:xfrm>
                  <a:off x="2372832" y="2591516"/>
                  <a:ext cx="56342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テキスト ボックス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832" y="2591516"/>
                  <a:ext cx="563421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テキスト ボックス 82"/>
                <p:cNvSpPr txBox="1"/>
                <p:nvPr/>
              </p:nvSpPr>
              <p:spPr>
                <a:xfrm>
                  <a:off x="1844000" y="2218776"/>
                  <a:ext cx="56342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テキスト ボックス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4000" y="2218776"/>
                  <a:ext cx="563421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Arc 53"/>
          <p:cNvSpPr>
            <a:spLocks/>
          </p:cNvSpPr>
          <p:nvPr/>
        </p:nvSpPr>
        <p:spPr bwMode="auto">
          <a:xfrm rot="3762390" flipH="1">
            <a:off x="2510908" y="3559356"/>
            <a:ext cx="3872869" cy="3137836"/>
          </a:xfrm>
          <a:custGeom>
            <a:avLst/>
            <a:gdLst>
              <a:gd name="G0" fmla="+- 0 0 0"/>
              <a:gd name="G1" fmla="+- 15095 0 0"/>
              <a:gd name="G2" fmla="+- 21600 0 0"/>
              <a:gd name="T0" fmla="*/ 15450 w 20316"/>
              <a:gd name="T1" fmla="*/ 0 h 15095"/>
              <a:gd name="T2" fmla="*/ 20316 w 20316"/>
              <a:gd name="T3" fmla="*/ 7759 h 15095"/>
              <a:gd name="T4" fmla="*/ 0 w 20316"/>
              <a:gd name="T5" fmla="*/ 15095 h 15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16" h="15095" fill="none" extrusionOk="0">
                <a:moveTo>
                  <a:pt x="15449" y="0"/>
                </a:moveTo>
                <a:cubicBezTo>
                  <a:pt x="17607" y="2208"/>
                  <a:pt x="19267" y="4854"/>
                  <a:pt x="20316" y="7758"/>
                </a:cubicBezTo>
              </a:path>
              <a:path w="20316" h="15095" stroke="0" extrusionOk="0">
                <a:moveTo>
                  <a:pt x="15449" y="0"/>
                </a:moveTo>
                <a:cubicBezTo>
                  <a:pt x="17607" y="2208"/>
                  <a:pt x="19267" y="4854"/>
                  <a:pt x="20316" y="7758"/>
                </a:cubicBezTo>
                <a:lnTo>
                  <a:pt x="0" y="1509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2857790" y="2057583"/>
            <a:ext cx="3490025" cy="2917442"/>
            <a:chOff x="2857790" y="2057583"/>
            <a:chExt cx="3490025" cy="2917442"/>
          </a:xfrm>
        </p:grpSpPr>
        <p:sp>
          <p:nvSpPr>
            <p:cNvPr id="87" name="Arc 52"/>
            <p:cNvSpPr>
              <a:spLocks/>
            </p:cNvSpPr>
            <p:nvPr/>
          </p:nvSpPr>
          <p:spPr bwMode="auto">
            <a:xfrm rot="20169606" flipH="1">
              <a:off x="3998041" y="2745500"/>
              <a:ext cx="1750486" cy="22295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829"/>
                <a:gd name="T1" fmla="*/ 0 h 21600"/>
                <a:gd name="T2" fmla="*/ 19829 w 19829"/>
                <a:gd name="T3" fmla="*/ 13034 h 21600"/>
                <a:gd name="T4" fmla="*/ 0 w 1982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29" h="21600" fill="none" extrusionOk="0">
                  <a:moveTo>
                    <a:pt x="-1" y="0"/>
                  </a:moveTo>
                  <a:cubicBezTo>
                    <a:pt x="8617" y="0"/>
                    <a:pt x="16411" y="5122"/>
                    <a:pt x="19828" y="13034"/>
                  </a:cubicBezTo>
                </a:path>
                <a:path w="19829" h="21600" stroke="0" extrusionOk="0">
                  <a:moveTo>
                    <a:pt x="-1" y="0"/>
                  </a:moveTo>
                  <a:cubicBezTo>
                    <a:pt x="8617" y="0"/>
                    <a:pt x="16411" y="5122"/>
                    <a:pt x="19828" y="1303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" name="AutoShape 62"/>
            <p:cNvSpPr>
              <a:spLocks noChangeArrowheads="1"/>
            </p:cNvSpPr>
            <p:nvPr/>
          </p:nvSpPr>
          <p:spPr bwMode="auto">
            <a:xfrm rot="17867375">
              <a:off x="4227818" y="3089982"/>
              <a:ext cx="439329" cy="164597"/>
            </a:xfrm>
            <a:prstGeom prst="rightArrow">
              <a:avLst>
                <a:gd name="adj1" fmla="val 31870"/>
                <a:gd name="adj2" fmla="val 6691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" name="AutoShape 63"/>
            <p:cNvSpPr>
              <a:spLocks noChangeArrowheads="1"/>
            </p:cNvSpPr>
            <p:nvPr/>
          </p:nvSpPr>
          <p:spPr bwMode="auto">
            <a:xfrm rot="252539">
              <a:off x="4314957" y="3286046"/>
              <a:ext cx="439329" cy="164597"/>
            </a:xfrm>
            <a:prstGeom prst="rightArrow">
              <a:avLst>
                <a:gd name="adj1" fmla="val 31870"/>
                <a:gd name="adj2" fmla="val 6691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4" name="AutoShape 64"/>
            <p:cNvSpPr>
              <a:spLocks noChangeArrowheads="1"/>
            </p:cNvSpPr>
            <p:nvPr/>
          </p:nvSpPr>
          <p:spPr bwMode="auto">
            <a:xfrm rot="13579781">
              <a:off x="4020528" y="3134009"/>
              <a:ext cx="392128" cy="177910"/>
            </a:xfrm>
            <a:prstGeom prst="rightArrow">
              <a:avLst>
                <a:gd name="adj1" fmla="val 31870"/>
                <a:gd name="adj2" fmla="val 55255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" name="Line 73"/>
            <p:cNvSpPr>
              <a:spLocks noChangeShapeType="1"/>
            </p:cNvSpPr>
            <p:nvPr/>
          </p:nvSpPr>
          <p:spPr bwMode="auto">
            <a:xfrm>
              <a:off x="3346740" y="2741424"/>
              <a:ext cx="987582" cy="60392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Line 75"/>
            <p:cNvSpPr>
              <a:spLocks noChangeShapeType="1"/>
            </p:cNvSpPr>
            <p:nvPr/>
          </p:nvSpPr>
          <p:spPr bwMode="auto">
            <a:xfrm>
              <a:off x="4334323" y="3345350"/>
              <a:ext cx="457504" cy="91887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Text Box 83"/>
            <p:cNvSpPr txBox="1">
              <a:spLocks noChangeArrowheads="1"/>
            </p:cNvSpPr>
            <p:nvPr/>
          </p:nvSpPr>
          <p:spPr bwMode="auto">
            <a:xfrm rot="1777892">
              <a:off x="2857790" y="2782574"/>
              <a:ext cx="1224795" cy="40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light path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3191632" y="2057583"/>
                  <a:ext cx="1358349" cy="7078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000" dirty="0" smtClean="0"/>
                    <a:t>refractive index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altLang="ja-JP" sz="2000" dirty="0"/>
                </a:p>
              </p:txBody>
            </p:sp>
          </mc:Choice>
          <mc:Fallback xmlns="">
            <p:sp>
              <p:nvSpPr>
                <p:cNvPr id="100" name="Text 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91632" y="2057583"/>
                  <a:ext cx="1358349" cy="7078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955" t="-4310" r="-450" b="-1551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テキスト ボックス 103"/>
                <p:cNvSpPr txBox="1"/>
                <p:nvPr/>
              </p:nvSpPr>
              <p:spPr>
                <a:xfrm>
                  <a:off x="3885904" y="2679003"/>
                  <a:ext cx="664077" cy="4932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p>
                            <m: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テキスト ボックス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5904" y="2679003"/>
                  <a:ext cx="664077" cy="4932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テキスト ボックス 104"/>
                <p:cNvSpPr txBox="1"/>
                <p:nvPr/>
              </p:nvSpPr>
              <p:spPr>
                <a:xfrm>
                  <a:off x="4531425" y="3307330"/>
                  <a:ext cx="664077" cy="5586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ja-JP" sz="2400" b="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テキスト ボックス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1425" y="3307330"/>
                  <a:ext cx="664077" cy="55867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テキスト ボックス 105"/>
                <p:cNvSpPr txBox="1"/>
                <p:nvPr/>
              </p:nvSpPr>
              <p:spPr>
                <a:xfrm>
                  <a:off x="4560955" y="2729932"/>
                  <a:ext cx="664077" cy="5586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ja-JP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テキスト ボックス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955" y="2729932"/>
                  <a:ext cx="664077" cy="55867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テキスト ボックス 106"/>
                <p:cNvSpPr txBox="1"/>
                <p:nvPr/>
              </p:nvSpPr>
              <p:spPr>
                <a:xfrm>
                  <a:off x="5224767" y="2141406"/>
                  <a:ext cx="562525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テキスト ボックス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4767" y="2141406"/>
                  <a:ext cx="562525" cy="55399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テキスト ボックス 107"/>
                <p:cNvSpPr txBox="1"/>
                <p:nvPr/>
              </p:nvSpPr>
              <p:spPr>
                <a:xfrm>
                  <a:off x="5326788" y="3057012"/>
                  <a:ext cx="562525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テキスト ボックス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788" y="3057012"/>
                  <a:ext cx="562525" cy="55399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4973095" y="3505224"/>
                  <a:ext cx="1374720" cy="7078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000" dirty="0" smtClean="0"/>
                    <a:t>refractive index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a14:m>
                  <a:endParaRPr lang="en-US" altLang="ja-JP" sz="2000" dirty="0"/>
                </a:p>
              </p:txBody>
            </p:sp>
          </mc:Choice>
          <mc:Fallback xmlns="">
            <p:sp>
              <p:nvSpPr>
                <p:cNvPr id="103" name="Text 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73095" y="3505224"/>
                  <a:ext cx="1374720" cy="70788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4889" t="-3448" b="-1551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9" name="Text Box 67"/>
          <p:cNvSpPr txBox="1">
            <a:spLocks noChangeArrowheads="1"/>
          </p:cNvSpPr>
          <p:nvPr/>
        </p:nvSpPr>
        <p:spPr bwMode="auto">
          <a:xfrm>
            <a:off x="3038862" y="4146465"/>
            <a:ext cx="281914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/>
              <a:t>Media boundary</a:t>
            </a:r>
          </a:p>
          <a:p>
            <a:pPr algn="ctr"/>
            <a:r>
              <a:rPr lang="en-US" altLang="ja-JP" sz="2400" dirty="0" smtClean="0"/>
              <a:t>(e.g. lens surface)</a:t>
            </a:r>
            <a:endParaRPr lang="en-US" altLang="ja-JP" sz="24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7094113" y="1854135"/>
            <a:ext cx="1582214" cy="2256714"/>
            <a:chOff x="7113763" y="2161919"/>
            <a:chExt cx="1582214" cy="2256714"/>
          </a:xfrm>
        </p:grpSpPr>
        <p:sp>
          <p:nvSpPr>
            <p:cNvPr id="111" name="Line 40"/>
            <p:cNvSpPr>
              <a:spLocks noChangeShapeType="1"/>
            </p:cNvSpPr>
            <p:nvPr/>
          </p:nvSpPr>
          <p:spPr bwMode="auto">
            <a:xfrm>
              <a:off x="7411082" y="3121938"/>
              <a:ext cx="630647" cy="129669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Arc 41"/>
            <p:cNvSpPr>
              <a:spLocks/>
            </p:cNvSpPr>
            <p:nvPr/>
          </p:nvSpPr>
          <p:spPr bwMode="auto">
            <a:xfrm rot="13142519" flipV="1">
              <a:off x="7161970" y="2884626"/>
              <a:ext cx="652936" cy="103578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4185"/>
                <a:gd name="T2" fmla="*/ 17555 w 21600"/>
                <a:gd name="T3" fmla="*/ 34185 h 34185"/>
                <a:gd name="T4" fmla="*/ 0 w 21600"/>
                <a:gd name="T5" fmla="*/ 21600 h 34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418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114"/>
                    <a:pt x="20185" y="30515"/>
                    <a:pt x="17554" y="34184"/>
                  </a:cubicBezTo>
                </a:path>
                <a:path w="21600" h="3418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114"/>
                    <a:pt x="20185" y="30515"/>
                    <a:pt x="17554" y="3418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" name="Arc 42"/>
            <p:cNvSpPr>
              <a:spLocks/>
            </p:cNvSpPr>
            <p:nvPr/>
          </p:nvSpPr>
          <p:spPr bwMode="auto">
            <a:xfrm rot="983794" flipH="1">
              <a:off x="7387482" y="2470313"/>
              <a:ext cx="1308495" cy="1615296"/>
            </a:xfrm>
            <a:custGeom>
              <a:avLst/>
              <a:gdLst>
                <a:gd name="G0" fmla="+- 0 0 0"/>
                <a:gd name="G1" fmla="+- 16478 0 0"/>
                <a:gd name="G2" fmla="+- 21600 0 0"/>
                <a:gd name="T0" fmla="*/ 13965 w 21600"/>
                <a:gd name="T1" fmla="*/ 0 h 26648"/>
                <a:gd name="T2" fmla="*/ 19056 w 21600"/>
                <a:gd name="T3" fmla="*/ 26648 h 26648"/>
                <a:gd name="T4" fmla="*/ 0 w 21600"/>
                <a:gd name="T5" fmla="*/ 16478 h 26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648" fill="none" extrusionOk="0">
                  <a:moveTo>
                    <a:pt x="13965" y="-1"/>
                  </a:moveTo>
                  <a:cubicBezTo>
                    <a:pt x="18807" y="4103"/>
                    <a:pt x="21600" y="10130"/>
                    <a:pt x="21600" y="16478"/>
                  </a:cubicBezTo>
                  <a:cubicBezTo>
                    <a:pt x="21600" y="20025"/>
                    <a:pt x="20726" y="23518"/>
                    <a:pt x="19055" y="26647"/>
                  </a:cubicBezTo>
                </a:path>
                <a:path w="21600" h="26648" stroke="0" extrusionOk="0">
                  <a:moveTo>
                    <a:pt x="13965" y="-1"/>
                  </a:moveTo>
                  <a:cubicBezTo>
                    <a:pt x="18807" y="4103"/>
                    <a:pt x="21600" y="10130"/>
                    <a:pt x="21600" y="16478"/>
                  </a:cubicBezTo>
                  <a:cubicBezTo>
                    <a:pt x="21600" y="20025"/>
                    <a:pt x="20726" y="23518"/>
                    <a:pt x="19055" y="26647"/>
                  </a:cubicBezTo>
                  <a:lnTo>
                    <a:pt x="0" y="16478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" name="AutoShape 48"/>
            <p:cNvSpPr>
              <a:spLocks noChangeArrowheads="1"/>
            </p:cNvSpPr>
            <p:nvPr/>
          </p:nvSpPr>
          <p:spPr bwMode="auto">
            <a:xfrm rot="20416471">
              <a:off x="7375682" y="2951493"/>
              <a:ext cx="475936" cy="178312"/>
            </a:xfrm>
            <a:prstGeom prst="rightArrow">
              <a:avLst>
                <a:gd name="adj1" fmla="val 31870"/>
                <a:gd name="adj2" fmla="val 6691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0" name="AutoShape 49"/>
            <p:cNvSpPr>
              <a:spLocks noChangeArrowheads="1"/>
            </p:cNvSpPr>
            <p:nvPr/>
          </p:nvSpPr>
          <p:spPr bwMode="auto">
            <a:xfrm rot="17547257">
              <a:off x="7257682" y="2823004"/>
              <a:ext cx="475936" cy="178312"/>
            </a:xfrm>
            <a:prstGeom prst="rightArrow">
              <a:avLst>
                <a:gd name="adj1" fmla="val 31870"/>
                <a:gd name="adj2" fmla="val 6691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1" name="AutoShape 50"/>
            <p:cNvSpPr>
              <a:spLocks noChangeArrowheads="1"/>
            </p:cNvSpPr>
            <p:nvPr/>
          </p:nvSpPr>
          <p:spPr bwMode="auto">
            <a:xfrm rot="3828446">
              <a:off x="7277348" y="3236006"/>
              <a:ext cx="475936" cy="178312"/>
            </a:xfrm>
            <a:prstGeom prst="rightArrow">
              <a:avLst>
                <a:gd name="adj1" fmla="val 31870"/>
                <a:gd name="adj2" fmla="val 6691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2" name="Text Box 85"/>
            <p:cNvSpPr txBox="1">
              <a:spLocks noChangeArrowheads="1"/>
            </p:cNvSpPr>
            <p:nvPr/>
          </p:nvSpPr>
          <p:spPr bwMode="auto">
            <a:xfrm rot="20060061">
              <a:off x="7830959" y="3599237"/>
              <a:ext cx="82453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2000" dirty="0"/>
                <a:t>light path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テキスト ボックス 122"/>
                <p:cNvSpPr txBox="1"/>
                <p:nvPr/>
              </p:nvSpPr>
              <p:spPr>
                <a:xfrm>
                  <a:off x="7483779" y="3232013"/>
                  <a:ext cx="69201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テキスト ボックス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3779" y="3232013"/>
                  <a:ext cx="692016" cy="4616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テキスト ボックス 123"/>
                <p:cNvSpPr txBox="1"/>
                <p:nvPr/>
              </p:nvSpPr>
              <p:spPr>
                <a:xfrm>
                  <a:off x="7717694" y="2616330"/>
                  <a:ext cx="58033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テキスト ボックス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7694" y="2616330"/>
                  <a:ext cx="580338" cy="4616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5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テキスト ボックス 124"/>
                <p:cNvSpPr txBox="1"/>
                <p:nvPr/>
              </p:nvSpPr>
              <p:spPr>
                <a:xfrm>
                  <a:off x="7113763" y="2305853"/>
                  <a:ext cx="56342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テキスト ボックス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3763" y="2305853"/>
                  <a:ext cx="563421" cy="4616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5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テキスト ボックス 125"/>
                <p:cNvSpPr txBox="1"/>
                <p:nvPr/>
              </p:nvSpPr>
              <p:spPr>
                <a:xfrm>
                  <a:off x="7975079" y="3036362"/>
                  <a:ext cx="58033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テキスト ボックス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5079" y="3036362"/>
                  <a:ext cx="580338" cy="4616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5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テキスト ボックス 126"/>
                <p:cNvSpPr txBox="1"/>
                <p:nvPr/>
              </p:nvSpPr>
              <p:spPr>
                <a:xfrm>
                  <a:off x="8025203" y="2161919"/>
                  <a:ext cx="58033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テキスト ボックス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5203" y="2161919"/>
                  <a:ext cx="580338" cy="46166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52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8" name="Text Box 67"/>
          <p:cNvSpPr txBox="1">
            <a:spLocks noChangeArrowheads="1"/>
          </p:cNvSpPr>
          <p:nvPr/>
        </p:nvSpPr>
        <p:spPr bwMode="auto">
          <a:xfrm>
            <a:off x="6345844" y="4142168"/>
            <a:ext cx="2819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/>
              <a:t>Outgoing wave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9026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Other Wavefront Operations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184" y="1200150"/>
            <a:ext cx="8651304" cy="3394075"/>
          </a:xfrm>
        </p:spPr>
        <p:txBody>
          <a:bodyPr/>
          <a:lstStyle/>
          <a:p>
            <a:r>
              <a:rPr kumimoji="1" lang="en-US" altLang="ja-JP" sz="2800" dirty="0" smtClean="0"/>
              <a:t>Refraction by a refractive power</a:t>
            </a:r>
          </a:p>
          <a:p>
            <a:pPr lvl="1"/>
            <a:r>
              <a:rPr lang="en-US" altLang="ja-JP" sz="2400" dirty="0" smtClean="0"/>
              <a:t>Human visual acuity is represented by a refractive power</a:t>
            </a:r>
            <a:endParaRPr kumimoji="1" lang="en-US" altLang="ja-JP" sz="2400" dirty="0" smtClean="0"/>
          </a:p>
          <a:p>
            <a:r>
              <a:rPr kumimoji="1" lang="en-US" altLang="ja-JP" sz="2800" dirty="0" smtClean="0"/>
              <a:t>Reflection</a:t>
            </a:r>
          </a:p>
          <a:p>
            <a:r>
              <a:rPr lang="en-US" altLang="ja-JP" sz="2800" dirty="0" smtClean="0"/>
              <a:t>Optionally accompanied by </a:t>
            </a:r>
            <a:r>
              <a:rPr lang="en-US" altLang="ja-JP" sz="2800" i="1" dirty="0" err="1" smtClean="0"/>
              <a:t>Conoid</a:t>
            </a:r>
            <a:r>
              <a:rPr lang="en-US" altLang="ja-JP" sz="2800" i="1" dirty="0" smtClean="0"/>
              <a:t> Tracing</a:t>
            </a:r>
          </a:p>
          <a:p>
            <a:pPr lvl="1"/>
            <a:r>
              <a:rPr kumimoji="1" lang="en-US" altLang="ja-JP" sz="2400" dirty="0" smtClean="0"/>
              <a:t>Assumes a circular aperture</a:t>
            </a:r>
          </a:p>
          <a:p>
            <a:pPr lvl="1"/>
            <a:r>
              <a:rPr kumimoji="1" lang="en-US" altLang="ja-JP" sz="2400" dirty="0" smtClean="0"/>
              <a:t>Traces the shapes of ellipses along the ray</a:t>
            </a:r>
          </a:p>
          <a:p>
            <a:pPr lvl="1"/>
            <a:r>
              <a:rPr lang="en-US" altLang="ja-JP" sz="2400" dirty="0" smtClean="0"/>
              <a:t>For details, see [Kakimoto 2011]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32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856984" cy="857250"/>
          </a:xfrm>
        </p:spPr>
        <p:txBody>
          <a:bodyPr/>
          <a:lstStyle/>
          <a:p>
            <a:r>
              <a:rPr lang="en-US" altLang="ja-JP" sz="4000" dirty="0" err="1"/>
              <a:t>Conoid</a:t>
            </a:r>
            <a:r>
              <a:rPr lang="en-US" altLang="ja-JP" sz="4000" dirty="0"/>
              <a:t> </a:t>
            </a:r>
            <a:r>
              <a:rPr lang="en-US" altLang="ja-JP" sz="4000" dirty="0" smtClean="0"/>
              <a:t>Tracing </a:t>
            </a:r>
            <a:r>
              <a:rPr lang="en-US" altLang="ja-JP" sz="4000" dirty="0"/>
              <a:t>for </a:t>
            </a:r>
            <a:r>
              <a:rPr lang="en-US" altLang="ja-JP" sz="4000" dirty="0" smtClean="0"/>
              <a:t>Defocus Simulation</a:t>
            </a:r>
            <a:endParaRPr kumimoji="1" lang="ja-JP" altLang="en-US" sz="4000" dirty="0"/>
          </a:p>
        </p:txBody>
      </p:sp>
      <p:sp>
        <p:nvSpPr>
          <p:cNvPr id="4" name="Oval 20"/>
          <p:cNvSpPr>
            <a:spLocks noChangeAspect="1" noChangeArrowheads="1"/>
          </p:cNvSpPr>
          <p:nvPr/>
        </p:nvSpPr>
        <p:spPr bwMode="auto">
          <a:xfrm>
            <a:off x="5980348" y="3043726"/>
            <a:ext cx="29917" cy="515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Arial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 flipH="1">
            <a:off x="4000522" y="2063467"/>
            <a:ext cx="487837" cy="1985602"/>
          </a:xfrm>
          <a:prstGeom prst="moon">
            <a:avLst>
              <a:gd name="adj" fmla="val 62116"/>
            </a:avLst>
          </a:prstGeom>
          <a:solidFill>
            <a:srgbClr val="C0C0C0"/>
          </a:solidFill>
          <a:ln w="9525">
            <a:solidFill>
              <a:schemeClr val="bg1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flipH="1">
            <a:off x="1884989" y="2511144"/>
            <a:ext cx="1257980" cy="115521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1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flipH="1">
            <a:off x="1953499" y="2580834"/>
            <a:ext cx="1119780" cy="1018197"/>
          </a:xfrm>
          <a:prstGeom prst="ellipse">
            <a:avLst/>
          </a:prstGeom>
          <a:solidFill>
            <a:srgbClr val="69D8FF"/>
          </a:solidFill>
          <a:ln w="9525">
            <a:solidFill>
              <a:schemeClr val="bg1">
                <a:lumMod val="1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flipH="1">
            <a:off x="2918541" y="2727304"/>
            <a:ext cx="107490" cy="34255"/>
          </a:xfrm>
          <a:prstGeom prst="parallelogram">
            <a:avLst>
              <a:gd name="adj" fmla="val 87673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933897" y="3394683"/>
            <a:ext cx="107489" cy="34254"/>
          </a:xfrm>
          <a:prstGeom prst="parallelogram">
            <a:avLst>
              <a:gd name="adj" fmla="val 107576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1899164" y="2488701"/>
            <a:ext cx="56698" cy="5681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7544" y="1988747"/>
            <a:ext cx="2290353" cy="58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 defTabSz="820738" eaLnBrk="0" hangingPunct="0">
              <a:lnSpc>
                <a:spcPct val="90000"/>
              </a:lnSpc>
              <a:defRPr/>
            </a:pPr>
            <a:r>
              <a:rPr kumimoji="0" lang="en-US" altLang="ja-JP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rPr>
              <a:t>central fovea of retina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972876" y="2872592"/>
            <a:ext cx="131114" cy="452400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bg1">
                <a:lumMod val="1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955861" y="2787545"/>
            <a:ext cx="5930818" cy="515005"/>
          </a:xfrm>
          <a:custGeom>
            <a:avLst/>
            <a:gdLst/>
            <a:ahLst/>
            <a:cxnLst>
              <a:cxn ang="0">
                <a:pos x="5523" y="494"/>
              </a:cxn>
              <a:cxn ang="0">
                <a:pos x="2341" y="110"/>
              </a:cxn>
              <a:cxn ang="0">
                <a:pos x="2076" y="174"/>
              </a:cxn>
              <a:cxn ang="0">
                <a:pos x="1079" y="155"/>
              </a:cxn>
              <a:cxn ang="0">
                <a:pos x="0" y="311"/>
              </a:cxn>
              <a:cxn ang="0">
                <a:pos x="1088" y="430"/>
              </a:cxn>
              <a:cxn ang="0">
                <a:pos x="2067" y="420"/>
              </a:cxn>
              <a:cxn ang="0">
                <a:pos x="2332" y="466"/>
              </a:cxn>
              <a:cxn ang="0">
                <a:pos x="5523" y="0"/>
              </a:cxn>
            </a:cxnLst>
            <a:rect l="0" t="0" r="r" b="b"/>
            <a:pathLst>
              <a:path w="5523" h="494">
                <a:moveTo>
                  <a:pt x="5523" y="494"/>
                </a:moveTo>
                <a:lnTo>
                  <a:pt x="2341" y="110"/>
                </a:lnTo>
                <a:lnTo>
                  <a:pt x="2076" y="174"/>
                </a:lnTo>
                <a:lnTo>
                  <a:pt x="1079" y="155"/>
                </a:lnTo>
                <a:lnTo>
                  <a:pt x="0" y="311"/>
                </a:lnTo>
                <a:lnTo>
                  <a:pt x="1088" y="430"/>
                </a:lnTo>
                <a:lnTo>
                  <a:pt x="2067" y="420"/>
                </a:lnTo>
                <a:lnTo>
                  <a:pt x="2332" y="466"/>
                </a:lnTo>
                <a:lnTo>
                  <a:pt x="5523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780117" y="2952913"/>
            <a:ext cx="146469" cy="252777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050836" y="2951732"/>
            <a:ext cx="132295" cy="28467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1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585641" y="4168370"/>
            <a:ext cx="1320584" cy="58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 defTabSz="820738" eaLnBrk="0" hangingPunct="0">
              <a:lnSpc>
                <a:spcPct val="90000"/>
              </a:lnSpc>
              <a:defRPr/>
            </a:pPr>
            <a:r>
              <a:rPr kumimoji="0" lang="en-US" altLang="ja-JP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rPr>
              <a:t>pupil (aperture)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3124070" y="3150174"/>
            <a:ext cx="87409" cy="9567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678000" y="4097326"/>
            <a:ext cx="1202240" cy="58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 defTabSz="820738" eaLnBrk="0" hangingPunct="0">
              <a:lnSpc>
                <a:spcPct val="90000"/>
              </a:lnSpc>
              <a:defRPr/>
            </a:pPr>
            <a:r>
              <a:rPr kumimoji="0" lang="en-US" altLang="ja-JP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rPr>
              <a:t>eyeglass lens</a:t>
            </a:r>
          </a:p>
        </p:txBody>
      </p:sp>
      <p:sp>
        <p:nvSpPr>
          <p:cNvPr id="19" name="Oval 18"/>
          <p:cNvSpPr>
            <a:spLocks noChangeAspect="1" noChangeArrowheads="1"/>
          </p:cNvSpPr>
          <p:nvPr/>
        </p:nvSpPr>
        <p:spPr bwMode="auto">
          <a:xfrm>
            <a:off x="5035256" y="2977719"/>
            <a:ext cx="55517" cy="203167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20" name="Oval 20"/>
          <p:cNvSpPr>
            <a:spLocks noChangeAspect="1" noChangeArrowheads="1"/>
          </p:cNvSpPr>
          <p:nvPr/>
        </p:nvSpPr>
        <p:spPr bwMode="auto">
          <a:xfrm>
            <a:off x="5578609" y="3036779"/>
            <a:ext cx="42523" cy="732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433800" y="2989531"/>
            <a:ext cx="60242" cy="1417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7560667" y="2838336"/>
            <a:ext cx="158281" cy="42523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4"/>
          <p:cNvSpPr>
            <a:spLocks noChangeAspect="1" noChangeArrowheads="1"/>
          </p:cNvSpPr>
          <p:nvPr/>
        </p:nvSpPr>
        <p:spPr bwMode="auto">
          <a:xfrm>
            <a:off x="5981400" y="3055678"/>
            <a:ext cx="15355" cy="259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4858076" y="3085208"/>
            <a:ext cx="0" cy="7087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5062424" y="3085208"/>
            <a:ext cx="0" cy="7087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5306933" y="3085208"/>
            <a:ext cx="0" cy="7087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5608140" y="3085208"/>
            <a:ext cx="0" cy="7087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5997937" y="3085208"/>
            <a:ext cx="0" cy="7087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6465693" y="3085208"/>
            <a:ext cx="0" cy="7087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7010227" y="3085208"/>
            <a:ext cx="0" cy="7087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7644533" y="3085208"/>
            <a:ext cx="0" cy="7087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5090773" y="3847083"/>
            <a:ext cx="2463988" cy="33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ctr" defTabSz="820738" eaLnBrk="0" hangingPunct="0">
              <a:lnSpc>
                <a:spcPct val="90000"/>
              </a:lnSpc>
              <a:defRPr/>
            </a:pPr>
            <a:r>
              <a:rPr kumimoji="0" lang="en-US" altLang="ja-JP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rPr>
              <a:t>sampling points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701903" y="3669903"/>
            <a:ext cx="924882" cy="33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ctr" defTabSz="820738" eaLnBrk="0" hangingPunct="0">
              <a:lnSpc>
                <a:spcPct val="90000"/>
              </a:lnSpc>
              <a:defRPr/>
            </a:pPr>
            <a:r>
              <a:rPr kumimoji="0" lang="en-US" altLang="ja-JP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rPr>
              <a:t>eyeball</a:t>
            </a: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H="1">
            <a:off x="2466141" y="3257664"/>
            <a:ext cx="535084" cy="9107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1356854" y="4184602"/>
            <a:ext cx="1269931" cy="58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 defTabSz="820738" eaLnBrk="0" hangingPunct="0">
              <a:lnSpc>
                <a:spcPct val="90000"/>
              </a:lnSpc>
              <a:defRPr/>
            </a:pPr>
            <a:r>
              <a:rPr kumimoji="0" lang="en-US" altLang="ja-JP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rPr>
              <a:t>eye lens (thin lens)</a:t>
            </a:r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 flipV="1">
            <a:off x="4180065" y="1543739"/>
            <a:ext cx="0" cy="13926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3459531" y="1266037"/>
            <a:ext cx="1550920" cy="33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 defTabSz="820738" eaLnBrk="0" hangingPunct="0">
              <a:lnSpc>
                <a:spcPct val="90000"/>
              </a:lnSpc>
              <a:defRPr/>
            </a:pPr>
            <a:r>
              <a:rPr kumimoji="0" lang="en-US" altLang="ja-JP" b="1" u="sng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rPr>
              <a:t>refraction</a:t>
            </a: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 flipV="1">
            <a:off x="4482453" y="2239467"/>
            <a:ext cx="0" cy="66147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204871" y="1918179"/>
            <a:ext cx="1314678" cy="33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ctr" defTabSz="820738" eaLnBrk="0" hangingPunct="0">
              <a:lnSpc>
                <a:spcPct val="90000"/>
              </a:lnSpc>
              <a:defRPr/>
            </a:pPr>
            <a:r>
              <a:rPr kumimoji="0" lang="en-US" altLang="ja-JP" b="1" u="sng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rPr>
              <a:t>refraction</a:t>
            </a: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5885514" y="1268675"/>
            <a:ext cx="3071542" cy="33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 defTabSz="820738" eaLnBrk="0" hangingPunct="0">
              <a:lnSpc>
                <a:spcPct val="90000"/>
              </a:lnSpc>
              <a:defRPr/>
            </a:pPr>
            <a:r>
              <a:rPr kumimoji="0" lang="en-US" altLang="ja-JP" b="1" u="sng" dirty="0" smtClean="0">
                <a:solidFill>
                  <a:schemeClr val="bg1">
                    <a:lumMod val="10000"/>
                  </a:schemeClr>
                </a:solidFill>
                <a:cs typeface="Arial" pitchFamily="34" charset="0"/>
              </a:rPr>
              <a:t>light spread evaluations</a:t>
            </a:r>
            <a:endParaRPr kumimoji="0" lang="en-US" altLang="ja-JP" b="1" u="sng" dirty="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1666467" y="1276547"/>
            <a:ext cx="1599348" cy="33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 defTabSz="820738" eaLnBrk="0" hangingPunct="0">
              <a:lnSpc>
                <a:spcPct val="90000"/>
              </a:lnSpc>
              <a:defRPr/>
            </a:pPr>
            <a:r>
              <a:rPr kumimoji="0" lang="en-US" altLang="ja-JP" b="1" u="sng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rPr>
              <a:t>initialization</a:t>
            </a:r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 flipV="1">
            <a:off x="3118164" y="1553188"/>
            <a:ext cx="0" cy="13926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3161869" y="1614611"/>
            <a:ext cx="1046545" cy="33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ctr" defTabSz="820738" eaLnBrk="0" hangingPunct="0">
              <a:lnSpc>
                <a:spcPct val="90000"/>
              </a:lnSpc>
              <a:defRPr/>
            </a:pPr>
            <a:r>
              <a:rPr kumimoji="0" lang="en-US" altLang="ja-JP" b="1" u="sng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rPr>
              <a:t>transfer</a:t>
            </a:r>
          </a:p>
        </p:txBody>
      </p:sp>
      <p:sp>
        <p:nvSpPr>
          <p:cNvPr id="44" name="Line 49"/>
          <p:cNvSpPr>
            <a:spLocks noChangeShapeType="1"/>
          </p:cNvSpPr>
          <p:nvPr/>
        </p:nvSpPr>
        <p:spPr bwMode="auto">
          <a:xfrm flipV="1">
            <a:off x="3643799" y="1865026"/>
            <a:ext cx="0" cy="963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5134477" y="1543739"/>
            <a:ext cx="1046545" cy="33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ctr" defTabSz="820738" eaLnBrk="0" hangingPunct="0">
              <a:lnSpc>
                <a:spcPct val="90000"/>
              </a:lnSpc>
              <a:defRPr/>
            </a:pPr>
            <a:r>
              <a:rPr kumimoji="0" lang="en-US" altLang="ja-JP" b="1" u="sng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rPr>
              <a:t>transfer</a:t>
            </a:r>
          </a:p>
        </p:txBody>
      </p:sp>
      <p:sp>
        <p:nvSpPr>
          <p:cNvPr id="46" name="AutoShape 52"/>
          <p:cNvSpPr>
            <a:spLocks noChangeArrowheads="1"/>
          </p:cNvSpPr>
          <p:nvPr/>
        </p:nvSpPr>
        <p:spPr bwMode="auto">
          <a:xfrm>
            <a:off x="3161869" y="2775733"/>
            <a:ext cx="1017016" cy="106308"/>
          </a:xfrm>
          <a:prstGeom prst="rightArrow">
            <a:avLst>
              <a:gd name="adj1" fmla="val 20000"/>
              <a:gd name="adj2" fmla="val 105366"/>
            </a:avLst>
          </a:prstGeom>
          <a:solidFill>
            <a:srgbClr val="C0C0C0"/>
          </a:solidFill>
          <a:ln w="38100">
            <a:solidFill>
              <a:schemeClr val="bg1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47" name="AutoShape 53"/>
          <p:cNvSpPr>
            <a:spLocks noChangeArrowheads="1"/>
          </p:cNvSpPr>
          <p:nvPr/>
        </p:nvSpPr>
        <p:spPr bwMode="auto">
          <a:xfrm>
            <a:off x="4482453" y="2775733"/>
            <a:ext cx="1519026" cy="106308"/>
          </a:xfrm>
          <a:prstGeom prst="rightArrow">
            <a:avLst>
              <a:gd name="adj1" fmla="val 20000"/>
              <a:gd name="adj2" fmla="val 157376"/>
            </a:avLst>
          </a:prstGeom>
          <a:solidFill>
            <a:srgbClr val="C0C0C0"/>
          </a:solidFill>
          <a:ln w="38100">
            <a:solidFill>
              <a:schemeClr val="bg1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48" name="AutoShape 54"/>
          <p:cNvSpPr>
            <a:spLocks noChangeArrowheads="1"/>
          </p:cNvSpPr>
          <p:nvPr/>
        </p:nvSpPr>
        <p:spPr bwMode="auto">
          <a:xfrm>
            <a:off x="4180065" y="2775733"/>
            <a:ext cx="294120" cy="106308"/>
          </a:xfrm>
          <a:prstGeom prst="rightArrow">
            <a:avLst>
              <a:gd name="adj1" fmla="val 20000"/>
              <a:gd name="adj2" fmla="val 88969"/>
            </a:avLst>
          </a:prstGeom>
          <a:solidFill>
            <a:srgbClr val="C0C0C0"/>
          </a:solidFill>
          <a:ln w="38100">
            <a:solidFill>
              <a:schemeClr val="bg1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4098563" y="1588624"/>
            <a:ext cx="1046545" cy="33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ctr" defTabSz="820738" eaLnBrk="0" hangingPunct="0">
              <a:lnSpc>
                <a:spcPct val="90000"/>
              </a:lnSpc>
              <a:defRPr/>
            </a:pPr>
            <a:r>
              <a:rPr kumimoji="0" lang="en-US" altLang="ja-JP" b="1" u="sng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rPr>
              <a:t>transfer</a:t>
            </a:r>
          </a:p>
        </p:txBody>
      </p:sp>
      <p:sp>
        <p:nvSpPr>
          <p:cNvPr id="50" name="Line 56"/>
          <p:cNvSpPr>
            <a:spLocks noChangeShapeType="1"/>
          </p:cNvSpPr>
          <p:nvPr/>
        </p:nvSpPr>
        <p:spPr bwMode="auto">
          <a:xfrm flipV="1">
            <a:off x="4287555" y="1855576"/>
            <a:ext cx="0" cy="963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51" name="Line 57"/>
          <p:cNvSpPr>
            <a:spLocks noChangeShapeType="1"/>
          </p:cNvSpPr>
          <p:nvPr/>
        </p:nvSpPr>
        <p:spPr bwMode="auto">
          <a:xfrm flipV="1">
            <a:off x="5412060" y="1865026"/>
            <a:ext cx="0" cy="963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52" name="Line 58"/>
          <p:cNvSpPr>
            <a:spLocks noChangeShapeType="1"/>
          </p:cNvSpPr>
          <p:nvPr/>
        </p:nvSpPr>
        <p:spPr bwMode="auto">
          <a:xfrm flipV="1">
            <a:off x="4876975" y="1596893"/>
            <a:ext cx="2035212" cy="133948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53" name="Line 59"/>
          <p:cNvSpPr>
            <a:spLocks noChangeShapeType="1"/>
          </p:cNvSpPr>
          <p:nvPr/>
        </p:nvSpPr>
        <p:spPr bwMode="auto">
          <a:xfrm flipV="1">
            <a:off x="5090773" y="1596893"/>
            <a:ext cx="1821414" cy="133948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54" name="Line 60"/>
          <p:cNvSpPr>
            <a:spLocks noChangeShapeType="1"/>
          </p:cNvSpPr>
          <p:nvPr/>
        </p:nvSpPr>
        <p:spPr bwMode="auto">
          <a:xfrm flipV="1">
            <a:off x="5305752" y="1596893"/>
            <a:ext cx="1606435" cy="13926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55" name="Line 61"/>
          <p:cNvSpPr>
            <a:spLocks noChangeShapeType="1"/>
          </p:cNvSpPr>
          <p:nvPr/>
        </p:nvSpPr>
        <p:spPr bwMode="auto">
          <a:xfrm flipV="1">
            <a:off x="5599871" y="1596893"/>
            <a:ext cx="1312316" cy="142807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56" name="Line 62"/>
          <p:cNvSpPr>
            <a:spLocks noChangeShapeType="1"/>
          </p:cNvSpPr>
          <p:nvPr/>
        </p:nvSpPr>
        <p:spPr bwMode="auto">
          <a:xfrm flipV="1">
            <a:off x="6001480" y="1596893"/>
            <a:ext cx="910707" cy="144697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57" name="Line 63"/>
          <p:cNvSpPr>
            <a:spLocks noChangeShapeType="1"/>
          </p:cNvSpPr>
          <p:nvPr/>
        </p:nvSpPr>
        <p:spPr bwMode="auto">
          <a:xfrm flipV="1">
            <a:off x="6484592" y="1596893"/>
            <a:ext cx="427595" cy="13926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58" name="Line 64"/>
          <p:cNvSpPr>
            <a:spLocks noChangeShapeType="1"/>
          </p:cNvSpPr>
          <p:nvPr/>
        </p:nvSpPr>
        <p:spPr bwMode="auto">
          <a:xfrm flipH="1" flipV="1">
            <a:off x="6912187" y="1596893"/>
            <a:ext cx="107489" cy="133948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59" name="Line 65"/>
          <p:cNvSpPr>
            <a:spLocks noChangeShapeType="1"/>
          </p:cNvSpPr>
          <p:nvPr/>
        </p:nvSpPr>
        <p:spPr bwMode="auto">
          <a:xfrm flipH="1" flipV="1">
            <a:off x="6912187" y="1596893"/>
            <a:ext cx="696909" cy="123199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60" name="Oval 69"/>
          <p:cNvSpPr>
            <a:spLocks noChangeArrowheads="1"/>
          </p:cNvSpPr>
          <p:nvPr/>
        </p:nvSpPr>
        <p:spPr bwMode="auto">
          <a:xfrm>
            <a:off x="4829727" y="3058041"/>
            <a:ext cx="54335" cy="5315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61" name="Oval 70"/>
          <p:cNvSpPr>
            <a:spLocks noChangeArrowheads="1"/>
          </p:cNvSpPr>
          <p:nvPr/>
        </p:nvSpPr>
        <p:spPr bwMode="auto">
          <a:xfrm>
            <a:off x="5036438" y="3058041"/>
            <a:ext cx="54335" cy="5315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62" name="Oval 72"/>
          <p:cNvSpPr>
            <a:spLocks noChangeArrowheads="1"/>
          </p:cNvSpPr>
          <p:nvPr/>
        </p:nvSpPr>
        <p:spPr bwMode="auto">
          <a:xfrm>
            <a:off x="5572704" y="3043866"/>
            <a:ext cx="54335" cy="5315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63" name="Oval 73"/>
          <p:cNvSpPr>
            <a:spLocks noChangeArrowheads="1"/>
          </p:cNvSpPr>
          <p:nvPr/>
        </p:nvSpPr>
        <p:spPr bwMode="auto">
          <a:xfrm>
            <a:off x="5966044" y="3043866"/>
            <a:ext cx="54335" cy="5315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64" name="Oval 74"/>
          <p:cNvSpPr>
            <a:spLocks noChangeArrowheads="1"/>
          </p:cNvSpPr>
          <p:nvPr/>
        </p:nvSpPr>
        <p:spPr bwMode="auto">
          <a:xfrm>
            <a:off x="6437344" y="3036779"/>
            <a:ext cx="54335" cy="5315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65" name="Oval 76"/>
          <p:cNvSpPr>
            <a:spLocks noChangeArrowheads="1"/>
          </p:cNvSpPr>
          <p:nvPr/>
        </p:nvSpPr>
        <p:spPr bwMode="auto">
          <a:xfrm>
            <a:off x="7616184" y="3029691"/>
            <a:ext cx="54335" cy="5315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3253460" y="2953613"/>
            <a:ext cx="132295" cy="28467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Arial" charset="0"/>
            </a:endParaRPr>
          </a:p>
        </p:txBody>
      </p:sp>
      <p:sp>
        <p:nvSpPr>
          <p:cNvPr id="67" name="Oval 14"/>
          <p:cNvSpPr>
            <a:spLocks noChangeArrowheads="1"/>
          </p:cNvSpPr>
          <p:nvPr/>
        </p:nvSpPr>
        <p:spPr bwMode="auto">
          <a:xfrm>
            <a:off x="4262380" y="2936562"/>
            <a:ext cx="132295" cy="3214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Arial" charset="0"/>
            </a:endParaRPr>
          </a:p>
        </p:txBody>
      </p:sp>
      <p:cxnSp>
        <p:nvCxnSpPr>
          <p:cNvPr id="68" name="直線コネクタ 67"/>
          <p:cNvCxnSpPr/>
          <p:nvPr/>
        </p:nvCxnSpPr>
        <p:spPr bwMode="auto">
          <a:xfrm rot="16200000" flipH="1">
            <a:off x="5224839" y="3017289"/>
            <a:ext cx="160643" cy="1074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71"/>
          <p:cNvSpPr>
            <a:spLocks noChangeArrowheads="1"/>
          </p:cNvSpPr>
          <p:nvPr/>
        </p:nvSpPr>
        <p:spPr bwMode="auto">
          <a:xfrm>
            <a:off x="5283309" y="3050953"/>
            <a:ext cx="54335" cy="5315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  <p:cxnSp>
        <p:nvCxnSpPr>
          <p:cNvPr id="70" name="直線コネクタ 69"/>
          <p:cNvCxnSpPr/>
          <p:nvPr/>
        </p:nvCxnSpPr>
        <p:spPr bwMode="auto">
          <a:xfrm rot="5400000">
            <a:off x="6879704" y="2921612"/>
            <a:ext cx="282307" cy="2409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5"/>
          <p:cNvSpPr>
            <a:spLocks noChangeArrowheads="1"/>
          </p:cNvSpPr>
          <p:nvPr/>
        </p:nvSpPr>
        <p:spPr bwMode="auto">
          <a:xfrm>
            <a:off x="6979516" y="3029691"/>
            <a:ext cx="54335" cy="5315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bg1">
                  <a:lumMod val="1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784976" cy="857250"/>
          </a:xfrm>
        </p:spPr>
        <p:txBody>
          <a:bodyPr/>
          <a:lstStyle/>
          <a:p>
            <a:r>
              <a:rPr kumimoji="1" lang="en-US" altLang="ja-JP" sz="4000" dirty="0" err="1" smtClean="0"/>
              <a:t>Conoid</a:t>
            </a:r>
            <a:r>
              <a:rPr kumimoji="1" lang="en-US" altLang="ja-JP" sz="4000" dirty="0" smtClean="0"/>
              <a:t>: A Bundle Shape of Light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00151"/>
            <a:ext cx="8435280" cy="867544"/>
          </a:xfrm>
        </p:spPr>
        <p:txBody>
          <a:bodyPr/>
          <a:lstStyle/>
          <a:p>
            <a:r>
              <a:rPr kumimoji="1" lang="en-US" altLang="ja-JP" sz="2400" b="1" i="1" dirty="0" smtClean="0"/>
              <a:t>Sturm’s </a:t>
            </a:r>
            <a:r>
              <a:rPr kumimoji="1" lang="en-US" altLang="ja-JP" sz="2400" b="1" i="1" dirty="0" err="1" smtClean="0"/>
              <a:t>Conoid</a:t>
            </a:r>
            <a:r>
              <a:rPr kumimoji="1" lang="en-US" altLang="ja-JP" sz="2400" b="1" i="1" dirty="0" smtClean="0"/>
              <a:t>  </a:t>
            </a:r>
            <a:r>
              <a:rPr kumimoji="1" lang="en-US" altLang="ja-JP" sz="2400" dirty="0" smtClean="0"/>
              <a:t>[ophthalmology term]</a:t>
            </a:r>
            <a:br>
              <a:rPr kumimoji="1" lang="en-US" altLang="ja-JP" sz="2400" dirty="0" smtClean="0"/>
            </a:br>
            <a:r>
              <a:rPr kumimoji="1" lang="en-US" altLang="ja-JP" sz="2400" i="1" dirty="0" smtClean="0"/>
              <a:t>A cone-like shape that is formed by a bundle of light that passes through a circular aperture of a non-spherical lens </a:t>
            </a:r>
            <a:endParaRPr kumimoji="1" lang="ja-JP" altLang="en-US" sz="2400" i="1" dirty="0"/>
          </a:p>
        </p:txBody>
      </p:sp>
      <p:grpSp>
        <p:nvGrpSpPr>
          <p:cNvPr id="4" name="Group 151"/>
          <p:cNvGrpSpPr>
            <a:grpSpLocks/>
          </p:cNvGrpSpPr>
          <p:nvPr/>
        </p:nvGrpSpPr>
        <p:grpSpPr bwMode="auto">
          <a:xfrm>
            <a:off x="1515191" y="2571751"/>
            <a:ext cx="6973625" cy="2386873"/>
            <a:chOff x="162" y="1423"/>
            <a:chExt cx="7757" cy="2655"/>
          </a:xfrm>
        </p:grpSpPr>
        <p:sp>
          <p:nvSpPr>
            <p:cNvPr id="5" name="正方形/長方形 4"/>
            <p:cNvSpPr>
              <a:spLocks noChangeArrowheads="1"/>
            </p:cNvSpPr>
            <p:nvPr/>
          </p:nvSpPr>
          <p:spPr bwMode="auto">
            <a:xfrm>
              <a:off x="821" y="1619"/>
              <a:ext cx="2834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 </a:t>
              </a:r>
              <a:r>
                <a:rPr lang="en-US" altLang="ja-JP" sz="2000" dirty="0" smtClean="0">
                  <a:latin typeface="Arial" panose="020B0604020202020204" pitchFamily="34" charset="0"/>
                  <a:ea typeface="ＭＳ Ｐゴシック" panose="020B0600070205080204" pitchFamily="50" charset="-128"/>
                </a:rPr>
                <a:t>Astigmatic lenses</a:t>
              </a:r>
            </a:p>
          </p:txBody>
        </p:sp>
        <p:sp>
          <p:nvSpPr>
            <p:cNvPr id="6" name="左中かっこ 5"/>
            <p:cNvSpPr>
              <a:spLocks/>
            </p:cNvSpPr>
            <p:nvPr/>
          </p:nvSpPr>
          <p:spPr bwMode="auto">
            <a:xfrm rot="14955653" flipH="1">
              <a:off x="2126" y="1598"/>
              <a:ext cx="260" cy="1276"/>
            </a:xfrm>
            <a:prstGeom prst="leftBrace">
              <a:avLst>
                <a:gd name="adj1" fmla="val 101971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dirty="0">
                <a:latin typeface="+mn-lt"/>
                <a:ea typeface="+mn-ea"/>
              </a:endParaRPr>
            </a:p>
          </p:txBody>
        </p:sp>
        <p:grpSp>
          <p:nvGrpSpPr>
            <p:cNvPr id="7" name="グループ化 6"/>
            <p:cNvGrpSpPr>
              <a:grpSpLocks/>
            </p:cNvGrpSpPr>
            <p:nvPr/>
          </p:nvGrpSpPr>
          <p:grpSpPr bwMode="auto">
            <a:xfrm>
              <a:off x="162" y="1423"/>
              <a:ext cx="7757" cy="2655"/>
              <a:chOff x="256673" y="2258948"/>
              <a:chExt cx="12316729" cy="4213280"/>
            </a:xfrm>
          </p:grpSpPr>
          <p:grpSp>
            <p:nvGrpSpPr>
              <p:cNvPr id="8" name="グループ化 7"/>
              <p:cNvGrpSpPr>
                <a:grpSpLocks/>
              </p:cNvGrpSpPr>
              <p:nvPr/>
            </p:nvGrpSpPr>
            <p:grpSpPr bwMode="auto">
              <a:xfrm>
                <a:off x="256673" y="2709875"/>
                <a:ext cx="12316729" cy="3762353"/>
                <a:chOff x="256269" y="2709451"/>
                <a:chExt cx="12318117" cy="3762820"/>
              </a:xfrm>
            </p:grpSpPr>
            <p:grpSp>
              <p:nvGrpSpPr>
                <p:cNvPr id="24" name="グループ化 23"/>
                <p:cNvGrpSpPr>
                  <a:grpSpLocks/>
                </p:cNvGrpSpPr>
                <p:nvPr/>
              </p:nvGrpSpPr>
              <p:grpSpPr bwMode="auto">
                <a:xfrm>
                  <a:off x="256269" y="2709451"/>
                  <a:ext cx="12318117" cy="3762820"/>
                  <a:chOff x="1371896" y="2841829"/>
                  <a:chExt cx="12318146" cy="3763365"/>
                </a:xfrm>
              </p:grpSpPr>
              <p:grpSp>
                <p:nvGrpSpPr>
                  <p:cNvPr id="26" name="グループ化 25"/>
                  <p:cNvGrpSpPr>
                    <a:grpSpLocks noChangeAspect="1"/>
                  </p:cNvGrpSpPr>
                  <p:nvPr/>
                </p:nvGrpSpPr>
                <p:grpSpPr bwMode="auto">
                  <a:xfrm rot="-1299287">
                    <a:off x="1371896" y="2996253"/>
                    <a:ext cx="9824004" cy="2843663"/>
                    <a:chOff x="779329" y="2914530"/>
                    <a:chExt cx="11462225" cy="3317864"/>
                  </a:xfrm>
                </p:grpSpPr>
                <p:cxnSp>
                  <p:nvCxnSpPr>
                    <p:cNvPr id="38" name="直線コネクタ 37"/>
                    <p:cNvCxnSpPr/>
                    <p:nvPr/>
                  </p:nvCxnSpPr>
                  <p:spPr>
                    <a:xfrm rot="1299287" flipV="1">
                      <a:off x="5933722" y="3852119"/>
                      <a:ext cx="6307832" cy="1434253"/>
                    </a:xfrm>
                    <a:prstGeom prst="line">
                      <a:avLst/>
                    </a:prstGeom>
                    <a:ln w="19050">
                      <a:solidFill>
                        <a:srgbClr val="D86262"/>
                      </a:solidFill>
                      <a:headEnd type="oval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9" name="グループ化 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79329" y="2914530"/>
                      <a:ext cx="11125631" cy="3317864"/>
                      <a:chOff x="779329" y="2914530"/>
                      <a:chExt cx="11125631" cy="3317864"/>
                    </a:xfrm>
                  </p:grpSpPr>
                  <p:sp>
                    <p:nvSpPr>
                      <p:cNvPr id="48" name="フローチャート: 直接アクセス記憶 47"/>
                      <p:cNvSpPr/>
                      <p:nvPr/>
                    </p:nvSpPr>
                    <p:spPr>
                      <a:xfrm flipH="1">
                        <a:off x="3548401" y="3444151"/>
                        <a:ext cx="3277109" cy="1979047"/>
                      </a:xfrm>
                      <a:prstGeom prst="flowChartMagneticDrum">
                        <a:avLst/>
                      </a:prstGeom>
                      <a:solidFill>
                        <a:srgbClr val="808080"/>
                      </a:solidFill>
                      <a:ln w="25400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/>
                      </a:p>
                    </p:txBody>
                  </p:sp>
                  <p:sp>
                    <p:nvSpPr>
                      <p:cNvPr id="49" name="円/楕円 48"/>
                      <p:cNvSpPr/>
                      <p:nvPr/>
                    </p:nvSpPr>
                    <p:spPr>
                      <a:xfrm>
                        <a:off x="3555766" y="3449208"/>
                        <a:ext cx="1080019" cy="197348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 dirty="0"/>
                      </a:p>
                    </p:txBody>
                  </p:sp>
                  <p:sp>
                    <p:nvSpPr>
                      <p:cNvPr id="50" name="円/楕円 49"/>
                      <p:cNvSpPr/>
                      <p:nvPr/>
                    </p:nvSpPr>
                    <p:spPr>
                      <a:xfrm rot="1299287">
                        <a:off x="3765239" y="3544579"/>
                        <a:ext cx="616889" cy="1723327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254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 dirty="0"/>
                      </a:p>
                    </p:txBody>
                  </p:sp>
                  <p:cxnSp>
                    <p:nvCxnSpPr>
                      <p:cNvPr id="51" name="直線コネクタ 50"/>
                      <p:cNvCxnSpPr/>
                      <p:nvPr/>
                    </p:nvCxnSpPr>
                    <p:spPr>
                      <a:xfrm>
                        <a:off x="837892" y="4444787"/>
                        <a:ext cx="3241911" cy="0"/>
                      </a:xfrm>
                      <a:prstGeom prst="line">
                        <a:avLst/>
                      </a:prstGeom>
                      <a:ln w="25400">
                        <a:solidFill>
                          <a:srgbClr val="000000"/>
                        </a:solidFill>
                        <a:headEnd type="oval"/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直線コネクタ 51"/>
                      <p:cNvCxnSpPr/>
                      <p:nvPr/>
                    </p:nvCxnSpPr>
                    <p:spPr>
                      <a:xfrm>
                        <a:off x="4088684" y="4442966"/>
                        <a:ext cx="2743583" cy="9265"/>
                      </a:xfrm>
                      <a:prstGeom prst="line">
                        <a:avLst/>
                      </a:prstGeom>
                      <a:ln w="25400">
                        <a:solidFill>
                          <a:srgbClr val="000000"/>
                        </a:solidFill>
                        <a:prstDash val="sysDot"/>
                        <a:headEnd type="oval"/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" name="円/楕円 52"/>
                      <p:cNvSpPr/>
                      <p:nvPr/>
                    </p:nvSpPr>
                    <p:spPr>
                      <a:xfrm>
                        <a:off x="5736759" y="3442539"/>
                        <a:ext cx="1080019" cy="1984606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 dirty="0"/>
                      </a:p>
                    </p:txBody>
                  </p:sp>
                  <p:cxnSp>
                    <p:nvCxnSpPr>
                      <p:cNvPr id="54" name="直線コネクタ 53"/>
                      <p:cNvCxnSpPr/>
                      <p:nvPr/>
                    </p:nvCxnSpPr>
                    <p:spPr>
                      <a:xfrm rot="1299287" flipV="1">
                        <a:off x="7006895" y="3486549"/>
                        <a:ext cx="4898065" cy="1921602"/>
                      </a:xfrm>
                      <a:prstGeom prst="line">
                        <a:avLst/>
                      </a:prstGeom>
                      <a:ln w="25400">
                        <a:solidFill>
                          <a:srgbClr val="000000"/>
                        </a:solidFill>
                        <a:headEnd type="oval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直線コネクタ 54"/>
                      <p:cNvCxnSpPr>
                        <a:endCxn id="50" idx="0"/>
                      </p:cNvCxnSpPr>
                      <p:nvPr/>
                    </p:nvCxnSpPr>
                    <p:spPr>
                      <a:xfrm rot="1299287" flipV="1">
                        <a:off x="1100716" y="2977499"/>
                        <a:ext cx="3017757" cy="2049463"/>
                      </a:xfrm>
                      <a:prstGeom prst="line">
                        <a:avLst/>
                      </a:prstGeom>
                      <a:ln w="19050">
                        <a:solidFill>
                          <a:srgbClr val="6B6BCF"/>
                        </a:solidFill>
                        <a:headEnd type="oval"/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直線コネクタ 55"/>
                      <p:cNvCxnSpPr>
                        <a:endCxn id="50" idx="4"/>
                      </p:cNvCxnSpPr>
                      <p:nvPr/>
                    </p:nvCxnSpPr>
                    <p:spPr>
                      <a:xfrm rot="1299287" flipV="1">
                        <a:off x="779329" y="4637570"/>
                        <a:ext cx="3010346" cy="337253"/>
                      </a:xfrm>
                      <a:prstGeom prst="line">
                        <a:avLst/>
                      </a:prstGeom>
                      <a:ln w="19050">
                        <a:solidFill>
                          <a:srgbClr val="6B6BCF"/>
                        </a:solidFill>
                        <a:headEnd type="oval"/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" name="直線コネクタ 56"/>
                      <p:cNvCxnSpPr/>
                      <p:nvPr/>
                    </p:nvCxnSpPr>
                    <p:spPr>
                      <a:xfrm rot="1299287" flipV="1">
                        <a:off x="6517070" y="3955851"/>
                        <a:ext cx="5242634" cy="694890"/>
                      </a:xfrm>
                      <a:prstGeom prst="line">
                        <a:avLst/>
                      </a:prstGeom>
                      <a:ln w="19050">
                        <a:solidFill>
                          <a:srgbClr val="6B6BCF"/>
                        </a:solidFill>
                        <a:headEnd type="oval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直線コネクタ 57"/>
                      <p:cNvCxnSpPr/>
                      <p:nvPr/>
                    </p:nvCxnSpPr>
                    <p:spPr>
                      <a:xfrm rot="1299287" flipV="1">
                        <a:off x="6395897" y="2946954"/>
                        <a:ext cx="5150008" cy="3285440"/>
                      </a:xfrm>
                      <a:prstGeom prst="line">
                        <a:avLst/>
                      </a:prstGeom>
                      <a:ln w="19050">
                        <a:solidFill>
                          <a:srgbClr val="6B6BCF"/>
                        </a:solidFill>
                        <a:headEnd type="oval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直線コネクタ 58"/>
                      <p:cNvCxnSpPr/>
                      <p:nvPr/>
                    </p:nvCxnSpPr>
                    <p:spPr>
                      <a:xfrm flipV="1">
                        <a:off x="837879" y="4188660"/>
                        <a:ext cx="2991820" cy="233483"/>
                      </a:xfrm>
                      <a:prstGeom prst="line">
                        <a:avLst/>
                      </a:prstGeom>
                      <a:ln w="19050">
                        <a:solidFill>
                          <a:srgbClr val="D86262"/>
                        </a:solidFill>
                        <a:headEnd type="oval"/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直線コネクタ 59"/>
                      <p:cNvCxnSpPr/>
                      <p:nvPr/>
                    </p:nvCxnSpPr>
                    <p:spPr>
                      <a:xfrm>
                        <a:off x="839776" y="4448387"/>
                        <a:ext cx="3506821" cy="264985"/>
                      </a:xfrm>
                      <a:prstGeom prst="line">
                        <a:avLst/>
                      </a:prstGeom>
                      <a:ln w="19050">
                        <a:solidFill>
                          <a:srgbClr val="D86262"/>
                        </a:solidFill>
                        <a:headEnd type="oval"/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直線コネクタ 60"/>
                      <p:cNvCxnSpPr/>
                      <p:nvPr/>
                    </p:nvCxnSpPr>
                    <p:spPr>
                      <a:xfrm rot="1299287" flipV="1">
                        <a:off x="3914891" y="3711224"/>
                        <a:ext cx="1876604" cy="846839"/>
                      </a:xfrm>
                      <a:prstGeom prst="line">
                        <a:avLst/>
                      </a:prstGeom>
                      <a:ln w="19050">
                        <a:solidFill>
                          <a:srgbClr val="D86262"/>
                        </a:solidFill>
                        <a:prstDash val="sysDot"/>
                        <a:headEnd type="oval"/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直線コネクタ 61"/>
                      <p:cNvCxnSpPr/>
                      <p:nvPr/>
                    </p:nvCxnSpPr>
                    <p:spPr>
                      <a:xfrm rot="1299287" flipV="1">
                        <a:off x="4375903" y="4469510"/>
                        <a:ext cx="2230435" cy="650418"/>
                      </a:xfrm>
                      <a:prstGeom prst="line">
                        <a:avLst/>
                      </a:prstGeom>
                      <a:ln w="19050">
                        <a:solidFill>
                          <a:srgbClr val="D86262"/>
                        </a:solidFill>
                        <a:prstDash val="sysDot"/>
                        <a:headEnd type="oval"/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" name="直線コネクタ 62"/>
                      <p:cNvCxnSpPr/>
                      <p:nvPr/>
                    </p:nvCxnSpPr>
                    <p:spPr>
                      <a:xfrm rot="1299287" flipV="1">
                        <a:off x="7039565" y="2914530"/>
                        <a:ext cx="3705041" cy="2783266"/>
                      </a:xfrm>
                      <a:prstGeom prst="line">
                        <a:avLst/>
                      </a:prstGeom>
                      <a:ln w="19050">
                        <a:solidFill>
                          <a:srgbClr val="D86262"/>
                        </a:solidFill>
                        <a:headEnd type="oval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直線コネクタ 63"/>
                      <p:cNvCxnSpPr/>
                      <p:nvPr/>
                    </p:nvCxnSpPr>
                    <p:spPr>
                      <a:xfrm rot="1299287" flipV="1">
                        <a:off x="5882861" y="4039606"/>
                        <a:ext cx="889210" cy="218659"/>
                      </a:xfrm>
                      <a:prstGeom prst="line">
                        <a:avLst/>
                      </a:prstGeom>
                      <a:ln w="19050">
                        <a:solidFill>
                          <a:srgbClr val="D86262"/>
                        </a:solidFill>
                        <a:prstDash val="sysDot"/>
                        <a:headEnd type="oval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0" name="直線コネクタ 39"/>
                    <p:cNvCxnSpPr/>
                    <p:nvPr/>
                  </p:nvCxnSpPr>
                  <p:spPr>
                    <a:xfrm rot="1299287" flipH="1">
                      <a:off x="8360176" y="4128450"/>
                      <a:ext cx="12968" cy="657830"/>
                    </a:xfrm>
                    <a:prstGeom prst="line">
                      <a:avLst/>
                    </a:prstGeom>
                    <a:ln w="38100">
                      <a:solidFill>
                        <a:srgbClr val="6B6BCF"/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線コネクタ 40"/>
                    <p:cNvCxnSpPr/>
                    <p:nvPr/>
                  </p:nvCxnSpPr>
                  <p:spPr>
                    <a:xfrm rot="1299287">
                      <a:off x="9399581" y="4304543"/>
                      <a:ext cx="787322" cy="298339"/>
                    </a:xfrm>
                    <a:prstGeom prst="line">
                      <a:avLst/>
                    </a:prstGeom>
                    <a:ln w="38100">
                      <a:solidFill>
                        <a:srgbClr val="D86262"/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線コネクタ 41"/>
                    <p:cNvCxnSpPr/>
                    <p:nvPr/>
                  </p:nvCxnSpPr>
                  <p:spPr>
                    <a:xfrm rot="1299287" flipH="1">
                      <a:off x="9081857" y="4333304"/>
                      <a:ext cx="5557" cy="276102"/>
                    </a:xfrm>
                    <a:prstGeom prst="line">
                      <a:avLst/>
                    </a:prstGeom>
                    <a:ln w="38100">
                      <a:solidFill>
                        <a:srgbClr val="6B6BCF"/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線コネクタ 42"/>
                    <p:cNvCxnSpPr/>
                    <p:nvPr/>
                  </p:nvCxnSpPr>
                  <p:spPr>
                    <a:xfrm rot="1299287">
                      <a:off x="8897662" y="4397188"/>
                      <a:ext cx="337159" cy="155655"/>
                    </a:xfrm>
                    <a:prstGeom prst="line">
                      <a:avLst/>
                    </a:prstGeom>
                    <a:ln w="38100">
                      <a:solidFill>
                        <a:srgbClr val="D86262"/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直線コネクタ 43"/>
                    <p:cNvCxnSpPr/>
                    <p:nvPr/>
                  </p:nvCxnSpPr>
                  <p:spPr>
                    <a:xfrm>
                      <a:off x="3826885" y="4215509"/>
                      <a:ext cx="513148" cy="492909"/>
                    </a:xfrm>
                    <a:prstGeom prst="line">
                      <a:avLst/>
                    </a:prstGeom>
                    <a:ln w="44450">
                      <a:solidFill>
                        <a:srgbClr val="D86262"/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直線コネクタ 44"/>
                    <p:cNvCxnSpPr>
                      <a:stCxn id="50" idx="0"/>
                      <a:endCxn id="50" idx="4"/>
                    </p:cNvCxnSpPr>
                    <p:nvPr/>
                  </p:nvCxnSpPr>
                  <p:spPr>
                    <a:xfrm rot="1299287">
                      <a:off x="4085977" y="3577304"/>
                      <a:ext cx="0" cy="1721475"/>
                    </a:xfrm>
                    <a:prstGeom prst="line">
                      <a:avLst/>
                    </a:prstGeom>
                    <a:ln w="44450">
                      <a:solidFill>
                        <a:srgbClr val="6B6BCF"/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直線コネクタ 45"/>
                    <p:cNvCxnSpPr/>
                    <p:nvPr/>
                  </p:nvCxnSpPr>
                  <p:spPr>
                    <a:xfrm rot="1299287" flipH="1">
                      <a:off x="6274186" y="3617552"/>
                      <a:ext cx="0" cy="1632529"/>
                    </a:xfrm>
                    <a:prstGeom prst="line">
                      <a:avLst/>
                    </a:prstGeom>
                    <a:ln w="44450">
                      <a:solidFill>
                        <a:srgbClr val="6B6BCF"/>
                      </a:solidFill>
                      <a:prstDash val="sysDot"/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線コネクタ 46"/>
                    <p:cNvCxnSpPr/>
                    <p:nvPr/>
                  </p:nvCxnSpPr>
                  <p:spPr>
                    <a:xfrm rot="1299287">
                      <a:off x="5772139" y="4286366"/>
                      <a:ext cx="1030001" cy="470672"/>
                    </a:xfrm>
                    <a:prstGeom prst="line">
                      <a:avLst/>
                    </a:prstGeom>
                    <a:ln w="44450">
                      <a:solidFill>
                        <a:srgbClr val="D86262"/>
                      </a:solidFill>
                      <a:prstDash val="sysDot"/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8" name="円/楕円 27"/>
                  <p:cNvSpPr/>
                  <p:nvPr/>
                </p:nvSpPr>
                <p:spPr>
                  <a:xfrm>
                    <a:off x="7653589" y="3666103"/>
                    <a:ext cx="169890" cy="176290"/>
                  </a:xfrm>
                  <a:prstGeom prst="ellipse">
                    <a:avLst/>
                  </a:prstGeom>
                  <a:solidFill>
                    <a:srgbClr val="D8626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ja-JP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ja-JP" altLang="en-US">
                      <a:solidFill>
                        <a:srgbClr val="D86262"/>
                      </a:solidFill>
                    </a:endParaRPr>
                  </a:p>
                </p:txBody>
              </p:sp>
              <p:sp>
                <p:nvSpPr>
                  <p:cNvPr id="29" name="円/楕円 28"/>
                  <p:cNvSpPr/>
                  <p:nvPr/>
                </p:nvSpPr>
                <p:spPr>
                  <a:xfrm>
                    <a:off x="8795183" y="3215055"/>
                    <a:ext cx="168302" cy="174702"/>
                  </a:xfrm>
                  <a:prstGeom prst="ellipse">
                    <a:avLst/>
                  </a:prstGeom>
                  <a:solidFill>
                    <a:srgbClr val="6B6BC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ja-JP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cxnSp>
                <p:nvCxnSpPr>
                  <p:cNvPr id="30" name="直線コネクタ 29"/>
                  <p:cNvCxnSpPr/>
                  <p:nvPr/>
                </p:nvCxnSpPr>
                <p:spPr>
                  <a:xfrm>
                    <a:off x="9511259" y="2881533"/>
                    <a:ext cx="0" cy="333521"/>
                  </a:xfrm>
                  <a:prstGeom prst="line">
                    <a:avLst/>
                  </a:prstGeom>
                  <a:ln w="38100">
                    <a:solidFill>
                      <a:srgbClr val="6B6BCF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正方形/長方形 30"/>
                  <p:cNvSpPr>
                    <a:spLocks noChangeArrowheads="1"/>
                  </p:cNvSpPr>
                  <p:nvPr/>
                </p:nvSpPr>
                <p:spPr bwMode="auto">
                  <a:xfrm>
                    <a:off x="5955127" y="5898610"/>
                    <a:ext cx="3868950" cy="7065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ja-JP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ja-JP" sz="2000" dirty="0">
                        <a:solidFill>
                          <a:srgbClr val="D86262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rPr>
                      <a:t>Horizontal </a:t>
                    </a:r>
                    <a:r>
                      <a:rPr lang="en-US" altLang="ja-JP" sz="2000" dirty="0" smtClean="0">
                        <a:solidFill>
                          <a:srgbClr val="D86262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rPr>
                      <a:t>Focus</a:t>
                    </a:r>
                    <a:endParaRPr lang="ja-JP" altLang="en-US" sz="2000" baseline="-25000" dirty="0">
                      <a:solidFill>
                        <a:srgbClr val="D86262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32" name="正方形/長方形 31"/>
                  <p:cNvSpPr>
                    <a:spLocks noChangeArrowheads="1"/>
                  </p:cNvSpPr>
                  <p:nvPr/>
                </p:nvSpPr>
                <p:spPr bwMode="auto">
                  <a:xfrm>
                    <a:off x="10517895" y="3907664"/>
                    <a:ext cx="3172147" cy="7066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ja-JP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+mn-cs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ja-JP" sz="2000" dirty="0">
                        <a:solidFill>
                          <a:srgbClr val="6B6BCF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rPr>
                      <a:t>Vertical </a:t>
                    </a:r>
                    <a:r>
                      <a:rPr lang="en-US" altLang="ja-JP" sz="2000" dirty="0" smtClean="0">
                        <a:solidFill>
                          <a:srgbClr val="6B6BCF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rPr>
                      <a:t>Focus</a:t>
                    </a:r>
                    <a:endParaRPr lang="ja-JP" altLang="en-US" sz="2000" baseline="-25000" dirty="0">
                      <a:solidFill>
                        <a:srgbClr val="6B6BCF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endParaRPr>
                  </a:p>
                </p:txBody>
              </p:sp>
              <p:cxnSp>
                <p:nvCxnSpPr>
                  <p:cNvPr id="33" name="直線コネクタ 32"/>
                  <p:cNvCxnSpPr/>
                  <p:nvPr/>
                </p:nvCxnSpPr>
                <p:spPr>
                  <a:xfrm>
                    <a:off x="7245537" y="3532694"/>
                    <a:ext cx="3176" cy="808393"/>
                  </a:xfrm>
                  <a:prstGeom prst="line">
                    <a:avLst/>
                  </a:prstGeom>
                  <a:ln w="38100">
                    <a:solidFill>
                      <a:srgbClr val="6B6BCF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/>
                  <p:cNvCxnSpPr/>
                  <p:nvPr/>
                </p:nvCxnSpPr>
                <p:spPr>
                  <a:xfrm>
                    <a:off x="8963485" y="2841829"/>
                    <a:ext cx="1066969" cy="390697"/>
                  </a:xfrm>
                  <a:prstGeom prst="line">
                    <a:avLst/>
                  </a:prstGeom>
                  <a:ln w="38100">
                    <a:solidFill>
                      <a:srgbClr val="D86262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/>
                  <p:cNvCxnSpPr/>
                  <p:nvPr/>
                </p:nvCxnSpPr>
                <p:spPr>
                  <a:xfrm>
                    <a:off x="6694587" y="3607340"/>
                    <a:ext cx="0" cy="1064092"/>
                  </a:xfrm>
                  <a:prstGeom prst="line">
                    <a:avLst/>
                  </a:prstGeom>
                  <a:ln w="38100">
                    <a:solidFill>
                      <a:srgbClr val="6B6BCF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線コネクタ 35"/>
                  <p:cNvCxnSpPr/>
                  <p:nvPr/>
                </p:nvCxnSpPr>
                <p:spPr>
                  <a:xfrm>
                    <a:off x="7107402" y="3897980"/>
                    <a:ext cx="293735" cy="114350"/>
                  </a:xfrm>
                  <a:prstGeom prst="line">
                    <a:avLst/>
                  </a:prstGeom>
                  <a:ln w="38100">
                    <a:solidFill>
                      <a:srgbClr val="D86262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コネクタ 36"/>
                  <p:cNvCxnSpPr/>
                  <p:nvPr/>
                </p:nvCxnSpPr>
                <p:spPr>
                  <a:xfrm>
                    <a:off x="6435784" y="4058388"/>
                    <a:ext cx="557301" cy="236641"/>
                  </a:xfrm>
                  <a:prstGeom prst="line">
                    <a:avLst/>
                  </a:prstGeom>
                  <a:ln w="38100">
                    <a:solidFill>
                      <a:srgbClr val="D86262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円/楕円 24"/>
                <p:cNvSpPr/>
                <p:nvPr/>
              </p:nvSpPr>
              <p:spPr bwMode="auto">
                <a:xfrm rot="20718522">
                  <a:off x="4515156" y="3485968"/>
                  <a:ext cx="862148" cy="1559384"/>
                </a:xfrm>
                <a:prstGeom prst="ellipse">
                  <a:avLst/>
                </a:prstGeom>
                <a:noFill/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 dirty="0"/>
                </a:p>
              </p:txBody>
            </p:sp>
          </p:grpSp>
          <p:grpSp>
            <p:nvGrpSpPr>
              <p:cNvPr id="9" name="グループ化 8"/>
              <p:cNvGrpSpPr>
                <a:grpSpLocks/>
              </p:cNvGrpSpPr>
              <p:nvPr/>
            </p:nvGrpSpPr>
            <p:grpSpPr bwMode="auto">
              <a:xfrm>
                <a:off x="600134" y="2258948"/>
                <a:ext cx="9174565" cy="3724910"/>
                <a:chOff x="600134" y="2258948"/>
                <a:chExt cx="9174565" cy="3724910"/>
              </a:xfrm>
            </p:grpSpPr>
            <p:cxnSp>
              <p:nvCxnSpPr>
                <p:cNvPr id="10" name="直線コネクタ 9"/>
                <p:cNvCxnSpPr>
                  <a:stCxn id="50" idx="0"/>
                </p:cNvCxnSpPr>
                <p:nvPr/>
              </p:nvCxnSpPr>
              <p:spPr bwMode="auto">
                <a:xfrm flipV="1">
                  <a:off x="3205336" y="3549805"/>
                  <a:ext cx="1719337" cy="660513"/>
                </a:xfrm>
                <a:prstGeom prst="line">
                  <a:avLst/>
                </a:prstGeom>
                <a:ln w="19050">
                  <a:solidFill>
                    <a:srgbClr val="6B6BCF"/>
                  </a:solidFill>
                  <a:prstDash val="sysDot"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コネクタ 10"/>
                <p:cNvCxnSpPr>
                  <a:stCxn id="50" idx="4"/>
                </p:cNvCxnSpPr>
                <p:nvPr/>
              </p:nvCxnSpPr>
              <p:spPr bwMode="auto">
                <a:xfrm flipV="1">
                  <a:off x="3205336" y="4983562"/>
                  <a:ext cx="1749502" cy="714497"/>
                </a:xfrm>
                <a:prstGeom prst="line">
                  <a:avLst/>
                </a:prstGeom>
                <a:ln w="19050">
                  <a:solidFill>
                    <a:srgbClr val="6B6BCF"/>
                  </a:solidFill>
                  <a:prstDash val="sysDot"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二等辺三角形 1"/>
                <p:cNvSpPr/>
                <p:nvPr/>
              </p:nvSpPr>
              <p:spPr>
                <a:xfrm>
                  <a:off x="630298" y="4958158"/>
                  <a:ext cx="2581388" cy="1025700"/>
                </a:xfrm>
                <a:custGeom>
                  <a:avLst/>
                  <a:gdLst>
                    <a:gd name="connsiteX0" fmla="*/ 0 w 1060704"/>
                    <a:gd name="connsiteY0" fmla="*/ 914400 h 914400"/>
                    <a:gd name="connsiteX1" fmla="*/ 530352 w 1060704"/>
                    <a:gd name="connsiteY1" fmla="*/ 0 h 914400"/>
                    <a:gd name="connsiteX2" fmla="*/ 1060704 w 1060704"/>
                    <a:gd name="connsiteY2" fmla="*/ 914400 h 914400"/>
                    <a:gd name="connsiteX3" fmla="*/ 0 w 1060704"/>
                    <a:gd name="connsiteY3" fmla="*/ 914400 h 914400"/>
                    <a:gd name="connsiteX0" fmla="*/ 0 w 1436941"/>
                    <a:gd name="connsiteY0" fmla="*/ 1643063 h 1643063"/>
                    <a:gd name="connsiteX1" fmla="*/ 906589 w 1436941"/>
                    <a:gd name="connsiteY1" fmla="*/ 0 h 1643063"/>
                    <a:gd name="connsiteX2" fmla="*/ 1436941 w 1436941"/>
                    <a:gd name="connsiteY2" fmla="*/ 914400 h 1643063"/>
                    <a:gd name="connsiteX3" fmla="*/ 0 w 1436941"/>
                    <a:gd name="connsiteY3" fmla="*/ 1643063 h 1643063"/>
                    <a:gd name="connsiteX0" fmla="*/ 0 w 2606802"/>
                    <a:gd name="connsiteY0" fmla="*/ 1776413 h 1776413"/>
                    <a:gd name="connsiteX1" fmla="*/ 2606802 w 2606802"/>
                    <a:gd name="connsiteY1" fmla="*/ 0 h 1776413"/>
                    <a:gd name="connsiteX2" fmla="*/ 1436941 w 2606802"/>
                    <a:gd name="connsiteY2" fmla="*/ 1047750 h 1776413"/>
                    <a:gd name="connsiteX3" fmla="*/ 0 w 2606802"/>
                    <a:gd name="connsiteY3" fmla="*/ 1776413 h 1776413"/>
                    <a:gd name="connsiteX0" fmla="*/ 0 w 2621089"/>
                    <a:gd name="connsiteY0" fmla="*/ 1766888 h 1766888"/>
                    <a:gd name="connsiteX1" fmla="*/ 2621089 w 2621089"/>
                    <a:gd name="connsiteY1" fmla="*/ 0 h 1766888"/>
                    <a:gd name="connsiteX2" fmla="*/ 1451228 w 2621089"/>
                    <a:gd name="connsiteY2" fmla="*/ 1047750 h 1766888"/>
                    <a:gd name="connsiteX3" fmla="*/ 0 w 2621089"/>
                    <a:gd name="connsiteY3" fmla="*/ 1766888 h 1766888"/>
                    <a:gd name="connsiteX0" fmla="*/ 0 w 2606802"/>
                    <a:gd name="connsiteY0" fmla="*/ 1781176 h 1781176"/>
                    <a:gd name="connsiteX1" fmla="*/ 2606802 w 2606802"/>
                    <a:gd name="connsiteY1" fmla="*/ 0 h 1781176"/>
                    <a:gd name="connsiteX2" fmla="*/ 1451228 w 2606802"/>
                    <a:gd name="connsiteY2" fmla="*/ 1062038 h 1781176"/>
                    <a:gd name="connsiteX3" fmla="*/ 0 w 2606802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1481138 h 1781176"/>
                    <a:gd name="connsiteX3" fmla="*/ 0 w 2608516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750888 h 1781176"/>
                    <a:gd name="connsiteX3" fmla="*/ 0 w 2608516"/>
                    <a:gd name="connsiteY3" fmla="*/ 1781176 h 1781176"/>
                    <a:gd name="connsiteX0" fmla="*/ 0 w 2754566"/>
                    <a:gd name="connsiteY0" fmla="*/ 1704976 h 1704976"/>
                    <a:gd name="connsiteX1" fmla="*/ 2752852 w 2754566"/>
                    <a:gd name="connsiteY1" fmla="*/ 0 h 1704976"/>
                    <a:gd name="connsiteX2" fmla="*/ 2754566 w 2754566"/>
                    <a:gd name="connsiteY2" fmla="*/ 750888 h 1704976"/>
                    <a:gd name="connsiteX3" fmla="*/ 0 w 2754566"/>
                    <a:gd name="connsiteY3" fmla="*/ 1704976 h 1704976"/>
                    <a:gd name="connsiteX0" fmla="*/ 0 w 2752853"/>
                    <a:gd name="connsiteY0" fmla="*/ 1704976 h 1704976"/>
                    <a:gd name="connsiteX1" fmla="*/ 2752852 w 2752853"/>
                    <a:gd name="connsiteY1" fmla="*/ 0 h 1704976"/>
                    <a:gd name="connsiteX2" fmla="*/ 2576766 w 2752853"/>
                    <a:gd name="connsiteY2" fmla="*/ 1404938 h 1704976"/>
                    <a:gd name="connsiteX3" fmla="*/ 0 w 2752853"/>
                    <a:gd name="connsiteY3" fmla="*/ 1704976 h 1704976"/>
                    <a:gd name="connsiteX0" fmla="*/ 0 w 2581441"/>
                    <a:gd name="connsiteY0" fmla="*/ 1025526 h 1025526"/>
                    <a:gd name="connsiteX1" fmla="*/ 2581402 w 2581441"/>
                    <a:gd name="connsiteY1" fmla="*/ 0 h 1025526"/>
                    <a:gd name="connsiteX2" fmla="*/ 2576766 w 2581441"/>
                    <a:gd name="connsiteY2" fmla="*/ 725488 h 1025526"/>
                    <a:gd name="connsiteX3" fmla="*/ 0 w 2581441"/>
                    <a:gd name="connsiteY3" fmla="*/ 1025526 h 1025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1441" h="1025526">
                      <a:moveTo>
                        <a:pt x="0" y="1025526"/>
                      </a:moveTo>
                      <a:lnTo>
                        <a:pt x="2581402" y="0"/>
                      </a:lnTo>
                      <a:cubicBezTo>
                        <a:pt x="2581973" y="493713"/>
                        <a:pt x="2576195" y="231775"/>
                        <a:pt x="2576766" y="725488"/>
                      </a:cubicBezTo>
                      <a:lnTo>
                        <a:pt x="0" y="1025526"/>
                      </a:lnTo>
                      <a:close/>
                    </a:path>
                  </a:pathLst>
                </a:custGeom>
                <a:solidFill>
                  <a:srgbClr val="6B6BCF">
                    <a:alpha val="30000"/>
                  </a:srgbClr>
                </a:solidFill>
                <a:ln w="3810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3" name="二等辺三角形 1"/>
                <p:cNvSpPr/>
                <p:nvPr/>
              </p:nvSpPr>
              <p:spPr>
                <a:xfrm>
                  <a:off x="606484" y="4827961"/>
                  <a:ext cx="2589326" cy="1138431"/>
                </a:xfrm>
                <a:custGeom>
                  <a:avLst/>
                  <a:gdLst>
                    <a:gd name="connsiteX0" fmla="*/ 0 w 1060704"/>
                    <a:gd name="connsiteY0" fmla="*/ 914400 h 914400"/>
                    <a:gd name="connsiteX1" fmla="*/ 530352 w 1060704"/>
                    <a:gd name="connsiteY1" fmla="*/ 0 h 914400"/>
                    <a:gd name="connsiteX2" fmla="*/ 1060704 w 1060704"/>
                    <a:gd name="connsiteY2" fmla="*/ 914400 h 914400"/>
                    <a:gd name="connsiteX3" fmla="*/ 0 w 1060704"/>
                    <a:gd name="connsiteY3" fmla="*/ 914400 h 914400"/>
                    <a:gd name="connsiteX0" fmla="*/ 0 w 1436941"/>
                    <a:gd name="connsiteY0" fmla="*/ 1643063 h 1643063"/>
                    <a:gd name="connsiteX1" fmla="*/ 906589 w 1436941"/>
                    <a:gd name="connsiteY1" fmla="*/ 0 h 1643063"/>
                    <a:gd name="connsiteX2" fmla="*/ 1436941 w 1436941"/>
                    <a:gd name="connsiteY2" fmla="*/ 914400 h 1643063"/>
                    <a:gd name="connsiteX3" fmla="*/ 0 w 1436941"/>
                    <a:gd name="connsiteY3" fmla="*/ 1643063 h 1643063"/>
                    <a:gd name="connsiteX0" fmla="*/ 0 w 2606802"/>
                    <a:gd name="connsiteY0" fmla="*/ 1776413 h 1776413"/>
                    <a:gd name="connsiteX1" fmla="*/ 2606802 w 2606802"/>
                    <a:gd name="connsiteY1" fmla="*/ 0 h 1776413"/>
                    <a:gd name="connsiteX2" fmla="*/ 1436941 w 2606802"/>
                    <a:gd name="connsiteY2" fmla="*/ 1047750 h 1776413"/>
                    <a:gd name="connsiteX3" fmla="*/ 0 w 2606802"/>
                    <a:gd name="connsiteY3" fmla="*/ 1776413 h 1776413"/>
                    <a:gd name="connsiteX0" fmla="*/ 0 w 2621089"/>
                    <a:gd name="connsiteY0" fmla="*/ 1766888 h 1766888"/>
                    <a:gd name="connsiteX1" fmla="*/ 2621089 w 2621089"/>
                    <a:gd name="connsiteY1" fmla="*/ 0 h 1766888"/>
                    <a:gd name="connsiteX2" fmla="*/ 1451228 w 2621089"/>
                    <a:gd name="connsiteY2" fmla="*/ 1047750 h 1766888"/>
                    <a:gd name="connsiteX3" fmla="*/ 0 w 2621089"/>
                    <a:gd name="connsiteY3" fmla="*/ 1766888 h 1766888"/>
                    <a:gd name="connsiteX0" fmla="*/ 0 w 2606802"/>
                    <a:gd name="connsiteY0" fmla="*/ 1781176 h 1781176"/>
                    <a:gd name="connsiteX1" fmla="*/ 2606802 w 2606802"/>
                    <a:gd name="connsiteY1" fmla="*/ 0 h 1781176"/>
                    <a:gd name="connsiteX2" fmla="*/ 1451228 w 2606802"/>
                    <a:gd name="connsiteY2" fmla="*/ 1062038 h 1781176"/>
                    <a:gd name="connsiteX3" fmla="*/ 0 w 2606802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1481138 h 1781176"/>
                    <a:gd name="connsiteX3" fmla="*/ 0 w 2608516"/>
                    <a:gd name="connsiteY3" fmla="*/ 1781176 h 1781176"/>
                    <a:gd name="connsiteX0" fmla="*/ 0 w 2608516"/>
                    <a:gd name="connsiteY0" fmla="*/ 1081088 h 1081088"/>
                    <a:gd name="connsiteX1" fmla="*/ 2011489 w 2608516"/>
                    <a:gd name="connsiteY1" fmla="*/ 0 h 1081088"/>
                    <a:gd name="connsiteX2" fmla="*/ 2608516 w 2608516"/>
                    <a:gd name="connsiteY2" fmla="*/ 781050 h 1081088"/>
                    <a:gd name="connsiteX3" fmla="*/ 0 w 2608516"/>
                    <a:gd name="connsiteY3" fmla="*/ 1081088 h 1081088"/>
                    <a:gd name="connsiteX0" fmla="*/ 0 w 2608516"/>
                    <a:gd name="connsiteY0" fmla="*/ 1081088 h 1081088"/>
                    <a:gd name="connsiteX1" fmla="*/ 2011489 w 2608516"/>
                    <a:gd name="connsiteY1" fmla="*/ 0 h 1081088"/>
                    <a:gd name="connsiteX2" fmla="*/ 2608516 w 2608516"/>
                    <a:gd name="connsiteY2" fmla="*/ 781050 h 1081088"/>
                    <a:gd name="connsiteX3" fmla="*/ 0 w 2608516"/>
                    <a:gd name="connsiteY3" fmla="*/ 1081088 h 1081088"/>
                    <a:gd name="connsiteX0" fmla="*/ 0 w 2670429"/>
                    <a:gd name="connsiteY0" fmla="*/ 1157288 h 1157288"/>
                    <a:gd name="connsiteX1" fmla="*/ 2073402 w 2670429"/>
                    <a:gd name="connsiteY1" fmla="*/ 0 h 1157288"/>
                    <a:gd name="connsiteX2" fmla="*/ 2670429 w 2670429"/>
                    <a:gd name="connsiteY2" fmla="*/ 781050 h 1157288"/>
                    <a:gd name="connsiteX3" fmla="*/ 0 w 2670429"/>
                    <a:gd name="connsiteY3" fmla="*/ 1157288 h 1157288"/>
                    <a:gd name="connsiteX0" fmla="*/ 0 w 2670429"/>
                    <a:gd name="connsiteY0" fmla="*/ 1133475 h 1133475"/>
                    <a:gd name="connsiteX1" fmla="*/ 2311527 w 2670429"/>
                    <a:gd name="connsiteY1" fmla="*/ 0 h 1133475"/>
                    <a:gd name="connsiteX2" fmla="*/ 2670429 w 2670429"/>
                    <a:gd name="connsiteY2" fmla="*/ 757237 h 1133475"/>
                    <a:gd name="connsiteX3" fmla="*/ 0 w 2670429"/>
                    <a:gd name="connsiteY3" fmla="*/ 1133475 h 1133475"/>
                    <a:gd name="connsiteX0" fmla="*/ 0 w 2879979"/>
                    <a:gd name="connsiteY0" fmla="*/ 1133475 h 1133475"/>
                    <a:gd name="connsiteX1" fmla="*/ 2311527 w 2879979"/>
                    <a:gd name="connsiteY1" fmla="*/ 0 h 1133475"/>
                    <a:gd name="connsiteX2" fmla="*/ 2879979 w 2879979"/>
                    <a:gd name="connsiteY2" fmla="*/ 247649 h 1133475"/>
                    <a:gd name="connsiteX3" fmla="*/ 0 w 2879979"/>
                    <a:gd name="connsiteY3" fmla="*/ 1133475 h 1133475"/>
                    <a:gd name="connsiteX0" fmla="*/ 0 w 2879979"/>
                    <a:gd name="connsiteY0" fmla="*/ 1133475 h 1133475"/>
                    <a:gd name="connsiteX1" fmla="*/ 2311527 w 2879979"/>
                    <a:gd name="connsiteY1" fmla="*/ 0 h 1133475"/>
                    <a:gd name="connsiteX2" fmla="*/ 2879979 w 2879979"/>
                    <a:gd name="connsiteY2" fmla="*/ 247649 h 1133475"/>
                    <a:gd name="connsiteX3" fmla="*/ 0 w 2879979"/>
                    <a:gd name="connsiteY3" fmla="*/ 1133475 h 1133475"/>
                    <a:gd name="connsiteX0" fmla="*/ 0 w 2879979"/>
                    <a:gd name="connsiteY0" fmla="*/ 1138237 h 1138237"/>
                    <a:gd name="connsiteX1" fmla="*/ 2311527 w 2879979"/>
                    <a:gd name="connsiteY1" fmla="*/ 0 h 1138237"/>
                    <a:gd name="connsiteX2" fmla="*/ 2879979 w 2879979"/>
                    <a:gd name="connsiteY2" fmla="*/ 252411 h 1138237"/>
                    <a:gd name="connsiteX3" fmla="*/ 0 w 2879979"/>
                    <a:gd name="connsiteY3" fmla="*/ 1138237 h 1138237"/>
                    <a:gd name="connsiteX0" fmla="*/ 0 w 2879979"/>
                    <a:gd name="connsiteY0" fmla="*/ 1138237 h 1138237"/>
                    <a:gd name="connsiteX1" fmla="*/ 2311527 w 2879979"/>
                    <a:gd name="connsiteY1" fmla="*/ 0 h 1138237"/>
                    <a:gd name="connsiteX2" fmla="*/ 2879979 w 2879979"/>
                    <a:gd name="connsiteY2" fmla="*/ 252411 h 1138237"/>
                    <a:gd name="connsiteX3" fmla="*/ 0 w 2879979"/>
                    <a:gd name="connsiteY3" fmla="*/ 1138237 h 1138237"/>
                    <a:gd name="connsiteX0" fmla="*/ 0 w 2587879"/>
                    <a:gd name="connsiteY0" fmla="*/ 1138237 h 1138237"/>
                    <a:gd name="connsiteX1" fmla="*/ 2311527 w 2587879"/>
                    <a:gd name="connsiteY1" fmla="*/ 0 h 1138237"/>
                    <a:gd name="connsiteX2" fmla="*/ 2587879 w 2587879"/>
                    <a:gd name="connsiteY2" fmla="*/ 138111 h 1138237"/>
                    <a:gd name="connsiteX3" fmla="*/ 0 w 2587879"/>
                    <a:gd name="connsiteY3" fmla="*/ 1138237 h 1138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7879" h="1138237">
                      <a:moveTo>
                        <a:pt x="0" y="1138237"/>
                      </a:moveTo>
                      <a:lnTo>
                        <a:pt x="2311527" y="0"/>
                      </a:lnTo>
                      <a:cubicBezTo>
                        <a:pt x="2897885" y="260351"/>
                        <a:pt x="2025333" y="-107952"/>
                        <a:pt x="2587879" y="138111"/>
                      </a:cubicBezTo>
                      <a:lnTo>
                        <a:pt x="0" y="1138237"/>
                      </a:lnTo>
                      <a:close/>
                    </a:path>
                  </a:pathLst>
                </a:custGeom>
                <a:solidFill>
                  <a:srgbClr val="D86262">
                    <a:alpha val="30000"/>
                  </a:srgbClr>
                </a:solidFill>
                <a:ln w="4445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 dirty="0"/>
                </a:p>
              </p:txBody>
            </p:sp>
            <p:sp>
              <p:nvSpPr>
                <p:cNvPr id="14" name="二等辺三角形 1"/>
                <p:cNvSpPr/>
                <p:nvPr/>
              </p:nvSpPr>
              <p:spPr>
                <a:xfrm>
                  <a:off x="600134" y="4202379"/>
                  <a:ext cx="2608377" cy="1779890"/>
                </a:xfrm>
                <a:custGeom>
                  <a:avLst/>
                  <a:gdLst>
                    <a:gd name="connsiteX0" fmla="*/ 0 w 1060704"/>
                    <a:gd name="connsiteY0" fmla="*/ 914400 h 914400"/>
                    <a:gd name="connsiteX1" fmla="*/ 530352 w 1060704"/>
                    <a:gd name="connsiteY1" fmla="*/ 0 h 914400"/>
                    <a:gd name="connsiteX2" fmla="*/ 1060704 w 1060704"/>
                    <a:gd name="connsiteY2" fmla="*/ 914400 h 914400"/>
                    <a:gd name="connsiteX3" fmla="*/ 0 w 1060704"/>
                    <a:gd name="connsiteY3" fmla="*/ 914400 h 914400"/>
                    <a:gd name="connsiteX0" fmla="*/ 0 w 1436941"/>
                    <a:gd name="connsiteY0" fmla="*/ 1643063 h 1643063"/>
                    <a:gd name="connsiteX1" fmla="*/ 906589 w 1436941"/>
                    <a:gd name="connsiteY1" fmla="*/ 0 h 1643063"/>
                    <a:gd name="connsiteX2" fmla="*/ 1436941 w 1436941"/>
                    <a:gd name="connsiteY2" fmla="*/ 914400 h 1643063"/>
                    <a:gd name="connsiteX3" fmla="*/ 0 w 1436941"/>
                    <a:gd name="connsiteY3" fmla="*/ 1643063 h 1643063"/>
                    <a:gd name="connsiteX0" fmla="*/ 0 w 2606802"/>
                    <a:gd name="connsiteY0" fmla="*/ 1776413 h 1776413"/>
                    <a:gd name="connsiteX1" fmla="*/ 2606802 w 2606802"/>
                    <a:gd name="connsiteY1" fmla="*/ 0 h 1776413"/>
                    <a:gd name="connsiteX2" fmla="*/ 1436941 w 2606802"/>
                    <a:gd name="connsiteY2" fmla="*/ 1047750 h 1776413"/>
                    <a:gd name="connsiteX3" fmla="*/ 0 w 2606802"/>
                    <a:gd name="connsiteY3" fmla="*/ 1776413 h 1776413"/>
                    <a:gd name="connsiteX0" fmla="*/ 0 w 2621089"/>
                    <a:gd name="connsiteY0" fmla="*/ 1766888 h 1766888"/>
                    <a:gd name="connsiteX1" fmla="*/ 2621089 w 2621089"/>
                    <a:gd name="connsiteY1" fmla="*/ 0 h 1766888"/>
                    <a:gd name="connsiteX2" fmla="*/ 1451228 w 2621089"/>
                    <a:gd name="connsiteY2" fmla="*/ 1047750 h 1766888"/>
                    <a:gd name="connsiteX3" fmla="*/ 0 w 2621089"/>
                    <a:gd name="connsiteY3" fmla="*/ 1766888 h 1766888"/>
                    <a:gd name="connsiteX0" fmla="*/ 0 w 2606802"/>
                    <a:gd name="connsiteY0" fmla="*/ 1781176 h 1781176"/>
                    <a:gd name="connsiteX1" fmla="*/ 2606802 w 2606802"/>
                    <a:gd name="connsiteY1" fmla="*/ 0 h 1781176"/>
                    <a:gd name="connsiteX2" fmla="*/ 1451228 w 2606802"/>
                    <a:gd name="connsiteY2" fmla="*/ 1062038 h 1781176"/>
                    <a:gd name="connsiteX3" fmla="*/ 0 w 2606802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1481138 h 1781176"/>
                    <a:gd name="connsiteX3" fmla="*/ 0 w 2608516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750888 h 1781176"/>
                    <a:gd name="connsiteX3" fmla="*/ 0 w 2608516"/>
                    <a:gd name="connsiteY3" fmla="*/ 1781176 h 1781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08516" h="1781176">
                      <a:moveTo>
                        <a:pt x="0" y="1781176"/>
                      </a:moveTo>
                      <a:lnTo>
                        <a:pt x="2606802" y="0"/>
                      </a:lnTo>
                      <a:cubicBezTo>
                        <a:pt x="2607373" y="493713"/>
                        <a:pt x="2607945" y="257175"/>
                        <a:pt x="2608516" y="750888"/>
                      </a:cubicBezTo>
                      <a:lnTo>
                        <a:pt x="0" y="1781176"/>
                      </a:lnTo>
                      <a:close/>
                    </a:path>
                  </a:pathLst>
                </a:custGeom>
                <a:solidFill>
                  <a:srgbClr val="6B6BCF">
                    <a:alpha val="30000"/>
                  </a:srgbClr>
                </a:solidFill>
                <a:ln w="3810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5" name="二等辺三角形 1"/>
                <p:cNvSpPr/>
                <p:nvPr/>
              </p:nvSpPr>
              <p:spPr>
                <a:xfrm>
                  <a:off x="627123" y="4956570"/>
                  <a:ext cx="2879851" cy="1017762"/>
                </a:xfrm>
                <a:custGeom>
                  <a:avLst/>
                  <a:gdLst>
                    <a:gd name="connsiteX0" fmla="*/ 0 w 1060704"/>
                    <a:gd name="connsiteY0" fmla="*/ 914400 h 914400"/>
                    <a:gd name="connsiteX1" fmla="*/ 530352 w 1060704"/>
                    <a:gd name="connsiteY1" fmla="*/ 0 h 914400"/>
                    <a:gd name="connsiteX2" fmla="*/ 1060704 w 1060704"/>
                    <a:gd name="connsiteY2" fmla="*/ 914400 h 914400"/>
                    <a:gd name="connsiteX3" fmla="*/ 0 w 1060704"/>
                    <a:gd name="connsiteY3" fmla="*/ 914400 h 914400"/>
                    <a:gd name="connsiteX0" fmla="*/ 0 w 1436941"/>
                    <a:gd name="connsiteY0" fmla="*/ 1643063 h 1643063"/>
                    <a:gd name="connsiteX1" fmla="*/ 906589 w 1436941"/>
                    <a:gd name="connsiteY1" fmla="*/ 0 h 1643063"/>
                    <a:gd name="connsiteX2" fmla="*/ 1436941 w 1436941"/>
                    <a:gd name="connsiteY2" fmla="*/ 914400 h 1643063"/>
                    <a:gd name="connsiteX3" fmla="*/ 0 w 1436941"/>
                    <a:gd name="connsiteY3" fmla="*/ 1643063 h 1643063"/>
                    <a:gd name="connsiteX0" fmla="*/ 0 w 2606802"/>
                    <a:gd name="connsiteY0" fmla="*/ 1776413 h 1776413"/>
                    <a:gd name="connsiteX1" fmla="*/ 2606802 w 2606802"/>
                    <a:gd name="connsiteY1" fmla="*/ 0 h 1776413"/>
                    <a:gd name="connsiteX2" fmla="*/ 1436941 w 2606802"/>
                    <a:gd name="connsiteY2" fmla="*/ 1047750 h 1776413"/>
                    <a:gd name="connsiteX3" fmla="*/ 0 w 2606802"/>
                    <a:gd name="connsiteY3" fmla="*/ 1776413 h 1776413"/>
                    <a:gd name="connsiteX0" fmla="*/ 0 w 2621089"/>
                    <a:gd name="connsiteY0" fmla="*/ 1766888 h 1766888"/>
                    <a:gd name="connsiteX1" fmla="*/ 2621089 w 2621089"/>
                    <a:gd name="connsiteY1" fmla="*/ 0 h 1766888"/>
                    <a:gd name="connsiteX2" fmla="*/ 1451228 w 2621089"/>
                    <a:gd name="connsiteY2" fmla="*/ 1047750 h 1766888"/>
                    <a:gd name="connsiteX3" fmla="*/ 0 w 2621089"/>
                    <a:gd name="connsiteY3" fmla="*/ 1766888 h 1766888"/>
                    <a:gd name="connsiteX0" fmla="*/ 0 w 2606802"/>
                    <a:gd name="connsiteY0" fmla="*/ 1781176 h 1781176"/>
                    <a:gd name="connsiteX1" fmla="*/ 2606802 w 2606802"/>
                    <a:gd name="connsiteY1" fmla="*/ 0 h 1781176"/>
                    <a:gd name="connsiteX2" fmla="*/ 1451228 w 2606802"/>
                    <a:gd name="connsiteY2" fmla="*/ 1062038 h 1781176"/>
                    <a:gd name="connsiteX3" fmla="*/ 0 w 2606802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1481138 h 1781176"/>
                    <a:gd name="connsiteX3" fmla="*/ 0 w 2608516"/>
                    <a:gd name="connsiteY3" fmla="*/ 1781176 h 1781176"/>
                    <a:gd name="connsiteX0" fmla="*/ 0 w 2608516"/>
                    <a:gd name="connsiteY0" fmla="*/ 1081088 h 1081088"/>
                    <a:gd name="connsiteX1" fmla="*/ 2011489 w 2608516"/>
                    <a:gd name="connsiteY1" fmla="*/ 0 h 1081088"/>
                    <a:gd name="connsiteX2" fmla="*/ 2608516 w 2608516"/>
                    <a:gd name="connsiteY2" fmla="*/ 781050 h 1081088"/>
                    <a:gd name="connsiteX3" fmla="*/ 0 w 2608516"/>
                    <a:gd name="connsiteY3" fmla="*/ 1081088 h 1081088"/>
                    <a:gd name="connsiteX0" fmla="*/ 0 w 2608516"/>
                    <a:gd name="connsiteY0" fmla="*/ 1081088 h 1081088"/>
                    <a:gd name="connsiteX1" fmla="*/ 2011489 w 2608516"/>
                    <a:gd name="connsiteY1" fmla="*/ 0 h 1081088"/>
                    <a:gd name="connsiteX2" fmla="*/ 2608516 w 2608516"/>
                    <a:gd name="connsiteY2" fmla="*/ 781050 h 1081088"/>
                    <a:gd name="connsiteX3" fmla="*/ 0 w 2608516"/>
                    <a:gd name="connsiteY3" fmla="*/ 1081088 h 1081088"/>
                    <a:gd name="connsiteX0" fmla="*/ 0 w 2670429"/>
                    <a:gd name="connsiteY0" fmla="*/ 1157288 h 1157288"/>
                    <a:gd name="connsiteX1" fmla="*/ 2073402 w 2670429"/>
                    <a:gd name="connsiteY1" fmla="*/ 0 h 1157288"/>
                    <a:gd name="connsiteX2" fmla="*/ 2670429 w 2670429"/>
                    <a:gd name="connsiteY2" fmla="*/ 781050 h 1157288"/>
                    <a:gd name="connsiteX3" fmla="*/ 0 w 2670429"/>
                    <a:gd name="connsiteY3" fmla="*/ 1157288 h 1157288"/>
                    <a:gd name="connsiteX0" fmla="*/ 0 w 2670429"/>
                    <a:gd name="connsiteY0" fmla="*/ 1133475 h 1133475"/>
                    <a:gd name="connsiteX1" fmla="*/ 2311527 w 2670429"/>
                    <a:gd name="connsiteY1" fmla="*/ 0 h 1133475"/>
                    <a:gd name="connsiteX2" fmla="*/ 2670429 w 2670429"/>
                    <a:gd name="connsiteY2" fmla="*/ 757237 h 1133475"/>
                    <a:gd name="connsiteX3" fmla="*/ 0 w 2670429"/>
                    <a:gd name="connsiteY3" fmla="*/ 1133475 h 1133475"/>
                    <a:gd name="connsiteX0" fmla="*/ 0 w 2879979"/>
                    <a:gd name="connsiteY0" fmla="*/ 1133475 h 1133475"/>
                    <a:gd name="connsiteX1" fmla="*/ 2311527 w 2879979"/>
                    <a:gd name="connsiteY1" fmla="*/ 0 h 1133475"/>
                    <a:gd name="connsiteX2" fmla="*/ 2879979 w 2879979"/>
                    <a:gd name="connsiteY2" fmla="*/ 247649 h 1133475"/>
                    <a:gd name="connsiteX3" fmla="*/ 0 w 2879979"/>
                    <a:gd name="connsiteY3" fmla="*/ 1133475 h 1133475"/>
                    <a:gd name="connsiteX0" fmla="*/ 0 w 2879979"/>
                    <a:gd name="connsiteY0" fmla="*/ 1133475 h 1133475"/>
                    <a:gd name="connsiteX1" fmla="*/ 2311527 w 2879979"/>
                    <a:gd name="connsiteY1" fmla="*/ 0 h 1133475"/>
                    <a:gd name="connsiteX2" fmla="*/ 2879979 w 2879979"/>
                    <a:gd name="connsiteY2" fmla="*/ 247649 h 1133475"/>
                    <a:gd name="connsiteX3" fmla="*/ 0 w 2879979"/>
                    <a:gd name="connsiteY3" fmla="*/ 1133475 h 1133475"/>
                    <a:gd name="connsiteX0" fmla="*/ 0 w 2879979"/>
                    <a:gd name="connsiteY0" fmla="*/ 1138237 h 1138237"/>
                    <a:gd name="connsiteX1" fmla="*/ 2311527 w 2879979"/>
                    <a:gd name="connsiteY1" fmla="*/ 0 h 1138237"/>
                    <a:gd name="connsiteX2" fmla="*/ 2879979 w 2879979"/>
                    <a:gd name="connsiteY2" fmla="*/ 252411 h 1138237"/>
                    <a:gd name="connsiteX3" fmla="*/ 0 w 2879979"/>
                    <a:gd name="connsiteY3" fmla="*/ 1138237 h 1138237"/>
                    <a:gd name="connsiteX0" fmla="*/ 0 w 2879979"/>
                    <a:gd name="connsiteY0" fmla="*/ 1138237 h 1138237"/>
                    <a:gd name="connsiteX1" fmla="*/ 2311527 w 2879979"/>
                    <a:gd name="connsiteY1" fmla="*/ 0 h 1138237"/>
                    <a:gd name="connsiteX2" fmla="*/ 2879979 w 2879979"/>
                    <a:gd name="connsiteY2" fmla="*/ 252411 h 1138237"/>
                    <a:gd name="connsiteX3" fmla="*/ 0 w 2879979"/>
                    <a:gd name="connsiteY3" fmla="*/ 1138237 h 1138237"/>
                    <a:gd name="connsiteX0" fmla="*/ 0 w 2879979"/>
                    <a:gd name="connsiteY0" fmla="*/ 1017587 h 1017587"/>
                    <a:gd name="connsiteX1" fmla="*/ 2571877 w 2879979"/>
                    <a:gd name="connsiteY1" fmla="*/ 0 h 1017587"/>
                    <a:gd name="connsiteX2" fmla="*/ 2879979 w 2879979"/>
                    <a:gd name="connsiteY2" fmla="*/ 131761 h 1017587"/>
                    <a:gd name="connsiteX3" fmla="*/ 0 w 2879979"/>
                    <a:gd name="connsiteY3" fmla="*/ 1017587 h 1017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9979" h="1017587">
                      <a:moveTo>
                        <a:pt x="0" y="1017587"/>
                      </a:moveTo>
                      <a:lnTo>
                        <a:pt x="2571877" y="0"/>
                      </a:lnTo>
                      <a:cubicBezTo>
                        <a:pt x="3158235" y="260351"/>
                        <a:pt x="2317433" y="-114302"/>
                        <a:pt x="2879979" y="131761"/>
                      </a:cubicBezTo>
                      <a:lnTo>
                        <a:pt x="0" y="1017587"/>
                      </a:lnTo>
                      <a:close/>
                    </a:path>
                  </a:pathLst>
                </a:custGeom>
                <a:solidFill>
                  <a:srgbClr val="D86262">
                    <a:alpha val="30000"/>
                  </a:srgbClr>
                </a:solidFill>
                <a:ln w="4445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 dirty="0"/>
                </a:p>
              </p:txBody>
            </p:sp>
            <p:sp>
              <p:nvSpPr>
                <p:cNvPr id="16" name="二等辺三角形 1"/>
                <p:cNvSpPr/>
                <p:nvPr/>
              </p:nvSpPr>
              <p:spPr>
                <a:xfrm>
                  <a:off x="7774361" y="2681295"/>
                  <a:ext cx="1317683" cy="496972"/>
                </a:xfrm>
                <a:custGeom>
                  <a:avLst/>
                  <a:gdLst>
                    <a:gd name="connsiteX0" fmla="*/ 0 w 1060704"/>
                    <a:gd name="connsiteY0" fmla="*/ 914400 h 914400"/>
                    <a:gd name="connsiteX1" fmla="*/ 530352 w 1060704"/>
                    <a:gd name="connsiteY1" fmla="*/ 0 h 914400"/>
                    <a:gd name="connsiteX2" fmla="*/ 1060704 w 1060704"/>
                    <a:gd name="connsiteY2" fmla="*/ 914400 h 914400"/>
                    <a:gd name="connsiteX3" fmla="*/ 0 w 1060704"/>
                    <a:gd name="connsiteY3" fmla="*/ 914400 h 914400"/>
                    <a:gd name="connsiteX0" fmla="*/ 0 w 1436941"/>
                    <a:gd name="connsiteY0" fmla="*/ 1643063 h 1643063"/>
                    <a:gd name="connsiteX1" fmla="*/ 906589 w 1436941"/>
                    <a:gd name="connsiteY1" fmla="*/ 0 h 1643063"/>
                    <a:gd name="connsiteX2" fmla="*/ 1436941 w 1436941"/>
                    <a:gd name="connsiteY2" fmla="*/ 914400 h 1643063"/>
                    <a:gd name="connsiteX3" fmla="*/ 0 w 1436941"/>
                    <a:gd name="connsiteY3" fmla="*/ 1643063 h 1643063"/>
                    <a:gd name="connsiteX0" fmla="*/ 0 w 2606802"/>
                    <a:gd name="connsiteY0" fmla="*/ 1776413 h 1776413"/>
                    <a:gd name="connsiteX1" fmla="*/ 2606802 w 2606802"/>
                    <a:gd name="connsiteY1" fmla="*/ 0 h 1776413"/>
                    <a:gd name="connsiteX2" fmla="*/ 1436941 w 2606802"/>
                    <a:gd name="connsiteY2" fmla="*/ 1047750 h 1776413"/>
                    <a:gd name="connsiteX3" fmla="*/ 0 w 2606802"/>
                    <a:gd name="connsiteY3" fmla="*/ 1776413 h 1776413"/>
                    <a:gd name="connsiteX0" fmla="*/ 0 w 2621089"/>
                    <a:gd name="connsiteY0" fmla="*/ 1766888 h 1766888"/>
                    <a:gd name="connsiteX1" fmla="*/ 2621089 w 2621089"/>
                    <a:gd name="connsiteY1" fmla="*/ 0 h 1766888"/>
                    <a:gd name="connsiteX2" fmla="*/ 1451228 w 2621089"/>
                    <a:gd name="connsiteY2" fmla="*/ 1047750 h 1766888"/>
                    <a:gd name="connsiteX3" fmla="*/ 0 w 2621089"/>
                    <a:gd name="connsiteY3" fmla="*/ 1766888 h 1766888"/>
                    <a:gd name="connsiteX0" fmla="*/ 0 w 2606802"/>
                    <a:gd name="connsiteY0" fmla="*/ 1781176 h 1781176"/>
                    <a:gd name="connsiteX1" fmla="*/ 2606802 w 2606802"/>
                    <a:gd name="connsiteY1" fmla="*/ 0 h 1781176"/>
                    <a:gd name="connsiteX2" fmla="*/ 1451228 w 2606802"/>
                    <a:gd name="connsiteY2" fmla="*/ 1062038 h 1781176"/>
                    <a:gd name="connsiteX3" fmla="*/ 0 w 2606802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1481138 h 1781176"/>
                    <a:gd name="connsiteX3" fmla="*/ 0 w 2608516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750888 h 1781176"/>
                    <a:gd name="connsiteX3" fmla="*/ 0 w 2608516"/>
                    <a:gd name="connsiteY3" fmla="*/ 1781176 h 1781176"/>
                    <a:gd name="connsiteX0" fmla="*/ 0 w 2754566"/>
                    <a:gd name="connsiteY0" fmla="*/ 1704976 h 1704976"/>
                    <a:gd name="connsiteX1" fmla="*/ 2752852 w 2754566"/>
                    <a:gd name="connsiteY1" fmla="*/ 0 h 1704976"/>
                    <a:gd name="connsiteX2" fmla="*/ 2754566 w 2754566"/>
                    <a:gd name="connsiteY2" fmla="*/ 750888 h 1704976"/>
                    <a:gd name="connsiteX3" fmla="*/ 0 w 2754566"/>
                    <a:gd name="connsiteY3" fmla="*/ 1704976 h 1704976"/>
                    <a:gd name="connsiteX0" fmla="*/ 0 w 2752853"/>
                    <a:gd name="connsiteY0" fmla="*/ 1704976 h 1704976"/>
                    <a:gd name="connsiteX1" fmla="*/ 2752852 w 2752853"/>
                    <a:gd name="connsiteY1" fmla="*/ 0 h 1704976"/>
                    <a:gd name="connsiteX2" fmla="*/ 2576766 w 2752853"/>
                    <a:gd name="connsiteY2" fmla="*/ 1404938 h 1704976"/>
                    <a:gd name="connsiteX3" fmla="*/ 0 w 2752853"/>
                    <a:gd name="connsiteY3" fmla="*/ 1704976 h 1704976"/>
                    <a:gd name="connsiteX0" fmla="*/ 0 w 2581441"/>
                    <a:gd name="connsiteY0" fmla="*/ 1025526 h 1025526"/>
                    <a:gd name="connsiteX1" fmla="*/ 2581402 w 2581441"/>
                    <a:gd name="connsiteY1" fmla="*/ 0 h 1025526"/>
                    <a:gd name="connsiteX2" fmla="*/ 2576766 w 2581441"/>
                    <a:gd name="connsiteY2" fmla="*/ 725488 h 1025526"/>
                    <a:gd name="connsiteX3" fmla="*/ 0 w 2581441"/>
                    <a:gd name="connsiteY3" fmla="*/ 1025526 h 1025526"/>
                    <a:gd name="connsiteX0" fmla="*/ 0 w 2517375"/>
                    <a:gd name="connsiteY0" fmla="*/ 1044815 h 1044815"/>
                    <a:gd name="connsiteX1" fmla="*/ 2517336 w 2517375"/>
                    <a:gd name="connsiteY1" fmla="*/ 0 h 1044815"/>
                    <a:gd name="connsiteX2" fmla="*/ 2512700 w 2517375"/>
                    <a:gd name="connsiteY2" fmla="*/ 725488 h 1044815"/>
                    <a:gd name="connsiteX3" fmla="*/ 0 w 2517375"/>
                    <a:gd name="connsiteY3" fmla="*/ 1044815 h 1044815"/>
                    <a:gd name="connsiteX0" fmla="*/ 0 w 2517344"/>
                    <a:gd name="connsiteY0" fmla="*/ 1044815 h 1044815"/>
                    <a:gd name="connsiteX1" fmla="*/ 2517336 w 2517344"/>
                    <a:gd name="connsiteY1" fmla="*/ 0 h 1044815"/>
                    <a:gd name="connsiteX2" fmla="*/ 2494395 w 2517344"/>
                    <a:gd name="connsiteY2" fmla="*/ 715845 h 1044815"/>
                    <a:gd name="connsiteX3" fmla="*/ 0 w 2517344"/>
                    <a:gd name="connsiteY3" fmla="*/ 1044815 h 1044815"/>
                    <a:gd name="connsiteX0" fmla="*/ 0 w 2508198"/>
                    <a:gd name="connsiteY0" fmla="*/ 1054460 h 1054460"/>
                    <a:gd name="connsiteX1" fmla="*/ 2508183 w 2508198"/>
                    <a:gd name="connsiteY1" fmla="*/ 0 h 1054460"/>
                    <a:gd name="connsiteX2" fmla="*/ 2494395 w 2508198"/>
                    <a:gd name="connsiteY2" fmla="*/ 725490 h 1054460"/>
                    <a:gd name="connsiteX3" fmla="*/ 0 w 2508198"/>
                    <a:gd name="connsiteY3" fmla="*/ 1054460 h 1054460"/>
                    <a:gd name="connsiteX0" fmla="*/ 0 w 2508198"/>
                    <a:gd name="connsiteY0" fmla="*/ 1054460 h 1054460"/>
                    <a:gd name="connsiteX1" fmla="*/ 2508183 w 2508198"/>
                    <a:gd name="connsiteY1" fmla="*/ 0 h 1054460"/>
                    <a:gd name="connsiteX2" fmla="*/ 2494396 w 2508198"/>
                    <a:gd name="connsiteY2" fmla="*/ 715847 h 1054460"/>
                    <a:gd name="connsiteX3" fmla="*/ 0 w 2508198"/>
                    <a:gd name="connsiteY3" fmla="*/ 1054460 h 1054460"/>
                    <a:gd name="connsiteX0" fmla="*/ 0 w 2512701"/>
                    <a:gd name="connsiteY0" fmla="*/ 1054460 h 1054460"/>
                    <a:gd name="connsiteX1" fmla="*/ 2508183 w 2512701"/>
                    <a:gd name="connsiteY1" fmla="*/ 0 h 1054460"/>
                    <a:gd name="connsiteX2" fmla="*/ 2512701 w 2512701"/>
                    <a:gd name="connsiteY2" fmla="*/ 706203 h 1054460"/>
                    <a:gd name="connsiteX3" fmla="*/ 0 w 2512701"/>
                    <a:gd name="connsiteY3" fmla="*/ 1054460 h 1054460"/>
                    <a:gd name="connsiteX0" fmla="*/ 0 w 2512701"/>
                    <a:gd name="connsiteY0" fmla="*/ 1006237 h 1006237"/>
                    <a:gd name="connsiteX1" fmla="*/ 2398354 w 2512701"/>
                    <a:gd name="connsiteY1" fmla="*/ 0 h 1006237"/>
                    <a:gd name="connsiteX2" fmla="*/ 2512701 w 2512701"/>
                    <a:gd name="connsiteY2" fmla="*/ 657980 h 1006237"/>
                    <a:gd name="connsiteX3" fmla="*/ 0 w 2512701"/>
                    <a:gd name="connsiteY3" fmla="*/ 1006237 h 1006237"/>
                    <a:gd name="connsiteX0" fmla="*/ 0 w 2512701"/>
                    <a:gd name="connsiteY0" fmla="*/ 1006237 h 1006237"/>
                    <a:gd name="connsiteX1" fmla="*/ 2398354 w 2512701"/>
                    <a:gd name="connsiteY1" fmla="*/ 0 h 1006237"/>
                    <a:gd name="connsiteX2" fmla="*/ 2512701 w 2512701"/>
                    <a:gd name="connsiteY2" fmla="*/ 657980 h 1006237"/>
                    <a:gd name="connsiteX3" fmla="*/ 0 w 2512701"/>
                    <a:gd name="connsiteY3" fmla="*/ 1006237 h 1006237"/>
                    <a:gd name="connsiteX0" fmla="*/ 0 w 2558012"/>
                    <a:gd name="connsiteY0" fmla="*/ 1006237 h 1006237"/>
                    <a:gd name="connsiteX1" fmla="*/ 2398354 w 2558012"/>
                    <a:gd name="connsiteY1" fmla="*/ 0 h 1006237"/>
                    <a:gd name="connsiteX2" fmla="*/ 2512701 w 2558012"/>
                    <a:gd name="connsiteY2" fmla="*/ 657980 h 1006237"/>
                    <a:gd name="connsiteX3" fmla="*/ 0 w 2558012"/>
                    <a:gd name="connsiteY3" fmla="*/ 1006237 h 1006237"/>
                    <a:gd name="connsiteX0" fmla="*/ 0 w 2530823"/>
                    <a:gd name="connsiteY0" fmla="*/ 1006237 h 1006237"/>
                    <a:gd name="connsiteX1" fmla="*/ 2398354 w 2530823"/>
                    <a:gd name="connsiteY1" fmla="*/ 0 h 1006237"/>
                    <a:gd name="connsiteX2" fmla="*/ 2512701 w 2530823"/>
                    <a:gd name="connsiteY2" fmla="*/ 657980 h 1006237"/>
                    <a:gd name="connsiteX3" fmla="*/ 0 w 2530823"/>
                    <a:gd name="connsiteY3" fmla="*/ 1006237 h 1006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30823" h="1006237">
                      <a:moveTo>
                        <a:pt x="0" y="1006237"/>
                      </a:moveTo>
                      <a:lnTo>
                        <a:pt x="2398354" y="0"/>
                      </a:lnTo>
                      <a:cubicBezTo>
                        <a:pt x="2490449" y="484067"/>
                        <a:pt x="2567046" y="164266"/>
                        <a:pt x="2512701" y="657980"/>
                      </a:cubicBezTo>
                      <a:lnTo>
                        <a:pt x="0" y="1006237"/>
                      </a:lnTo>
                      <a:close/>
                    </a:path>
                  </a:pathLst>
                </a:custGeom>
                <a:solidFill>
                  <a:srgbClr val="6B6BCF">
                    <a:alpha val="30000"/>
                  </a:srgbClr>
                </a:solidFill>
                <a:ln w="3810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7" name="二等辺三角形 1"/>
                <p:cNvSpPr/>
                <p:nvPr/>
              </p:nvSpPr>
              <p:spPr>
                <a:xfrm flipH="1" flipV="1">
                  <a:off x="5318391" y="3624431"/>
                  <a:ext cx="1289106" cy="477918"/>
                </a:xfrm>
                <a:custGeom>
                  <a:avLst/>
                  <a:gdLst>
                    <a:gd name="connsiteX0" fmla="*/ 0 w 1060704"/>
                    <a:gd name="connsiteY0" fmla="*/ 914400 h 914400"/>
                    <a:gd name="connsiteX1" fmla="*/ 530352 w 1060704"/>
                    <a:gd name="connsiteY1" fmla="*/ 0 h 914400"/>
                    <a:gd name="connsiteX2" fmla="*/ 1060704 w 1060704"/>
                    <a:gd name="connsiteY2" fmla="*/ 914400 h 914400"/>
                    <a:gd name="connsiteX3" fmla="*/ 0 w 1060704"/>
                    <a:gd name="connsiteY3" fmla="*/ 914400 h 914400"/>
                    <a:gd name="connsiteX0" fmla="*/ 0 w 1436941"/>
                    <a:gd name="connsiteY0" fmla="*/ 1643063 h 1643063"/>
                    <a:gd name="connsiteX1" fmla="*/ 906589 w 1436941"/>
                    <a:gd name="connsiteY1" fmla="*/ 0 h 1643063"/>
                    <a:gd name="connsiteX2" fmla="*/ 1436941 w 1436941"/>
                    <a:gd name="connsiteY2" fmla="*/ 914400 h 1643063"/>
                    <a:gd name="connsiteX3" fmla="*/ 0 w 1436941"/>
                    <a:gd name="connsiteY3" fmla="*/ 1643063 h 1643063"/>
                    <a:gd name="connsiteX0" fmla="*/ 0 w 2606802"/>
                    <a:gd name="connsiteY0" fmla="*/ 1776413 h 1776413"/>
                    <a:gd name="connsiteX1" fmla="*/ 2606802 w 2606802"/>
                    <a:gd name="connsiteY1" fmla="*/ 0 h 1776413"/>
                    <a:gd name="connsiteX2" fmla="*/ 1436941 w 2606802"/>
                    <a:gd name="connsiteY2" fmla="*/ 1047750 h 1776413"/>
                    <a:gd name="connsiteX3" fmla="*/ 0 w 2606802"/>
                    <a:gd name="connsiteY3" fmla="*/ 1776413 h 1776413"/>
                    <a:gd name="connsiteX0" fmla="*/ 0 w 2621089"/>
                    <a:gd name="connsiteY0" fmla="*/ 1766888 h 1766888"/>
                    <a:gd name="connsiteX1" fmla="*/ 2621089 w 2621089"/>
                    <a:gd name="connsiteY1" fmla="*/ 0 h 1766888"/>
                    <a:gd name="connsiteX2" fmla="*/ 1451228 w 2621089"/>
                    <a:gd name="connsiteY2" fmla="*/ 1047750 h 1766888"/>
                    <a:gd name="connsiteX3" fmla="*/ 0 w 2621089"/>
                    <a:gd name="connsiteY3" fmla="*/ 1766888 h 1766888"/>
                    <a:gd name="connsiteX0" fmla="*/ 0 w 2606802"/>
                    <a:gd name="connsiteY0" fmla="*/ 1781176 h 1781176"/>
                    <a:gd name="connsiteX1" fmla="*/ 2606802 w 2606802"/>
                    <a:gd name="connsiteY1" fmla="*/ 0 h 1781176"/>
                    <a:gd name="connsiteX2" fmla="*/ 1451228 w 2606802"/>
                    <a:gd name="connsiteY2" fmla="*/ 1062038 h 1781176"/>
                    <a:gd name="connsiteX3" fmla="*/ 0 w 2606802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1481138 h 1781176"/>
                    <a:gd name="connsiteX3" fmla="*/ 0 w 2608516"/>
                    <a:gd name="connsiteY3" fmla="*/ 1781176 h 1781176"/>
                    <a:gd name="connsiteX0" fmla="*/ 0 w 2608516"/>
                    <a:gd name="connsiteY0" fmla="*/ 1081088 h 1081088"/>
                    <a:gd name="connsiteX1" fmla="*/ 2011489 w 2608516"/>
                    <a:gd name="connsiteY1" fmla="*/ 0 h 1081088"/>
                    <a:gd name="connsiteX2" fmla="*/ 2608516 w 2608516"/>
                    <a:gd name="connsiteY2" fmla="*/ 781050 h 1081088"/>
                    <a:gd name="connsiteX3" fmla="*/ 0 w 2608516"/>
                    <a:gd name="connsiteY3" fmla="*/ 1081088 h 1081088"/>
                    <a:gd name="connsiteX0" fmla="*/ 0 w 2608516"/>
                    <a:gd name="connsiteY0" fmla="*/ 1081088 h 1081088"/>
                    <a:gd name="connsiteX1" fmla="*/ 2011489 w 2608516"/>
                    <a:gd name="connsiteY1" fmla="*/ 0 h 1081088"/>
                    <a:gd name="connsiteX2" fmla="*/ 2608516 w 2608516"/>
                    <a:gd name="connsiteY2" fmla="*/ 781050 h 1081088"/>
                    <a:gd name="connsiteX3" fmla="*/ 0 w 2608516"/>
                    <a:gd name="connsiteY3" fmla="*/ 1081088 h 1081088"/>
                    <a:gd name="connsiteX0" fmla="*/ 0 w 2670429"/>
                    <a:gd name="connsiteY0" fmla="*/ 1157288 h 1157288"/>
                    <a:gd name="connsiteX1" fmla="*/ 2073402 w 2670429"/>
                    <a:gd name="connsiteY1" fmla="*/ 0 h 1157288"/>
                    <a:gd name="connsiteX2" fmla="*/ 2670429 w 2670429"/>
                    <a:gd name="connsiteY2" fmla="*/ 781050 h 1157288"/>
                    <a:gd name="connsiteX3" fmla="*/ 0 w 2670429"/>
                    <a:gd name="connsiteY3" fmla="*/ 1157288 h 1157288"/>
                    <a:gd name="connsiteX0" fmla="*/ 0 w 2670429"/>
                    <a:gd name="connsiteY0" fmla="*/ 1133475 h 1133475"/>
                    <a:gd name="connsiteX1" fmla="*/ 2311527 w 2670429"/>
                    <a:gd name="connsiteY1" fmla="*/ 0 h 1133475"/>
                    <a:gd name="connsiteX2" fmla="*/ 2670429 w 2670429"/>
                    <a:gd name="connsiteY2" fmla="*/ 757237 h 1133475"/>
                    <a:gd name="connsiteX3" fmla="*/ 0 w 2670429"/>
                    <a:gd name="connsiteY3" fmla="*/ 1133475 h 1133475"/>
                    <a:gd name="connsiteX0" fmla="*/ 0 w 2879979"/>
                    <a:gd name="connsiteY0" fmla="*/ 1133475 h 1133475"/>
                    <a:gd name="connsiteX1" fmla="*/ 2311527 w 2879979"/>
                    <a:gd name="connsiteY1" fmla="*/ 0 h 1133475"/>
                    <a:gd name="connsiteX2" fmla="*/ 2879979 w 2879979"/>
                    <a:gd name="connsiteY2" fmla="*/ 247649 h 1133475"/>
                    <a:gd name="connsiteX3" fmla="*/ 0 w 2879979"/>
                    <a:gd name="connsiteY3" fmla="*/ 1133475 h 1133475"/>
                    <a:gd name="connsiteX0" fmla="*/ 0 w 2879979"/>
                    <a:gd name="connsiteY0" fmla="*/ 1133475 h 1133475"/>
                    <a:gd name="connsiteX1" fmla="*/ 2311527 w 2879979"/>
                    <a:gd name="connsiteY1" fmla="*/ 0 h 1133475"/>
                    <a:gd name="connsiteX2" fmla="*/ 2879979 w 2879979"/>
                    <a:gd name="connsiteY2" fmla="*/ 247649 h 1133475"/>
                    <a:gd name="connsiteX3" fmla="*/ 0 w 2879979"/>
                    <a:gd name="connsiteY3" fmla="*/ 1133475 h 1133475"/>
                    <a:gd name="connsiteX0" fmla="*/ 0 w 2879979"/>
                    <a:gd name="connsiteY0" fmla="*/ 1138237 h 1138237"/>
                    <a:gd name="connsiteX1" fmla="*/ 2311527 w 2879979"/>
                    <a:gd name="connsiteY1" fmla="*/ 0 h 1138237"/>
                    <a:gd name="connsiteX2" fmla="*/ 2879979 w 2879979"/>
                    <a:gd name="connsiteY2" fmla="*/ 252411 h 1138237"/>
                    <a:gd name="connsiteX3" fmla="*/ 0 w 2879979"/>
                    <a:gd name="connsiteY3" fmla="*/ 1138237 h 1138237"/>
                    <a:gd name="connsiteX0" fmla="*/ 0 w 2879979"/>
                    <a:gd name="connsiteY0" fmla="*/ 1138237 h 1138237"/>
                    <a:gd name="connsiteX1" fmla="*/ 2311527 w 2879979"/>
                    <a:gd name="connsiteY1" fmla="*/ 0 h 1138237"/>
                    <a:gd name="connsiteX2" fmla="*/ 2879979 w 2879979"/>
                    <a:gd name="connsiteY2" fmla="*/ 252411 h 1138237"/>
                    <a:gd name="connsiteX3" fmla="*/ 0 w 2879979"/>
                    <a:gd name="connsiteY3" fmla="*/ 1138237 h 1138237"/>
                    <a:gd name="connsiteX0" fmla="*/ 0 w 2879979"/>
                    <a:gd name="connsiteY0" fmla="*/ 1017587 h 1017587"/>
                    <a:gd name="connsiteX1" fmla="*/ 2571877 w 2879979"/>
                    <a:gd name="connsiteY1" fmla="*/ 0 h 1017587"/>
                    <a:gd name="connsiteX2" fmla="*/ 2879979 w 2879979"/>
                    <a:gd name="connsiteY2" fmla="*/ 131761 h 1017587"/>
                    <a:gd name="connsiteX3" fmla="*/ 0 w 2879979"/>
                    <a:gd name="connsiteY3" fmla="*/ 1017587 h 1017587"/>
                    <a:gd name="connsiteX0" fmla="*/ 0 w 3524881"/>
                    <a:gd name="connsiteY0" fmla="*/ 1145451 h 1145451"/>
                    <a:gd name="connsiteX1" fmla="*/ 3216779 w 3524881"/>
                    <a:gd name="connsiteY1" fmla="*/ 0 h 1145451"/>
                    <a:gd name="connsiteX2" fmla="*/ 3524881 w 3524881"/>
                    <a:gd name="connsiteY2" fmla="*/ 131761 h 1145451"/>
                    <a:gd name="connsiteX3" fmla="*/ 0 w 3524881"/>
                    <a:gd name="connsiteY3" fmla="*/ 1145451 h 1145451"/>
                    <a:gd name="connsiteX0" fmla="*/ 0 w 3524881"/>
                    <a:gd name="connsiteY0" fmla="*/ 1145451 h 1145451"/>
                    <a:gd name="connsiteX1" fmla="*/ 3216779 w 3524881"/>
                    <a:gd name="connsiteY1" fmla="*/ 0 h 1145451"/>
                    <a:gd name="connsiteX2" fmla="*/ 3524881 w 3524881"/>
                    <a:gd name="connsiteY2" fmla="*/ 483387 h 1145451"/>
                    <a:gd name="connsiteX3" fmla="*/ 0 w 3524881"/>
                    <a:gd name="connsiteY3" fmla="*/ 1145451 h 1145451"/>
                    <a:gd name="connsiteX0" fmla="*/ 0 w 3545684"/>
                    <a:gd name="connsiteY0" fmla="*/ 1145451 h 1145451"/>
                    <a:gd name="connsiteX1" fmla="*/ 3237582 w 3545684"/>
                    <a:gd name="connsiteY1" fmla="*/ 0 h 1145451"/>
                    <a:gd name="connsiteX2" fmla="*/ 3545684 w 3545684"/>
                    <a:gd name="connsiteY2" fmla="*/ 483387 h 1145451"/>
                    <a:gd name="connsiteX3" fmla="*/ 0 w 3545684"/>
                    <a:gd name="connsiteY3" fmla="*/ 1145451 h 1145451"/>
                    <a:gd name="connsiteX0" fmla="*/ 0 w 3545684"/>
                    <a:gd name="connsiteY0" fmla="*/ 1129468 h 1129468"/>
                    <a:gd name="connsiteX1" fmla="*/ 3237582 w 3545684"/>
                    <a:gd name="connsiteY1" fmla="*/ 0 h 1129468"/>
                    <a:gd name="connsiteX2" fmla="*/ 3545684 w 3545684"/>
                    <a:gd name="connsiteY2" fmla="*/ 483387 h 1129468"/>
                    <a:gd name="connsiteX3" fmla="*/ 0 w 3545684"/>
                    <a:gd name="connsiteY3" fmla="*/ 1129468 h 1129468"/>
                    <a:gd name="connsiteX0" fmla="*/ 0 w 3545684"/>
                    <a:gd name="connsiteY0" fmla="*/ 1001604 h 1001604"/>
                    <a:gd name="connsiteX1" fmla="*/ 3279189 w 3545684"/>
                    <a:gd name="connsiteY1" fmla="*/ 0 h 1001604"/>
                    <a:gd name="connsiteX2" fmla="*/ 3545684 w 3545684"/>
                    <a:gd name="connsiteY2" fmla="*/ 355523 h 1001604"/>
                    <a:gd name="connsiteX3" fmla="*/ 0 w 3545684"/>
                    <a:gd name="connsiteY3" fmla="*/ 1001604 h 1001604"/>
                    <a:gd name="connsiteX0" fmla="*/ 0 w 3545684"/>
                    <a:gd name="connsiteY0" fmla="*/ 1001604 h 1001604"/>
                    <a:gd name="connsiteX1" fmla="*/ 3279189 w 3545684"/>
                    <a:gd name="connsiteY1" fmla="*/ 0 h 1001604"/>
                    <a:gd name="connsiteX2" fmla="*/ 3545684 w 3545684"/>
                    <a:gd name="connsiteY2" fmla="*/ 355523 h 1001604"/>
                    <a:gd name="connsiteX3" fmla="*/ 0 w 3545684"/>
                    <a:gd name="connsiteY3" fmla="*/ 1001604 h 1001604"/>
                    <a:gd name="connsiteX0" fmla="*/ 0 w 3558685"/>
                    <a:gd name="connsiteY0" fmla="*/ 1001604 h 1001604"/>
                    <a:gd name="connsiteX1" fmla="*/ 3279189 w 3558685"/>
                    <a:gd name="connsiteY1" fmla="*/ 0 h 1001604"/>
                    <a:gd name="connsiteX2" fmla="*/ 3558685 w 3558685"/>
                    <a:gd name="connsiteY2" fmla="*/ 375501 h 1001604"/>
                    <a:gd name="connsiteX3" fmla="*/ 0 w 3558685"/>
                    <a:gd name="connsiteY3" fmla="*/ 1001604 h 1001604"/>
                    <a:gd name="connsiteX0" fmla="*/ 0 w 3558685"/>
                    <a:gd name="connsiteY0" fmla="*/ 1001604 h 1001604"/>
                    <a:gd name="connsiteX1" fmla="*/ 3279189 w 3558685"/>
                    <a:gd name="connsiteY1" fmla="*/ 0 h 1001604"/>
                    <a:gd name="connsiteX2" fmla="*/ 3558685 w 3558685"/>
                    <a:gd name="connsiteY2" fmla="*/ 375501 h 1001604"/>
                    <a:gd name="connsiteX3" fmla="*/ 0 w 3558685"/>
                    <a:gd name="connsiteY3" fmla="*/ 1001604 h 1001604"/>
                    <a:gd name="connsiteX0" fmla="*/ 0 w 3519680"/>
                    <a:gd name="connsiteY0" fmla="*/ 1001604 h 1001604"/>
                    <a:gd name="connsiteX1" fmla="*/ 3279189 w 3519680"/>
                    <a:gd name="connsiteY1" fmla="*/ 0 h 1001604"/>
                    <a:gd name="connsiteX2" fmla="*/ 3519680 w 3519680"/>
                    <a:gd name="connsiteY2" fmla="*/ 370507 h 1001604"/>
                    <a:gd name="connsiteX3" fmla="*/ 0 w 3519680"/>
                    <a:gd name="connsiteY3" fmla="*/ 1001604 h 1001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19680" h="1001604">
                      <a:moveTo>
                        <a:pt x="0" y="1001604"/>
                      </a:moveTo>
                      <a:lnTo>
                        <a:pt x="3279189" y="0"/>
                      </a:lnTo>
                      <a:cubicBezTo>
                        <a:pt x="3397473" y="230383"/>
                        <a:pt x="3262683" y="-30388"/>
                        <a:pt x="3519680" y="370507"/>
                      </a:cubicBezTo>
                      <a:lnTo>
                        <a:pt x="0" y="1001604"/>
                      </a:lnTo>
                      <a:close/>
                    </a:path>
                  </a:pathLst>
                </a:custGeom>
                <a:solidFill>
                  <a:srgbClr val="D86262">
                    <a:alpha val="30000"/>
                  </a:srgbClr>
                </a:solidFill>
                <a:ln w="4445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 dirty="0"/>
                </a:p>
              </p:txBody>
            </p:sp>
            <p:sp>
              <p:nvSpPr>
                <p:cNvPr id="18" name="二等辺三角形 1"/>
                <p:cNvSpPr/>
                <p:nvPr/>
              </p:nvSpPr>
              <p:spPr>
                <a:xfrm flipH="1" flipV="1">
                  <a:off x="5399357" y="3159213"/>
                  <a:ext cx="2343253" cy="1454398"/>
                </a:xfrm>
                <a:custGeom>
                  <a:avLst/>
                  <a:gdLst>
                    <a:gd name="connsiteX0" fmla="*/ 0 w 1060704"/>
                    <a:gd name="connsiteY0" fmla="*/ 914400 h 914400"/>
                    <a:gd name="connsiteX1" fmla="*/ 530352 w 1060704"/>
                    <a:gd name="connsiteY1" fmla="*/ 0 h 914400"/>
                    <a:gd name="connsiteX2" fmla="*/ 1060704 w 1060704"/>
                    <a:gd name="connsiteY2" fmla="*/ 914400 h 914400"/>
                    <a:gd name="connsiteX3" fmla="*/ 0 w 1060704"/>
                    <a:gd name="connsiteY3" fmla="*/ 914400 h 914400"/>
                    <a:gd name="connsiteX0" fmla="*/ 0 w 1436941"/>
                    <a:gd name="connsiteY0" fmla="*/ 1643063 h 1643063"/>
                    <a:gd name="connsiteX1" fmla="*/ 906589 w 1436941"/>
                    <a:gd name="connsiteY1" fmla="*/ 0 h 1643063"/>
                    <a:gd name="connsiteX2" fmla="*/ 1436941 w 1436941"/>
                    <a:gd name="connsiteY2" fmla="*/ 914400 h 1643063"/>
                    <a:gd name="connsiteX3" fmla="*/ 0 w 1436941"/>
                    <a:gd name="connsiteY3" fmla="*/ 1643063 h 1643063"/>
                    <a:gd name="connsiteX0" fmla="*/ 0 w 2606802"/>
                    <a:gd name="connsiteY0" fmla="*/ 1776413 h 1776413"/>
                    <a:gd name="connsiteX1" fmla="*/ 2606802 w 2606802"/>
                    <a:gd name="connsiteY1" fmla="*/ 0 h 1776413"/>
                    <a:gd name="connsiteX2" fmla="*/ 1436941 w 2606802"/>
                    <a:gd name="connsiteY2" fmla="*/ 1047750 h 1776413"/>
                    <a:gd name="connsiteX3" fmla="*/ 0 w 2606802"/>
                    <a:gd name="connsiteY3" fmla="*/ 1776413 h 1776413"/>
                    <a:gd name="connsiteX0" fmla="*/ 0 w 2621089"/>
                    <a:gd name="connsiteY0" fmla="*/ 1766888 h 1766888"/>
                    <a:gd name="connsiteX1" fmla="*/ 2621089 w 2621089"/>
                    <a:gd name="connsiteY1" fmla="*/ 0 h 1766888"/>
                    <a:gd name="connsiteX2" fmla="*/ 1451228 w 2621089"/>
                    <a:gd name="connsiteY2" fmla="*/ 1047750 h 1766888"/>
                    <a:gd name="connsiteX3" fmla="*/ 0 w 2621089"/>
                    <a:gd name="connsiteY3" fmla="*/ 1766888 h 1766888"/>
                    <a:gd name="connsiteX0" fmla="*/ 0 w 2606802"/>
                    <a:gd name="connsiteY0" fmla="*/ 1781176 h 1781176"/>
                    <a:gd name="connsiteX1" fmla="*/ 2606802 w 2606802"/>
                    <a:gd name="connsiteY1" fmla="*/ 0 h 1781176"/>
                    <a:gd name="connsiteX2" fmla="*/ 1451228 w 2606802"/>
                    <a:gd name="connsiteY2" fmla="*/ 1062038 h 1781176"/>
                    <a:gd name="connsiteX3" fmla="*/ 0 w 2606802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1481138 h 1781176"/>
                    <a:gd name="connsiteX3" fmla="*/ 0 w 2608516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750888 h 1781176"/>
                    <a:gd name="connsiteX3" fmla="*/ 0 w 2608516"/>
                    <a:gd name="connsiteY3" fmla="*/ 1781176 h 1781176"/>
                    <a:gd name="connsiteX0" fmla="*/ 0 w 2668286"/>
                    <a:gd name="connsiteY0" fmla="*/ 1864242 h 1864242"/>
                    <a:gd name="connsiteX1" fmla="*/ 2666572 w 2668286"/>
                    <a:gd name="connsiteY1" fmla="*/ 0 h 1864242"/>
                    <a:gd name="connsiteX2" fmla="*/ 2668286 w 2668286"/>
                    <a:gd name="connsiteY2" fmla="*/ 750888 h 1864242"/>
                    <a:gd name="connsiteX3" fmla="*/ 0 w 2668286"/>
                    <a:gd name="connsiteY3" fmla="*/ 1864242 h 1864242"/>
                    <a:gd name="connsiteX0" fmla="*/ 0 w 2668286"/>
                    <a:gd name="connsiteY0" fmla="*/ 1864242 h 1864242"/>
                    <a:gd name="connsiteX1" fmla="*/ 2621745 w 2668286"/>
                    <a:gd name="connsiteY1" fmla="*/ 0 h 1864242"/>
                    <a:gd name="connsiteX2" fmla="*/ 2668286 w 2668286"/>
                    <a:gd name="connsiteY2" fmla="*/ 750888 h 1864242"/>
                    <a:gd name="connsiteX3" fmla="*/ 0 w 2668286"/>
                    <a:gd name="connsiteY3" fmla="*/ 1864242 h 1864242"/>
                    <a:gd name="connsiteX0" fmla="*/ 0 w 2623459"/>
                    <a:gd name="connsiteY0" fmla="*/ 1864242 h 1864242"/>
                    <a:gd name="connsiteX1" fmla="*/ 2621745 w 2623459"/>
                    <a:gd name="connsiteY1" fmla="*/ 0 h 1864242"/>
                    <a:gd name="connsiteX2" fmla="*/ 2623459 w 2623459"/>
                    <a:gd name="connsiteY2" fmla="*/ 750888 h 1864242"/>
                    <a:gd name="connsiteX3" fmla="*/ 0 w 2623459"/>
                    <a:gd name="connsiteY3" fmla="*/ 1864242 h 1864242"/>
                    <a:gd name="connsiteX0" fmla="*/ 0 w 2892784"/>
                    <a:gd name="connsiteY0" fmla="*/ 5035829 h 5035829"/>
                    <a:gd name="connsiteX1" fmla="*/ 2891070 w 2892784"/>
                    <a:gd name="connsiteY1" fmla="*/ 0 h 5035829"/>
                    <a:gd name="connsiteX2" fmla="*/ 2892784 w 2892784"/>
                    <a:gd name="connsiteY2" fmla="*/ 750888 h 5035829"/>
                    <a:gd name="connsiteX3" fmla="*/ 0 w 2892784"/>
                    <a:gd name="connsiteY3" fmla="*/ 5035829 h 5035829"/>
                    <a:gd name="connsiteX0" fmla="*/ 0 w 5109536"/>
                    <a:gd name="connsiteY0" fmla="*/ 5035829 h 5035829"/>
                    <a:gd name="connsiteX1" fmla="*/ 2891070 w 5109536"/>
                    <a:gd name="connsiteY1" fmla="*/ 0 h 5035829"/>
                    <a:gd name="connsiteX2" fmla="*/ 5109536 w 5109536"/>
                    <a:gd name="connsiteY2" fmla="*/ 994857 h 5035829"/>
                    <a:gd name="connsiteX3" fmla="*/ 0 w 5109536"/>
                    <a:gd name="connsiteY3" fmla="*/ 5035829 h 5035829"/>
                    <a:gd name="connsiteX0" fmla="*/ 0 w 5109536"/>
                    <a:gd name="connsiteY0" fmla="*/ 6174347 h 6174347"/>
                    <a:gd name="connsiteX1" fmla="*/ 4859214 w 5109536"/>
                    <a:gd name="connsiteY1" fmla="*/ 0 h 6174347"/>
                    <a:gd name="connsiteX2" fmla="*/ 5109536 w 5109536"/>
                    <a:gd name="connsiteY2" fmla="*/ 2133375 h 6174347"/>
                    <a:gd name="connsiteX3" fmla="*/ 0 w 5109536"/>
                    <a:gd name="connsiteY3" fmla="*/ 6174347 h 6174347"/>
                    <a:gd name="connsiteX0" fmla="*/ 0 w 5109536"/>
                    <a:gd name="connsiteY0" fmla="*/ 6174347 h 6174347"/>
                    <a:gd name="connsiteX1" fmla="*/ 4859214 w 5109536"/>
                    <a:gd name="connsiteY1" fmla="*/ 0 h 6174347"/>
                    <a:gd name="connsiteX2" fmla="*/ 5109536 w 5109536"/>
                    <a:gd name="connsiteY2" fmla="*/ 2133375 h 6174347"/>
                    <a:gd name="connsiteX3" fmla="*/ 0 w 5109536"/>
                    <a:gd name="connsiteY3" fmla="*/ 6174347 h 6174347"/>
                    <a:gd name="connsiteX0" fmla="*/ 0 w 5109536"/>
                    <a:gd name="connsiteY0" fmla="*/ 6174347 h 6174347"/>
                    <a:gd name="connsiteX1" fmla="*/ 4859214 w 5109536"/>
                    <a:gd name="connsiteY1" fmla="*/ 0 h 6174347"/>
                    <a:gd name="connsiteX2" fmla="*/ 5109536 w 5109536"/>
                    <a:gd name="connsiteY2" fmla="*/ 2133375 h 6174347"/>
                    <a:gd name="connsiteX3" fmla="*/ 0 w 5109536"/>
                    <a:gd name="connsiteY3" fmla="*/ 6174347 h 6174347"/>
                    <a:gd name="connsiteX0" fmla="*/ 0 w 5109536"/>
                    <a:gd name="connsiteY0" fmla="*/ 6215008 h 6215008"/>
                    <a:gd name="connsiteX1" fmla="*/ 4900649 w 5109536"/>
                    <a:gd name="connsiteY1" fmla="*/ 0 h 6215008"/>
                    <a:gd name="connsiteX2" fmla="*/ 5109536 w 5109536"/>
                    <a:gd name="connsiteY2" fmla="*/ 2174036 h 6215008"/>
                    <a:gd name="connsiteX3" fmla="*/ 0 w 5109536"/>
                    <a:gd name="connsiteY3" fmla="*/ 6215008 h 6215008"/>
                    <a:gd name="connsiteX0" fmla="*/ 0 w 5109536"/>
                    <a:gd name="connsiteY0" fmla="*/ 6215008 h 6215008"/>
                    <a:gd name="connsiteX1" fmla="*/ 4900649 w 5109536"/>
                    <a:gd name="connsiteY1" fmla="*/ 0 h 6215008"/>
                    <a:gd name="connsiteX2" fmla="*/ 5109536 w 5109536"/>
                    <a:gd name="connsiteY2" fmla="*/ 2174036 h 6215008"/>
                    <a:gd name="connsiteX3" fmla="*/ 0 w 5109536"/>
                    <a:gd name="connsiteY3" fmla="*/ 6215008 h 6215008"/>
                    <a:gd name="connsiteX0" fmla="*/ 0 w 5109536"/>
                    <a:gd name="connsiteY0" fmla="*/ 6215008 h 6215008"/>
                    <a:gd name="connsiteX1" fmla="*/ 4900649 w 5109536"/>
                    <a:gd name="connsiteY1" fmla="*/ 0 h 6215008"/>
                    <a:gd name="connsiteX2" fmla="*/ 5109536 w 5109536"/>
                    <a:gd name="connsiteY2" fmla="*/ 2174036 h 6215008"/>
                    <a:gd name="connsiteX3" fmla="*/ 0 w 5109536"/>
                    <a:gd name="connsiteY3" fmla="*/ 6215008 h 6215008"/>
                    <a:gd name="connsiteX0" fmla="*/ 0 w 5095724"/>
                    <a:gd name="connsiteY0" fmla="*/ 6215008 h 6215008"/>
                    <a:gd name="connsiteX1" fmla="*/ 4900649 w 5095724"/>
                    <a:gd name="connsiteY1" fmla="*/ 0 h 6215008"/>
                    <a:gd name="connsiteX2" fmla="*/ 5095724 w 5095724"/>
                    <a:gd name="connsiteY2" fmla="*/ 2201144 h 6215008"/>
                    <a:gd name="connsiteX3" fmla="*/ 0 w 5095724"/>
                    <a:gd name="connsiteY3" fmla="*/ 6215008 h 6215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5724" h="6215008">
                      <a:moveTo>
                        <a:pt x="0" y="6215008"/>
                      </a:moveTo>
                      <a:lnTo>
                        <a:pt x="4900649" y="0"/>
                      </a:lnTo>
                      <a:cubicBezTo>
                        <a:pt x="4811446" y="724127"/>
                        <a:pt x="4957039" y="1680325"/>
                        <a:pt x="5095724" y="2201144"/>
                      </a:cubicBezTo>
                      <a:lnTo>
                        <a:pt x="0" y="6215008"/>
                      </a:lnTo>
                      <a:close/>
                    </a:path>
                  </a:pathLst>
                </a:custGeom>
                <a:solidFill>
                  <a:srgbClr val="6B6BCF">
                    <a:alpha val="30000"/>
                  </a:srgbClr>
                </a:solidFill>
                <a:ln w="3810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9" name="二等辺三角形 1"/>
                <p:cNvSpPr/>
                <p:nvPr/>
              </p:nvSpPr>
              <p:spPr>
                <a:xfrm>
                  <a:off x="6617023" y="2258948"/>
                  <a:ext cx="2551225" cy="1373421"/>
                </a:xfrm>
                <a:custGeom>
                  <a:avLst/>
                  <a:gdLst>
                    <a:gd name="connsiteX0" fmla="*/ 0 w 1060704"/>
                    <a:gd name="connsiteY0" fmla="*/ 914400 h 914400"/>
                    <a:gd name="connsiteX1" fmla="*/ 530352 w 1060704"/>
                    <a:gd name="connsiteY1" fmla="*/ 0 h 914400"/>
                    <a:gd name="connsiteX2" fmla="*/ 1060704 w 1060704"/>
                    <a:gd name="connsiteY2" fmla="*/ 914400 h 914400"/>
                    <a:gd name="connsiteX3" fmla="*/ 0 w 1060704"/>
                    <a:gd name="connsiteY3" fmla="*/ 914400 h 914400"/>
                    <a:gd name="connsiteX0" fmla="*/ 0 w 1436941"/>
                    <a:gd name="connsiteY0" fmla="*/ 1643063 h 1643063"/>
                    <a:gd name="connsiteX1" fmla="*/ 906589 w 1436941"/>
                    <a:gd name="connsiteY1" fmla="*/ 0 h 1643063"/>
                    <a:gd name="connsiteX2" fmla="*/ 1436941 w 1436941"/>
                    <a:gd name="connsiteY2" fmla="*/ 914400 h 1643063"/>
                    <a:gd name="connsiteX3" fmla="*/ 0 w 1436941"/>
                    <a:gd name="connsiteY3" fmla="*/ 1643063 h 1643063"/>
                    <a:gd name="connsiteX0" fmla="*/ 0 w 2606802"/>
                    <a:gd name="connsiteY0" fmla="*/ 1776413 h 1776413"/>
                    <a:gd name="connsiteX1" fmla="*/ 2606802 w 2606802"/>
                    <a:gd name="connsiteY1" fmla="*/ 0 h 1776413"/>
                    <a:gd name="connsiteX2" fmla="*/ 1436941 w 2606802"/>
                    <a:gd name="connsiteY2" fmla="*/ 1047750 h 1776413"/>
                    <a:gd name="connsiteX3" fmla="*/ 0 w 2606802"/>
                    <a:gd name="connsiteY3" fmla="*/ 1776413 h 1776413"/>
                    <a:gd name="connsiteX0" fmla="*/ 0 w 2621089"/>
                    <a:gd name="connsiteY0" fmla="*/ 1766888 h 1766888"/>
                    <a:gd name="connsiteX1" fmla="*/ 2621089 w 2621089"/>
                    <a:gd name="connsiteY1" fmla="*/ 0 h 1766888"/>
                    <a:gd name="connsiteX2" fmla="*/ 1451228 w 2621089"/>
                    <a:gd name="connsiteY2" fmla="*/ 1047750 h 1766888"/>
                    <a:gd name="connsiteX3" fmla="*/ 0 w 2621089"/>
                    <a:gd name="connsiteY3" fmla="*/ 1766888 h 1766888"/>
                    <a:gd name="connsiteX0" fmla="*/ 0 w 2606802"/>
                    <a:gd name="connsiteY0" fmla="*/ 1781176 h 1781176"/>
                    <a:gd name="connsiteX1" fmla="*/ 2606802 w 2606802"/>
                    <a:gd name="connsiteY1" fmla="*/ 0 h 1781176"/>
                    <a:gd name="connsiteX2" fmla="*/ 1451228 w 2606802"/>
                    <a:gd name="connsiteY2" fmla="*/ 1062038 h 1781176"/>
                    <a:gd name="connsiteX3" fmla="*/ 0 w 2606802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1481138 h 1781176"/>
                    <a:gd name="connsiteX3" fmla="*/ 0 w 2608516"/>
                    <a:gd name="connsiteY3" fmla="*/ 1781176 h 1781176"/>
                    <a:gd name="connsiteX0" fmla="*/ 0 w 2608516"/>
                    <a:gd name="connsiteY0" fmla="*/ 1081088 h 1081088"/>
                    <a:gd name="connsiteX1" fmla="*/ 2011489 w 2608516"/>
                    <a:gd name="connsiteY1" fmla="*/ 0 h 1081088"/>
                    <a:gd name="connsiteX2" fmla="*/ 2608516 w 2608516"/>
                    <a:gd name="connsiteY2" fmla="*/ 781050 h 1081088"/>
                    <a:gd name="connsiteX3" fmla="*/ 0 w 2608516"/>
                    <a:gd name="connsiteY3" fmla="*/ 1081088 h 1081088"/>
                    <a:gd name="connsiteX0" fmla="*/ 0 w 2608516"/>
                    <a:gd name="connsiteY0" fmla="*/ 1081088 h 1081088"/>
                    <a:gd name="connsiteX1" fmla="*/ 2011489 w 2608516"/>
                    <a:gd name="connsiteY1" fmla="*/ 0 h 1081088"/>
                    <a:gd name="connsiteX2" fmla="*/ 2608516 w 2608516"/>
                    <a:gd name="connsiteY2" fmla="*/ 781050 h 1081088"/>
                    <a:gd name="connsiteX3" fmla="*/ 0 w 2608516"/>
                    <a:gd name="connsiteY3" fmla="*/ 1081088 h 1081088"/>
                    <a:gd name="connsiteX0" fmla="*/ 0 w 2670429"/>
                    <a:gd name="connsiteY0" fmla="*/ 1157288 h 1157288"/>
                    <a:gd name="connsiteX1" fmla="*/ 2073402 w 2670429"/>
                    <a:gd name="connsiteY1" fmla="*/ 0 h 1157288"/>
                    <a:gd name="connsiteX2" fmla="*/ 2670429 w 2670429"/>
                    <a:gd name="connsiteY2" fmla="*/ 781050 h 1157288"/>
                    <a:gd name="connsiteX3" fmla="*/ 0 w 2670429"/>
                    <a:gd name="connsiteY3" fmla="*/ 1157288 h 1157288"/>
                    <a:gd name="connsiteX0" fmla="*/ 0 w 2670429"/>
                    <a:gd name="connsiteY0" fmla="*/ 1133475 h 1133475"/>
                    <a:gd name="connsiteX1" fmla="*/ 2311527 w 2670429"/>
                    <a:gd name="connsiteY1" fmla="*/ 0 h 1133475"/>
                    <a:gd name="connsiteX2" fmla="*/ 2670429 w 2670429"/>
                    <a:gd name="connsiteY2" fmla="*/ 757237 h 1133475"/>
                    <a:gd name="connsiteX3" fmla="*/ 0 w 2670429"/>
                    <a:gd name="connsiteY3" fmla="*/ 1133475 h 1133475"/>
                    <a:gd name="connsiteX0" fmla="*/ 0 w 2879979"/>
                    <a:gd name="connsiteY0" fmla="*/ 1133475 h 1133475"/>
                    <a:gd name="connsiteX1" fmla="*/ 2311527 w 2879979"/>
                    <a:gd name="connsiteY1" fmla="*/ 0 h 1133475"/>
                    <a:gd name="connsiteX2" fmla="*/ 2879979 w 2879979"/>
                    <a:gd name="connsiteY2" fmla="*/ 247649 h 1133475"/>
                    <a:gd name="connsiteX3" fmla="*/ 0 w 2879979"/>
                    <a:gd name="connsiteY3" fmla="*/ 1133475 h 1133475"/>
                    <a:gd name="connsiteX0" fmla="*/ 0 w 2879979"/>
                    <a:gd name="connsiteY0" fmla="*/ 1133475 h 1133475"/>
                    <a:gd name="connsiteX1" fmla="*/ 2311527 w 2879979"/>
                    <a:gd name="connsiteY1" fmla="*/ 0 h 1133475"/>
                    <a:gd name="connsiteX2" fmla="*/ 2879979 w 2879979"/>
                    <a:gd name="connsiteY2" fmla="*/ 247649 h 1133475"/>
                    <a:gd name="connsiteX3" fmla="*/ 0 w 2879979"/>
                    <a:gd name="connsiteY3" fmla="*/ 1133475 h 1133475"/>
                    <a:gd name="connsiteX0" fmla="*/ 0 w 2879979"/>
                    <a:gd name="connsiteY0" fmla="*/ 1138237 h 1138237"/>
                    <a:gd name="connsiteX1" fmla="*/ 2311527 w 2879979"/>
                    <a:gd name="connsiteY1" fmla="*/ 0 h 1138237"/>
                    <a:gd name="connsiteX2" fmla="*/ 2879979 w 2879979"/>
                    <a:gd name="connsiteY2" fmla="*/ 252411 h 1138237"/>
                    <a:gd name="connsiteX3" fmla="*/ 0 w 2879979"/>
                    <a:gd name="connsiteY3" fmla="*/ 1138237 h 1138237"/>
                    <a:gd name="connsiteX0" fmla="*/ 0 w 2879979"/>
                    <a:gd name="connsiteY0" fmla="*/ 1138237 h 1138237"/>
                    <a:gd name="connsiteX1" fmla="*/ 2311527 w 2879979"/>
                    <a:gd name="connsiteY1" fmla="*/ 0 h 1138237"/>
                    <a:gd name="connsiteX2" fmla="*/ 2879979 w 2879979"/>
                    <a:gd name="connsiteY2" fmla="*/ 252411 h 1138237"/>
                    <a:gd name="connsiteX3" fmla="*/ 0 w 2879979"/>
                    <a:gd name="connsiteY3" fmla="*/ 1138237 h 1138237"/>
                    <a:gd name="connsiteX0" fmla="*/ 0 w 2587879"/>
                    <a:gd name="connsiteY0" fmla="*/ 1138237 h 1138237"/>
                    <a:gd name="connsiteX1" fmla="*/ 2311527 w 2587879"/>
                    <a:gd name="connsiteY1" fmla="*/ 0 h 1138237"/>
                    <a:gd name="connsiteX2" fmla="*/ 2587879 w 2587879"/>
                    <a:gd name="connsiteY2" fmla="*/ 138111 h 1138237"/>
                    <a:gd name="connsiteX3" fmla="*/ 0 w 2587879"/>
                    <a:gd name="connsiteY3" fmla="*/ 1138237 h 1138237"/>
                    <a:gd name="connsiteX0" fmla="*/ 0 w 2587879"/>
                    <a:gd name="connsiteY0" fmla="*/ 1084209 h 1084209"/>
                    <a:gd name="connsiteX1" fmla="*/ 2311527 w 2587879"/>
                    <a:gd name="connsiteY1" fmla="*/ 0 h 1084209"/>
                    <a:gd name="connsiteX2" fmla="*/ 2587879 w 2587879"/>
                    <a:gd name="connsiteY2" fmla="*/ 138111 h 1084209"/>
                    <a:gd name="connsiteX3" fmla="*/ 0 w 2587879"/>
                    <a:gd name="connsiteY3" fmla="*/ 1084209 h 1084209"/>
                    <a:gd name="connsiteX0" fmla="*/ 0 w 2587879"/>
                    <a:gd name="connsiteY0" fmla="*/ 1212524 h 1212524"/>
                    <a:gd name="connsiteX1" fmla="*/ 1838288 w 2587879"/>
                    <a:gd name="connsiteY1" fmla="*/ 0 h 1212524"/>
                    <a:gd name="connsiteX2" fmla="*/ 2587879 w 2587879"/>
                    <a:gd name="connsiteY2" fmla="*/ 266426 h 1212524"/>
                    <a:gd name="connsiteX3" fmla="*/ 0 w 2587879"/>
                    <a:gd name="connsiteY3" fmla="*/ 1212524 h 1212524"/>
                    <a:gd name="connsiteX0" fmla="*/ 0 w 3216278"/>
                    <a:gd name="connsiteY0" fmla="*/ 1212524 h 1212524"/>
                    <a:gd name="connsiteX1" fmla="*/ 1838288 w 3216278"/>
                    <a:gd name="connsiteY1" fmla="*/ 0 h 1212524"/>
                    <a:gd name="connsiteX2" fmla="*/ 3216278 w 3216278"/>
                    <a:gd name="connsiteY2" fmla="*/ 590592 h 1212524"/>
                    <a:gd name="connsiteX3" fmla="*/ 0 w 3216278"/>
                    <a:gd name="connsiteY3" fmla="*/ 1212524 h 1212524"/>
                    <a:gd name="connsiteX0" fmla="*/ 0 w 2605334"/>
                    <a:gd name="connsiteY0" fmla="*/ 1212524 h 1212524"/>
                    <a:gd name="connsiteX1" fmla="*/ 1838288 w 2605334"/>
                    <a:gd name="connsiteY1" fmla="*/ 0 h 1212524"/>
                    <a:gd name="connsiteX2" fmla="*/ 2605334 w 2605334"/>
                    <a:gd name="connsiteY2" fmla="*/ 328896 h 1212524"/>
                    <a:gd name="connsiteX3" fmla="*/ 0 w 2605334"/>
                    <a:gd name="connsiteY3" fmla="*/ 1212524 h 1212524"/>
                    <a:gd name="connsiteX0" fmla="*/ 0 w 2595636"/>
                    <a:gd name="connsiteY0" fmla="*/ 1229408 h 1229408"/>
                    <a:gd name="connsiteX1" fmla="*/ 1828590 w 2595636"/>
                    <a:gd name="connsiteY1" fmla="*/ 0 h 1229408"/>
                    <a:gd name="connsiteX2" fmla="*/ 2595636 w 2595636"/>
                    <a:gd name="connsiteY2" fmla="*/ 328896 h 1229408"/>
                    <a:gd name="connsiteX3" fmla="*/ 0 w 2595636"/>
                    <a:gd name="connsiteY3" fmla="*/ 1229408 h 1229408"/>
                    <a:gd name="connsiteX0" fmla="*/ 0 w 2595636"/>
                    <a:gd name="connsiteY0" fmla="*/ 1229408 h 1229408"/>
                    <a:gd name="connsiteX1" fmla="*/ 1828590 w 2595636"/>
                    <a:gd name="connsiteY1" fmla="*/ 0 h 1229408"/>
                    <a:gd name="connsiteX2" fmla="*/ 2595636 w 2595636"/>
                    <a:gd name="connsiteY2" fmla="*/ 328896 h 1229408"/>
                    <a:gd name="connsiteX3" fmla="*/ 0 w 2595636"/>
                    <a:gd name="connsiteY3" fmla="*/ 1229408 h 1229408"/>
                    <a:gd name="connsiteX0" fmla="*/ 0 w 2595636"/>
                    <a:gd name="connsiteY0" fmla="*/ 1216746 h 1216746"/>
                    <a:gd name="connsiteX1" fmla="*/ 1828590 w 2595636"/>
                    <a:gd name="connsiteY1" fmla="*/ 0 h 1216746"/>
                    <a:gd name="connsiteX2" fmla="*/ 2595636 w 2595636"/>
                    <a:gd name="connsiteY2" fmla="*/ 316234 h 1216746"/>
                    <a:gd name="connsiteX3" fmla="*/ 0 w 2595636"/>
                    <a:gd name="connsiteY3" fmla="*/ 1216746 h 1216746"/>
                    <a:gd name="connsiteX0" fmla="*/ 0 w 2595636"/>
                    <a:gd name="connsiteY0" fmla="*/ 1216746 h 1216746"/>
                    <a:gd name="connsiteX1" fmla="*/ 1828590 w 2595636"/>
                    <a:gd name="connsiteY1" fmla="*/ 0 h 1216746"/>
                    <a:gd name="connsiteX2" fmla="*/ 2595636 w 2595636"/>
                    <a:gd name="connsiteY2" fmla="*/ 316234 h 1216746"/>
                    <a:gd name="connsiteX3" fmla="*/ 0 w 2595636"/>
                    <a:gd name="connsiteY3" fmla="*/ 1216746 h 1216746"/>
                    <a:gd name="connsiteX0" fmla="*/ 0 w 2595636"/>
                    <a:gd name="connsiteY0" fmla="*/ 1216746 h 1216746"/>
                    <a:gd name="connsiteX1" fmla="*/ 1828590 w 2595636"/>
                    <a:gd name="connsiteY1" fmla="*/ 0 h 1216746"/>
                    <a:gd name="connsiteX2" fmla="*/ 2595636 w 2595636"/>
                    <a:gd name="connsiteY2" fmla="*/ 316234 h 1216746"/>
                    <a:gd name="connsiteX3" fmla="*/ 0 w 2595636"/>
                    <a:gd name="connsiteY3" fmla="*/ 1216746 h 1216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5636" h="1216746">
                      <a:moveTo>
                        <a:pt x="0" y="1216746"/>
                      </a:moveTo>
                      <a:lnTo>
                        <a:pt x="1828590" y="0"/>
                      </a:lnTo>
                      <a:cubicBezTo>
                        <a:pt x="2211300" y="336327"/>
                        <a:pt x="2474326" y="116601"/>
                        <a:pt x="2595636" y="316234"/>
                      </a:cubicBezTo>
                      <a:lnTo>
                        <a:pt x="0" y="1216746"/>
                      </a:lnTo>
                      <a:close/>
                    </a:path>
                  </a:pathLst>
                </a:custGeom>
                <a:solidFill>
                  <a:srgbClr val="D86262">
                    <a:alpha val="30000"/>
                  </a:srgbClr>
                </a:solidFill>
                <a:ln w="4445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 dirty="0"/>
                </a:p>
              </p:txBody>
            </p:sp>
            <p:sp>
              <p:nvSpPr>
                <p:cNvPr id="20" name="二等辺三角形 1"/>
                <p:cNvSpPr/>
                <p:nvPr/>
              </p:nvSpPr>
              <p:spPr>
                <a:xfrm flipH="1" flipV="1">
                  <a:off x="4988176" y="3170328"/>
                  <a:ext cx="2767134" cy="951074"/>
                </a:xfrm>
                <a:custGeom>
                  <a:avLst/>
                  <a:gdLst>
                    <a:gd name="connsiteX0" fmla="*/ 0 w 1060704"/>
                    <a:gd name="connsiteY0" fmla="*/ 914400 h 914400"/>
                    <a:gd name="connsiteX1" fmla="*/ 530352 w 1060704"/>
                    <a:gd name="connsiteY1" fmla="*/ 0 h 914400"/>
                    <a:gd name="connsiteX2" fmla="*/ 1060704 w 1060704"/>
                    <a:gd name="connsiteY2" fmla="*/ 914400 h 914400"/>
                    <a:gd name="connsiteX3" fmla="*/ 0 w 1060704"/>
                    <a:gd name="connsiteY3" fmla="*/ 914400 h 914400"/>
                    <a:gd name="connsiteX0" fmla="*/ 0 w 1436941"/>
                    <a:gd name="connsiteY0" fmla="*/ 1643063 h 1643063"/>
                    <a:gd name="connsiteX1" fmla="*/ 906589 w 1436941"/>
                    <a:gd name="connsiteY1" fmla="*/ 0 h 1643063"/>
                    <a:gd name="connsiteX2" fmla="*/ 1436941 w 1436941"/>
                    <a:gd name="connsiteY2" fmla="*/ 914400 h 1643063"/>
                    <a:gd name="connsiteX3" fmla="*/ 0 w 1436941"/>
                    <a:gd name="connsiteY3" fmla="*/ 1643063 h 1643063"/>
                    <a:gd name="connsiteX0" fmla="*/ 0 w 2606802"/>
                    <a:gd name="connsiteY0" fmla="*/ 1776413 h 1776413"/>
                    <a:gd name="connsiteX1" fmla="*/ 2606802 w 2606802"/>
                    <a:gd name="connsiteY1" fmla="*/ 0 h 1776413"/>
                    <a:gd name="connsiteX2" fmla="*/ 1436941 w 2606802"/>
                    <a:gd name="connsiteY2" fmla="*/ 1047750 h 1776413"/>
                    <a:gd name="connsiteX3" fmla="*/ 0 w 2606802"/>
                    <a:gd name="connsiteY3" fmla="*/ 1776413 h 1776413"/>
                    <a:gd name="connsiteX0" fmla="*/ 0 w 2621089"/>
                    <a:gd name="connsiteY0" fmla="*/ 1766888 h 1766888"/>
                    <a:gd name="connsiteX1" fmla="*/ 2621089 w 2621089"/>
                    <a:gd name="connsiteY1" fmla="*/ 0 h 1766888"/>
                    <a:gd name="connsiteX2" fmla="*/ 1451228 w 2621089"/>
                    <a:gd name="connsiteY2" fmla="*/ 1047750 h 1766888"/>
                    <a:gd name="connsiteX3" fmla="*/ 0 w 2621089"/>
                    <a:gd name="connsiteY3" fmla="*/ 1766888 h 1766888"/>
                    <a:gd name="connsiteX0" fmla="*/ 0 w 2606802"/>
                    <a:gd name="connsiteY0" fmla="*/ 1781176 h 1781176"/>
                    <a:gd name="connsiteX1" fmla="*/ 2606802 w 2606802"/>
                    <a:gd name="connsiteY1" fmla="*/ 0 h 1781176"/>
                    <a:gd name="connsiteX2" fmla="*/ 1451228 w 2606802"/>
                    <a:gd name="connsiteY2" fmla="*/ 1062038 h 1781176"/>
                    <a:gd name="connsiteX3" fmla="*/ 0 w 2606802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1481138 h 1781176"/>
                    <a:gd name="connsiteX3" fmla="*/ 0 w 2608516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750888 h 1781176"/>
                    <a:gd name="connsiteX3" fmla="*/ 0 w 2608516"/>
                    <a:gd name="connsiteY3" fmla="*/ 1781176 h 1781176"/>
                    <a:gd name="connsiteX0" fmla="*/ 0 w 2668286"/>
                    <a:gd name="connsiteY0" fmla="*/ 1864242 h 1864242"/>
                    <a:gd name="connsiteX1" fmla="*/ 2666572 w 2668286"/>
                    <a:gd name="connsiteY1" fmla="*/ 0 h 1864242"/>
                    <a:gd name="connsiteX2" fmla="*/ 2668286 w 2668286"/>
                    <a:gd name="connsiteY2" fmla="*/ 750888 h 1864242"/>
                    <a:gd name="connsiteX3" fmla="*/ 0 w 2668286"/>
                    <a:gd name="connsiteY3" fmla="*/ 1864242 h 1864242"/>
                    <a:gd name="connsiteX0" fmla="*/ 0 w 2668286"/>
                    <a:gd name="connsiteY0" fmla="*/ 1864242 h 1864242"/>
                    <a:gd name="connsiteX1" fmla="*/ 2621745 w 2668286"/>
                    <a:gd name="connsiteY1" fmla="*/ 0 h 1864242"/>
                    <a:gd name="connsiteX2" fmla="*/ 2668286 w 2668286"/>
                    <a:gd name="connsiteY2" fmla="*/ 750888 h 1864242"/>
                    <a:gd name="connsiteX3" fmla="*/ 0 w 2668286"/>
                    <a:gd name="connsiteY3" fmla="*/ 1864242 h 1864242"/>
                    <a:gd name="connsiteX0" fmla="*/ 0 w 2623459"/>
                    <a:gd name="connsiteY0" fmla="*/ 1864242 h 1864242"/>
                    <a:gd name="connsiteX1" fmla="*/ 2621745 w 2623459"/>
                    <a:gd name="connsiteY1" fmla="*/ 0 h 1864242"/>
                    <a:gd name="connsiteX2" fmla="*/ 2623459 w 2623459"/>
                    <a:gd name="connsiteY2" fmla="*/ 750888 h 1864242"/>
                    <a:gd name="connsiteX3" fmla="*/ 0 w 2623459"/>
                    <a:gd name="connsiteY3" fmla="*/ 1864242 h 1864242"/>
                    <a:gd name="connsiteX0" fmla="*/ 0 w 2892784"/>
                    <a:gd name="connsiteY0" fmla="*/ 5035829 h 5035829"/>
                    <a:gd name="connsiteX1" fmla="*/ 2891070 w 2892784"/>
                    <a:gd name="connsiteY1" fmla="*/ 0 h 5035829"/>
                    <a:gd name="connsiteX2" fmla="*/ 2892784 w 2892784"/>
                    <a:gd name="connsiteY2" fmla="*/ 750888 h 5035829"/>
                    <a:gd name="connsiteX3" fmla="*/ 0 w 2892784"/>
                    <a:gd name="connsiteY3" fmla="*/ 5035829 h 5035829"/>
                    <a:gd name="connsiteX0" fmla="*/ 0 w 5109536"/>
                    <a:gd name="connsiteY0" fmla="*/ 5035829 h 5035829"/>
                    <a:gd name="connsiteX1" fmla="*/ 2891070 w 5109536"/>
                    <a:gd name="connsiteY1" fmla="*/ 0 h 5035829"/>
                    <a:gd name="connsiteX2" fmla="*/ 5109536 w 5109536"/>
                    <a:gd name="connsiteY2" fmla="*/ 994857 h 5035829"/>
                    <a:gd name="connsiteX3" fmla="*/ 0 w 5109536"/>
                    <a:gd name="connsiteY3" fmla="*/ 5035829 h 5035829"/>
                    <a:gd name="connsiteX0" fmla="*/ 0 w 5109536"/>
                    <a:gd name="connsiteY0" fmla="*/ 6174347 h 6174347"/>
                    <a:gd name="connsiteX1" fmla="*/ 4859214 w 5109536"/>
                    <a:gd name="connsiteY1" fmla="*/ 0 h 6174347"/>
                    <a:gd name="connsiteX2" fmla="*/ 5109536 w 5109536"/>
                    <a:gd name="connsiteY2" fmla="*/ 2133375 h 6174347"/>
                    <a:gd name="connsiteX3" fmla="*/ 0 w 5109536"/>
                    <a:gd name="connsiteY3" fmla="*/ 6174347 h 6174347"/>
                    <a:gd name="connsiteX0" fmla="*/ 0 w 5109536"/>
                    <a:gd name="connsiteY0" fmla="*/ 6174347 h 6174347"/>
                    <a:gd name="connsiteX1" fmla="*/ 4859214 w 5109536"/>
                    <a:gd name="connsiteY1" fmla="*/ 0 h 6174347"/>
                    <a:gd name="connsiteX2" fmla="*/ 5109536 w 5109536"/>
                    <a:gd name="connsiteY2" fmla="*/ 2133375 h 6174347"/>
                    <a:gd name="connsiteX3" fmla="*/ 0 w 5109536"/>
                    <a:gd name="connsiteY3" fmla="*/ 6174347 h 6174347"/>
                    <a:gd name="connsiteX0" fmla="*/ 0 w 5109536"/>
                    <a:gd name="connsiteY0" fmla="*/ 6174347 h 6174347"/>
                    <a:gd name="connsiteX1" fmla="*/ 4859214 w 5109536"/>
                    <a:gd name="connsiteY1" fmla="*/ 0 h 6174347"/>
                    <a:gd name="connsiteX2" fmla="*/ 5109536 w 5109536"/>
                    <a:gd name="connsiteY2" fmla="*/ 2133375 h 6174347"/>
                    <a:gd name="connsiteX3" fmla="*/ 0 w 5109536"/>
                    <a:gd name="connsiteY3" fmla="*/ 6174347 h 6174347"/>
                    <a:gd name="connsiteX0" fmla="*/ 0 w 5109536"/>
                    <a:gd name="connsiteY0" fmla="*/ 6215008 h 6215008"/>
                    <a:gd name="connsiteX1" fmla="*/ 4900649 w 5109536"/>
                    <a:gd name="connsiteY1" fmla="*/ 0 h 6215008"/>
                    <a:gd name="connsiteX2" fmla="*/ 5109536 w 5109536"/>
                    <a:gd name="connsiteY2" fmla="*/ 2174036 h 6215008"/>
                    <a:gd name="connsiteX3" fmla="*/ 0 w 5109536"/>
                    <a:gd name="connsiteY3" fmla="*/ 6215008 h 6215008"/>
                    <a:gd name="connsiteX0" fmla="*/ 0 w 5109536"/>
                    <a:gd name="connsiteY0" fmla="*/ 6215008 h 6215008"/>
                    <a:gd name="connsiteX1" fmla="*/ 4900649 w 5109536"/>
                    <a:gd name="connsiteY1" fmla="*/ 0 h 6215008"/>
                    <a:gd name="connsiteX2" fmla="*/ 5109536 w 5109536"/>
                    <a:gd name="connsiteY2" fmla="*/ 2174036 h 6215008"/>
                    <a:gd name="connsiteX3" fmla="*/ 0 w 5109536"/>
                    <a:gd name="connsiteY3" fmla="*/ 6215008 h 6215008"/>
                    <a:gd name="connsiteX0" fmla="*/ 0 w 5109536"/>
                    <a:gd name="connsiteY0" fmla="*/ 6215008 h 6215008"/>
                    <a:gd name="connsiteX1" fmla="*/ 4900649 w 5109536"/>
                    <a:gd name="connsiteY1" fmla="*/ 0 h 6215008"/>
                    <a:gd name="connsiteX2" fmla="*/ 5109536 w 5109536"/>
                    <a:gd name="connsiteY2" fmla="*/ 2174036 h 6215008"/>
                    <a:gd name="connsiteX3" fmla="*/ 0 w 5109536"/>
                    <a:gd name="connsiteY3" fmla="*/ 6215008 h 6215008"/>
                    <a:gd name="connsiteX0" fmla="*/ 0 w 5095724"/>
                    <a:gd name="connsiteY0" fmla="*/ 6215008 h 6215008"/>
                    <a:gd name="connsiteX1" fmla="*/ 4900649 w 5095724"/>
                    <a:gd name="connsiteY1" fmla="*/ 0 h 6215008"/>
                    <a:gd name="connsiteX2" fmla="*/ 5095724 w 5095724"/>
                    <a:gd name="connsiteY2" fmla="*/ 2201144 h 6215008"/>
                    <a:gd name="connsiteX3" fmla="*/ 0 w 5095724"/>
                    <a:gd name="connsiteY3" fmla="*/ 6215008 h 6215008"/>
                    <a:gd name="connsiteX0" fmla="*/ 0 w 5095724"/>
                    <a:gd name="connsiteY0" fmla="*/ 6662283 h 6662283"/>
                    <a:gd name="connsiteX1" fmla="*/ 4900649 w 5095724"/>
                    <a:gd name="connsiteY1" fmla="*/ 0 h 6662283"/>
                    <a:gd name="connsiteX2" fmla="*/ 5095724 w 5095724"/>
                    <a:gd name="connsiteY2" fmla="*/ 2201144 h 6662283"/>
                    <a:gd name="connsiteX3" fmla="*/ 0 w 5095724"/>
                    <a:gd name="connsiteY3" fmla="*/ 6662283 h 6662283"/>
                    <a:gd name="connsiteX0" fmla="*/ 0 w 5965851"/>
                    <a:gd name="connsiteY0" fmla="*/ 6662283 h 6662283"/>
                    <a:gd name="connsiteX1" fmla="*/ 4900649 w 5965851"/>
                    <a:gd name="connsiteY1" fmla="*/ 0 h 6662283"/>
                    <a:gd name="connsiteX2" fmla="*/ 5965851 w 5965851"/>
                    <a:gd name="connsiteY2" fmla="*/ 5088101 h 6662283"/>
                    <a:gd name="connsiteX3" fmla="*/ 0 w 5965851"/>
                    <a:gd name="connsiteY3" fmla="*/ 6662283 h 6662283"/>
                    <a:gd name="connsiteX0" fmla="*/ 0 w 5965851"/>
                    <a:gd name="connsiteY0" fmla="*/ 4059955 h 4059955"/>
                    <a:gd name="connsiteX1" fmla="*/ 5149256 w 5965851"/>
                    <a:gd name="connsiteY1" fmla="*/ 0 h 4059955"/>
                    <a:gd name="connsiteX2" fmla="*/ 5965851 w 5965851"/>
                    <a:gd name="connsiteY2" fmla="*/ 2485773 h 4059955"/>
                    <a:gd name="connsiteX3" fmla="*/ 0 w 5965851"/>
                    <a:gd name="connsiteY3" fmla="*/ 4059955 h 4059955"/>
                    <a:gd name="connsiteX0" fmla="*/ 0 w 5965851"/>
                    <a:gd name="connsiteY0" fmla="*/ 4059955 h 4059955"/>
                    <a:gd name="connsiteX1" fmla="*/ 5149256 w 5965851"/>
                    <a:gd name="connsiteY1" fmla="*/ 0 h 4059955"/>
                    <a:gd name="connsiteX2" fmla="*/ 5965851 w 5965851"/>
                    <a:gd name="connsiteY2" fmla="*/ 2485773 h 4059955"/>
                    <a:gd name="connsiteX3" fmla="*/ 0 w 5965851"/>
                    <a:gd name="connsiteY3" fmla="*/ 4059955 h 4059955"/>
                    <a:gd name="connsiteX0" fmla="*/ 0 w 6021097"/>
                    <a:gd name="connsiteY0" fmla="*/ 4059955 h 4059955"/>
                    <a:gd name="connsiteX1" fmla="*/ 5149256 w 6021097"/>
                    <a:gd name="connsiteY1" fmla="*/ 0 h 4059955"/>
                    <a:gd name="connsiteX2" fmla="*/ 6021097 w 6021097"/>
                    <a:gd name="connsiteY2" fmla="*/ 2485773 h 4059955"/>
                    <a:gd name="connsiteX3" fmla="*/ 0 w 6021097"/>
                    <a:gd name="connsiteY3" fmla="*/ 4059955 h 4059955"/>
                    <a:gd name="connsiteX0" fmla="*/ 0 w 6021097"/>
                    <a:gd name="connsiteY0" fmla="*/ 4059955 h 4059955"/>
                    <a:gd name="connsiteX1" fmla="*/ 5149256 w 6021097"/>
                    <a:gd name="connsiteY1" fmla="*/ 0 h 4059955"/>
                    <a:gd name="connsiteX2" fmla="*/ 6021097 w 6021097"/>
                    <a:gd name="connsiteY2" fmla="*/ 2485773 h 4059955"/>
                    <a:gd name="connsiteX3" fmla="*/ 0 w 6021097"/>
                    <a:gd name="connsiteY3" fmla="*/ 4059955 h 4059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21097" h="4059955">
                      <a:moveTo>
                        <a:pt x="0" y="4059955"/>
                      </a:moveTo>
                      <a:lnTo>
                        <a:pt x="5149256" y="0"/>
                      </a:lnTo>
                      <a:cubicBezTo>
                        <a:pt x="5301755" y="940987"/>
                        <a:pt x="5557841" y="1883631"/>
                        <a:pt x="6021097" y="2485773"/>
                      </a:cubicBezTo>
                      <a:lnTo>
                        <a:pt x="0" y="4059955"/>
                      </a:lnTo>
                      <a:close/>
                    </a:path>
                  </a:pathLst>
                </a:custGeom>
                <a:solidFill>
                  <a:srgbClr val="6B6BCF">
                    <a:alpha val="30000"/>
                  </a:srgbClr>
                </a:solidFill>
                <a:ln w="3810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1" name="二等辺三角形 1"/>
                <p:cNvSpPr/>
                <p:nvPr/>
              </p:nvSpPr>
              <p:spPr>
                <a:xfrm flipH="1" flipV="1">
                  <a:off x="5397769" y="3621255"/>
                  <a:ext cx="1211316" cy="846281"/>
                </a:xfrm>
                <a:custGeom>
                  <a:avLst/>
                  <a:gdLst>
                    <a:gd name="connsiteX0" fmla="*/ 0 w 1060704"/>
                    <a:gd name="connsiteY0" fmla="*/ 914400 h 914400"/>
                    <a:gd name="connsiteX1" fmla="*/ 530352 w 1060704"/>
                    <a:gd name="connsiteY1" fmla="*/ 0 h 914400"/>
                    <a:gd name="connsiteX2" fmla="*/ 1060704 w 1060704"/>
                    <a:gd name="connsiteY2" fmla="*/ 914400 h 914400"/>
                    <a:gd name="connsiteX3" fmla="*/ 0 w 1060704"/>
                    <a:gd name="connsiteY3" fmla="*/ 914400 h 914400"/>
                    <a:gd name="connsiteX0" fmla="*/ 0 w 1436941"/>
                    <a:gd name="connsiteY0" fmla="*/ 1643063 h 1643063"/>
                    <a:gd name="connsiteX1" fmla="*/ 906589 w 1436941"/>
                    <a:gd name="connsiteY1" fmla="*/ 0 h 1643063"/>
                    <a:gd name="connsiteX2" fmla="*/ 1436941 w 1436941"/>
                    <a:gd name="connsiteY2" fmla="*/ 914400 h 1643063"/>
                    <a:gd name="connsiteX3" fmla="*/ 0 w 1436941"/>
                    <a:gd name="connsiteY3" fmla="*/ 1643063 h 1643063"/>
                    <a:gd name="connsiteX0" fmla="*/ 0 w 2606802"/>
                    <a:gd name="connsiteY0" fmla="*/ 1776413 h 1776413"/>
                    <a:gd name="connsiteX1" fmla="*/ 2606802 w 2606802"/>
                    <a:gd name="connsiteY1" fmla="*/ 0 h 1776413"/>
                    <a:gd name="connsiteX2" fmla="*/ 1436941 w 2606802"/>
                    <a:gd name="connsiteY2" fmla="*/ 1047750 h 1776413"/>
                    <a:gd name="connsiteX3" fmla="*/ 0 w 2606802"/>
                    <a:gd name="connsiteY3" fmla="*/ 1776413 h 1776413"/>
                    <a:gd name="connsiteX0" fmla="*/ 0 w 2621089"/>
                    <a:gd name="connsiteY0" fmla="*/ 1766888 h 1766888"/>
                    <a:gd name="connsiteX1" fmla="*/ 2621089 w 2621089"/>
                    <a:gd name="connsiteY1" fmla="*/ 0 h 1766888"/>
                    <a:gd name="connsiteX2" fmla="*/ 1451228 w 2621089"/>
                    <a:gd name="connsiteY2" fmla="*/ 1047750 h 1766888"/>
                    <a:gd name="connsiteX3" fmla="*/ 0 w 2621089"/>
                    <a:gd name="connsiteY3" fmla="*/ 1766888 h 1766888"/>
                    <a:gd name="connsiteX0" fmla="*/ 0 w 2606802"/>
                    <a:gd name="connsiteY0" fmla="*/ 1781176 h 1781176"/>
                    <a:gd name="connsiteX1" fmla="*/ 2606802 w 2606802"/>
                    <a:gd name="connsiteY1" fmla="*/ 0 h 1781176"/>
                    <a:gd name="connsiteX2" fmla="*/ 1451228 w 2606802"/>
                    <a:gd name="connsiteY2" fmla="*/ 1062038 h 1781176"/>
                    <a:gd name="connsiteX3" fmla="*/ 0 w 2606802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1481138 h 1781176"/>
                    <a:gd name="connsiteX3" fmla="*/ 0 w 2608516"/>
                    <a:gd name="connsiteY3" fmla="*/ 1781176 h 1781176"/>
                    <a:gd name="connsiteX0" fmla="*/ 0 w 2608516"/>
                    <a:gd name="connsiteY0" fmla="*/ 1081088 h 1081088"/>
                    <a:gd name="connsiteX1" fmla="*/ 2011489 w 2608516"/>
                    <a:gd name="connsiteY1" fmla="*/ 0 h 1081088"/>
                    <a:gd name="connsiteX2" fmla="*/ 2608516 w 2608516"/>
                    <a:gd name="connsiteY2" fmla="*/ 781050 h 1081088"/>
                    <a:gd name="connsiteX3" fmla="*/ 0 w 2608516"/>
                    <a:gd name="connsiteY3" fmla="*/ 1081088 h 1081088"/>
                    <a:gd name="connsiteX0" fmla="*/ 0 w 2608516"/>
                    <a:gd name="connsiteY0" fmla="*/ 1081088 h 1081088"/>
                    <a:gd name="connsiteX1" fmla="*/ 2011489 w 2608516"/>
                    <a:gd name="connsiteY1" fmla="*/ 0 h 1081088"/>
                    <a:gd name="connsiteX2" fmla="*/ 2608516 w 2608516"/>
                    <a:gd name="connsiteY2" fmla="*/ 781050 h 1081088"/>
                    <a:gd name="connsiteX3" fmla="*/ 0 w 2608516"/>
                    <a:gd name="connsiteY3" fmla="*/ 1081088 h 1081088"/>
                    <a:gd name="connsiteX0" fmla="*/ 0 w 2670429"/>
                    <a:gd name="connsiteY0" fmla="*/ 1157288 h 1157288"/>
                    <a:gd name="connsiteX1" fmla="*/ 2073402 w 2670429"/>
                    <a:gd name="connsiteY1" fmla="*/ 0 h 1157288"/>
                    <a:gd name="connsiteX2" fmla="*/ 2670429 w 2670429"/>
                    <a:gd name="connsiteY2" fmla="*/ 781050 h 1157288"/>
                    <a:gd name="connsiteX3" fmla="*/ 0 w 2670429"/>
                    <a:gd name="connsiteY3" fmla="*/ 1157288 h 1157288"/>
                    <a:gd name="connsiteX0" fmla="*/ 0 w 2670429"/>
                    <a:gd name="connsiteY0" fmla="*/ 1133475 h 1133475"/>
                    <a:gd name="connsiteX1" fmla="*/ 2311527 w 2670429"/>
                    <a:gd name="connsiteY1" fmla="*/ 0 h 1133475"/>
                    <a:gd name="connsiteX2" fmla="*/ 2670429 w 2670429"/>
                    <a:gd name="connsiteY2" fmla="*/ 757237 h 1133475"/>
                    <a:gd name="connsiteX3" fmla="*/ 0 w 2670429"/>
                    <a:gd name="connsiteY3" fmla="*/ 1133475 h 1133475"/>
                    <a:gd name="connsiteX0" fmla="*/ 0 w 2879979"/>
                    <a:gd name="connsiteY0" fmla="*/ 1133475 h 1133475"/>
                    <a:gd name="connsiteX1" fmla="*/ 2311527 w 2879979"/>
                    <a:gd name="connsiteY1" fmla="*/ 0 h 1133475"/>
                    <a:gd name="connsiteX2" fmla="*/ 2879979 w 2879979"/>
                    <a:gd name="connsiteY2" fmla="*/ 247649 h 1133475"/>
                    <a:gd name="connsiteX3" fmla="*/ 0 w 2879979"/>
                    <a:gd name="connsiteY3" fmla="*/ 1133475 h 1133475"/>
                    <a:gd name="connsiteX0" fmla="*/ 0 w 2879979"/>
                    <a:gd name="connsiteY0" fmla="*/ 1133475 h 1133475"/>
                    <a:gd name="connsiteX1" fmla="*/ 2311527 w 2879979"/>
                    <a:gd name="connsiteY1" fmla="*/ 0 h 1133475"/>
                    <a:gd name="connsiteX2" fmla="*/ 2879979 w 2879979"/>
                    <a:gd name="connsiteY2" fmla="*/ 247649 h 1133475"/>
                    <a:gd name="connsiteX3" fmla="*/ 0 w 2879979"/>
                    <a:gd name="connsiteY3" fmla="*/ 1133475 h 1133475"/>
                    <a:gd name="connsiteX0" fmla="*/ 0 w 2879979"/>
                    <a:gd name="connsiteY0" fmla="*/ 1138237 h 1138237"/>
                    <a:gd name="connsiteX1" fmla="*/ 2311527 w 2879979"/>
                    <a:gd name="connsiteY1" fmla="*/ 0 h 1138237"/>
                    <a:gd name="connsiteX2" fmla="*/ 2879979 w 2879979"/>
                    <a:gd name="connsiteY2" fmla="*/ 252411 h 1138237"/>
                    <a:gd name="connsiteX3" fmla="*/ 0 w 2879979"/>
                    <a:gd name="connsiteY3" fmla="*/ 1138237 h 1138237"/>
                    <a:gd name="connsiteX0" fmla="*/ 0 w 2879979"/>
                    <a:gd name="connsiteY0" fmla="*/ 1138237 h 1138237"/>
                    <a:gd name="connsiteX1" fmla="*/ 2311527 w 2879979"/>
                    <a:gd name="connsiteY1" fmla="*/ 0 h 1138237"/>
                    <a:gd name="connsiteX2" fmla="*/ 2879979 w 2879979"/>
                    <a:gd name="connsiteY2" fmla="*/ 252411 h 1138237"/>
                    <a:gd name="connsiteX3" fmla="*/ 0 w 2879979"/>
                    <a:gd name="connsiteY3" fmla="*/ 1138237 h 1138237"/>
                    <a:gd name="connsiteX0" fmla="*/ 0 w 2879979"/>
                    <a:gd name="connsiteY0" fmla="*/ 1017587 h 1017587"/>
                    <a:gd name="connsiteX1" fmla="*/ 2571877 w 2879979"/>
                    <a:gd name="connsiteY1" fmla="*/ 0 h 1017587"/>
                    <a:gd name="connsiteX2" fmla="*/ 2879979 w 2879979"/>
                    <a:gd name="connsiteY2" fmla="*/ 131761 h 1017587"/>
                    <a:gd name="connsiteX3" fmla="*/ 0 w 2879979"/>
                    <a:gd name="connsiteY3" fmla="*/ 1017587 h 1017587"/>
                    <a:gd name="connsiteX0" fmla="*/ 0 w 3524881"/>
                    <a:gd name="connsiteY0" fmla="*/ 1145451 h 1145451"/>
                    <a:gd name="connsiteX1" fmla="*/ 3216779 w 3524881"/>
                    <a:gd name="connsiteY1" fmla="*/ 0 h 1145451"/>
                    <a:gd name="connsiteX2" fmla="*/ 3524881 w 3524881"/>
                    <a:gd name="connsiteY2" fmla="*/ 131761 h 1145451"/>
                    <a:gd name="connsiteX3" fmla="*/ 0 w 3524881"/>
                    <a:gd name="connsiteY3" fmla="*/ 1145451 h 1145451"/>
                    <a:gd name="connsiteX0" fmla="*/ 0 w 3524881"/>
                    <a:gd name="connsiteY0" fmla="*/ 1145451 h 1145451"/>
                    <a:gd name="connsiteX1" fmla="*/ 3216779 w 3524881"/>
                    <a:gd name="connsiteY1" fmla="*/ 0 h 1145451"/>
                    <a:gd name="connsiteX2" fmla="*/ 3524881 w 3524881"/>
                    <a:gd name="connsiteY2" fmla="*/ 483387 h 1145451"/>
                    <a:gd name="connsiteX3" fmla="*/ 0 w 3524881"/>
                    <a:gd name="connsiteY3" fmla="*/ 1145451 h 1145451"/>
                    <a:gd name="connsiteX0" fmla="*/ 0 w 3545684"/>
                    <a:gd name="connsiteY0" fmla="*/ 1145451 h 1145451"/>
                    <a:gd name="connsiteX1" fmla="*/ 3237582 w 3545684"/>
                    <a:gd name="connsiteY1" fmla="*/ 0 h 1145451"/>
                    <a:gd name="connsiteX2" fmla="*/ 3545684 w 3545684"/>
                    <a:gd name="connsiteY2" fmla="*/ 483387 h 1145451"/>
                    <a:gd name="connsiteX3" fmla="*/ 0 w 3545684"/>
                    <a:gd name="connsiteY3" fmla="*/ 1145451 h 1145451"/>
                    <a:gd name="connsiteX0" fmla="*/ 0 w 3545684"/>
                    <a:gd name="connsiteY0" fmla="*/ 1129468 h 1129468"/>
                    <a:gd name="connsiteX1" fmla="*/ 3237582 w 3545684"/>
                    <a:gd name="connsiteY1" fmla="*/ 0 h 1129468"/>
                    <a:gd name="connsiteX2" fmla="*/ 3545684 w 3545684"/>
                    <a:gd name="connsiteY2" fmla="*/ 483387 h 1129468"/>
                    <a:gd name="connsiteX3" fmla="*/ 0 w 3545684"/>
                    <a:gd name="connsiteY3" fmla="*/ 1129468 h 1129468"/>
                    <a:gd name="connsiteX0" fmla="*/ 0 w 3545684"/>
                    <a:gd name="connsiteY0" fmla="*/ 1001604 h 1001604"/>
                    <a:gd name="connsiteX1" fmla="*/ 3279189 w 3545684"/>
                    <a:gd name="connsiteY1" fmla="*/ 0 h 1001604"/>
                    <a:gd name="connsiteX2" fmla="*/ 3545684 w 3545684"/>
                    <a:gd name="connsiteY2" fmla="*/ 355523 h 1001604"/>
                    <a:gd name="connsiteX3" fmla="*/ 0 w 3545684"/>
                    <a:gd name="connsiteY3" fmla="*/ 1001604 h 1001604"/>
                    <a:gd name="connsiteX0" fmla="*/ 0 w 3545684"/>
                    <a:gd name="connsiteY0" fmla="*/ 1001604 h 1001604"/>
                    <a:gd name="connsiteX1" fmla="*/ 3279189 w 3545684"/>
                    <a:gd name="connsiteY1" fmla="*/ 0 h 1001604"/>
                    <a:gd name="connsiteX2" fmla="*/ 3545684 w 3545684"/>
                    <a:gd name="connsiteY2" fmla="*/ 355523 h 1001604"/>
                    <a:gd name="connsiteX3" fmla="*/ 0 w 3545684"/>
                    <a:gd name="connsiteY3" fmla="*/ 1001604 h 1001604"/>
                    <a:gd name="connsiteX0" fmla="*/ 0 w 3558685"/>
                    <a:gd name="connsiteY0" fmla="*/ 1001604 h 1001604"/>
                    <a:gd name="connsiteX1" fmla="*/ 3279189 w 3558685"/>
                    <a:gd name="connsiteY1" fmla="*/ 0 h 1001604"/>
                    <a:gd name="connsiteX2" fmla="*/ 3558685 w 3558685"/>
                    <a:gd name="connsiteY2" fmla="*/ 375501 h 1001604"/>
                    <a:gd name="connsiteX3" fmla="*/ 0 w 3558685"/>
                    <a:gd name="connsiteY3" fmla="*/ 1001604 h 1001604"/>
                    <a:gd name="connsiteX0" fmla="*/ 0 w 3558685"/>
                    <a:gd name="connsiteY0" fmla="*/ 1001604 h 1001604"/>
                    <a:gd name="connsiteX1" fmla="*/ 3279189 w 3558685"/>
                    <a:gd name="connsiteY1" fmla="*/ 0 h 1001604"/>
                    <a:gd name="connsiteX2" fmla="*/ 3558685 w 3558685"/>
                    <a:gd name="connsiteY2" fmla="*/ 375501 h 1001604"/>
                    <a:gd name="connsiteX3" fmla="*/ 0 w 3558685"/>
                    <a:gd name="connsiteY3" fmla="*/ 1001604 h 1001604"/>
                    <a:gd name="connsiteX0" fmla="*/ 0 w 3519680"/>
                    <a:gd name="connsiteY0" fmla="*/ 1001604 h 1001604"/>
                    <a:gd name="connsiteX1" fmla="*/ 3279189 w 3519680"/>
                    <a:gd name="connsiteY1" fmla="*/ 0 h 1001604"/>
                    <a:gd name="connsiteX2" fmla="*/ 3519680 w 3519680"/>
                    <a:gd name="connsiteY2" fmla="*/ 370507 h 1001604"/>
                    <a:gd name="connsiteX3" fmla="*/ 0 w 3519680"/>
                    <a:gd name="connsiteY3" fmla="*/ 1001604 h 1001604"/>
                    <a:gd name="connsiteX0" fmla="*/ 0 w 2833172"/>
                    <a:gd name="connsiteY0" fmla="*/ 1672889 h 1672889"/>
                    <a:gd name="connsiteX1" fmla="*/ 2592681 w 2833172"/>
                    <a:gd name="connsiteY1" fmla="*/ 0 h 1672889"/>
                    <a:gd name="connsiteX2" fmla="*/ 2833172 w 2833172"/>
                    <a:gd name="connsiteY2" fmla="*/ 370507 h 1672889"/>
                    <a:gd name="connsiteX3" fmla="*/ 0 w 2833172"/>
                    <a:gd name="connsiteY3" fmla="*/ 1672889 h 1672889"/>
                    <a:gd name="connsiteX0" fmla="*/ 0 w 3332451"/>
                    <a:gd name="connsiteY0" fmla="*/ 1672889 h 1672889"/>
                    <a:gd name="connsiteX1" fmla="*/ 2592681 w 3332451"/>
                    <a:gd name="connsiteY1" fmla="*/ 0 h 1672889"/>
                    <a:gd name="connsiteX2" fmla="*/ 3332451 w 3332451"/>
                    <a:gd name="connsiteY2" fmla="*/ 610252 h 1672889"/>
                    <a:gd name="connsiteX3" fmla="*/ 0 w 3332451"/>
                    <a:gd name="connsiteY3" fmla="*/ 1672889 h 1672889"/>
                    <a:gd name="connsiteX0" fmla="*/ 0 w 3332451"/>
                    <a:gd name="connsiteY0" fmla="*/ 1800753 h 1800753"/>
                    <a:gd name="connsiteX1" fmla="*/ 3050354 w 3332451"/>
                    <a:gd name="connsiteY1" fmla="*/ 0 h 1800753"/>
                    <a:gd name="connsiteX2" fmla="*/ 3332451 w 3332451"/>
                    <a:gd name="connsiteY2" fmla="*/ 738116 h 1800753"/>
                    <a:gd name="connsiteX3" fmla="*/ 0 w 3332451"/>
                    <a:gd name="connsiteY3" fmla="*/ 1800753 h 1800753"/>
                    <a:gd name="connsiteX0" fmla="*/ 0 w 3332451"/>
                    <a:gd name="connsiteY0" fmla="*/ 1775778 h 1775778"/>
                    <a:gd name="connsiteX1" fmla="*/ 3050354 w 3332451"/>
                    <a:gd name="connsiteY1" fmla="*/ 0 h 1775778"/>
                    <a:gd name="connsiteX2" fmla="*/ 3332451 w 3332451"/>
                    <a:gd name="connsiteY2" fmla="*/ 713141 h 1775778"/>
                    <a:gd name="connsiteX3" fmla="*/ 0 w 3332451"/>
                    <a:gd name="connsiteY3" fmla="*/ 1775778 h 1775778"/>
                    <a:gd name="connsiteX0" fmla="*/ 0 w 3332451"/>
                    <a:gd name="connsiteY0" fmla="*/ 1775778 h 1775778"/>
                    <a:gd name="connsiteX1" fmla="*/ 3050354 w 3332451"/>
                    <a:gd name="connsiteY1" fmla="*/ 0 h 1775778"/>
                    <a:gd name="connsiteX2" fmla="*/ 3332451 w 3332451"/>
                    <a:gd name="connsiteY2" fmla="*/ 713141 h 1775778"/>
                    <a:gd name="connsiteX3" fmla="*/ 0 w 3332451"/>
                    <a:gd name="connsiteY3" fmla="*/ 1775778 h 1775778"/>
                    <a:gd name="connsiteX0" fmla="*/ 0 w 3306447"/>
                    <a:gd name="connsiteY0" fmla="*/ 1775778 h 1775778"/>
                    <a:gd name="connsiteX1" fmla="*/ 3050354 w 3306447"/>
                    <a:gd name="connsiteY1" fmla="*/ 0 h 1775778"/>
                    <a:gd name="connsiteX2" fmla="*/ 3306447 w 3306447"/>
                    <a:gd name="connsiteY2" fmla="*/ 748102 h 1775778"/>
                    <a:gd name="connsiteX3" fmla="*/ 0 w 3306447"/>
                    <a:gd name="connsiteY3" fmla="*/ 1775778 h 1775778"/>
                    <a:gd name="connsiteX0" fmla="*/ 0 w 3306447"/>
                    <a:gd name="connsiteY0" fmla="*/ 1775778 h 1775778"/>
                    <a:gd name="connsiteX1" fmla="*/ 3050354 w 3306447"/>
                    <a:gd name="connsiteY1" fmla="*/ 0 h 1775778"/>
                    <a:gd name="connsiteX2" fmla="*/ 3306447 w 3306447"/>
                    <a:gd name="connsiteY2" fmla="*/ 748102 h 1775778"/>
                    <a:gd name="connsiteX3" fmla="*/ 0 w 3306447"/>
                    <a:gd name="connsiteY3" fmla="*/ 1775778 h 1775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6447" h="1775778">
                      <a:moveTo>
                        <a:pt x="0" y="1775778"/>
                      </a:moveTo>
                      <a:lnTo>
                        <a:pt x="3050354" y="0"/>
                      </a:lnTo>
                      <a:cubicBezTo>
                        <a:pt x="3090625" y="245368"/>
                        <a:pt x="3107959" y="307249"/>
                        <a:pt x="3306447" y="748102"/>
                      </a:cubicBezTo>
                      <a:lnTo>
                        <a:pt x="0" y="1775778"/>
                      </a:lnTo>
                      <a:close/>
                    </a:path>
                  </a:pathLst>
                </a:custGeom>
                <a:solidFill>
                  <a:srgbClr val="D86262">
                    <a:alpha val="30000"/>
                  </a:srgbClr>
                </a:solidFill>
                <a:ln w="4445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 dirty="0"/>
                </a:p>
              </p:txBody>
            </p:sp>
            <p:sp>
              <p:nvSpPr>
                <p:cNvPr id="22" name="二等辺三角形 1"/>
                <p:cNvSpPr/>
                <p:nvPr/>
              </p:nvSpPr>
              <p:spPr>
                <a:xfrm>
                  <a:off x="6624961" y="2622547"/>
                  <a:ext cx="3149738" cy="997120"/>
                </a:xfrm>
                <a:custGeom>
                  <a:avLst/>
                  <a:gdLst>
                    <a:gd name="connsiteX0" fmla="*/ 0 w 1060704"/>
                    <a:gd name="connsiteY0" fmla="*/ 914400 h 914400"/>
                    <a:gd name="connsiteX1" fmla="*/ 530352 w 1060704"/>
                    <a:gd name="connsiteY1" fmla="*/ 0 h 914400"/>
                    <a:gd name="connsiteX2" fmla="*/ 1060704 w 1060704"/>
                    <a:gd name="connsiteY2" fmla="*/ 914400 h 914400"/>
                    <a:gd name="connsiteX3" fmla="*/ 0 w 1060704"/>
                    <a:gd name="connsiteY3" fmla="*/ 914400 h 914400"/>
                    <a:gd name="connsiteX0" fmla="*/ 0 w 1436941"/>
                    <a:gd name="connsiteY0" fmla="*/ 1643063 h 1643063"/>
                    <a:gd name="connsiteX1" fmla="*/ 906589 w 1436941"/>
                    <a:gd name="connsiteY1" fmla="*/ 0 h 1643063"/>
                    <a:gd name="connsiteX2" fmla="*/ 1436941 w 1436941"/>
                    <a:gd name="connsiteY2" fmla="*/ 914400 h 1643063"/>
                    <a:gd name="connsiteX3" fmla="*/ 0 w 1436941"/>
                    <a:gd name="connsiteY3" fmla="*/ 1643063 h 1643063"/>
                    <a:gd name="connsiteX0" fmla="*/ 0 w 2606802"/>
                    <a:gd name="connsiteY0" fmla="*/ 1776413 h 1776413"/>
                    <a:gd name="connsiteX1" fmla="*/ 2606802 w 2606802"/>
                    <a:gd name="connsiteY1" fmla="*/ 0 h 1776413"/>
                    <a:gd name="connsiteX2" fmla="*/ 1436941 w 2606802"/>
                    <a:gd name="connsiteY2" fmla="*/ 1047750 h 1776413"/>
                    <a:gd name="connsiteX3" fmla="*/ 0 w 2606802"/>
                    <a:gd name="connsiteY3" fmla="*/ 1776413 h 1776413"/>
                    <a:gd name="connsiteX0" fmla="*/ 0 w 2621089"/>
                    <a:gd name="connsiteY0" fmla="*/ 1766888 h 1766888"/>
                    <a:gd name="connsiteX1" fmla="*/ 2621089 w 2621089"/>
                    <a:gd name="connsiteY1" fmla="*/ 0 h 1766888"/>
                    <a:gd name="connsiteX2" fmla="*/ 1451228 w 2621089"/>
                    <a:gd name="connsiteY2" fmla="*/ 1047750 h 1766888"/>
                    <a:gd name="connsiteX3" fmla="*/ 0 w 2621089"/>
                    <a:gd name="connsiteY3" fmla="*/ 1766888 h 1766888"/>
                    <a:gd name="connsiteX0" fmla="*/ 0 w 2606802"/>
                    <a:gd name="connsiteY0" fmla="*/ 1781176 h 1781176"/>
                    <a:gd name="connsiteX1" fmla="*/ 2606802 w 2606802"/>
                    <a:gd name="connsiteY1" fmla="*/ 0 h 1781176"/>
                    <a:gd name="connsiteX2" fmla="*/ 1451228 w 2606802"/>
                    <a:gd name="connsiteY2" fmla="*/ 1062038 h 1781176"/>
                    <a:gd name="connsiteX3" fmla="*/ 0 w 2606802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1481138 h 1781176"/>
                    <a:gd name="connsiteX3" fmla="*/ 0 w 2608516"/>
                    <a:gd name="connsiteY3" fmla="*/ 1781176 h 1781176"/>
                    <a:gd name="connsiteX0" fmla="*/ 0 w 2608516"/>
                    <a:gd name="connsiteY0" fmla="*/ 1081088 h 1081088"/>
                    <a:gd name="connsiteX1" fmla="*/ 2011489 w 2608516"/>
                    <a:gd name="connsiteY1" fmla="*/ 0 h 1081088"/>
                    <a:gd name="connsiteX2" fmla="*/ 2608516 w 2608516"/>
                    <a:gd name="connsiteY2" fmla="*/ 781050 h 1081088"/>
                    <a:gd name="connsiteX3" fmla="*/ 0 w 2608516"/>
                    <a:gd name="connsiteY3" fmla="*/ 1081088 h 1081088"/>
                    <a:gd name="connsiteX0" fmla="*/ 0 w 2608516"/>
                    <a:gd name="connsiteY0" fmla="*/ 1081088 h 1081088"/>
                    <a:gd name="connsiteX1" fmla="*/ 2011489 w 2608516"/>
                    <a:gd name="connsiteY1" fmla="*/ 0 h 1081088"/>
                    <a:gd name="connsiteX2" fmla="*/ 2608516 w 2608516"/>
                    <a:gd name="connsiteY2" fmla="*/ 781050 h 1081088"/>
                    <a:gd name="connsiteX3" fmla="*/ 0 w 2608516"/>
                    <a:gd name="connsiteY3" fmla="*/ 1081088 h 1081088"/>
                    <a:gd name="connsiteX0" fmla="*/ 0 w 2670429"/>
                    <a:gd name="connsiteY0" fmla="*/ 1157288 h 1157288"/>
                    <a:gd name="connsiteX1" fmla="*/ 2073402 w 2670429"/>
                    <a:gd name="connsiteY1" fmla="*/ 0 h 1157288"/>
                    <a:gd name="connsiteX2" fmla="*/ 2670429 w 2670429"/>
                    <a:gd name="connsiteY2" fmla="*/ 781050 h 1157288"/>
                    <a:gd name="connsiteX3" fmla="*/ 0 w 2670429"/>
                    <a:gd name="connsiteY3" fmla="*/ 1157288 h 1157288"/>
                    <a:gd name="connsiteX0" fmla="*/ 0 w 2670429"/>
                    <a:gd name="connsiteY0" fmla="*/ 1133475 h 1133475"/>
                    <a:gd name="connsiteX1" fmla="*/ 2311527 w 2670429"/>
                    <a:gd name="connsiteY1" fmla="*/ 0 h 1133475"/>
                    <a:gd name="connsiteX2" fmla="*/ 2670429 w 2670429"/>
                    <a:gd name="connsiteY2" fmla="*/ 757237 h 1133475"/>
                    <a:gd name="connsiteX3" fmla="*/ 0 w 2670429"/>
                    <a:gd name="connsiteY3" fmla="*/ 1133475 h 1133475"/>
                    <a:gd name="connsiteX0" fmla="*/ 0 w 2879979"/>
                    <a:gd name="connsiteY0" fmla="*/ 1133475 h 1133475"/>
                    <a:gd name="connsiteX1" fmla="*/ 2311527 w 2879979"/>
                    <a:gd name="connsiteY1" fmla="*/ 0 h 1133475"/>
                    <a:gd name="connsiteX2" fmla="*/ 2879979 w 2879979"/>
                    <a:gd name="connsiteY2" fmla="*/ 247649 h 1133475"/>
                    <a:gd name="connsiteX3" fmla="*/ 0 w 2879979"/>
                    <a:gd name="connsiteY3" fmla="*/ 1133475 h 1133475"/>
                    <a:gd name="connsiteX0" fmla="*/ 0 w 2879979"/>
                    <a:gd name="connsiteY0" fmla="*/ 1133475 h 1133475"/>
                    <a:gd name="connsiteX1" fmla="*/ 2311527 w 2879979"/>
                    <a:gd name="connsiteY1" fmla="*/ 0 h 1133475"/>
                    <a:gd name="connsiteX2" fmla="*/ 2879979 w 2879979"/>
                    <a:gd name="connsiteY2" fmla="*/ 247649 h 1133475"/>
                    <a:gd name="connsiteX3" fmla="*/ 0 w 2879979"/>
                    <a:gd name="connsiteY3" fmla="*/ 1133475 h 1133475"/>
                    <a:gd name="connsiteX0" fmla="*/ 0 w 2879979"/>
                    <a:gd name="connsiteY0" fmla="*/ 1138237 h 1138237"/>
                    <a:gd name="connsiteX1" fmla="*/ 2311527 w 2879979"/>
                    <a:gd name="connsiteY1" fmla="*/ 0 h 1138237"/>
                    <a:gd name="connsiteX2" fmla="*/ 2879979 w 2879979"/>
                    <a:gd name="connsiteY2" fmla="*/ 252411 h 1138237"/>
                    <a:gd name="connsiteX3" fmla="*/ 0 w 2879979"/>
                    <a:gd name="connsiteY3" fmla="*/ 1138237 h 1138237"/>
                    <a:gd name="connsiteX0" fmla="*/ 0 w 2879979"/>
                    <a:gd name="connsiteY0" fmla="*/ 1138237 h 1138237"/>
                    <a:gd name="connsiteX1" fmla="*/ 2311527 w 2879979"/>
                    <a:gd name="connsiteY1" fmla="*/ 0 h 1138237"/>
                    <a:gd name="connsiteX2" fmla="*/ 2879979 w 2879979"/>
                    <a:gd name="connsiteY2" fmla="*/ 252411 h 1138237"/>
                    <a:gd name="connsiteX3" fmla="*/ 0 w 2879979"/>
                    <a:gd name="connsiteY3" fmla="*/ 1138237 h 1138237"/>
                    <a:gd name="connsiteX0" fmla="*/ 0 w 2587879"/>
                    <a:gd name="connsiteY0" fmla="*/ 1138237 h 1138237"/>
                    <a:gd name="connsiteX1" fmla="*/ 2311527 w 2587879"/>
                    <a:gd name="connsiteY1" fmla="*/ 0 h 1138237"/>
                    <a:gd name="connsiteX2" fmla="*/ 2587879 w 2587879"/>
                    <a:gd name="connsiteY2" fmla="*/ 138111 h 1138237"/>
                    <a:gd name="connsiteX3" fmla="*/ 0 w 2587879"/>
                    <a:gd name="connsiteY3" fmla="*/ 1138237 h 1138237"/>
                    <a:gd name="connsiteX0" fmla="*/ 0 w 2587879"/>
                    <a:gd name="connsiteY0" fmla="*/ 1084209 h 1084209"/>
                    <a:gd name="connsiteX1" fmla="*/ 2311527 w 2587879"/>
                    <a:gd name="connsiteY1" fmla="*/ 0 h 1084209"/>
                    <a:gd name="connsiteX2" fmla="*/ 2587879 w 2587879"/>
                    <a:gd name="connsiteY2" fmla="*/ 138111 h 1084209"/>
                    <a:gd name="connsiteX3" fmla="*/ 0 w 2587879"/>
                    <a:gd name="connsiteY3" fmla="*/ 1084209 h 1084209"/>
                    <a:gd name="connsiteX0" fmla="*/ 0 w 2587879"/>
                    <a:gd name="connsiteY0" fmla="*/ 1212524 h 1212524"/>
                    <a:gd name="connsiteX1" fmla="*/ 1838288 w 2587879"/>
                    <a:gd name="connsiteY1" fmla="*/ 0 h 1212524"/>
                    <a:gd name="connsiteX2" fmla="*/ 2587879 w 2587879"/>
                    <a:gd name="connsiteY2" fmla="*/ 266426 h 1212524"/>
                    <a:gd name="connsiteX3" fmla="*/ 0 w 2587879"/>
                    <a:gd name="connsiteY3" fmla="*/ 1212524 h 1212524"/>
                    <a:gd name="connsiteX0" fmla="*/ 0 w 3216278"/>
                    <a:gd name="connsiteY0" fmla="*/ 1212524 h 1212524"/>
                    <a:gd name="connsiteX1" fmla="*/ 1838288 w 3216278"/>
                    <a:gd name="connsiteY1" fmla="*/ 0 h 1212524"/>
                    <a:gd name="connsiteX2" fmla="*/ 3216278 w 3216278"/>
                    <a:gd name="connsiteY2" fmla="*/ 590592 h 1212524"/>
                    <a:gd name="connsiteX3" fmla="*/ 0 w 3216278"/>
                    <a:gd name="connsiteY3" fmla="*/ 1212524 h 1212524"/>
                    <a:gd name="connsiteX0" fmla="*/ 0 w 3216278"/>
                    <a:gd name="connsiteY0" fmla="*/ 883293 h 883293"/>
                    <a:gd name="connsiteX1" fmla="*/ 2604392 w 3216278"/>
                    <a:gd name="connsiteY1" fmla="*/ 0 h 883293"/>
                    <a:gd name="connsiteX2" fmla="*/ 3216278 w 3216278"/>
                    <a:gd name="connsiteY2" fmla="*/ 261361 h 883293"/>
                    <a:gd name="connsiteX3" fmla="*/ 0 w 3216278"/>
                    <a:gd name="connsiteY3" fmla="*/ 883293 h 883293"/>
                    <a:gd name="connsiteX0" fmla="*/ 0 w 3206580"/>
                    <a:gd name="connsiteY0" fmla="*/ 883293 h 883293"/>
                    <a:gd name="connsiteX1" fmla="*/ 2604392 w 3206580"/>
                    <a:gd name="connsiteY1" fmla="*/ 0 h 883293"/>
                    <a:gd name="connsiteX2" fmla="*/ 3206580 w 3206580"/>
                    <a:gd name="connsiteY2" fmla="*/ 252919 h 883293"/>
                    <a:gd name="connsiteX3" fmla="*/ 0 w 3206580"/>
                    <a:gd name="connsiteY3" fmla="*/ 883293 h 883293"/>
                    <a:gd name="connsiteX0" fmla="*/ 0 w 3206580"/>
                    <a:gd name="connsiteY0" fmla="*/ 883293 h 883293"/>
                    <a:gd name="connsiteX1" fmla="*/ 2604392 w 3206580"/>
                    <a:gd name="connsiteY1" fmla="*/ 0 h 883293"/>
                    <a:gd name="connsiteX2" fmla="*/ 3206580 w 3206580"/>
                    <a:gd name="connsiteY2" fmla="*/ 252919 h 883293"/>
                    <a:gd name="connsiteX3" fmla="*/ 0 w 3206580"/>
                    <a:gd name="connsiteY3" fmla="*/ 883293 h 883293"/>
                    <a:gd name="connsiteX0" fmla="*/ 0 w 3206580"/>
                    <a:gd name="connsiteY0" fmla="*/ 883293 h 883293"/>
                    <a:gd name="connsiteX1" fmla="*/ 2604392 w 3206580"/>
                    <a:gd name="connsiteY1" fmla="*/ 0 h 883293"/>
                    <a:gd name="connsiteX2" fmla="*/ 3206580 w 3206580"/>
                    <a:gd name="connsiteY2" fmla="*/ 252919 h 883293"/>
                    <a:gd name="connsiteX3" fmla="*/ 0 w 3206580"/>
                    <a:gd name="connsiteY3" fmla="*/ 883293 h 883293"/>
                    <a:gd name="connsiteX0" fmla="*/ 0 w 3206580"/>
                    <a:gd name="connsiteY0" fmla="*/ 883293 h 883293"/>
                    <a:gd name="connsiteX1" fmla="*/ 2604392 w 3206580"/>
                    <a:gd name="connsiteY1" fmla="*/ 0 h 883293"/>
                    <a:gd name="connsiteX2" fmla="*/ 3206580 w 3206580"/>
                    <a:gd name="connsiteY2" fmla="*/ 252919 h 883293"/>
                    <a:gd name="connsiteX3" fmla="*/ 0 w 3206580"/>
                    <a:gd name="connsiteY3" fmla="*/ 883293 h 883293"/>
                    <a:gd name="connsiteX0" fmla="*/ 0 w 3206580"/>
                    <a:gd name="connsiteY0" fmla="*/ 879073 h 879073"/>
                    <a:gd name="connsiteX1" fmla="*/ 2575300 w 3206580"/>
                    <a:gd name="connsiteY1" fmla="*/ 0 h 879073"/>
                    <a:gd name="connsiteX2" fmla="*/ 3206580 w 3206580"/>
                    <a:gd name="connsiteY2" fmla="*/ 248699 h 879073"/>
                    <a:gd name="connsiteX3" fmla="*/ 0 w 3206580"/>
                    <a:gd name="connsiteY3" fmla="*/ 879073 h 879073"/>
                    <a:gd name="connsiteX0" fmla="*/ 0 w 3206580"/>
                    <a:gd name="connsiteY0" fmla="*/ 887515 h 887515"/>
                    <a:gd name="connsiteX1" fmla="*/ 2584997 w 3206580"/>
                    <a:gd name="connsiteY1" fmla="*/ 0 h 887515"/>
                    <a:gd name="connsiteX2" fmla="*/ 3206580 w 3206580"/>
                    <a:gd name="connsiteY2" fmla="*/ 257141 h 887515"/>
                    <a:gd name="connsiteX3" fmla="*/ 0 w 3206580"/>
                    <a:gd name="connsiteY3" fmla="*/ 887515 h 887515"/>
                    <a:gd name="connsiteX0" fmla="*/ 0 w 3206580"/>
                    <a:gd name="connsiteY0" fmla="*/ 798876 h 798876"/>
                    <a:gd name="connsiteX1" fmla="*/ 2308618 w 3206580"/>
                    <a:gd name="connsiteY1" fmla="*/ 0 h 798876"/>
                    <a:gd name="connsiteX2" fmla="*/ 3206580 w 3206580"/>
                    <a:gd name="connsiteY2" fmla="*/ 168502 h 798876"/>
                    <a:gd name="connsiteX3" fmla="*/ 0 w 3206580"/>
                    <a:gd name="connsiteY3" fmla="*/ 798876 h 798876"/>
                    <a:gd name="connsiteX0" fmla="*/ 0 w 3206580"/>
                    <a:gd name="connsiteY0" fmla="*/ 883294 h 883294"/>
                    <a:gd name="connsiteX1" fmla="*/ 2584998 w 3206580"/>
                    <a:gd name="connsiteY1" fmla="*/ 0 h 883294"/>
                    <a:gd name="connsiteX2" fmla="*/ 3206580 w 3206580"/>
                    <a:gd name="connsiteY2" fmla="*/ 252920 h 883294"/>
                    <a:gd name="connsiteX3" fmla="*/ 0 w 3206580"/>
                    <a:gd name="connsiteY3" fmla="*/ 883294 h 883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06580" h="883294">
                      <a:moveTo>
                        <a:pt x="0" y="883294"/>
                      </a:moveTo>
                      <a:lnTo>
                        <a:pt x="2584998" y="0"/>
                      </a:lnTo>
                      <a:cubicBezTo>
                        <a:pt x="2633144" y="112619"/>
                        <a:pt x="2521199" y="105345"/>
                        <a:pt x="3206580" y="252920"/>
                      </a:cubicBezTo>
                      <a:lnTo>
                        <a:pt x="0" y="883294"/>
                      </a:lnTo>
                      <a:close/>
                    </a:path>
                  </a:pathLst>
                </a:custGeom>
                <a:solidFill>
                  <a:srgbClr val="D86262">
                    <a:alpha val="30000"/>
                  </a:srgbClr>
                </a:solidFill>
                <a:ln w="4445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 dirty="0"/>
                </a:p>
              </p:txBody>
            </p:sp>
            <p:sp>
              <p:nvSpPr>
                <p:cNvPr id="23" name="二等辺三角形 1"/>
                <p:cNvSpPr/>
                <p:nvPr/>
              </p:nvSpPr>
              <p:spPr>
                <a:xfrm>
                  <a:off x="7745785" y="2301817"/>
                  <a:ext cx="1351021" cy="855809"/>
                </a:xfrm>
                <a:custGeom>
                  <a:avLst/>
                  <a:gdLst>
                    <a:gd name="connsiteX0" fmla="*/ 0 w 1060704"/>
                    <a:gd name="connsiteY0" fmla="*/ 914400 h 914400"/>
                    <a:gd name="connsiteX1" fmla="*/ 530352 w 1060704"/>
                    <a:gd name="connsiteY1" fmla="*/ 0 h 914400"/>
                    <a:gd name="connsiteX2" fmla="*/ 1060704 w 1060704"/>
                    <a:gd name="connsiteY2" fmla="*/ 914400 h 914400"/>
                    <a:gd name="connsiteX3" fmla="*/ 0 w 1060704"/>
                    <a:gd name="connsiteY3" fmla="*/ 914400 h 914400"/>
                    <a:gd name="connsiteX0" fmla="*/ 0 w 1436941"/>
                    <a:gd name="connsiteY0" fmla="*/ 1643063 h 1643063"/>
                    <a:gd name="connsiteX1" fmla="*/ 906589 w 1436941"/>
                    <a:gd name="connsiteY1" fmla="*/ 0 h 1643063"/>
                    <a:gd name="connsiteX2" fmla="*/ 1436941 w 1436941"/>
                    <a:gd name="connsiteY2" fmla="*/ 914400 h 1643063"/>
                    <a:gd name="connsiteX3" fmla="*/ 0 w 1436941"/>
                    <a:gd name="connsiteY3" fmla="*/ 1643063 h 1643063"/>
                    <a:gd name="connsiteX0" fmla="*/ 0 w 2606802"/>
                    <a:gd name="connsiteY0" fmla="*/ 1776413 h 1776413"/>
                    <a:gd name="connsiteX1" fmla="*/ 2606802 w 2606802"/>
                    <a:gd name="connsiteY1" fmla="*/ 0 h 1776413"/>
                    <a:gd name="connsiteX2" fmla="*/ 1436941 w 2606802"/>
                    <a:gd name="connsiteY2" fmla="*/ 1047750 h 1776413"/>
                    <a:gd name="connsiteX3" fmla="*/ 0 w 2606802"/>
                    <a:gd name="connsiteY3" fmla="*/ 1776413 h 1776413"/>
                    <a:gd name="connsiteX0" fmla="*/ 0 w 2621089"/>
                    <a:gd name="connsiteY0" fmla="*/ 1766888 h 1766888"/>
                    <a:gd name="connsiteX1" fmla="*/ 2621089 w 2621089"/>
                    <a:gd name="connsiteY1" fmla="*/ 0 h 1766888"/>
                    <a:gd name="connsiteX2" fmla="*/ 1451228 w 2621089"/>
                    <a:gd name="connsiteY2" fmla="*/ 1047750 h 1766888"/>
                    <a:gd name="connsiteX3" fmla="*/ 0 w 2621089"/>
                    <a:gd name="connsiteY3" fmla="*/ 1766888 h 1766888"/>
                    <a:gd name="connsiteX0" fmla="*/ 0 w 2606802"/>
                    <a:gd name="connsiteY0" fmla="*/ 1781176 h 1781176"/>
                    <a:gd name="connsiteX1" fmla="*/ 2606802 w 2606802"/>
                    <a:gd name="connsiteY1" fmla="*/ 0 h 1781176"/>
                    <a:gd name="connsiteX2" fmla="*/ 1451228 w 2606802"/>
                    <a:gd name="connsiteY2" fmla="*/ 1062038 h 1781176"/>
                    <a:gd name="connsiteX3" fmla="*/ 0 w 2606802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1481138 h 1781176"/>
                    <a:gd name="connsiteX3" fmla="*/ 0 w 2608516"/>
                    <a:gd name="connsiteY3" fmla="*/ 1781176 h 1781176"/>
                    <a:gd name="connsiteX0" fmla="*/ 0 w 2608516"/>
                    <a:gd name="connsiteY0" fmla="*/ 1781176 h 1781176"/>
                    <a:gd name="connsiteX1" fmla="*/ 2606802 w 2608516"/>
                    <a:gd name="connsiteY1" fmla="*/ 0 h 1781176"/>
                    <a:gd name="connsiteX2" fmla="*/ 2608516 w 2608516"/>
                    <a:gd name="connsiteY2" fmla="*/ 750888 h 1781176"/>
                    <a:gd name="connsiteX3" fmla="*/ 0 w 2608516"/>
                    <a:gd name="connsiteY3" fmla="*/ 1781176 h 1781176"/>
                    <a:gd name="connsiteX0" fmla="*/ 0 w 2668286"/>
                    <a:gd name="connsiteY0" fmla="*/ 1864242 h 1864242"/>
                    <a:gd name="connsiteX1" fmla="*/ 2666572 w 2668286"/>
                    <a:gd name="connsiteY1" fmla="*/ 0 h 1864242"/>
                    <a:gd name="connsiteX2" fmla="*/ 2668286 w 2668286"/>
                    <a:gd name="connsiteY2" fmla="*/ 750888 h 1864242"/>
                    <a:gd name="connsiteX3" fmla="*/ 0 w 2668286"/>
                    <a:gd name="connsiteY3" fmla="*/ 1864242 h 1864242"/>
                    <a:gd name="connsiteX0" fmla="*/ 0 w 2668286"/>
                    <a:gd name="connsiteY0" fmla="*/ 1864242 h 1864242"/>
                    <a:gd name="connsiteX1" fmla="*/ 2621745 w 2668286"/>
                    <a:gd name="connsiteY1" fmla="*/ 0 h 1864242"/>
                    <a:gd name="connsiteX2" fmla="*/ 2668286 w 2668286"/>
                    <a:gd name="connsiteY2" fmla="*/ 750888 h 1864242"/>
                    <a:gd name="connsiteX3" fmla="*/ 0 w 2668286"/>
                    <a:gd name="connsiteY3" fmla="*/ 1864242 h 1864242"/>
                    <a:gd name="connsiteX0" fmla="*/ 0 w 2623459"/>
                    <a:gd name="connsiteY0" fmla="*/ 1864242 h 1864242"/>
                    <a:gd name="connsiteX1" fmla="*/ 2621745 w 2623459"/>
                    <a:gd name="connsiteY1" fmla="*/ 0 h 1864242"/>
                    <a:gd name="connsiteX2" fmla="*/ 2623459 w 2623459"/>
                    <a:gd name="connsiteY2" fmla="*/ 750888 h 1864242"/>
                    <a:gd name="connsiteX3" fmla="*/ 0 w 2623459"/>
                    <a:gd name="connsiteY3" fmla="*/ 1864242 h 1864242"/>
                    <a:gd name="connsiteX0" fmla="*/ 0 w 2621747"/>
                    <a:gd name="connsiteY0" fmla="*/ 1864242 h 1864242"/>
                    <a:gd name="connsiteX1" fmla="*/ 2621745 w 2621747"/>
                    <a:gd name="connsiteY1" fmla="*/ 0 h 1864242"/>
                    <a:gd name="connsiteX2" fmla="*/ 2511390 w 2621747"/>
                    <a:gd name="connsiteY2" fmla="*/ 750888 h 1864242"/>
                    <a:gd name="connsiteX3" fmla="*/ 0 w 2621747"/>
                    <a:gd name="connsiteY3" fmla="*/ 1864242 h 1864242"/>
                    <a:gd name="connsiteX0" fmla="*/ 0 w 2621747"/>
                    <a:gd name="connsiteY0" fmla="*/ 1864242 h 1864242"/>
                    <a:gd name="connsiteX1" fmla="*/ 2621745 w 2621747"/>
                    <a:gd name="connsiteY1" fmla="*/ 0 h 1864242"/>
                    <a:gd name="connsiteX2" fmla="*/ 2502052 w 2621747"/>
                    <a:gd name="connsiteY2" fmla="*/ 761272 h 1864242"/>
                    <a:gd name="connsiteX3" fmla="*/ 0 w 2621747"/>
                    <a:gd name="connsiteY3" fmla="*/ 1864242 h 1864242"/>
                    <a:gd name="connsiteX0" fmla="*/ 0 w 2649008"/>
                    <a:gd name="connsiteY0" fmla="*/ 1864242 h 1864242"/>
                    <a:gd name="connsiteX1" fmla="*/ 2621745 w 2649008"/>
                    <a:gd name="connsiteY1" fmla="*/ 0 h 1864242"/>
                    <a:gd name="connsiteX2" fmla="*/ 2502052 w 2649008"/>
                    <a:gd name="connsiteY2" fmla="*/ 761272 h 1864242"/>
                    <a:gd name="connsiteX3" fmla="*/ 0 w 2649008"/>
                    <a:gd name="connsiteY3" fmla="*/ 1864242 h 1864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9008" h="1864242">
                      <a:moveTo>
                        <a:pt x="0" y="1864242"/>
                      </a:moveTo>
                      <a:lnTo>
                        <a:pt x="2621745" y="0"/>
                      </a:lnTo>
                      <a:cubicBezTo>
                        <a:pt x="2725046" y="556013"/>
                        <a:pt x="2501481" y="267559"/>
                        <a:pt x="2502052" y="761272"/>
                      </a:cubicBezTo>
                      <a:lnTo>
                        <a:pt x="0" y="1864242"/>
                      </a:lnTo>
                      <a:close/>
                    </a:path>
                  </a:pathLst>
                </a:custGeom>
                <a:solidFill>
                  <a:srgbClr val="6B6BCF">
                    <a:alpha val="30000"/>
                  </a:srgbClr>
                </a:solidFill>
                <a:ln w="3810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</p:grpSp>
      </p:grpSp>
      <p:sp>
        <p:nvSpPr>
          <p:cNvPr id="65" name="正方形/長方形 64"/>
          <p:cNvSpPr>
            <a:spLocks noChangeArrowheads="1"/>
          </p:cNvSpPr>
          <p:nvPr/>
        </p:nvSpPr>
        <p:spPr bwMode="auto">
          <a:xfrm>
            <a:off x="880812" y="3230279"/>
            <a:ext cx="1174708" cy="72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Circular aperture</a:t>
            </a:r>
            <a:endParaRPr lang="ja-JP" altLang="en-US" sz="2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6" name="正方形/長方形 65"/>
          <p:cNvSpPr>
            <a:spLocks noChangeArrowheads="1"/>
          </p:cNvSpPr>
          <p:nvPr/>
        </p:nvSpPr>
        <p:spPr bwMode="auto">
          <a:xfrm>
            <a:off x="5421495" y="3859864"/>
            <a:ext cx="29187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Circle of least confusion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(COLC)</a:t>
            </a:r>
            <a:endParaRPr lang="ja-JP" altLang="en-US" sz="2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>
            <a:off x="5464081" y="3372215"/>
            <a:ext cx="137656" cy="487649"/>
          </a:xfrm>
          <a:prstGeom prst="line">
            <a:avLst/>
          </a:prstGeom>
          <a:ln w="19050"/>
          <a:effectLst>
            <a:glow rad="254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endCxn id="32" idx="1"/>
          </p:cNvCxnSpPr>
          <p:nvPr/>
        </p:nvCxnSpPr>
        <p:spPr>
          <a:xfrm>
            <a:off x="5808513" y="3111853"/>
            <a:ext cx="884468" cy="519119"/>
          </a:xfrm>
          <a:prstGeom prst="line">
            <a:avLst/>
          </a:prstGeom>
          <a:ln w="19050"/>
          <a:effectLst>
            <a:glow rad="254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flipH="1">
            <a:off x="4948506" y="3369442"/>
            <a:ext cx="165198" cy="1185302"/>
          </a:xfrm>
          <a:prstGeom prst="line">
            <a:avLst/>
          </a:prstGeom>
          <a:ln w="19050"/>
          <a:effectLst>
            <a:glow rad="254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endCxn id="65" idx="3"/>
          </p:cNvCxnSpPr>
          <p:nvPr/>
        </p:nvCxnSpPr>
        <p:spPr>
          <a:xfrm flipH="1" flipV="1">
            <a:off x="2055520" y="3590503"/>
            <a:ext cx="877956" cy="201958"/>
          </a:xfrm>
          <a:prstGeom prst="line">
            <a:avLst/>
          </a:prstGeom>
          <a:ln w="19050"/>
          <a:effectLst>
            <a:glow rad="254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4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/>
                </a:solidFill>
              </a:rPr>
              <a:t>Examples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8098159" cy="1125140"/>
          </a:xfrm>
        </p:spPr>
        <p:txBody>
          <a:bodyPr/>
          <a:lstStyle/>
          <a:p>
            <a:r>
              <a:rPr lang="en-US" altLang="ja-JP" sz="1600" dirty="0">
                <a:solidFill>
                  <a:schemeClr val="accent6"/>
                </a:solidFill>
                <a:ea typeface="ＭＳ Ｐゴシック" charset="-128"/>
              </a:rPr>
              <a:t>Real-time Rendering of Physically Based Optical Effects in Theory and </a:t>
            </a:r>
            <a:r>
              <a:rPr lang="en-US" altLang="ja-JP" sz="1600" dirty="0" smtClean="0">
                <a:solidFill>
                  <a:schemeClr val="accent6"/>
                </a:solidFill>
                <a:ea typeface="ＭＳ Ｐゴシック" charset="-128"/>
              </a:rPr>
              <a:t>Practice</a:t>
            </a:r>
          </a:p>
          <a:p>
            <a:pPr lvl="0"/>
            <a:r>
              <a:rPr lang="en-US" altLang="ja-JP" sz="2700" b="1" dirty="0">
                <a:solidFill>
                  <a:srgbClr val="380E2C"/>
                </a:solidFill>
                <a:ea typeface="ＭＳ Ｐゴシック" charset="-128"/>
              </a:rPr>
              <a:t>Wavefront Tracing for Precise Bokeh Evaluation</a:t>
            </a:r>
            <a:endParaRPr lang="ja-JP" altLang="en-US" sz="2700" b="1" dirty="0">
              <a:solidFill>
                <a:srgbClr val="380E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784976" cy="857250"/>
          </a:xfrm>
        </p:spPr>
        <p:txBody>
          <a:bodyPr/>
          <a:lstStyle/>
          <a:p>
            <a:r>
              <a:rPr kumimoji="1" lang="en-US" altLang="ja-JP" sz="4800" dirty="0" smtClean="0"/>
              <a:t> </a:t>
            </a:r>
            <a:r>
              <a:rPr lang="en-US" altLang="ja-JP" sz="4800" dirty="0" smtClean="0"/>
              <a:t>A View with an </a:t>
            </a:r>
            <a:r>
              <a:rPr kumimoji="1" lang="en-US" altLang="ja-JP" sz="4800" dirty="0" smtClean="0"/>
              <a:t>Astigmatic Eye</a:t>
            </a:r>
            <a:endParaRPr kumimoji="1" lang="ja-JP" altLang="en-US" sz="4800" dirty="0"/>
          </a:p>
        </p:txBody>
      </p:sp>
      <p:pic>
        <p:nvPicPr>
          <p:cNvPr id="4" name="Picture 16" descr="newspaperBlurQuar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81587"/>
            <a:ext cx="3342035" cy="2603871"/>
          </a:xfrm>
          <a:prstGeom prst="rect">
            <a:avLst/>
          </a:prstGeom>
          <a:noFill/>
        </p:spPr>
      </p:pic>
      <p:pic>
        <p:nvPicPr>
          <p:cNvPr id="5" name="Picture 17" descr="newspaperNoBlurQuar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4022" y="1281587"/>
            <a:ext cx="3342034" cy="2603871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2071187" y="4243470"/>
            <a:ext cx="2803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Distances from the eye</a:t>
            </a:r>
            <a:endParaRPr kumimoji="1" lang="ja-JP" altLang="en-US" sz="200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65848" y="4219635"/>
            <a:ext cx="724269" cy="384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11cm</a:t>
            </a:r>
            <a:endParaRPr kumimoji="1" lang="ja-JP" altLang="en-US" sz="240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4048" y="4259578"/>
            <a:ext cx="594936" cy="384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6cm</a:t>
            </a:r>
            <a:endParaRPr kumimoji="1" lang="ja-JP" altLang="en-US" sz="240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731530" y="3804190"/>
            <a:ext cx="93408" cy="93408"/>
          </a:xfrm>
          <a:prstGeom prst="ellipse">
            <a:avLst/>
          </a:prstGeom>
          <a:solidFill>
            <a:schemeClr val="bg1">
              <a:lumMod val="1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stCxn id="9" idx="3"/>
            <a:endCxn id="7" idx="0"/>
          </p:cNvCxnSpPr>
          <p:nvPr/>
        </p:nvCxnSpPr>
        <p:spPr>
          <a:xfrm flipH="1">
            <a:off x="1427983" y="3883919"/>
            <a:ext cx="317226" cy="335716"/>
          </a:xfrm>
          <a:prstGeom prst="line">
            <a:avLst/>
          </a:prstGeom>
          <a:ln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>
          <a:xfrm>
            <a:off x="5004048" y="1192840"/>
            <a:ext cx="93408" cy="93408"/>
          </a:xfrm>
          <a:prstGeom prst="ellipse">
            <a:avLst/>
          </a:prstGeom>
          <a:solidFill>
            <a:schemeClr val="bg1">
              <a:lumMod val="1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stCxn id="11" idx="4"/>
            <a:endCxn id="8" idx="0"/>
          </p:cNvCxnSpPr>
          <p:nvPr/>
        </p:nvCxnSpPr>
        <p:spPr>
          <a:xfrm>
            <a:off x="5050752" y="1286248"/>
            <a:ext cx="250764" cy="2973330"/>
          </a:xfrm>
          <a:prstGeom prst="line">
            <a:avLst/>
          </a:prstGeom>
          <a:ln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6407" y="1764944"/>
            <a:ext cx="1845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10000"/>
                  </a:schemeClr>
                </a:solidFill>
              </a:rPr>
              <a:t>Bokeh shapes computed by </a:t>
            </a:r>
            <a:r>
              <a:rPr lang="en-US" altLang="ja-JP" dirty="0" err="1" smtClean="0">
                <a:solidFill>
                  <a:schemeClr val="bg1">
                    <a:lumMod val="10000"/>
                  </a:schemeClr>
                </a:solidFill>
              </a:rPr>
              <a:t>conoid</a:t>
            </a:r>
            <a:r>
              <a:rPr lang="en-US" altLang="ja-JP" dirty="0" smtClean="0">
                <a:solidFill>
                  <a:schemeClr val="bg1">
                    <a:lumMod val="10000"/>
                  </a:schemeClr>
                </a:solidFill>
              </a:rPr>
              <a:t> tracing</a:t>
            </a:r>
            <a:endParaRPr kumimoji="1" lang="ja-JP" alt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cxnSp>
        <p:nvCxnSpPr>
          <p:cNvPr id="18" name="直線コネクタ 17"/>
          <p:cNvCxnSpPr>
            <a:endCxn id="14" idx="2"/>
          </p:cNvCxnSpPr>
          <p:nvPr/>
        </p:nvCxnSpPr>
        <p:spPr>
          <a:xfrm flipH="1" flipV="1">
            <a:off x="999276" y="2688274"/>
            <a:ext cx="859319" cy="317043"/>
          </a:xfrm>
          <a:prstGeom prst="line">
            <a:avLst/>
          </a:prstGeom>
          <a:ln>
            <a:solidFill>
              <a:schemeClr val="bg1">
                <a:lumMod val="10000"/>
              </a:schemeClr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4" idx="2"/>
          </p:cNvCxnSpPr>
          <p:nvPr/>
        </p:nvCxnSpPr>
        <p:spPr>
          <a:xfrm flipH="1" flipV="1">
            <a:off x="999276" y="2688274"/>
            <a:ext cx="922868" cy="858438"/>
          </a:xfrm>
          <a:prstGeom prst="line">
            <a:avLst/>
          </a:prstGeom>
          <a:ln>
            <a:solidFill>
              <a:schemeClr val="bg1">
                <a:lumMod val="10000"/>
              </a:schemeClr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835696" y="3867894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Image without bokeh rendering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733658" y="386789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10000"/>
                  </a:schemeClr>
                </a:solidFill>
              </a:rPr>
              <a:t>Bokeh rendering out</a:t>
            </a:r>
            <a:r>
              <a:rPr kumimoji="1" lang="en-US" altLang="ja-JP" dirty="0" smtClean="0">
                <a:solidFill>
                  <a:schemeClr val="bg1">
                    <a:lumMod val="10000"/>
                  </a:schemeClr>
                </a:solidFill>
              </a:rPr>
              <a:t>put</a:t>
            </a:r>
          </a:p>
        </p:txBody>
      </p:sp>
      <p:cxnSp>
        <p:nvCxnSpPr>
          <p:cNvPr id="23" name="直線コネクタ 22"/>
          <p:cNvCxnSpPr>
            <a:endCxn id="14" idx="0"/>
          </p:cNvCxnSpPr>
          <p:nvPr/>
        </p:nvCxnSpPr>
        <p:spPr>
          <a:xfrm flipH="1">
            <a:off x="999276" y="1430767"/>
            <a:ext cx="1012404" cy="334177"/>
          </a:xfrm>
          <a:prstGeom prst="line">
            <a:avLst/>
          </a:prstGeom>
          <a:ln>
            <a:solidFill>
              <a:schemeClr val="bg1">
                <a:lumMod val="10000"/>
              </a:schemeClr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8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84609"/>
            <a:ext cx="7344816" cy="857250"/>
          </a:xfrm>
        </p:spPr>
        <p:txBody>
          <a:bodyPr/>
          <a:lstStyle/>
          <a:p>
            <a:r>
              <a:rPr kumimoji="1" lang="en-US" altLang="ja-JP" sz="3600" dirty="0" smtClean="0"/>
              <a:t>Myopia and presbyopia corrected by a progressive lens in design</a:t>
            </a:r>
            <a:endParaRPr kumimoji="1" lang="ja-JP" altLang="en-US" sz="3600" dirty="0"/>
          </a:p>
        </p:txBody>
      </p:sp>
      <p:pic>
        <p:nvPicPr>
          <p:cNvPr id="4" name="図 3" descr="27c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7355" y="1275606"/>
            <a:ext cx="3860989" cy="309287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57200" y="4092002"/>
            <a:ext cx="1475225" cy="73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ja-JP" sz="3600" dirty="0" smtClean="0">
                <a:solidFill>
                  <a:schemeClr val="bg1">
                    <a:lumMod val="10000"/>
                  </a:schemeClr>
                </a:solidFill>
              </a:rPr>
              <a:t>27cm</a:t>
            </a:r>
            <a:endParaRPr lang="ja-JP" altLang="en-US" sz="3200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611560" y="1318653"/>
            <a:ext cx="2532177" cy="2917325"/>
            <a:chOff x="2254015" y="1367614"/>
            <a:chExt cx="1321770" cy="1522813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254015" y="1576005"/>
              <a:ext cx="1321770" cy="1142110"/>
              <a:chOff x="699746" y="2016135"/>
              <a:chExt cx="2000046" cy="1728192"/>
            </a:xfrm>
          </p:grpSpPr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 flipH="1">
                <a:off x="1262602" y="2016135"/>
                <a:ext cx="1437190" cy="1728192"/>
                <a:chOff x="205" y="1163"/>
                <a:chExt cx="1068" cy="1380"/>
              </a:xfrm>
            </p:grpSpPr>
            <p:sp>
              <p:nvSpPr>
                <p:cNvPr id="16" name="AutoShape 25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93" y="1318"/>
                  <a:ext cx="892" cy="1068"/>
                </a:xfrm>
                <a:custGeom>
                  <a:avLst/>
                  <a:gdLst>
                    <a:gd name="T0" fmla="*/ 1 w 21600"/>
                    <a:gd name="T1" fmla="*/ 1 h 21600"/>
                    <a:gd name="T2" fmla="*/ 1 w 21600"/>
                    <a:gd name="T3" fmla="*/ 3 h 21600"/>
                    <a:gd name="T4" fmla="*/ 0 w 21600"/>
                    <a:gd name="T5" fmla="*/ 1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158 w 21600"/>
                    <a:gd name="T13" fmla="*/ 5157 h 21600"/>
                    <a:gd name="T14" fmla="*/ 16442 w 21600"/>
                    <a:gd name="T15" fmla="*/ 1644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6732" y="21600"/>
                      </a:lnTo>
                      <a:lnTo>
                        <a:pt x="1486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" name="AutoShape 26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49" y="1319"/>
                  <a:ext cx="1380" cy="1068"/>
                </a:xfrm>
                <a:custGeom>
                  <a:avLst/>
                  <a:gdLst>
                    <a:gd name="T0" fmla="*/ 5 w 21600"/>
                    <a:gd name="T1" fmla="*/ 1 h 21600"/>
                    <a:gd name="T2" fmla="*/ 3 w 21600"/>
                    <a:gd name="T3" fmla="*/ 3 h 21600"/>
                    <a:gd name="T4" fmla="*/ 1 w 21600"/>
                    <a:gd name="T5" fmla="*/ 1 h 21600"/>
                    <a:gd name="T6" fmla="*/ 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337 w 21600"/>
                    <a:gd name="T13" fmla="*/ 5339 h 21600"/>
                    <a:gd name="T14" fmla="*/ 16263 w 21600"/>
                    <a:gd name="T15" fmla="*/ 1626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082" y="21600"/>
                      </a:lnTo>
                      <a:lnTo>
                        <a:pt x="145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240" y="1604"/>
                  <a:ext cx="0" cy="49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60" y="1616"/>
                  <a:ext cx="0" cy="47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209" y="1594"/>
                  <a:ext cx="0" cy="517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167" y="1572"/>
                  <a:ext cx="0" cy="56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112" y="1552"/>
                  <a:ext cx="0" cy="605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037" y="1522"/>
                  <a:ext cx="0" cy="66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940" y="1477"/>
                  <a:ext cx="0" cy="75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22" y="1428"/>
                  <a:ext cx="0" cy="852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663" y="1359"/>
                  <a:ext cx="0" cy="988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469" y="1274"/>
                  <a:ext cx="0" cy="1155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" name="AutoShape 37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522" y="1319"/>
                  <a:ext cx="433" cy="1068"/>
                </a:xfrm>
                <a:custGeom>
                  <a:avLst/>
                  <a:gdLst>
                    <a:gd name="T0" fmla="*/ 0 w 21600"/>
                    <a:gd name="T1" fmla="*/ 1 h 21600"/>
                    <a:gd name="T2" fmla="*/ 0 w 21600"/>
                    <a:gd name="T3" fmla="*/ 3 h 21600"/>
                    <a:gd name="T4" fmla="*/ 0 w 21600"/>
                    <a:gd name="T5" fmla="*/ 1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088 w 21600"/>
                    <a:gd name="T13" fmla="*/ 5076 h 21600"/>
                    <a:gd name="T14" fmla="*/ 16512 w 21600"/>
                    <a:gd name="T15" fmla="*/ 1652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6569" y="21600"/>
                      </a:lnTo>
                      <a:lnTo>
                        <a:pt x="1503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9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05" y="1856"/>
                  <a:ext cx="1068" cy="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8" name="グループ化 7"/>
              <p:cNvGrpSpPr/>
              <p:nvPr/>
            </p:nvGrpSpPr>
            <p:grpSpPr>
              <a:xfrm>
                <a:off x="699746" y="2684518"/>
                <a:ext cx="343862" cy="392909"/>
                <a:chOff x="638205" y="2626577"/>
                <a:chExt cx="478945" cy="547260"/>
              </a:xfrm>
            </p:grpSpPr>
            <p:sp>
              <p:nvSpPr>
                <p:cNvPr id="9" name="AutoShape 39"/>
                <p:cNvSpPr>
                  <a:spLocks noChangeArrowheads="1"/>
                </p:cNvSpPr>
                <p:nvPr/>
              </p:nvSpPr>
              <p:spPr bwMode="auto">
                <a:xfrm flipH="1">
                  <a:off x="979655" y="2626577"/>
                  <a:ext cx="137495" cy="547260"/>
                </a:xfrm>
                <a:prstGeom prst="moon">
                  <a:avLst>
                    <a:gd name="adj" fmla="val 80662"/>
                  </a:avLst>
                </a:prstGeom>
                <a:solidFill>
                  <a:srgbClr val="C0C0C0"/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2400">
                    <a:cs typeface="Arial" charset="0"/>
                  </a:endParaRPr>
                </a:p>
              </p:txBody>
            </p:sp>
            <p:grpSp>
              <p:nvGrpSpPr>
                <p:cNvPr id="10" name="Group 98"/>
                <p:cNvGrpSpPr>
                  <a:grpSpLocks/>
                </p:cNvGrpSpPr>
                <p:nvPr/>
              </p:nvGrpSpPr>
              <p:grpSpPr bwMode="auto">
                <a:xfrm rot="2016033">
                  <a:off x="638205" y="2729734"/>
                  <a:ext cx="285209" cy="262945"/>
                  <a:chOff x="1448" y="1927"/>
                  <a:chExt cx="307" cy="283"/>
                </a:xfrm>
              </p:grpSpPr>
              <p:sp>
                <p:nvSpPr>
                  <p:cNvPr id="11" name="Freeform 41"/>
                  <p:cNvSpPr>
                    <a:spLocks/>
                  </p:cNvSpPr>
                  <p:nvPr/>
                </p:nvSpPr>
                <p:spPr bwMode="auto">
                  <a:xfrm rot="390851" flipH="1">
                    <a:off x="1495" y="2028"/>
                    <a:ext cx="182" cy="182"/>
                  </a:xfrm>
                  <a:custGeom>
                    <a:avLst/>
                    <a:gdLst>
                      <a:gd name="T0" fmla="*/ 0 w 227"/>
                      <a:gd name="T1" fmla="*/ 87 h 227"/>
                      <a:gd name="T2" fmla="*/ 146 w 227"/>
                      <a:gd name="T3" fmla="*/ 146 h 227"/>
                      <a:gd name="T4" fmla="*/ 87 w 227"/>
                      <a:gd name="T5" fmla="*/ 0 h 227"/>
                      <a:gd name="T6" fmla="*/ 0 w 227"/>
                      <a:gd name="T7" fmla="*/ 87 h 22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7"/>
                      <a:gd name="T13" fmla="*/ 0 h 227"/>
                      <a:gd name="T14" fmla="*/ 227 w 227"/>
                      <a:gd name="T15" fmla="*/ 227 h 22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7" h="227">
                        <a:moveTo>
                          <a:pt x="0" y="136"/>
                        </a:moveTo>
                        <a:lnTo>
                          <a:pt x="227" y="227"/>
                        </a:lnTo>
                        <a:lnTo>
                          <a:pt x="136" y="0"/>
                        </a:lnTo>
                        <a:lnTo>
                          <a:pt x="0" y="13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" name="Line 42"/>
                  <p:cNvSpPr>
                    <a:spLocks noChangeShapeType="1"/>
                  </p:cNvSpPr>
                  <p:nvPr/>
                </p:nvSpPr>
                <p:spPr bwMode="auto">
                  <a:xfrm rot="20690237" flipH="1">
                    <a:off x="1448" y="1927"/>
                    <a:ext cx="230" cy="249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" name="Line 43"/>
                  <p:cNvSpPr>
                    <a:spLocks noChangeShapeType="1"/>
                  </p:cNvSpPr>
                  <p:nvPr/>
                </p:nvSpPr>
                <p:spPr bwMode="auto">
                  <a:xfrm rot="20690237" flipH="1">
                    <a:off x="1484" y="2165"/>
                    <a:ext cx="27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" name="Oval 44"/>
                  <p:cNvSpPr>
                    <a:spLocks noChangeArrowheads="1"/>
                  </p:cNvSpPr>
                  <p:nvPr/>
                </p:nvSpPr>
                <p:spPr bwMode="auto">
                  <a:xfrm rot="-2097400">
                    <a:off x="1583" y="1990"/>
                    <a:ext cx="114" cy="167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 sz="2400">
                      <a:cs typeface="Arial" charset="0"/>
                    </a:endParaRPr>
                  </a:p>
                </p:txBody>
              </p:sp>
              <p:sp>
                <p:nvSpPr>
                  <p:cNvPr id="15" name="Oval 45"/>
                  <p:cNvSpPr>
                    <a:spLocks noChangeArrowheads="1"/>
                  </p:cNvSpPr>
                  <p:nvPr/>
                </p:nvSpPr>
                <p:spPr bwMode="auto">
                  <a:xfrm rot="-909763">
                    <a:off x="1622" y="2021"/>
                    <a:ext cx="72" cy="77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 sz="2400">
                      <a:cs typeface="Arial" charset="0"/>
                    </a:endParaRPr>
                  </a:p>
                </p:txBody>
              </p:sp>
            </p:grpSp>
          </p:grpSp>
        </p:grpSp>
        <p:cxnSp>
          <p:nvCxnSpPr>
            <p:cNvPr id="30" name="直線コネクタ 29"/>
            <p:cNvCxnSpPr/>
            <p:nvPr/>
          </p:nvCxnSpPr>
          <p:spPr>
            <a:xfrm rot="5400000">
              <a:off x="1910209" y="2129021"/>
              <a:ext cx="15228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テキスト ボックス 32"/>
          <p:cNvSpPr txBox="1"/>
          <p:nvPr/>
        </p:nvSpPr>
        <p:spPr>
          <a:xfrm>
            <a:off x="3807355" y="4429466"/>
            <a:ext cx="3023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Simulated bokeh ellipses</a:t>
            </a:r>
            <a:endParaRPr kumimoji="1" lang="ja-JP" altLang="en-US" sz="2000" dirty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716136" y="3725125"/>
            <a:ext cx="695440" cy="0"/>
          </a:xfrm>
          <a:prstGeom prst="straightConnector1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716136" y="2905259"/>
            <a:ext cx="0" cy="1106651"/>
          </a:xfrm>
          <a:prstGeom prst="straightConnector1">
            <a:avLst/>
          </a:prstGeom>
          <a:ln w="12700">
            <a:solidFill>
              <a:srgbClr val="000000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1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40"/>
          <p:cNvSpPr txBox="1">
            <a:spLocks/>
          </p:cNvSpPr>
          <p:nvPr/>
        </p:nvSpPr>
        <p:spPr>
          <a:xfrm>
            <a:off x="3652838" y="1714500"/>
            <a:ext cx="5491162" cy="3429000"/>
          </a:xfrm>
          <a:prstGeom prst="rect">
            <a:avLst/>
          </a:prstGeom>
          <a:solidFill>
            <a:srgbClr val="41464C"/>
          </a:solidFill>
        </p:spPr>
        <p:txBody>
          <a:bodyPr/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2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pitchFamily="-108" charset="-128"/>
              </a:rPr>
              <a:t>Wavefront Tracing for Precise Bokeh Evaluation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  <a:t/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</a:b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  <a:t>Real-time</a:t>
            </a:r>
            <a:r>
              <a:rPr kumimoji="1" lang="en-US" altLang="ja-JP" sz="11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  <a:t> Rendering of Physically Based Optical Effects in Theory and Practice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  <a:t/>
            </a:r>
            <a:b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  <a:t/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</a:br>
            <a:r>
              <a:rPr lang="en-US" altLang="ja-JP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pitchFamily="-108" charset="-128"/>
              </a:rPr>
              <a:t>Masanori KAKIMOTO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  <a:t/>
            </a:r>
            <a:b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</a:b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  <a:t>Tokyo University of Technology</a:t>
            </a:r>
          </a:p>
        </p:txBody>
      </p:sp>
      <p:sp>
        <p:nvSpPr>
          <p:cNvPr id="3" name="Subtitle 41"/>
          <p:cNvSpPr txBox="1">
            <a:spLocks/>
          </p:cNvSpPr>
          <p:nvPr/>
        </p:nvSpPr>
        <p:spPr>
          <a:xfrm>
            <a:off x="-12776" y="1730764"/>
            <a:ext cx="3652838" cy="3429000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42" descr="S15_sub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84609"/>
            <a:ext cx="7344816" cy="857250"/>
          </a:xfrm>
        </p:spPr>
        <p:txBody>
          <a:bodyPr/>
          <a:lstStyle/>
          <a:p>
            <a:r>
              <a:rPr kumimoji="1" lang="en-US" altLang="ja-JP" sz="3600" dirty="0" smtClean="0"/>
              <a:t>Myopia and presbyopia corrected by a progressive lens in design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6679" y="4142646"/>
            <a:ext cx="1475225" cy="73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ja-JP" sz="3600" dirty="0" smtClean="0">
                <a:solidFill>
                  <a:schemeClr val="bg1">
                    <a:lumMod val="10000"/>
                  </a:schemeClr>
                </a:solidFill>
              </a:rPr>
              <a:t>78cm</a:t>
            </a:r>
            <a:endParaRPr lang="ja-JP" altLang="en-US" sz="3200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611560" y="1318653"/>
            <a:ext cx="2532177" cy="2917325"/>
            <a:chOff x="2254015" y="1367614"/>
            <a:chExt cx="1321770" cy="1522813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254015" y="1576005"/>
              <a:ext cx="1321770" cy="1142110"/>
              <a:chOff x="699746" y="2016135"/>
              <a:chExt cx="2000046" cy="1728192"/>
            </a:xfrm>
          </p:grpSpPr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 flipH="1">
                <a:off x="1262602" y="2016135"/>
                <a:ext cx="1437190" cy="1728192"/>
                <a:chOff x="205" y="1163"/>
                <a:chExt cx="1068" cy="1380"/>
              </a:xfrm>
            </p:grpSpPr>
            <p:sp>
              <p:nvSpPr>
                <p:cNvPr id="16" name="AutoShape 25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93" y="1318"/>
                  <a:ext cx="892" cy="1068"/>
                </a:xfrm>
                <a:custGeom>
                  <a:avLst/>
                  <a:gdLst>
                    <a:gd name="T0" fmla="*/ 1 w 21600"/>
                    <a:gd name="T1" fmla="*/ 1 h 21600"/>
                    <a:gd name="T2" fmla="*/ 1 w 21600"/>
                    <a:gd name="T3" fmla="*/ 3 h 21600"/>
                    <a:gd name="T4" fmla="*/ 0 w 21600"/>
                    <a:gd name="T5" fmla="*/ 1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158 w 21600"/>
                    <a:gd name="T13" fmla="*/ 5157 h 21600"/>
                    <a:gd name="T14" fmla="*/ 16442 w 21600"/>
                    <a:gd name="T15" fmla="*/ 1644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6732" y="21600"/>
                      </a:lnTo>
                      <a:lnTo>
                        <a:pt x="1486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" name="AutoShape 26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49" y="1319"/>
                  <a:ext cx="1380" cy="1068"/>
                </a:xfrm>
                <a:custGeom>
                  <a:avLst/>
                  <a:gdLst>
                    <a:gd name="T0" fmla="*/ 5 w 21600"/>
                    <a:gd name="T1" fmla="*/ 1 h 21600"/>
                    <a:gd name="T2" fmla="*/ 3 w 21600"/>
                    <a:gd name="T3" fmla="*/ 3 h 21600"/>
                    <a:gd name="T4" fmla="*/ 1 w 21600"/>
                    <a:gd name="T5" fmla="*/ 1 h 21600"/>
                    <a:gd name="T6" fmla="*/ 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337 w 21600"/>
                    <a:gd name="T13" fmla="*/ 5339 h 21600"/>
                    <a:gd name="T14" fmla="*/ 16263 w 21600"/>
                    <a:gd name="T15" fmla="*/ 1626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082" y="21600"/>
                      </a:lnTo>
                      <a:lnTo>
                        <a:pt x="145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240" y="1604"/>
                  <a:ext cx="0" cy="49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60" y="1616"/>
                  <a:ext cx="0" cy="47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209" y="1594"/>
                  <a:ext cx="0" cy="517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167" y="1572"/>
                  <a:ext cx="0" cy="56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112" y="1552"/>
                  <a:ext cx="0" cy="605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037" y="1522"/>
                  <a:ext cx="0" cy="66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940" y="1477"/>
                  <a:ext cx="0" cy="75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22" y="1428"/>
                  <a:ext cx="0" cy="852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663" y="1359"/>
                  <a:ext cx="0" cy="988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469" y="1274"/>
                  <a:ext cx="0" cy="1155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" name="AutoShape 37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522" y="1319"/>
                  <a:ext cx="433" cy="1068"/>
                </a:xfrm>
                <a:custGeom>
                  <a:avLst/>
                  <a:gdLst>
                    <a:gd name="T0" fmla="*/ 0 w 21600"/>
                    <a:gd name="T1" fmla="*/ 1 h 21600"/>
                    <a:gd name="T2" fmla="*/ 0 w 21600"/>
                    <a:gd name="T3" fmla="*/ 3 h 21600"/>
                    <a:gd name="T4" fmla="*/ 0 w 21600"/>
                    <a:gd name="T5" fmla="*/ 1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088 w 21600"/>
                    <a:gd name="T13" fmla="*/ 5076 h 21600"/>
                    <a:gd name="T14" fmla="*/ 16512 w 21600"/>
                    <a:gd name="T15" fmla="*/ 1652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6569" y="21600"/>
                      </a:lnTo>
                      <a:lnTo>
                        <a:pt x="1503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9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05" y="1856"/>
                  <a:ext cx="1068" cy="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8" name="グループ化 7"/>
              <p:cNvGrpSpPr/>
              <p:nvPr/>
            </p:nvGrpSpPr>
            <p:grpSpPr>
              <a:xfrm>
                <a:off x="699746" y="2684518"/>
                <a:ext cx="343862" cy="392909"/>
                <a:chOff x="638205" y="2626577"/>
                <a:chExt cx="478945" cy="547260"/>
              </a:xfrm>
            </p:grpSpPr>
            <p:sp>
              <p:nvSpPr>
                <p:cNvPr id="9" name="AutoShape 39"/>
                <p:cNvSpPr>
                  <a:spLocks noChangeArrowheads="1"/>
                </p:cNvSpPr>
                <p:nvPr/>
              </p:nvSpPr>
              <p:spPr bwMode="auto">
                <a:xfrm flipH="1">
                  <a:off x="979655" y="2626577"/>
                  <a:ext cx="137495" cy="547260"/>
                </a:xfrm>
                <a:prstGeom prst="moon">
                  <a:avLst>
                    <a:gd name="adj" fmla="val 80662"/>
                  </a:avLst>
                </a:prstGeom>
                <a:solidFill>
                  <a:srgbClr val="C0C0C0"/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2400">
                    <a:cs typeface="Arial" charset="0"/>
                  </a:endParaRPr>
                </a:p>
              </p:txBody>
            </p:sp>
            <p:grpSp>
              <p:nvGrpSpPr>
                <p:cNvPr id="10" name="Group 98"/>
                <p:cNvGrpSpPr>
                  <a:grpSpLocks/>
                </p:cNvGrpSpPr>
                <p:nvPr/>
              </p:nvGrpSpPr>
              <p:grpSpPr bwMode="auto">
                <a:xfrm rot="2016033">
                  <a:off x="638205" y="2729734"/>
                  <a:ext cx="285209" cy="262945"/>
                  <a:chOff x="1448" y="1927"/>
                  <a:chExt cx="307" cy="283"/>
                </a:xfrm>
              </p:grpSpPr>
              <p:sp>
                <p:nvSpPr>
                  <p:cNvPr id="11" name="Freeform 41"/>
                  <p:cNvSpPr>
                    <a:spLocks/>
                  </p:cNvSpPr>
                  <p:nvPr/>
                </p:nvSpPr>
                <p:spPr bwMode="auto">
                  <a:xfrm rot="390851" flipH="1">
                    <a:off x="1495" y="2028"/>
                    <a:ext cx="182" cy="182"/>
                  </a:xfrm>
                  <a:custGeom>
                    <a:avLst/>
                    <a:gdLst>
                      <a:gd name="T0" fmla="*/ 0 w 227"/>
                      <a:gd name="T1" fmla="*/ 87 h 227"/>
                      <a:gd name="T2" fmla="*/ 146 w 227"/>
                      <a:gd name="T3" fmla="*/ 146 h 227"/>
                      <a:gd name="T4" fmla="*/ 87 w 227"/>
                      <a:gd name="T5" fmla="*/ 0 h 227"/>
                      <a:gd name="T6" fmla="*/ 0 w 227"/>
                      <a:gd name="T7" fmla="*/ 87 h 22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7"/>
                      <a:gd name="T13" fmla="*/ 0 h 227"/>
                      <a:gd name="T14" fmla="*/ 227 w 227"/>
                      <a:gd name="T15" fmla="*/ 227 h 22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7" h="227">
                        <a:moveTo>
                          <a:pt x="0" y="136"/>
                        </a:moveTo>
                        <a:lnTo>
                          <a:pt x="227" y="227"/>
                        </a:lnTo>
                        <a:lnTo>
                          <a:pt x="136" y="0"/>
                        </a:lnTo>
                        <a:lnTo>
                          <a:pt x="0" y="13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" name="Line 42"/>
                  <p:cNvSpPr>
                    <a:spLocks noChangeShapeType="1"/>
                  </p:cNvSpPr>
                  <p:nvPr/>
                </p:nvSpPr>
                <p:spPr bwMode="auto">
                  <a:xfrm rot="20690237" flipH="1">
                    <a:off x="1448" y="1927"/>
                    <a:ext cx="230" cy="249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" name="Line 43"/>
                  <p:cNvSpPr>
                    <a:spLocks noChangeShapeType="1"/>
                  </p:cNvSpPr>
                  <p:nvPr/>
                </p:nvSpPr>
                <p:spPr bwMode="auto">
                  <a:xfrm rot="20690237" flipH="1">
                    <a:off x="1484" y="2165"/>
                    <a:ext cx="27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" name="Oval 44"/>
                  <p:cNvSpPr>
                    <a:spLocks noChangeArrowheads="1"/>
                  </p:cNvSpPr>
                  <p:nvPr/>
                </p:nvSpPr>
                <p:spPr bwMode="auto">
                  <a:xfrm rot="-2097400">
                    <a:off x="1583" y="1990"/>
                    <a:ext cx="114" cy="167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 sz="2400">
                      <a:cs typeface="Arial" charset="0"/>
                    </a:endParaRPr>
                  </a:p>
                </p:txBody>
              </p:sp>
              <p:sp>
                <p:nvSpPr>
                  <p:cNvPr id="15" name="Oval 45"/>
                  <p:cNvSpPr>
                    <a:spLocks noChangeArrowheads="1"/>
                  </p:cNvSpPr>
                  <p:nvPr/>
                </p:nvSpPr>
                <p:spPr bwMode="auto">
                  <a:xfrm rot="-909763">
                    <a:off x="1622" y="2021"/>
                    <a:ext cx="72" cy="77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 sz="2400">
                      <a:cs typeface="Arial" charset="0"/>
                    </a:endParaRPr>
                  </a:p>
                </p:txBody>
              </p:sp>
            </p:grpSp>
          </p:grpSp>
        </p:grpSp>
        <p:cxnSp>
          <p:nvCxnSpPr>
            <p:cNvPr id="30" name="直線コネクタ 29"/>
            <p:cNvCxnSpPr/>
            <p:nvPr/>
          </p:nvCxnSpPr>
          <p:spPr>
            <a:xfrm rot="5400000">
              <a:off x="2142665" y="2129021"/>
              <a:ext cx="15228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テキスト ボックス 32"/>
          <p:cNvSpPr txBox="1"/>
          <p:nvPr/>
        </p:nvSpPr>
        <p:spPr>
          <a:xfrm>
            <a:off x="3807355" y="4429466"/>
            <a:ext cx="3023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Simulated bokeh ellipses</a:t>
            </a:r>
            <a:endParaRPr kumimoji="1" lang="ja-JP" altLang="en-US" sz="2000" dirty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716136" y="3725125"/>
            <a:ext cx="1140767" cy="0"/>
          </a:xfrm>
          <a:prstGeom prst="straightConnector1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716136" y="2905259"/>
            <a:ext cx="0" cy="1106651"/>
          </a:xfrm>
          <a:prstGeom prst="straightConnector1">
            <a:avLst/>
          </a:prstGeom>
          <a:ln w="12700">
            <a:solidFill>
              <a:srgbClr val="000000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図 33" descr="78c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2569" y="1268918"/>
            <a:ext cx="3864899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84609"/>
            <a:ext cx="7344816" cy="857250"/>
          </a:xfrm>
        </p:spPr>
        <p:txBody>
          <a:bodyPr/>
          <a:lstStyle/>
          <a:p>
            <a:r>
              <a:rPr kumimoji="1" lang="en-US" altLang="ja-JP" sz="3600" dirty="0" smtClean="0"/>
              <a:t>Myopia and presbyopia corrected by a progressive lens in design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4092002"/>
            <a:ext cx="1755571" cy="73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ja-JP" sz="3600" dirty="0" smtClean="0">
                <a:solidFill>
                  <a:schemeClr val="bg1">
                    <a:lumMod val="10000"/>
                  </a:schemeClr>
                </a:solidFill>
              </a:rPr>
              <a:t>340cm</a:t>
            </a:r>
            <a:endParaRPr lang="ja-JP" altLang="en-US" sz="3200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611560" y="1368164"/>
            <a:ext cx="2532177" cy="2917325"/>
            <a:chOff x="2254015" y="1393458"/>
            <a:chExt cx="1321770" cy="1522813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254015" y="1576005"/>
              <a:ext cx="1321770" cy="1142110"/>
              <a:chOff x="699746" y="2016135"/>
              <a:chExt cx="2000046" cy="1728192"/>
            </a:xfrm>
          </p:grpSpPr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 flipH="1">
                <a:off x="1262602" y="2016135"/>
                <a:ext cx="1437190" cy="1728192"/>
                <a:chOff x="205" y="1163"/>
                <a:chExt cx="1068" cy="1380"/>
              </a:xfrm>
            </p:grpSpPr>
            <p:sp>
              <p:nvSpPr>
                <p:cNvPr id="16" name="AutoShape 25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93" y="1318"/>
                  <a:ext cx="892" cy="1068"/>
                </a:xfrm>
                <a:custGeom>
                  <a:avLst/>
                  <a:gdLst>
                    <a:gd name="T0" fmla="*/ 1 w 21600"/>
                    <a:gd name="T1" fmla="*/ 1 h 21600"/>
                    <a:gd name="T2" fmla="*/ 1 w 21600"/>
                    <a:gd name="T3" fmla="*/ 3 h 21600"/>
                    <a:gd name="T4" fmla="*/ 0 w 21600"/>
                    <a:gd name="T5" fmla="*/ 1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158 w 21600"/>
                    <a:gd name="T13" fmla="*/ 5157 h 21600"/>
                    <a:gd name="T14" fmla="*/ 16442 w 21600"/>
                    <a:gd name="T15" fmla="*/ 1644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6732" y="21600"/>
                      </a:lnTo>
                      <a:lnTo>
                        <a:pt x="1486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" name="AutoShape 26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49" y="1319"/>
                  <a:ext cx="1380" cy="1068"/>
                </a:xfrm>
                <a:custGeom>
                  <a:avLst/>
                  <a:gdLst>
                    <a:gd name="T0" fmla="*/ 5 w 21600"/>
                    <a:gd name="T1" fmla="*/ 1 h 21600"/>
                    <a:gd name="T2" fmla="*/ 3 w 21600"/>
                    <a:gd name="T3" fmla="*/ 3 h 21600"/>
                    <a:gd name="T4" fmla="*/ 1 w 21600"/>
                    <a:gd name="T5" fmla="*/ 1 h 21600"/>
                    <a:gd name="T6" fmla="*/ 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337 w 21600"/>
                    <a:gd name="T13" fmla="*/ 5339 h 21600"/>
                    <a:gd name="T14" fmla="*/ 16263 w 21600"/>
                    <a:gd name="T15" fmla="*/ 1626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082" y="21600"/>
                      </a:lnTo>
                      <a:lnTo>
                        <a:pt x="145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240" y="1604"/>
                  <a:ext cx="0" cy="49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60" y="1616"/>
                  <a:ext cx="0" cy="47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209" y="1594"/>
                  <a:ext cx="0" cy="517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167" y="1572"/>
                  <a:ext cx="0" cy="56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112" y="1552"/>
                  <a:ext cx="0" cy="605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037" y="1522"/>
                  <a:ext cx="0" cy="66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940" y="1477"/>
                  <a:ext cx="0" cy="75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22" y="1428"/>
                  <a:ext cx="0" cy="852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663" y="1359"/>
                  <a:ext cx="0" cy="988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469" y="1274"/>
                  <a:ext cx="0" cy="1155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" name="AutoShape 37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522" y="1319"/>
                  <a:ext cx="433" cy="1068"/>
                </a:xfrm>
                <a:custGeom>
                  <a:avLst/>
                  <a:gdLst>
                    <a:gd name="T0" fmla="*/ 0 w 21600"/>
                    <a:gd name="T1" fmla="*/ 1 h 21600"/>
                    <a:gd name="T2" fmla="*/ 0 w 21600"/>
                    <a:gd name="T3" fmla="*/ 3 h 21600"/>
                    <a:gd name="T4" fmla="*/ 0 w 21600"/>
                    <a:gd name="T5" fmla="*/ 1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088 w 21600"/>
                    <a:gd name="T13" fmla="*/ 5076 h 21600"/>
                    <a:gd name="T14" fmla="*/ 16512 w 21600"/>
                    <a:gd name="T15" fmla="*/ 1652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6569" y="21600"/>
                      </a:lnTo>
                      <a:lnTo>
                        <a:pt x="1503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9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05" y="1856"/>
                  <a:ext cx="1068" cy="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8" name="グループ化 7"/>
              <p:cNvGrpSpPr/>
              <p:nvPr/>
            </p:nvGrpSpPr>
            <p:grpSpPr>
              <a:xfrm>
                <a:off x="699746" y="2684518"/>
                <a:ext cx="343862" cy="392909"/>
                <a:chOff x="638205" y="2626577"/>
                <a:chExt cx="478945" cy="547260"/>
              </a:xfrm>
            </p:grpSpPr>
            <p:sp>
              <p:nvSpPr>
                <p:cNvPr id="9" name="AutoShape 39"/>
                <p:cNvSpPr>
                  <a:spLocks noChangeArrowheads="1"/>
                </p:cNvSpPr>
                <p:nvPr/>
              </p:nvSpPr>
              <p:spPr bwMode="auto">
                <a:xfrm flipH="1">
                  <a:off x="979655" y="2626577"/>
                  <a:ext cx="137495" cy="547260"/>
                </a:xfrm>
                <a:prstGeom prst="moon">
                  <a:avLst>
                    <a:gd name="adj" fmla="val 80662"/>
                  </a:avLst>
                </a:prstGeom>
                <a:solidFill>
                  <a:srgbClr val="C0C0C0"/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2400">
                    <a:cs typeface="Arial" charset="0"/>
                  </a:endParaRPr>
                </a:p>
              </p:txBody>
            </p:sp>
            <p:grpSp>
              <p:nvGrpSpPr>
                <p:cNvPr id="10" name="Group 98"/>
                <p:cNvGrpSpPr>
                  <a:grpSpLocks/>
                </p:cNvGrpSpPr>
                <p:nvPr/>
              </p:nvGrpSpPr>
              <p:grpSpPr bwMode="auto">
                <a:xfrm rot="2016033">
                  <a:off x="638205" y="2729734"/>
                  <a:ext cx="285209" cy="262945"/>
                  <a:chOff x="1448" y="1927"/>
                  <a:chExt cx="307" cy="283"/>
                </a:xfrm>
              </p:grpSpPr>
              <p:sp>
                <p:nvSpPr>
                  <p:cNvPr id="11" name="Freeform 41"/>
                  <p:cNvSpPr>
                    <a:spLocks/>
                  </p:cNvSpPr>
                  <p:nvPr/>
                </p:nvSpPr>
                <p:spPr bwMode="auto">
                  <a:xfrm rot="390851" flipH="1">
                    <a:off x="1495" y="2028"/>
                    <a:ext cx="182" cy="182"/>
                  </a:xfrm>
                  <a:custGeom>
                    <a:avLst/>
                    <a:gdLst>
                      <a:gd name="T0" fmla="*/ 0 w 227"/>
                      <a:gd name="T1" fmla="*/ 87 h 227"/>
                      <a:gd name="T2" fmla="*/ 146 w 227"/>
                      <a:gd name="T3" fmla="*/ 146 h 227"/>
                      <a:gd name="T4" fmla="*/ 87 w 227"/>
                      <a:gd name="T5" fmla="*/ 0 h 227"/>
                      <a:gd name="T6" fmla="*/ 0 w 227"/>
                      <a:gd name="T7" fmla="*/ 87 h 22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7"/>
                      <a:gd name="T13" fmla="*/ 0 h 227"/>
                      <a:gd name="T14" fmla="*/ 227 w 227"/>
                      <a:gd name="T15" fmla="*/ 227 h 22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7" h="227">
                        <a:moveTo>
                          <a:pt x="0" y="136"/>
                        </a:moveTo>
                        <a:lnTo>
                          <a:pt x="227" y="227"/>
                        </a:lnTo>
                        <a:lnTo>
                          <a:pt x="136" y="0"/>
                        </a:lnTo>
                        <a:lnTo>
                          <a:pt x="0" y="13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" name="Line 42"/>
                  <p:cNvSpPr>
                    <a:spLocks noChangeShapeType="1"/>
                  </p:cNvSpPr>
                  <p:nvPr/>
                </p:nvSpPr>
                <p:spPr bwMode="auto">
                  <a:xfrm rot="20690237" flipH="1">
                    <a:off x="1448" y="1927"/>
                    <a:ext cx="230" cy="249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" name="Line 43"/>
                  <p:cNvSpPr>
                    <a:spLocks noChangeShapeType="1"/>
                  </p:cNvSpPr>
                  <p:nvPr/>
                </p:nvSpPr>
                <p:spPr bwMode="auto">
                  <a:xfrm rot="20690237" flipH="1">
                    <a:off x="1484" y="2165"/>
                    <a:ext cx="27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" name="Oval 44"/>
                  <p:cNvSpPr>
                    <a:spLocks noChangeArrowheads="1"/>
                  </p:cNvSpPr>
                  <p:nvPr/>
                </p:nvSpPr>
                <p:spPr bwMode="auto">
                  <a:xfrm rot="-2097400">
                    <a:off x="1583" y="1990"/>
                    <a:ext cx="114" cy="167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 sz="2400">
                      <a:cs typeface="Arial" charset="0"/>
                    </a:endParaRPr>
                  </a:p>
                </p:txBody>
              </p:sp>
              <p:sp>
                <p:nvSpPr>
                  <p:cNvPr id="15" name="Oval 45"/>
                  <p:cNvSpPr>
                    <a:spLocks noChangeArrowheads="1"/>
                  </p:cNvSpPr>
                  <p:nvPr/>
                </p:nvSpPr>
                <p:spPr bwMode="auto">
                  <a:xfrm rot="-909763">
                    <a:off x="1622" y="2021"/>
                    <a:ext cx="72" cy="77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 sz="2400">
                      <a:cs typeface="Arial" charset="0"/>
                    </a:endParaRPr>
                  </a:p>
                </p:txBody>
              </p:sp>
            </p:grpSp>
          </p:grpSp>
        </p:grpSp>
        <p:cxnSp>
          <p:nvCxnSpPr>
            <p:cNvPr id="30" name="直線コネクタ 29"/>
            <p:cNvCxnSpPr/>
            <p:nvPr/>
          </p:nvCxnSpPr>
          <p:spPr>
            <a:xfrm rot="5400000">
              <a:off x="2636514" y="2154865"/>
              <a:ext cx="15228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テキスト ボックス 32"/>
          <p:cNvSpPr txBox="1"/>
          <p:nvPr/>
        </p:nvSpPr>
        <p:spPr>
          <a:xfrm>
            <a:off x="3807355" y="4429466"/>
            <a:ext cx="3023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Simulated bokeh ellipses</a:t>
            </a:r>
            <a:endParaRPr kumimoji="1" lang="ja-JP" altLang="en-US" sz="2000" dirty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706679" y="3901116"/>
            <a:ext cx="2096314" cy="4756"/>
          </a:xfrm>
          <a:prstGeom prst="straightConnector1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716136" y="2905259"/>
            <a:ext cx="0" cy="1106651"/>
          </a:xfrm>
          <a:prstGeom prst="straightConnector1">
            <a:avLst/>
          </a:prstGeom>
          <a:ln w="12700">
            <a:solidFill>
              <a:srgbClr val="000000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図 35" descr="340c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7195" y="1275606"/>
            <a:ext cx="3878505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784976" cy="857250"/>
          </a:xfrm>
        </p:spPr>
        <p:txBody>
          <a:bodyPr/>
          <a:lstStyle/>
          <a:p>
            <a:r>
              <a:rPr kumimoji="1" lang="en-US" altLang="ja-JP" sz="4000" dirty="0" smtClean="0"/>
              <a:t>Rendering of Progressive Lens View</a:t>
            </a:r>
            <a:endParaRPr kumimoji="1" lang="ja-JP" altLang="en-US" sz="4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380310" y="3760175"/>
            <a:ext cx="1434988" cy="69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409575" defTabSz="8207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820738" defTabSz="8207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230313" defTabSz="8207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41475" defTabSz="8207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hangingPunct="0"/>
            <a:r>
              <a:rPr kumimoji="0" lang="en-US" altLang="ja-JP" sz="2000" b="0" dirty="0">
                <a:latin typeface="+mn-lt"/>
              </a:rPr>
              <a:t>Naked eye reference</a:t>
            </a:r>
          </a:p>
        </p:txBody>
      </p:sp>
      <p:pic>
        <p:nvPicPr>
          <p:cNvPr id="5" name="Picture 11" descr="ProgressiveNoLensF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94497"/>
            <a:ext cx="1434985" cy="10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Progress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2" y="1377737"/>
            <a:ext cx="4176886" cy="334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ProgressiveF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7" y="1275606"/>
            <a:ext cx="1434985" cy="10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ProgressiveNe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11" y="2470023"/>
            <a:ext cx="1245236" cy="1031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ProgressiveNoLensNe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186" y="2475940"/>
            <a:ext cx="1245236" cy="1031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634831" y="3741284"/>
            <a:ext cx="1611196" cy="69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409575" defTabSz="8207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820738" defTabSz="8207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230313" defTabSz="8207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41475" defTabSz="8207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hangingPunct="0"/>
            <a:r>
              <a:rPr kumimoji="0" lang="en-US" altLang="ja-JP" sz="2000" b="0" dirty="0">
                <a:latin typeface="+mn-lt"/>
              </a:rPr>
              <a:t>Progressive lens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V="1">
            <a:off x="2357120" y="1275606"/>
            <a:ext cx="3365816" cy="11932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2621280" y="2306495"/>
            <a:ext cx="4536642" cy="3249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V="1">
            <a:off x="2692400" y="3535680"/>
            <a:ext cx="4370647" cy="1828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2448560" y="2468880"/>
            <a:ext cx="3369251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59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04775"/>
            <a:ext cx="7920880" cy="857250"/>
          </a:xfrm>
        </p:spPr>
        <p:txBody>
          <a:bodyPr/>
          <a:lstStyle/>
          <a:p>
            <a:r>
              <a:rPr lang="en-US" altLang="ja-JP" sz="3600" dirty="0" smtClean="0"/>
              <a:t>Near Real-Time Bokeh Rendering with Vertex Displacement 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Use of </a:t>
            </a:r>
            <a:r>
              <a:rPr lang="en-US" altLang="ja-JP" sz="2800" dirty="0"/>
              <a:t>precomputed bokeh distribution in the view volume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Vertex </a:t>
            </a:r>
            <a:r>
              <a:rPr kumimoji="1" lang="en-US" altLang="ja-JP" sz="2800" dirty="0" err="1" smtClean="0"/>
              <a:t>shader</a:t>
            </a:r>
            <a:r>
              <a:rPr kumimoji="1" lang="en-US" altLang="ja-JP" sz="2800" dirty="0" smtClean="0"/>
              <a:t> Implementation</a:t>
            </a:r>
          </a:p>
          <a:p>
            <a:pPr lvl="1"/>
            <a:r>
              <a:rPr kumimoji="1" lang="en-US" altLang="ja-JP" sz="2400" dirty="0" smtClean="0"/>
              <a:t>Displaces vertex within the bokeh ellipse at the point</a:t>
            </a:r>
          </a:p>
          <a:p>
            <a:r>
              <a:rPr lang="en-US" altLang="ja-JP" sz="2800" dirty="0" smtClean="0"/>
              <a:t>Blend images with sampled displacements</a:t>
            </a:r>
          </a:p>
          <a:p>
            <a:r>
              <a:rPr kumimoji="1" lang="en-US" altLang="ja-JP" sz="2800" dirty="0" smtClean="0"/>
              <a:t>Pixel </a:t>
            </a:r>
            <a:r>
              <a:rPr kumimoji="1" lang="en-US" altLang="ja-JP" sz="2800" dirty="0" err="1" smtClean="0"/>
              <a:t>shader</a:t>
            </a:r>
            <a:r>
              <a:rPr kumimoji="1" lang="en-US" altLang="ja-JP" sz="2800" dirty="0" smtClean="0"/>
              <a:t> implementation may be possible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206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/>
                </a:solidFill>
              </a:rPr>
              <a:t>Conclusion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8098159" cy="1125140"/>
          </a:xfrm>
        </p:spPr>
        <p:txBody>
          <a:bodyPr/>
          <a:lstStyle/>
          <a:p>
            <a:r>
              <a:rPr lang="en-US" altLang="ja-JP" sz="1600" dirty="0">
                <a:solidFill>
                  <a:schemeClr val="accent6"/>
                </a:solidFill>
                <a:ea typeface="ＭＳ Ｐゴシック" charset="-128"/>
              </a:rPr>
              <a:t>Real-time Rendering of Physically Based Optical Effects in Theory and </a:t>
            </a:r>
            <a:r>
              <a:rPr lang="en-US" altLang="ja-JP" sz="1600" dirty="0" smtClean="0">
                <a:solidFill>
                  <a:schemeClr val="accent6"/>
                </a:solidFill>
                <a:ea typeface="ＭＳ Ｐゴシック" charset="-128"/>
              </a:rPr>
              <a:t>Practice</a:t>
            </a:r>
          </a:p>
          <a:p>
            <a:pPr lvl="0"/>
            <a:r>
              <a:rPr lang="en-US" altLang="ja-JP" sz="2700" b="1" dirty="0">
                <a:solidFill>
                  <a:srgbClr val="380E2C"/>
                </a:solidFill>
                <a:ea typeface="ＭＳ Ｐゴシック" charset="-128"/>
              </a:rPr>
              <a:t>Wavefront Tracing for Precise Bokeh Evaluation</a:t>
            </a:r>
            <a:endParaRPr lang="ja-JP" altLang="en-US" sz="2700" b="1" dirty="0">
              <a:solidFill>
                <a:srgbClr val="380E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5587" y="206375"/>
            <a:ext cx="8872826" cy="857250"/>
          </a:xfrm>
        </p:spPr>
        <p:txBody>
          <a:bodyPr/>
          <a:lstStyle/>
          <a:p>
            <a:r>
              <a:rPr kumimoji="1" lang="en-US" altLang="ja-JP" sz="4800" dirty="0" smtClean="0"/>
              <a:t>Conclusion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00150"/>
            <a:ext cx="8551213" cy="3394075"/>
          </a:xfrm>
        </p:spPr>
        <p:txBody>
          <a:bodyPr/>
          <a:lstStyle/>
          <a:p>
            <a:r>
              <a:rPr kumimoji="1" lang="en-US" altLang="ja-JP" sz="2800" dirty="0" smtClean="0"/>
              <a:t>Wavefront tracing is a powerful tool to analyze spread of light precisely</a:t>
            </a:r>
          </a:p>
          <a:p>
            <a:r>
              <a:rPr lang="en-US" altLang="ja-JP" sz="2800" dirty="0" err="1" smtClean="0"/>
              <a:t>Conoid</a:t>
            </a:r>
            <a:r>
              <a:rPr lang="en-US" altLang="ja-JP" sz="2800" dirty="0" smtClean="0"/>
              <a:t> tracing evaluates the bokeh sizes derived from a circular aperture</a:t>
            </a:r>
          </a:p>
          <a:p>
            <a:pPr lvl="1"/>
            <a:r>
              <a:rPr kumimoji="1" lang="en-US" altLang="ja-JP" sz="2400" dirty="0" smtClean="0"/>
              <a:t>Applied to eyeglass lens design verification</a:t>
            </a:r>
          </a:p>
          <a:p>
            <a:pPr lvl="1"/>
            <a:r>
              <a:rPr lang="en-US" altLang="ja-JP" sz="2400" dirty="0" smtClean="0"/>
              <a:t>Not yet used in the game or content community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68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Gullstrand, A</a:t>
            </a:r>
            <a:r>
              <a:rPr lang="de-DE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., VON </a:t>
            </a:r>
            <a:r>
              <a:rPr lang="de-DE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Helmholtz, V. H. 1909. </a:t>
            </a:r>
            <a:r>
              <a:rPr lang="de-DE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Handbuch </a:t>
            </a:r>
            <a:r>
              <a:rPr lang="de-DE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der</a:t>
            </a:r>
            <a:r>
              <a:rPr lang="ja-JP" altLang="en-US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Physiologischen Optik. p</a:t>
            </a:r>
            <a:r>
              <a:rPr lang="de-DE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. 335</a:t>
            </a:r>
            <a:r>
              <a:rPr lang="de-DE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ja-JP" sz="1400" dirty="0" err="1" smtClean="0">
                <a:latin typeface="Century" panose="02040604050505020304" pitchFamily="18" charset="0"/>
                <a:cs typeface="Times New Roman" panose="02020603050405020304" pitchFamily="18" charset="0"/>
              </a:rPr>
              <a:t>Kneisly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J. A.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1964. 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Local curvature of </a:t>
            </a:r>
            <a:r>
              <a:rPr lang="en-US" altLang="ja-JP" sz="1400" dirty="0" err="1">
                <a:latin typeface="Century" panose="02040604050505020304" pitchFamily="18" charset="0"/>
                <a:cs typeface="Times New Roman" panose="02020603050405020304" pitchFamily="18" charset="0"/>
              </a:rPr>
              <a:t>wavefronts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an</a:t>
            </a:r>
            <a:r>
              <a:rPr lang="ja-JP" altLang="en-US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optical 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system. Journal of the Optical Society of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America, 54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2, 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229–235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ja-JP" sz="1400" dirty="0" err="1" smtClean="0">
                <a:latin typeface="Century" panose="02040604050505020304" pitchFamily="18" charset="0"/>
                <a:cs typeface="Times New Roman" panose="02020603050405020304" pitchFamily="18" charset="0"/>
              </a:rPr>
              <a:t>Stavroudis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. N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. 1972. 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The Optics of Rays, </a:t>
            </a:r>
            <a:r>
              <a:rPr lang="en-US" altLang="ja-JP" sz="1400" dirty="0" err="1" smtClean="0">
                <a:latin typeface="Century" panose="02040604050505020304" pitchFamily="18" charset="0"/>
                <a:cs typeface="Times New Roman" panose="02020603050405020304" pitchFamily="18" charset="0"/>
              </a:rPr>
              <a:t>Wavefronts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Caustics. Academic Press, New York and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London.</a:t>
            </a:r>
          </a:p>
          <a:p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Mitchell, D., </a:t>
            </a:r>
            <a:r>
              <a:rPr lang="en-US" altLang="ja-JP" sz="1400" dirty="0" err="1" smtClean="0">
                <a:latin typeface="Century" panose="02040604050505020304" pitchFamily="18" charset="0"/>
                <a:cs typeface="Times New Roman" panose="02020603050405020304" pitchFamily="18" charset="0"/>
              </a:rPr>
              <a:t>Hanrahan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, P. 1992. Illumination from Curved Reflectors. Proc. SIGGRAPH’92, 283–291.</a:t>
            </a:r>
          </a:p>
          <a:p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Loos, 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J., </a:t>
            </a:r>
            <a:r>
              <a:rPr lang="en-US" altLang="ja-JP" sz="1400" dirty="0" err="1" smtClean="0">
                <a:latin typeface="Century" panose="02040604050505020304" pitchFamily="18" charset="0"/>
                <a:cs typeface="Times New Roman" panose="02020603050405020304" pitchFamily="18" charset="0"/>
              </a:rPr>
              <a:t>Slusallek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P.,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Seidel, 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H.-P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. 1998. 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Using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wavefront tracing 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for the visualization and optimization of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progressive lenses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. Computer Graphics Forum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3 (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Proc. </a:t>
            </a:r>
            <a:r>
              <a:rPr lang="en-US" altLang="ja-JP" sz="1400" dirty="0" err="1">
                <a:latin typeface="Century" panose="02040604050505020304" pitchFamily="18" charset="0"/>
                <a:cs typeface="Times New Roman" panose="02020603050405020304" pitchFamily="18" charset="0"/>
              </a:rPr>
              <a:t>Eurographics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 1998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), 255–263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ja-JP" sz="1400" dirty="0" err="1" smtClean="0">
                <a:latin typeface="Century" panose="02040604050505020304" pitchFamily="18" charset="0"/>
                <a:cs typeface="Times New Roman" panose="02020603050405020304" pitchFamily="18" charset="0"/>
              </a:rPr>
              <a:t>Kakimoto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M., </a:t>
            </a:r>
            <a:r>
              <a:rPr lang="en-US" altLang="ja-JP" sz="1400" dirty="0" err="1" smtClean="0">
                <a:latin typeface="Century" panose="02040604050505020304" pitchFamily="18" charset="0"/>
                <a:cs typeface="Times New Roman" panose="02020603050405020304" pitchFamily="18" charset="0"/>
              </a:rPr>
              <a:t>Tatsukawa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T.,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Mukai, Y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ja-JP" sz="1400" dirty="0" err="1" smtClean="0">
                <a:latin typeface="Century" panose="02040604050505020304" pitchFamily="18" charset="0"/>
                <a:cs typeface="Times New Roman" panose="02020603050405020304" pitchFamily="18" charset="0"/>
              </a:rPr>
              <a:t>Nishita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, T. 2007. Interactive 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simulation of the human eye depth of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field and 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its correction by spectacle lenses. Computer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Graphics Forum 26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, 3 (Proc. </a:t>
            </a:r>
            <a:r>
              <a:rPr lang="en-US" altLang="ja-JP" sz="1400" dirty="0" err="1">
                <a:latin typeface="Century" panose="02040604050505020304" pitchFamily="18" charset="0"/>
                <a:cs typeface="Times New Roman" panose="02020603050405020304" pitchFamily="18" charset="0"/>
              </a:rPr>
              <a:t>Eurographics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 2007)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, 627–636.</a:t>
            </a:r>
          </a:p>
          <a:p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Kakimoto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M., </a:t>
            </a:r>
            <a:r>
              <a:rPr lang="en-US" altLang="ja-JP" sz="1400" dirty="0" err="1" smtClean="0">
                <a:latin typeface="Century" panose="02040604050505020304" pitchFamily="18" charset="0"/>
                <a:cs typeface="Times New Roman" panose="02020603050405020304" pitchFamily="18" charset="0"/>
              </a:rPr>
              <a:t>Tatsukawa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T., T., </a:t>
            </a:r>
            <a:r>
              <a:rPr lang="en-US" altLang="ja-JP" sz="1400" dirty="0" err="1" smtClean="0">
                <a:latin typeface="Century" panose="02040604050505020304" pitchFamily="18" charset="0"/>
                <a:cs typeface="Times New Roman" panose="02020603050405020304" pitchFamily="18" charset="0"/>
              </a:rPr>
              <a:t>Nishita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T. 2010. An 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Eyeglass Simulator Using </a:t>
            </a:r>
            <a:r>
              <a:rPr lang="en-US" altLang="ja-JP" sz="1400" dirty="0" err="1">
                <a:latin typeface="Century" panose="02040604050505020304" pitchFamily="18" charset="0"/>
                <a:cs typeface="Times New Roman" panose="02020603050405020304" pitchFamily="18" charset="0"/>
              </a:rPr>
              <a:t>Conoid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Tracing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Computer Graphics Forum, </a:t>
            </a:r>
            <a:r>
              <a:rPr lang="en-US" altLang="ja-JP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29, 8, 2427-2437.</a:t>
            </a:r>
            <a:endParaRPr kumimoji="1" lang="ja-JP" altLang="en-US" sz="1400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/>
          <a:lstStyle/>
          <a:p>
            <a:r>
              <a:rPr lang="en-US" altLang="ja-JP" sz="2800" dirty="0"/>
              <a:t>Wavefront Tracing for Precise Bokeh </a:t>
            </a:r>
            <a:r>
              <a:rPr lang="en-US" altLang="ja-JP" sz="2800" dirty="0" smtClean="0"/>
              <a:t>Evaluation</a:t>
            </a:r>
            <a:br>
              <a:rPr lang="en-US" altLang="ja-JP" sz="2800" dirty="0" smtClean="0"/>
            </a:br>
            <a:r>
              <a:rPr lang="en-US" altLang="ja-JP" sz="4000" dirty="0" smtClean="0"/>
              <a:t>Table </a:t>
            </a:r>
            <a:r>
              <a:rPr lang="en-US" altLang="ja-JP" sz="4000" dirty="0"/>
              <a:t>of Contents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Introduction</a:t>
            </a:r>
          </a:p>
          <a:p>
            <a:r>
              <a:rPr lang="en-US" altLang="ja-JP" dirty="0" smtClean="0"/>
              <a:t>Brief overview of wavefront tracing</a:t>
            </a:r>
          </a:p>
          <a:p>
            <a:r>
              <a:rPr lang="en-US" altLang="ja-JP" dirty="0" smtClean="0"/>
              <a:t>Examples from eyeglass lens simulation</a:t>
            </a:r>
            <a:endParaRPr lang="en-US" altLang="ja-JP" dirty="0"/>
          </a:p>
          <a:p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/>
                </a:solidFill>
              </a:rPr>
              <a:t>Introduction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8098159" cy="1125140"/>
          </a:xfrm>
        </p:spPr>
        <p:txBody>
          <a:bodyPr/>
          <a:lstStyle/>
          <a:p>
            <a:r>
              <a:rPr lang="en-US" altLang="ja-JP" sz="1600" dirty="0">
                <a:solidFill>
                  <a:schemeClr val="accent6"/>
                </a:solidFill>
                <a:ea typeface="ＭＳ Ｐゴシック" charset="-128"/>
              </a:rPr>
              <a:t>Real-time Rendering of Physically Based Optical Effects in Theory and </a:t>
            </a:r>
            <a:r>
              <a:rPr lang="en-US" altLang="ja-JP" sz="1600" dirty="0" smtClean="0">
                <a:solidFill>
                  <a:schemeClr val="accent6"/>
                </a:solidFill>
                <a:ea typeface="ＭＳ Ｐゴシック" charset="-128"/>
              </a:rPr>
              <a:t>Practice</a:t>
            </a:r>
          </a:p>
          <a:p>
            <a:pPr lvl="0"/>
            <a:r>
              <a:rPr lang="en-US" altLang="ja-JP" sz="2700" b="1" dirty="0">
                <a:solidFill>
                  <a:srgbClr val="380E2C"/>
                </a:solidFill>
                <a:ea typeface="ＭＳ Ｐゴシック" charset="-128"/>
              </a:rPr>
              <a:t>Wavefront Tracing for Precise Bokeh Evaluation</a:t>
            </a:r>
            <a:endParaRPr lang="ja-JP" altLang="en-US" sz="2700" b="1" dirty="0">
              <a:solidFill>
                <a:srgbClr val="380E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06375"/>
            <a:ext cx="8496944" cy="857250"/>
          </a:xfrm>
        </p:spPr>
        <p:txBody>
          <a:bodyPr/>
          <a:lstStyle/>
          <a:p>
            <a:r>
              <a:rPr kumimoji="1" lang="en-US" altLang="ja-JP" sz="4000" dirty="0" smtClean="0"/>
              <a:t>Applications of Wavefront Tracing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2"/>
            <a:ext cx="8363272" cy="360384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ja-JP" dirty="0" smtClean="0"/>
              <a:t>Caustics </a:t>
            </a:r>
            <a:r>
              <a:rPr lang="en-US" altLang="ja-JP" sz="2400" dirty="0"/>
              <a:t>[</a:t>
            </a:r>
            <a:r>
              <a:rPr lang="en-US" altLang="ja-JP" sz="2400" dirty="0" err="1"/>
              <a:t>Stavroudis</a:t>
            </a:r>
            <a:r>
              <a:rPr lang="en-US" altLang="ja-JP" sz="2400" dirty="0"/>
              <a:t> 1972</a:t>
            </a:r>
            <a:r>
              <a:rPr lang="en-US" altLang="ja-JP" sz="2400" dirty="0" smtClean="0"/>
              <a:t>] [Mitchell 1992]</a:t>
            </a:r>
            <a:endParaRPr lang="en-US" altLang="ja-JP" sz="2400" dirty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Rendering with bokeh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Accurate evaluation of bokeh size</a:t>
            </a:r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Can take human visual acuity into account</a:t>
            </a:r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Utilized in engineering fields </a:t>
            </a:r>
            <a:br>
              <a:rPr lang="en-US" altLang="ja-JP" dirty="0" smtClean="0"/>
            </a:br>
            <a:r>
              <a:rPr lang="en-US" altLang="ja-JP" dirty="0" smtClean="0"/>
              <a:t>(eyeglass lens design, ophthalmology)</a:t>
            </a:r>
          </a:p>
          <a:p>
            <a:pPr>
              <a:lnSpc>
                <a:spcPct val="120000"/>
              </a:lnSpc>
            </a:pP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73709" y="0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Kneisly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1968]</a:t>
            </a:r>
            <a:endParaRPr kumimoji="1" lang="ja-JP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1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06375"/>
            <a:ext cx="8928992" cy="85725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Basic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Premises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147248" cy="3603847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An option for ray tracing</a:t>
            </a:r>
          </a:p>
          <a:p>
            <a:pPr lvl="1"/>
            <a:r>
              <a:rPr lang="en-US" altLang="ja-JP" dirty="0" smtClean="0"/>
              <a:t>Rays are given input</a:t>
            </a:r>
          </a:p>
          <a:p>
            <a:r>
              <a:rPr lang="en-US" altLang="ja-JP" dirty="0" smtClean="0"/>
              <a:t>Pay attention to a point on the wave front</a:t>
            </a:r>
          </a:p>
          <a:p>
            <a:pPr lvl="1"/>
            <a:r>
              <a:rPr lang="en-US" altLang="ja-JP" dirty="0" smtClean="0"/>
              <a:t>The cross point of the ray and the wave front</a:t>
            </a:r>
          </a:p>
          <a:p>
            <a:r>
              <a:rPr lang="en-US" altLang="ja-JP" dirty="0" smtClean="0"/>
              <a:t>Note that wavefront tracing is a geometric optics technique, not a wave optics method</a:t>
            </a:r>
          </a:p>
        </p:txBody>
      </p:sp>
    </p:spTree>
    <p:extLst>
      <p:ext uri="{BB962C8B-B14F-4D97-AF65-F5344CB8AC3E}">
        <p14:creationId xmlns:p14="http://schemas.microsoft.com/office/powerpoint/2010/main" val="11132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06375"/>
            <a:ext cx="8928992" cy="85725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Input / Output for Each Trace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147248" cy="3459831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Input:</a:t>
            </a:r>
          </a:p>
          <a:p>
            <a:pPr lvl="1"/>
            <a:r>
              <a:rPr lang="en-US" altLang="ja-JP" dirty="0" smtClean="0"/>
              <a:t>A series of rays (from screen to an object surface point)</a:t>
            </a:r>
          </a:p>
          <a:p>
            <a:pPr lvl="1"/>
            <a:r>
              <a:rPr lang="en-US" altLang="ja-JP" dirty="0" smtClean="0"/>
              <a:t>Wave source point (either end point of the rays)</a:t>
            </a:r>
          </a:p>
          <a:p>
            <a:pPr lvl="1"/>
            <a:r>
              <a:rPr lang="en-US" altLang="ja-JP" dirty="0" smtClean="0"/>
              <a:t>Refractive indices or power of the media on the way (eyeglass lens, eye lens)</a:t>
            </a:r>
          </a:p>
          <a:p>
            <a:pPr lvl="1"/>
            <a:r>
              <a:rPr lang="en-US" altLang="ja-JP" dirty="0" smtClean="0"/>
              <a:t>Aperture (Pupil) diameter</a:t>
            </a:r>
          </a:p>
          <a:p>
            <a:r>
              <a:rPr lang="en-US" altLang="ja-JP" dirty="0" smtClean="0"/>
              <a:t>Output:</a:t>
            </a:r>
          </a:p>
          <a:p>
            <a:pPr lvl="1"/>
            <a:r>
              <a:rPr lang="en-US" altLang="ja-JP" dirty="0" smtClean="0"/>
              <a:t>Wave front curvatures</a:t>
            </a:r>
          </a:p>
          <a:p>
            <a:pPr lvl="1"/>
            <a:r>
              <a:rPr lang="en-US" altLang="ja-JP" dirty="0" smtClean="0"/>
              <a:t>Extent of the light beam at any point of the ray</a:t>
            </a:r>
          </a:p>
        </p:txBody>
      </p:sp>
    </p:spTree>
    <p:extLst>
      <p:ext uri="{BB962C8B-B14F-4D97-AF65-F5344CB8AC3E}">
        <p14:creationId xmlns:p14="http://schemas.microsoft.com/office/powerpoint/2010/main" val="4342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/>
                </a:solidFill>
              </a:rPr>
              <a:t>Brief overview of wavefront tracing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8098159" cy="1125140"/>
          </a:xfrm>
        </p:spPr>
        <p:txBody>
          <a:bodyPr/>
          <a:lstStyle/>
          <a:p>
            <a:r>
              <a:rPr lang="en-US" altLang="ja-JP" sz="1600" dirty="0">
                <a:solidFill>
                  <a:schemeClr val="accent6"/>
                </a:solidFill>
                <a:ea typeface="ＭＳ Ｐゴシック" charset="-128"/>
              </a:rPr>
              <a:t>Real-time Rendering of Physically Based Optical Effects in Theory and </a:t>
            </a:r>
            <a:r>
              <a:rPr lang="en-US" altLang="ja-JP" sz="1600" dirty="0" smtClean="0">
                <a:solidFill>
                  <a:schemeClr val="accent6"/>
                </a:solidFill>
                <a:ea typeface="ＭＳ Ｐゴシック" charset="-128"/>
              </a:rPr>
              <a:t>Practice</a:t>
            </a:r>
          </a:p>
          <a:p>
            <a:pPr lvl="0"/>
            <a:r>
              <a:rPr lang="en-US" altLang="ja-JP" sz="2700" b="1" dirty="0">
                <a:solidFill>
                  <a:srgbClr val="380E2C"/>
                </a:solidFill>
                <a:ea typeface="ＭＳ Ｐゴシック" charset="-128"/>
              </a:rPr>
              <a:t>Wavefront Tracing for Precise Bokeh Evaluation</a:t>
            </a:r>
            <a:endParaRPr lang="ja-JP" altLang="en-US" sz="2700" b="1" dirty="0">
              <a:solidFill>
                <a:srgbClr val="380E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790" y="206375"/>
            <a:ext cx="8624420" cy="85725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Wavefront Tracing from an Object Point</a:t>
            </a:r>
            <a:endParaRPr kumimoji="1" lang="ja-JP" altLang="en-US" sz="3600" dirty="0"/>
          </a:p>
        </p:txBody>
      </p:sp>
      <p:sp>
        <p:nvSpPr>
          <p:cNvPr id="83" name="コンテンツ プレースホルダー 82"/>
          <p:cNvSpPr>
            <a:spLocks noGrp="1"/>
          </p:cNvSpPr>
          <p:nvPr>
            <p:ph idx="1"/>
          </p:nvPr>
        </p:nvSpPr>
        <p:spPr>
          <a:xfrm>
            <a:off x="457200" y="1200150"/>
            <a:ext cx="8568206" cy="3394075"/>
          </a:xfrm>
        </p:spPr>
        <p:txBody>
          <a:bodyPr/>
          <a:lstStyle/>
          <a:p>
            <a:r>
              <a:rPr kumimoji="1" lang="en-US" altLang="ja-JP" sz="2800" dirty="0" smtClean="0"/>
              <a:t>Evaluates bokeh while back tracing from arbitrary object points </a:t>
            </a:r>
            <a:r>
              <a:rPr kumimoji="1" lang="en-US" altLang="ja-JP" sz="2400" dirty="0" smtClean="0"/>
              <a:t>[Loos 1998] [Kakimoto 2007]</a:t>
            </a:r>
            <a:endParaRPr kumimoji="1" lang="ja-JP" altLang="en-US" sz="2400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16200000" flipH="1">
            <a:off x="1189708" y="2377370"/>
            <a:ext cx="2220102" cy="1936237"/>
          </a:xfrm>
          <a:custGeom>
            <a:avLst/>
            <a:gdLst>
              <a:gd name="G0" fmla="+- 7082 0 0"/>
              <a:gd name="G1" fmla="+- 21600 0 7082"/>
              <a:gd name="G2" fmla="*/ 7082 1 2"/>
              <a:gd name="G3" fmla="+- 21600 0 G2"/>
              <a:gd name="G4" fmla="+/ 7082 21600 2"/>
              <a:gd name="G5" fmla="+/ G1 0 2"/>
              <a:gd name="G6" fmla="*/ 21600 21600 7082"/>
              <a:gd name="G7" fmla="*/ G6 1 2"/>
              <a:gd name="G8" fmla="+- 21600 0 G7"/>
              <a:gd name="G9" fmla="*/ 21600 1 2"/>
              <a:gd name="G10" fmla="+- 7082 0 G9"/>
              <a:gd name="G11" fmla="?: G10 G8 0"/>
              <a:gd name="G12" fmla="?: G10 G7 21600"/>
              <a:gd name="T0" fmla="*/ 18059 w 21600"/>
              <a:gd name="T1" fmla="*/ 10800 h 21600"/>
              <a:gd name="T2" fmla="*/ 10800 w 21600"/>
              <a:gd name="T3" fmla="*/ 21600 h 21600"/>
              <a:gd name="T4" fmla="*/ 3541 w 21600"/>
              <a:gd name="T5" fmla="*/ 10800 h 21600"/>
              <a:gd name="T6" fmla="*/ 10800 w 21600"/>
              <a:gd name="T7" fmla="*/ 0 h 21600"/>
              <a:gd name="T8" fmla="*/ 5341 w 21600"/>
              <a:gd name="T9" fmla="*/ 5341 h 21600"/>
              <a:gd name="T10" fmla="*/ 16259 w 21600"/>
              <a:gd name="T11" fmla="*/ 1625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82" y="21600"/>
                </a:lnTo>
                <a:lnTo>
                  <a:pt x="14518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400"/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634795" y="2992825"/>
            <a:ext cx="183459" cy="730118"/>
          </a:xfrm>
          <a:prstGeom prst="moon">
            <a:avLst>
              <a:gd name="adj" fmla="val 80662"/>
            </a:avLst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400"/>
          </a:p>
        </p:txBody>
      </p:sp>
      <p:grpSp>
        <p:nvGrpSpPr>
          <p:cNvPr id="21" name="Group 126"/>
          <p:cNvGrpSpPr>
            <a:grpSpLocks/>
          </p:cNvGrpSpPr>
          <p:nvPr/>
        </p:nvGrpSpPr>
        <p:grpSpPr bwMode="auto">
          <a:xfrm rot="21209149">
            <a:off x="4090964" y="3246941"/>
            <a:ext cx="395429" cy="347085"/>
            <a:chOff x="2592" y="3084"/>
            <a:chExt cx="319" cy="280"/>
          </a:xfrm>
        </p:grpSpPr>
        <p:sp>
          <p:nvSpPr>
            <p:cNvPr id="22" name="Freeform 125"/>
            <p:cNvSpPr>
              <a:spLocks/>
            </p:cNvSpPr>
            <p:nvPr/>
          </p:nvSpPr>
          <p:spPr bwMode="auto">
            <a:xfrm>
              <a:off x="2675" y="3182"/>
              <a:ext cx="182" cy="182"/>
            </a:xfrm>
            <a:custGeom>
              <a:avLst/>
              <a:gdLst>
                <a:gd name="T0" fmla="*/ 0 w 227"/>
                <a:gd name="T1" fmla="*/ 136 h 227"/>
                <a:gd name="T2" fmla="*/ 227 w 227"/>
                <a:gd name="T3" fmla="*/ 227 h 227"/>
                <a:gd name="T4" fmla="*/ 136 w 227"/>
                <a:gd name="T5" fmla="*/ 0 h 227"/>
                <a:gd name="T6" fmla="*/ 0 w 227"/>
                <a:gd name="T7" fmla="*/ 13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227">
                  <a:moveTo>
                    <a:pt x="0" y="136"/>
                  </a:moveTo>
                  <a:lnTo>
                    <a:pt x="227" y="227"/>
                  </a:lnTo>
                  <a:lnTo>
                    <a:pt x="136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rot="22900613">
              <a:off x="2681" y="3084"/>
              <a:ext cx="23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rot="22900613">
              <a:off x="2592" y="3314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 rot="2488251" flipH="1">
              <a:off x="2661" y="3138"/>
              <a:ext cx="114" cy="167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 rot="1300613" flipH="1">
              <a:off x="2665" y="3167"/>
              <a:ext cx="72" cy="7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</p:grpSp>
      <p:sp>
        <p:nvSpPr>
          <p:cNvPr id="27" name="Freeform 28"/>
          <p:cNvSpPr>
            <a:spLocks/>
          </p:cNvSpPr>
          <p:nvPr/>
        </p:nvSpPr>
        <p:spPr bwMode="auto">
          <a:xfrm>
            <a:off x="1988622" y="2676730"/>
            <a:ext cx="2195311" cy="706565"/>
          </a:xfrm>
          <a:custGeom>
            <a:avLst/>
            <a:gdLst>
              <a:gd name="T0" fmla="*/ 1771 w 1771"/>
              <a:gd name="T1" fmla="*/ 570 h 570"/>
              <a:gd name="T2" fmla="*/ 1460 w 1771"/>
              <a:gd name="T3" fmla="*/ 405 h 570"/>
              <a:gd name="T4" fmla="*/ 1350 w 1771"/>
              <a:gd name="T5" fmla="*/ 360 h 570"/>
              <a:gd name="T6" fmla="*/ 0 w 1771"/>
              <a:gd name="T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1" h="570">
                <a:moveTo>
                  <a:pt x="1771" y="570"/>
                </a:moveTo>
                <a:lnTo>
                  <a:pt x="1460" y="405"/>
                </a:lnTo>
                <a:lnTo>
                  <a:pt x="1350" y="36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FF33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/>
          </a:p>
        </p:txBody>
      </p:sp>
      <p:grpSp>
        <p:nvGrpSpPr>
          <p:cNvPr id="28" name="Group 29"/>
          <p:cNvGrpSpPr>
            <a:grpSpLocks/>
          </p:cNvGrpSpPr>
          <p:nvPr/>
        </p:nvGrpSpPr>
        <p:grpSpPr bwMode="auto">
          <a:xfrm rot="21125244">
            <a:off x="1728308" y="2487073"/>
            <a:ext cx="868952" cy="380554"/>
            <a:chOff x="381" y="1302"/>
            <a:chExt cx="479" cy="210"/>
          </a:xfrm>
        </p:grpSpPr>
        <p:sp>
          <p:nvSpPr>
            <p:cNvPr id="29" name="Arc 30"/>
            <p:cNvSpPr>
              <a:spLocks/>
            </p:cNvSpPr>
            <p:nvPr/>
          </p:nvSpPr>
          <p:spPr bwMode="auto">
            <a:xfrm rot="2084412">
              <a:off x="381" y="1317"/>
              <a:ext cx="360" cy="103"/>
            </a:xfrm>
            <a:custGeom>
              <a:avLst/>
              <a:gdLst>
                <a:gd name="G0" fmla="+- 0 0 0"/>
                <a:gd name="G1" fmla="+- 6884 0 0"/>
                <a:gd name="G2" fmla="+- 21600 0 0"/>
                <a:gd name="T0" fmla="*/ 20474 w 21600"/>
                <a:gd name="T1" fmla="*/ 0 h 7694"/>
                <a:gd name="T2" fmla="*/ 21585 w 21600"/>
                <a:gd name="T3" fmla="*/ 7694 h 7694"/>
                <a:gd name="T4" fmla="*/ 0 w 21600"/>
                <a:gd name="T5" fmla="*/ 6884 h 7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7694" fill="none" extrusionOk="0">
                  <a:moveTo>
                    <a:pt x="20473" y="0"/>
                  </a:moveTo>
                  <a:cubicBezTo>
                    <a:pt x="21219" y="2218"/>
                    <a:pt x="21600" y="4543"/>
                    <a:pt x="21600" y="6884"/>
                  </a:cubicBezTo>
                  <a:cubicBezTo>
                    <a:pt x="21600" y="7154"/>
                    <a:pt x="21594" y="7424"/>
                    <a:pt x="21584" y="7693"/>
                  </a:cubicBezTo>
                </a:path>
                <a:path w="21600" h="7694" stroke="0" extrusionOk="0">
                  <a:moveTo>
                    <a:pt x="20473" y="0"/>
                  </a:moveTo>
                  <a:cubicBezTo>
                    <a:pt x="21219" y="2218"/>
                    <a:pt x="21600" y="4543"/>
                    <a:pt x="21600" y="6884"/>
                  </a:cubicBezTo>
                  <a:cubicBezTo>
                    <a:pt x="21600" y="7154"/>
                    <a:pt x="21594" y="7424"/>
                    <a:pt x="21584" y="7693"/>
                  </a:cubicBezTo>
                  <a:lnTo>
                    <a:pt x="0" y="6884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30" name="Arc 31"/>
            <p:cNvSpPr>
              <a:spLocks/>
            </p:cNvSpPr>
            <p:nvPr/>
          </p:nvSpPr>
          <p:spPr bwMode="auto">
            <a:xfrm rot="2281146">
              <a:off x="441" y="1302"/>
              <a:ext cx="363" cy="165"/>
            </a:xfrm>
            <a:custGeom>
              <a:avLst/>
              <a:gdLst>
                <a:gd name="G0" fmla="+- 0 0 0"/>
                <a:gd name="G1" fmla="+- 9065 0 0"/>
                <a:gd name="G2" fmla="+- 21600 0 0"/>
                <a:gd name="T0" fmla="*/ 19606 w 21596"/>
                <a:gd name="T1" fmla="*/ 0 h 9065"/>
                <a:gd name="T2" fmla="*/ 21596 w 21596"/>
                <a:gd name="T3" fmla="*/ 8649 h 9065"/>
                <a:gd name="T4" fmla="*/ 0 w 21596"/>
                <a:gd name="T5" fmla="*/ 9065 h 9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9065" fill="none" extrusionOk="0">
                  <a:moveTo>
                    <a:pt x="19605" y="0"/>
                  </a:moveTo>
                  <a:cubicBezTo>
                    <a:pt x="20860" y="2714"/>
                    <a:pt x="21538" y="5659"/>
                    <a:pt x="21595" y="8649"/>
                  </a:cubicBezTo>
                </a:path>
                <a:path w="21596" h="9065" stroke="0" extrusionOk="0">
                  <a:moveTo>
                    <a:pt x="19605" y="0"/>
                  </a:moveTo>
                  <a:cubicBezTo>
                    <a:pt x="20860" y="2714"/>
                    <a:pt x="21538" y="5659"/>
                    <a:pt x="21595" y="8649"/>
                  </a:cubicBezTo>
                  <a:lnTo>
                    <a:pt x="0" y="9065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31" name="Arc 32"/>
            <p:cNvSpPr>
              <a:spLocks/>
            </p:cNvSpPr>
            <p:nvPr/>
          </p:nvSpPr>
          <p:spPr bwMode="auto">
            <a:xfrm rot="2186850">
              <a:off x="497" y="1312"/>
              <a:ext cx="363" cy="200"/>
            </a:xfrm>
            <a:custGeom>
              <a:avLst/>
              <a:gdLst>
                <a:gd name="G0" fmla="+- 0 0 0"/>
                <a:gd name="G1" fmla="+- 10076 0 0"/>
                <a:gd name="G2" fmla="+- 21600 0 0"/>
                <a:gd name="T0" fmla="*/ 19106 w 21600"/>
                <a:gd name="T1" fmla="*/ 0 h 11023"/>
                <a:gd name="T2" fmla="*/ 21579 w 21600"/>
                <a:gd name="T3" fmla="*/ 11023 h 11023"/>
                <a:gd name="T4" fmla="*/ 0 w 21600"/>
                <a:gd name="T5" fmla="*/ 10076 h 1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1023" fill="none" extrusionOk="0">
                  <a:moveTo>
                    <a:pt x="19105" y="0"/>
                  </a:moveTo>
                  <a:cubicBezTo>
                    <a:pt x="20743" y="3106"/>
                    <a:pt x="21600" y="6564"/>
                    <a:pt x="21600" y="10076"/>
                  </a:cubicBezTo>
                  <a:cubicBezTo>
                    <a:pt x="21600" y="10391"/>
                    <a:pt x="21593" y="10707"/>
                    <a:pt x="21579" y="11023"/>
                  </a:cubicBezTo>
                </a:path>
                <a:path w="21600" h="11023" stroke="0" extrusionOk="0">
                  <a:moveTo>
                    <a:pt x="19105" y="0"/>
                  </a:moveTo>
                  <a:cubicBezTo>
                    <a:pt x="20743" y="3106"/>
                    <a:pt x="21600" y="6564"/>
                    <a:pt x="21600" y="10076"/>
                  </a:cubicBezTo>
                  <a:cubicBezTo>
                    <a:pt x="21600" y="10391"/>
                    <a:pt x="21593" y="10707"/>
                    <a:pt x="21579" y="11023"/>
                  </a:cubicBezTo>
                  <a:lnTo>
                    <a:pt x="0" y="10076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</p:grpSp>
      <p:grpSp>
        <p:nvGrpSpPr>
          <p:cNvPr id="32" name="Group 33"/>
          <p:cNvGrpSpPr>
            <a:grpSpLocks/>
          </p:cNvGrpSpPr>
          <p:nvPr/>
        </p:nvGrpSpPr>
        <p:grpSpPr bwMode="auto">
          <a:xfrm rot="4327989" flipH="1">
            <a:off x="3500812" y="2962828"/>
            <a:ext cx="520627" cy="267751"/>
            <a:chOff x="1380" y="1771"/>
            <a:chExt cx="287" cy="148"/>
          </a:xfrm>
        </p:grpSpPr>
        <p:sp>
          <p:nvSpPr>
            <p:cNvPr id="33" name="Arc 34"/>
            <p:cNvSpPr>
              <a:spLocks/>
            </p:cNvSpPr>
            <p:nvPr/>
          </p:nvSpPr>
          <p:spPr bwMode="auto">
            <a:xfrm rot="1704366" flipH="1">
              <a:off x="1380" y="1771"/>
              <a:ext cx="228" cy="100"/>
            </a:xfrm>
            <a:custGeom>
              <a:avLst/>
              <a:gdLst>
                <a:gd name="G0" fmla="+- 0 0 0"/>
                <a:gd name="G1" fmla="+- 9556 0 0"/>
                <a:gd name="G2" fmla="+- 21600 0 0"/>
                <a:gd name="T0" fmla="*/ 19371 w 21600"/>
                <a:gd name="T1" fmla="*/ 0 h 10153"/>
                <a:gd name="T2" fmla="*/ 21592 w 21600"/>
                <a:gd name="T3" fmla="*/ 10153 h 10153"/>
                <a:gd name="T4" fmla="*/ 0 w 21600"/>
                <a:gd name="T5" fmla="*/ 9556 h 10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0153" fill="none" extrusionOk="0">
                  <a:moveTo>
                    <a:pt x="19371" y="-1"/>
                  </a:moveTo>
                  <a:cubicBezTo>
                    <a:pt x="20837" y="2972"/>
                    <a:pt x="21600" y="6241"/>
                    <a:pt x="21600" y="9556"/>
                  </a:cubicBezTo>
                  <a:cubicBezTo>
                    <a:pt x="21600" y="9755"/>
                    <a:pt x="21597" y="9954"/>
                    <a:pt x="21591" y="10152"/>
                  </a:cubicBezTo>
                </a:path>
                <a:path w="21600" h="10153" stroke="0" extrusionOk="0">
                  <a:moveTo>
                    <a:pt x="19371" y="-1"/>
                  </a:moveTo>
                  <a:cubicBezTo>
                    <a:pt x="20837" y="2972"/>
                    <a:pt x="21600" y="6241"/>
                    <a:pt x="21600" y="9556"/>
                  </a:cubicBezTo>
                  <a:cubicBezTo>
                    <a:pt x="21600" y="9755"/>
                    <a:pt x="21597" y="9954"/>
                    <a:pt x="21591" y="10152"/>
                  </a:cubicBezTo>
                  <a:lnTo>
                    <a:pt x="0" y="9556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34" name="Arc 35"/>
            <p:cNvSpPr>
              <a:spLocks/>
            </p:cNvSpPr>
            <p:nvPr/>
          </p:nvSpPr>
          <p:spPr bwMode="auto">
            <a:xfrm rot="1973969" flipH="1">
              <a:off x="1407" y="1809"/>
              <a:ext cx="228" cy="94"/>
            </a:xfrm>
            <a:custGeom>
              <a:avLst/>
              <a:gdLst>
                <a:gd name="G0" fmla="+- 0 0 0"/>
                <a:gd name="G1" fmla="+- 8598 0 0"/>
                <a:gd name="G2" fmla="+- 21600 0 0"/>
                <a:gd name="T0" fmla="*/ 19815 w 21600"/>
                <a:gd name="T1" fmla="*/ 0 h 9364"/>
                <a:gd name="T2" fmla="*/ 21586 w 21600"/>
                <a:gd name="T3" fmla="*/ 9364 h 9364"/>
                <a:gd name="T4" fmla="*/ 0 w 21600"/>
                <a:gd name="T5" fmla="*/ 8598 h 9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9364" fill="none" extrusionOk="0">
                  <a:moveTo>
                    <a:pt x="19815" y="-1"/>
                  </a:moveTo>
                  <a:cubicBezTo>
                    <a:pt x="20992" y="2713"/>
                    <a:pt x="21600" y="5640"/>
                    <a:pt x="21600" y="8598"/>
                  </a:cubicBezTo>
                  <a:cubicBezTo>
                    <a:pt x="21600" y="8853"/>
                    <a:pt x="21595" y="9108"/>
                    <a:pt x="21586" y="9364"/>
                  </a:cubicBezTo>
                </a:path>
                <a:path w="21600" h="9364" stroke="0" extrusionOk="0">
                  <a:moveTo>
                    <a:pt x="19815" y="-1"/>
                  </a:moveTo>
                  <a:cubicBezTo>
                    <a:pt x="20992" y="2713"/>
                    <a:pt x="21600" y="5640"/>
                    <a:pt x="21600" y="8598"/>
                  </a:cubicBezTo>
                  <a:cubicBezTo>
                    <a:pt x="21600" y="8853"/>
                    <a:pt x="21595" y="9108"/>
                    <a:pt x="21586" y="9364"/>
                  </a:cubicBezTo>
                  <a:lnTo>
                    <a:pt x="0" y="8598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35" name="Arc 36"/>
            <p:cNvSpPr>
              <a:spLocks/>
            </p:cNvSpPr>
            <p:nvPr/>
          </p:nvSpPr>
          <p:spPr bwMode="auto">
            <a:xfrm rot="1973969" flipH="1">
              <a:off x="1439" y="1840"/>
              <a:ext cx="228" cy="79"/>
            </a:xfrm>
            <a:custGeom>
              <a:avLst/>
              <a:gdLst>
                <a:gd name="G0" fmla="+- 0 0 0"/>
                <a:gd name="G1" fmla="+- 8013 0 0"/>
                <a:gd name="G2" fmla="+- 21600 0 0"/>
                <a:gd name="T0" fmla="*/ 20059 w 21600"/>
                <a:gd name="T1" fmla="*/ 0 h 8013"/>
                <a:gd name="T2" fmla="*/ 21600 w 21600"/>
                <a:gd name="T3" fmla="*/ 8013 h 8013"/>
                <a:gd name="T4" fmla="*/ 0 w 21600"/>
                <a:gd name="T5" fmla="*/ 8013 h 8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8013" fill="none" extrusionOk="0">
                  <a:moveTo>
                    <a:pt x="20058" y="0"/>
                  </a:moveTo>
                  <a:cubicBezTo>
                    <a:pt x="21076" y="2548"/>
                    <a:pt x="21600" y="5268"/>
                    <a:pt x="21600" y="8013"/>
                  </a:cubicBezTo>
                </a:path>
                <a:path w="21600" h="8013" stroke="0" extrusionOk="0">
                  <a:moveTo>
                    <a:pt x="20058" y="0"/>
                  </a:moveTo>
                  <a:cubicBezTo>
                    <a:pt x="21076" y="2548"/>
                    <a:pt x="21600" y="5268"/>
                    <a:pt x="21600" y="8013"/>
                  </a:cubicBezTo>
                  <a:lnTo>
                    <a:pt x="0" y="8013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</p:grpSp>
      <p:sp>
        <p:nvSpPr>
          <p:cNvPr id="36" name="Oval 37"/>
          <p:cNvSpPr>
            <a:spLocks noChangeArrowheads="1"/>
          </p:cNvSpPr>
          <p:nvPr/>
        </p:nvSpPr>
        <p:spPr bwMode="auto">
          <a:xfrm>
            <a:off x="1963830" y="2640782"/>
            <a:ext cx="63219" cy="632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400"/>
          </a:p>
        </p:txBody>
      </p:sp>
      <p:sp>
        <p:nvSpPr>
          <p:cNvPr id="37" name="Line 62"/>
          <p:cNvSpPr>
            <a:spLocks noChangeShapeType="1"/>
          </p:cNvSpPr>
          <p:nvPr/>
        </p:nvSpPr>
        <p:spPr bwMode="auto">
          <a:xfrm flipH="1">
            <a:off x="1546990" y="2674250"/>
            <a:ext cx="441633" cy="1125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/>
          </a:p>
        </p:txBody>
      </p:sp>
      <p:sp>
        <p:nvSpPr>
          <p:cNvPr id="38" name="Text Box 95"/>
          <p:cNvSpPr txBox="1">
            <a:spLocks noChangeArrowheads="1"/>
          </p:cNvSpPr>
          <p:nvPr/>
        </p:nvSpPr>
        <p:spPr bwMode="auto">
          <a:xfrm flipH="1">
            <a:off x="626162" y="2428117"/>
            <a:ext cx="96576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000" dirty="0" smtClean="0"/>
              <a:t>Wave </a:t>
            </a:r>
            <a:r>
              <a:rPr lang="en-US" altLang="ja-JP" sz="2000" dirty="0"/>
              <a:t>source</a:t>
            </a:r>
          </a:p>
        </p:txBody>
      </p:sp>
      <p:sp>
        <p:nvSpPr>
          <p:cNvPr id="49" name="Text Box 122"/>
          <p:cNvSpPr txBox="1">
            <a:spLocks noChangeArrowheads="1"/>
          </p:cNvSpPr>
          <p:nvPr/>
        </p:nvSpPr>
        <p:spPr bwMode="auto">
          <a:xfrm flipH="1">
            <a:off x="4015721" y="4523287"/>
            <a:ext cx="19375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000" dirty="0" smtClean="0"/>
              <a:t>Eyeglass lens</a:t>
            </a:r>
            <a:endParaRPr lang="en-US" altLang="ja-JP" sz="2000" dirty="0"/>
          </a:p>
        </p:txBody>
      </p:sp>
      <p:sp>
        <p:nvSpPr>
          <p:cNvPr id="50" name="Line 123"/>
          <p:cNvSpPr>
            <a:spLocks noChangeShapeType="1"/>
          </p:cNvSpPr>
          <p:nvPr/>
        </p:nvSpPr>
        <p:spPr bwMode="auto">
          <a:xfrm>
            <a:off x="3717890" y="3496826"/>
            <a:ext cx="542160" cy="9952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 dirty="0"/>
          </a:p>
        </p:txBody>
      </p:sp>
      <p:sp>
        <p:nvSpPr>
          <p:cNvPr id="73" name="Line 62"/>
          <p:cNvSpPr>
            <a:spLocks noChangeShapeType="1"/>
          </p:cNvSpPr>
          <p:nvPr/>
        </p:nvSpPr>
        <p:spPr bwMode="auto">
          <a:xfrm flipV="1">
            <a:off x="2567469" y="2608364"/>
            <a:ext cx="1323213" cy="439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/>
          </a:p>
        </p:txBody>
      </p:sp>
      <p:sp>
        <p:nvSpPr>
          <p:cNvPr id="74" name="Text Box 95"/>
          <p:cNvSpPr txBox="1">
            <a:spLocks noChangeArrowheads="1"/>
          </p:cNvSpPr>
          <p:nvPr/>
        </p:nvSpPr>
        <p:spPr bwMode="auto">
          <a:xfrm flipH="1">
            <a:off x="3461767" y="2365537"/>
            <a:ext cx="269714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800" dirty="0" smtClean="0"/>
              <a:t>Wave front</a:t>
            </a:r>
            <a:endParaRPr lang="en-US" altLang="ja-JP" sz="2800" dirty="0"/>
          </a:p>
        </p:txBody>
      </p:sp>
      <p:sp>
        <p:nvSpPr>
          <p:cNvPr id="40" name="Line 107"/>
          <p:cNvSpPr>
            <a:spLocks noChangeShapeType="1"/>
          </p:cNvSpPr>
          <p:nvPr/>
        </p:nvSpPr>
        <p:spPr bwMode="auto">
          <a:xfrm flipV="1">
            <a:off x="5821744" y="3273044"/>
            <a:ext cx="298740" cy="1775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/>
          </a:p>
        </p:txBody>
      </p:sp>
      <p:sp>
        <p:nvSpPr>
          <p:cNvPr id="41" name="Oval 110"/>
          <p:cNvSpPr>
            <a:spLocks noChangeArrowheads="1"/>
          </p:cNvSpPr>
          <p:nvPr/>
        </p:nvSpPr>
        <p:spPr bwMode="auto">
          <a:xfrm>
            <a:off x="6279153" y="2317322"/>
            <a:ext cx="1718069" cy="162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400"/>
          </a:p>
        </p:txBody>
      </p:sp>
      <p:sp>
        <p:nvSpPr>
          <p:cNvPr id="42" name="Oval 111"/>
          <p:cNvSpPr>
            <a:spLocks noChangeArrowheads="1"/>
          </p:cNvSpPr>
          <p:nvPr/>
        </p:nvSpPr>
        <p:spPr bwMode="auto">
          <a:xfrm>
            <a:off x="6085777" y="2642094"/>
            <a:ext cx="953243" cy="956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400"/>
          </a:p>
        </p:txBody>
      </p:sp>
      <p:sp>
        <p:nvSpPr>
          <p:cNvPr id="43" name="Oval 112"/>
          <p:cNvSpPr>
            <a:spLocks noChangeArrowheads="1"/>
          </p:cNvSpPr>
          <p:nvPr/>
        </p:nvSpPr>
        <p:spPr bwMode="auto">
          <a:xfrm>
            <a:off x="6179986" y="2738782"/>
            <a:ext cx="863993" cy="764826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400"/>
          </a:p>
        </p:txBody>
      </p:sp>
      <p:sp>
        <p:nvSpPr>
          <p:cNvPr id="44" name="Oval 113"/>
          <p:cNvSpPr>
            <a:spLocks noChangeArrowheads="1"/>
          </p:cNvSpPr>
          <p:nvPr/>
        </p:nvSpPr>
        <p:spPr bwMode="auto">
          <a:xfrm>
            <a:off x="6374601" y="2414010"/>
            <a:ext cx="1528413" cy="143296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400"/>
          </a:p>
        </p:txBody>
      </p:sp>
      <p:sp>
        <p:nvSpPr>
          <p:cNvPr id="45" name="AutoShape 114"/>
          <p:cNvSpPr>
            <a:spLocks noChangeArrowheads="1"/>
          </p:cNvSpPr>
          <p:nvPr/>
        </p:nvSpPr>
        <p:spPr bwMode="auto">
          <a:xfrm rot="5400000">
            <a:off x="6101272" y="3074090"/>
            <a:ext cx="759868" cy="96688"/>
          </a:xfrm>
          <a:custGeom>
            <a:avLst/>
            <a:gdLst>
              <a:gd name="G0" fmla="+- 1071 0 0"/>
              <a:gd name="G1" fmla="+- 21600 0 1071"/>
              <a:gd name="G2" fmla="*/ 1071 1 2"/>
              <a:gd name="G3" fmla="+- 21600 0 G2"/>
              <a:gd name="G4" fmla="+/ 1071 21600 2"/>
              <a:gd name="G5" fmla="+/ G1 0 2"/>
              <a:gd name="G6" fmla="*/ 21600 21600 1071"/>
              <a:gd name="G7" fmla="*/ G6 1 2"/>
              <a:gd name="G8" fmla="+- 21600 0 G7"/>
              <a:gd name="G9" fmla="*/ 21600 1 2"/>
              <a:gd name="G10" fmla="+- 1071 0 G9"/>
              <a:gd name="G11" fmla="?: G10 G8 0"/>
              <a:gd name="G12" fmla="?: G10 G7 21600"/>
              <a:gd name="T0" fmla="*/ 21064 w 21600"/>
              <a:gd name="T1" fmla="*/ 10800 h 21600"/>
              <a:gd name="T2" fmla="*/ 10800 w 21600"/>
              <a:gd name="T3" fmla="*/ 21600 h 21600"/>
              <a:gd name="T4" fmla="*/ 536 w 21600"/>
              <a:gd name="T5" fmla="*/ 10800 h 21600"/>
              <a:gd name="T6" fmla="*/ 10800 w 21600"/>
              <a:gd name="T7" fmla="*/ 0 h 21600"/>
              <a:gd name="T8" fmla="*/ 2336 w 21600"/>
              <a:gd name="T9" fmla="*/ 2336 h 21600"/>
              <a:gd name="T10" fmla="*/ 19264 w 21600"/>
              <a:gd name="T11" fmla="*/ 192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71" y="21600"/>
                </a:lnTo>
                <a:lnTo>
                  <a:pt x="2052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400"/>
          </a:p>
        </p:txBody>
      </p:sp>
      <p:sp>
        <p:nvSpPr>
          <p:cNvPr id="46" name="Rectangle 115"/>
          <p:cNvSpPr>
            <a:spLocks noChangeArrowheads="1"/>
          </p:cNvSpPr>
          <p:nvPr/>
        </p:nvSpPr>
        <p:spPr bwMode="auto">
          <a:xfrm>
            <a:off x="6357246" y="2820595"/>
            <a:ext cx="94209" cy="603679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400"/>
          </a:p>
        </p:txBody>
      </p:sp>
      <p:sp>
        <p:nvSpPr>
          <p:cNvPr id="47" name="AutoShape 116"/>
          <p:cNvSpPr>
            <a:spLocks noChangeArrowheads="1"/>
          </p:cNvSpPr>
          <p:nvPr/>
        </p:nvSpPr>
        <p:spPr bwMode="auto">
          <a:xfrm>
            <a:off x="6439059" y="2621021"/>
            <a:ext cx="147511" cy="48344"/>
          </a:xfrm>
          <a:prstGeom prst="parallelogram">
            <a:avLst>
              <a:gd name="adj" fmla="val 85252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400"/>
          </a:p>
        </p:txBody>
      </p:sp>
      <p:sp>
        <p:nvSpPr>
          <p:cNvPr id="48" name="AutoShape 117"/>
          <p:cNvSpPr>
            <a:spLocks noChangeArrowheads="1"/>
          </p:cNvSpPr>
          <p:nvPr/>
        </p:nvSpPr>
        <p:spPr bwMode="auto">
          <a:xfrm flipH="1">
            <a:off x="6416747" y="3560629"/>
            <a:ext cx="147511" cy="48344"/>
          </a:xfrm>
          <a:prstGeom prst="parallelogram">
            <a:avLst>
              <a:gd name="adj" fmla="val 104605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400"/>
          </a:p>
        </p:txBody>
      </p:sp>
      <p:sp>
        <p:nvSpPr>
          <p:cNvPr id="51" name="Freeform 128"/>
          <p:cNvSpPr>
            <a:spLocks/>
          </p:cNvSpPr>
          <p:nvPr/>
        </p:nvSpPr>
        <p:spPr bwMode="auto">
          <a:xfrm flipV="1">
            <a:off x="5308554" y="3046200"/>
            <a:ext cx="2542396" cy="71896"/>
          </a:xfrm>
          <a:custGeom>
            <a:avLst/>
            <a:gdLst>
              <a:gd name="T0" fmla="*/ 2323 w 2323"/>
              <a:gd name="T1" fmla="*/ 0 h 1"/>
              <a:gd name="T2" fmla="*/ 0 w 232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23" h="1">
                <a:moveTo>
                  <a:pt x="2323" y="0"/>
                </a:moveTo>
                <a:lnTo>
                  <a:pt x="0" y="0"/>
                </a:lnTo>
              </a:path>
            </a:pathLst>
          </a:custGeom>
          <a:noFill/>
          <a:ln w="76200" cap="flat">
            <a:solidFill>
              <a:srgbClr val="FF3300"/>
            </a:solidFill>
            <a:prstDash val="solid"/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/>
          </a:p>
        </p:txBody>
      </p:sp>
      <p:sp>
        <p:nvSpPr>
          <p:cNvPr id="52" name="Arc 138"/>
          <p:cNvSpPr>
            <a:spLocks/>
          </p:cNvSpPr>
          <p:nvPr/>
        </p:nvSpPr>
        <p:spPr bwMode="auto">
          <a:xfrm flipH="1">
            <a:off x="6361585" y="2735415"/>
            <a:ext cx="214449" cy="416816"/>
          </a:xfrm>
          <a:custGeom>
            <a:avLst/>
            <a:gdLst>
              <a:gd name="G0" fmla="+- 0 0 0"/>
              <a:gd name="G1" fmla="+- 19468 0 0"/>
              <a:gd name="G2" fmla="+- 21600 0 0"/>
              <a:gd name="T0" fmla="*/ 9357 w 20654"/>
              <a:gd name="T1" fmla="*/ 0 h 19468"/>
              <a:gd name="T2" fmla="*/ 20654 w 20654"/>
              <a:gd name="T3" fmla="*/ 13145 h 19468"/>
              <a:gd name="T4" fmla="*/ 0 w 20654"/>
              <a:gd name="T5" fmla="*/ 19468 h 19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54" h="19468" fill="none" extrusionOk="0">
                <a:moveTo>
                  <a:pt x="9357" y="-1"/>
                </a:moveTo>
                <a:cubicBezTo>
                  <a:pt x="14792" y="2612"/>
                  <a:pt x="18888" y="7378"/>
                  <a:pt x="20653" y="13145"/>
                </a:cubicBezTo>
              </a:path>
              <a:path w="20654" h="19468" stroke="0" extrusionOk="0">
                <a:moveTo>
                  <a:pt x="9357" y="-1"/>
                </a:moveTo>
                <a:cubicBezTo>
                  <a:pt x="14792" y="2612"/>
                  <a:pt x="18888" y="7378"/>
                  <a:pt x="20653" y="13145"/>
                </a:cubicBezTo>
                <a:lnTo>
                  <a:pt x="0" y="19468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400"/>
          </a:p>
        </p:txBody>
      </p:sp>
      <p:sp>
        <p:nvSpPr>
          <p:cNvPr id="53" name="Arc 139"/>
          <p:cNvSpPr>
            <a:spLocks/>
          </p:cNvSpPr>
          <p:nvPr/>
        </p:nvSpPr>
        <p:spPr bwMode="auto">
          <a:xfrm flipH="1" flipV="1">
            <a:off x="6367163" y="3117208"/>
            <a:ext cx="214449" cy="392599"/>
          </a:xfrm>
          <a:custGeom>
            <a:avLst/>
            <a:gdLst>
              <a:gd name="G0" fmla="+- 0 0 0"/>
              <a:gd name="G1" fmla="+- 19468 0 0"/>
              <a:gd name="G2" fmla="+- 21600 0 0"/>
              <a:gd name="T0" fmla="*/ 9357 w 20654"/>
              <a:gd name="T1" fmla="*/ 0 h 19468"/>
              <a:gd name="T2" fmla="*/ 20654 w 20654"/>
              <a:gd name="T3" fmla="*/ 13145 h 19468"/>
              <a:gd name="T4" fmla="*/ 0 w 20654"/>
              <a:gd name="T5" fmla="*/ 19468 h 19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54" h="19468" fill="none" extrusionOk="0">
                <a:moveTo>
                  <a:pt x="9357" y="-1"/>
                </a:moveTo>
                <a:cubicBezTo>
                  <a:pt x="14792" y="2612"/>
                  <a:pt x="18888" y="7378"/>
                  <a:pt x="20653" y="13145"/>
                </a:cubicBezTo>
              </a:path>
              <a:path w="20654" h="19468" stroke="0" extrusionOk="0">
                <a:moveTo>
                  <a:pt x="9357" y="-1"/>
                </a:moveTo>
                <a:cubicBezTo>
                  <a:pt x="14792" y="2612"/>
                  <a:pt x="18888" y="7378"/>
                  <a:pt x="20653" y="13145"/>
                </a:cubicBezTo>
                <a:lnTo>
                  <a:pt x="0" y="19468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400"/>
          </a:p>
        </p:txBody>
      </p:sp>
      <p:grpSp>
        <p:nvGrpSpPr>
          <p:cNvPr id="54" name="Group 143"/>
          <p:cNvGrpSpPr>
            <a:grpSpLocks/>
          </p:cNvGrpSpPr>
          <p:nvPr/>
        </p:nvGrpSpPr>
        <p:grpSpPr bwMode="auto">
          <a:xfrm>
            <a:off x="6587810" y="2847844"/>
            <a:ext cx="1467673" cy="321053"/>
            <a:chOff x="47" y="4317"/>
            <a:chExt cx="1184" cy="259"/>
          </a:xfrm>
        </p:grpSpPr>
        <p:sp>
          <p:nvSpPr>
            <p:cNvPr id="55" name="Arc 129"/>
            <p:cNvSpPr>
              <a:spLocks noChangeAspect="1"/>
            </p:cNvSpPr>
            <p:nvPr/>
          </p:nvSpPr>
          <p:spPr bwMode="auto">
            <a:xfrm rot="21107603" flipH="1">
              <a:off x="47" y="4317"/>
              <a:ext cx="1179" cy="259"/>
            </a:xfrm>
            <a:custGeom>
              <a:avLst/>
              <a:gdLst>
                <a:gd name="G0" fmla="+- 0 0 0"/>
                <a:gd name="G1" fmla="+- 5334 0 0"/>
                <a:gd name="G2" fmla="+- 21600 0 0"/>
                <a:gd name="T0" fmla="*/ 20931 w 21600"/>
                <a:gd name="T1" fmla="*/ 0 h 5334"/>
                <a:gd name="T2" fmla="*/ 21600 w 21600"/>
                <a:gd name="T3" fmla="*/ 5334 h 5334"/>
                <a:gd name="T4" fmla="*/ 0 w 21600"/>
                <a:gd name="T5" fmla="*/ 5334 h 5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5334" fill="none" extrusionOk="0">
                  <a:moveTo>
                    <a:pt x="20931" y="-1"/>
                  </a:moveTo>
                  <a:cubicBezTo>
                    <a:pt x="21375" y="1743"/>
                    <a:pt x="21600" y="3535"/>
                    <a:pt x="21600" y="5334"/>
                  </a:cubicBezTo>
                </a:path>
                <a:path w="21600" h="5334" stroke="0" extrusionOk="0">
                  <a:moveTo>
                    <a:pt x="20931" y="-1"/>
                  </a:moveTo>
                  <a:cubicBezTo>
                    <a:pt x="21375" y="1743"/>
                    <a:pt x="21600" y="3535"/>
                    <a:pt x="21600" y="5334"/>
                  </a:cubicBezTo>
                  <a:lnTo>
                    <a:pt x="0" y="5334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56" name="Arc 141"/>
            <p:cNvSpPr>
              <a:spLocks noChangeAspect="1"/>
            </p:cNvSpPr>
            <p:nvPr/>
          </p:nvSpPr>
          <p:spPr bwMode="auto">
            <a:xfrm rot="21107603" flipH="1">
              <a:off x="188" y="4341"/>
              <a:ext cx="1043" cy="229"/>
            </a:xfrm>
            <a:custGeom>
              <a:avLst/>
              <a:gdLst>
                <a:gd name="G0" fmla="+- 0 0 0"/>
                <a:gd name="G1" fmla="+- 5334 0 0"/>
                <a:gd name="G2" fmla="+- 21600 0 0"/>
                <a:gd name="T0" fmla="*/ 20931 w 21600"/>
                <a:gd name="T1" fmla="*/ 0 h 5334"/>
                <a:gd name="T2" fmla="*/ 21600 w 21600"/>
                <a:gd name="T3" fmla="*/ 5334 h 5334"/>
                <a:gd name="T4" fmla="*/ 0 w 21600"/>
                <a:gd name="T5" fmla="*/ 5334 h 5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5334" fill="none" extrusionOk="0">
                  <a:moveTo>
                    <a:pt x="20931" y="-1"/>
                  </a:moveTo>
                  <a:cubicBezTo>
                    <a:pt x="21375" y="1743"/>
                    <a:pt x="21600" y="3535"/>
                    <a:pt x="21600" y="5334"/>
                  </a:cubicBezTo>
                </a:path>
                <a:path w="21600" h="5334" stroke="0" extrusionOk="0">
                  <a:moveTo>
                    <a:pt x="20931" y="-1"/>
                  </a:moveTo>
                  <a:cubicBezTo>
                    <a:pt x="21375" y="1743"/>
                    <a:pt x="21600" y="3535"/>
                    <a:pt x="21600" y="5334"/>
                  </a:cubicBezTo>
                  <a:lnTo>
                    <a:pt x="0" y="5334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57" name="Arc 142"/>
            <p:cNvSpPr>
              <a:spLocks noChangeAspect="1"/>
            </p:cNvSpPr>
            <p:nvPr/>
          </p:nvSpPr>
          <p:spPr bwMode="auto">
            <a:xfrm rot="21107603" flipH="1">
              <a:off x="323" y="4373"/>
              <a:ext cx="908" cy="199"/>
            </a:xfrm>
            <a:custGeom>
              <a:avLst/>
              <a:gdLst>
                <a:gd name="G0" fmla="+- 0 0 0"/>
                <a:gd name="G1" fmla="+- 5334 0 0"/>
                <a:gd name="G2" fmla="+- 21600 0 0"/>
                <a:gd name="T0" fmla="*/ 20931 w 21600"/>
                <a:gd name="T1" fmla="*/ 0 h 5334"/>
                <a:gd name="T2" fmla="*/ 21600 w 21600"/>
                <a:gd name="T3" fmla="*/ 5334 h 5334"/>
                <a:gd name="T4" fmla="*/ 0 w 21600"/>
                <a:gd name="T5" fmla="*/ 5334 h 5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5334" fill="none" extrusionOk="0">
                  <a:moveTo>
                    <a:pt x="20931" y="-1"/>
                  </a:moveTo>
                  <a:cubicBezTo>
                    <a:pt x="21375" y="1743"/>
                    <a:pt x="21600" y="3535"/>
                    <a:pt x="21600" y="5334"/>
                  </a:cubicBezTo>
                </a:path>
                <a:path w="21600" h="5334" stroke="0" extrusionOk="0">
                  <a:moveTo>
                    <a:pt x="20931" y="-1"/>
                  </a:moveTo>
                  <a:cubicBezTo>
                    <a:pt x="21375" y="1743"/>
                    <a:pt x="21600" y="3535"/>
                    <a:pt x="21600" y="5334"/>
                  </a:cubicBezTo>
                  <a:lnTo>
                    <a:pt x="0" y="5334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</p:grpSp>
      <p:sp>
        <p:nvSpPr>
          <p:cNvPr id="58" name="Line 106"/>
          <p:cNvSpPr>
            <a:spLocks noChangeShapeType="1"/>
          </p:cNvSpPr>
          <p:nvPr/>
        </p:nvSpPr>
        <p:spPr bwMode="auto">
          <a:xfrm flipV="1">
            <a:off x="7839795" y="2491639"/>
            <a:ext cx="392261" cy="3649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/>
          </a:p>
        </p:txBody>
      </p:sp>
      <p:sp>
        <p:nvSpPr>
          <p:cNvPr id="59" name="Oval 144"/>
          <p:cNvSpPr>
            <a:spLocks noChangeArrowheads="1"/>
          </p:cNvSpPr>
          <p:nvPr/>
        </p:nvSpPr>
        <p:spPr bwMode="auto">
          <a:xfrm flipH="1">
            <a:off x="7839794" y="2999096"/>
            <a:ext cx="119000" cy="26899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400"/>
          </a:p>
        </p:txBody>
      </p:sp>
      <p:grpSp>
        <p:nvGrpSpPr>
          <p:cNvPr id="60" name="Group 145"/>
          <p:cNvGrpSpPr>
            <a:grpSpLocks/>
          </p:cNvGrpSpPr>
          <p:nvPr/>
        </p:nvGrpSpPr>
        <p:grpSpPr bwMode="auto">
          <a:xfrm flipH="1">
            <a:off x="4449650" y="2853947"/>
            <a:ext cx="1467673" cy="321054"/>
            <a:chOff x="760" y="4320"/>
            <a:chExt cx="1184" cy="259"/>
          </a:xfrm>
        </p:grpSpPr>
        <p:sp>
          <p:nvSpPr>
            <p:cNvPr id="61" name="Arc 146"/>
            <p:cNvSpPr>
              <a:spLocks noChangeAspect="1"/>
            </p:cNvSpPr>
            <p:nvPr/>
          </p:nvSpPr>
          <p:spPr bwMode="auto">
            <a:xfrm rot="21107603" flipH="1">
              <a:off x="760" y="4320"/>
              <a:ext cx="1179" cy="259"/>
            </a:xfrm>
            <a:custGeom>
              <a:avLst/>
              <a:gdLst>
                <a:gd name="G0" fmla="+- 0 0 0"/>
                <a:gd name="G1" fmla="+- 5334 0 0"/>
                <a:gd name="G2" fmla="+- 21600 0 0"/>
                <a:gd name="T0" fmla="*/ 20931 w 21600"/>
                <a:gd name="T1" fmla="*/ 0 h 5334"/>
                <a:gd name="T2" fmla="*/ 21600 w 21600"/>
                <a:gd name="T3" fmla="*/ 5334 h 5334"/>
                <a:gd name="T4" fmla="*/ 0 w 21600"/>
                <a:gd name="T5" fmla="*/ 5334 h 5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5334" fill="none" extrusionOk="0">
                  <a:moveTo>
                    <a:pt x="20931" y="-1"/>
                  </a:moveTo>
                  <a:cubicBezTo>
                    <a:pt x="21375" y="1743"/>
                    <a:pt x="21600" y="3535"/>
                    <a:pt x="21600" y="5334"/>
                  </a:cubicBezTo>
                </a:path>
                <a:path w="21600" h="5334" stroke="0" extrusionOk="0">
                  <a:moveTo>
                    <a:pt x="20931" y="-1"/>
                  </a:moveTo>
                  <a:cubicBezTo>
                    <a:pt x="21375" y="1743"/>
                    <a:pt x="21600" y="3535"/>
                    <a:pt x="21600" y="5334"/>
                  </a:cubicBezTo>
                  <a:lnTo>
                    <a:pt x="0" y="5334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62" name="Arc 147"/>
            <p:cNvSpPr>
              <a:spLocks noChangeAspect="1"/>
            </p:cNvSpPr>
            <p:nvPr/>
          </p:nvSpPr>
          <p:spPr bwMode="auto">
            <a:xfrm rot="21107603" flipH="1">
              <a:off x="901" y="4341"/>
              <a:ext cx="1043" cy="229"/>
            </a:xfrm>
            <a:custGeom>
              <a:avLst/>
              <a:gdLst>
                <a:gd name="G0" fmla="+- 0 0 0"/>
                <a:gd name="G1" fmla="+- 5334 0 0"/>
                <a:gd name="G2" fmla="+- 21600 0 0"/>
                <a:gd name="T0" fmla="*/ 20931 w 21600"/>
                <a:gd name="T1" fmla="*/ 0 h 5334"/>
                <a:gd name="T2" fmla="*/ 21600 w 21600"/>
                <a:gd name="T3" fmla="*/ 5334 h 5334"/>
                <a:gd name="T4" fmla="*/ 0 w 21600"/>
                <a:gd name="T5" fmla="*/ 5334 h 5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5334" fill="none" extrusionOk="0">
                  <a:moveTo>
                    <a:pt x="20931" y="-1"/>
                  </a:moveTo>
                  <a:cubicBezTo>
                    <a:pt x="21375" y="1743"/>
                    <a:pt x="21600" y="3535"/>
                    <a:pt x="21600" y="5334"/>
                  </a:cubicBezTo>
                </a:path>
                <a:path w="21600" h="5334" stroke="0" extrusionOk="0">
                  <a:moveTo>
                    <a:pt x="20931" y="-1"/>
                  </a:moveTo>
                  <a:cubicBezTo>
                    <a:pt x="21375" y="1743"/>
                    <a:pt x="21600" y="3535"/>
                    <a:pt x="21600" y="5334"/>
                  </a:cubicBezTo>
                  <a:lnTo>
                    <a:pt x="0" y="5334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  <p:sp>
          <p:nvSpPr>
            <p:cNvPr id="63" name="Arc 148"/>
            <p:cNvSpPr>
              <a:spLocks noChangeAspect="1"/>
            </p:cNvSpPr>
            <p:nvPr/>
          </p:nvSpPr>
          <p:spPr bwMode="auto">
            <a:xfrm rot="21107603" flipH="1">
              <a:off x="1036" y="4373"/>
              <a:ext cx="908" cy="199"/>
            </a:xfrm>
            <a:custGeom>
              <a:avLst/>
              <a:gdLst>
                <a:gd name="G0" fmla="+- 0 0 0"/>
                <a:gd name="G1" fmla="+- 5334 0 0"/>
                <a:gd name="G2" fmla="+- 21600 0 0"/>
                <a:gd name="T0" fmla="*/ 20931 w 21600"/>
                <a:gd name="T1" fmla="*/ 0 h 5334"/>
                <a:gd name="T2" fmla="*/ 21600 w 21600"/>
                <a:gd name="T3" fmla="*/ 5334 h 5334"/>
                <a:gd name="T4" fmla="*/ 0 w 21600"/>
                <a:gd name="T5" fmla="*/ 5334 h 5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5334" fill="none" extrusionOk="0">
                  <a:moveTo>
                    <a:pt x="20931" y="-1"/>
                  </a:moveTo>
                  <a:cubicBezTo>
                    <a:pt x="21375" y="1743"/>
                    <a:pt x="21600" y="3535"/>
                    <a:pt x="21600" y="5334"/>
                  </a:cubicBezTo>
                </a:path>
                <a:path w="21600" h="5334" stroke="0" extrusionOk="0">
                  <a:moveTo>
                    <a:pt x="20931" y="-1"/>
                  </a:moveTo>
                  <a:cubicBezTo>
                    <a:pt x="21375" y="1743"/>
                    <a:pt x="21600" y="3535"/>
                    <a:pt x="21600" y="5334"/>
                  </a:cubicBezTo>
                  <a:lnTo>
                    <a:pt x="0" y="5334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400"/>
            </a:p>
          </p:txBody>
        </p:sp>
      </p:grpSp>
      <p:sp>
        <p:nvSpPr>
          <p:cNvPr id="64" name="Text Box 149"/>
          <p:cNvSpPr txBox="1">
            <a:spLocks noChangeArrowheads="1"/>
          </p:cNvSpPr>
          <p:nvPr/>
        </p:nvSpPr>
        <p:spPr bwMode="auto">
          <a:xfrm flipH="1">
            <a:off x="4906477" y="3414966"/>
            <a:ext cx="1044804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dirty="0" smtClean="0"/>
              <a:t>Cornea</a:t>
            </a:r>
            <a:endParaRPr lang="en-US" altLang="ja-JP" dirty="0"/>
          </a:p>
        </p:txBody>
      </p:sp>
      <p:sp>
        <p:nvSpPr>
          <p:cNvPr id="65" name="Text Box 150"/>
          <p:cNvSpPr txBox="1">
            <a:spLocks noChangeArrowheads="1"/>
          </p:cNvSpPr>
          <p:nvPr/>
        </p:nvSpPr>
        <p:spPr bwMode="auto">
          <a:xfrm flipH="1">
            <a:off x="7865888" y="2150008"/>
            <a:ext cx="1018322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dirty="0" smtClean="0"/>
              <a:t>Retina</a:t>
            </a:r>
            <a:endParaRPr lang="en-US" altLang="ja-JP" dirty="0"/>
          </a:p>
        </p:txBody>
      </p:sp>
      <p:sp>
        <p:nvSpPr>
          <p:cNvPr id="66" name="Text Box 151"/>
          <p:cNvSpPr txBox="1">
            <a:spLocks noChangeArrowheads="1"/>
          </p:cNvSpPr>
          <p:nvPr/>
        </p:nvSpPr>
        <p:spPr bwMode="auto">
          <a:xfrm flipH="1">
            <a:off x="5587539" y="4084976"/>
            <a:ext cx="3437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000" b="1" dirty="0" smtClean="0">
                <a:solidFill>
                  <a:srgbClr val="FF3300"/>
                </a:solidFill>
              </a:rPr>
              <a:t>Evaluated bokeh (output)</a:t>
            </a:r>
            <a:endParaRPr lang="en-US" altLang="ja-JP" sz="2000" b="1" dirty="0">
              <a:solidFill>
                <a:srgbClr val="FF3300"/>
              </a:solidFill>
            </a:endParaRPr>
          </a:p>
        </p:txBody>
      </p:sp>
      <p:sp>
        <p:nvSpPr>
          <p:cNvPr id="67" name="Line 153"/>
          <p:cNvSpPr>
            <a:spLocks noChangeShapeType="1"/>
          </p:cNvSpPr>
          <p:nvPr/>
        </p:nvSpPr>
        <p:spPr bwMode="auto">
          <a:xfrm flipV="1">
            <a:off x="7716668" y="3163959"/>
            <a:ext cx="193783" cy="8930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/>
          </a:p>
        </p:txBody>
      </p:sp>
      <p:sp>
        <p:nvSpPr>
          <p:cNvPr id="68" name="Text Box 154"/>
          <p:cNvSpPr txBox="1">
            <a:spLocks noChangeArrowheads="1"/>
          </p:cNvSpPr>
          <p:nvPr/>
        </p:nvSpPr>
        <p:spPr bwMode="auto">
          <a:xfrm flipH="1">
            <a:off x="5456608" y="3781425"/>
            <a:ext cx="898701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dirty="0" smtClean="0"/>
              <a:t>Pupil</a:t>
            </a:r>
            <a:endParaRPr lang="en-US" altLang="ja-JP" dirty="0"/>
          </a:p>
        </p:txBody>
      </p:sp>
      <p:sp>
        <p:nvSpPr>
          <p:cNvPr id="69" name="Line 155"/>
          <p:cNvSpPr>
            <a:spLocks noChangeShapeType="1"/>
          </p:cNvSpPr>
          <p:nvPr/>
        </p:nvSpPr>
        <p:spPr bwMode="auto">
          <a:xfrm flipV="1">
            <a:off x="6009542" y="3328826"/>
            <a:ext cx="379934" cy="4251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/>
          </a:p>
        </p:txBody>
      </p:sp>
      <p:sp>
        <p:nvSpPr>
          <p:cNvPr id="75" name="Line 123"/>
          <p:cNvSpPr>
            <a:spLocks noChangeShapeType="1"/>
          </p:cNvSpPr>
          <p:nvPr/>
        </p:nvSpPr>
        <p:spPr bwMode="auto">
          <a:xfrm flipH="1" flipV="1">
            <a:off x="5125088" y="2773751"/>
            <a:ext cx="413496" cy="2303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/>
          </a:p>
        </p:txBody>
      </p:sp>
      <p:sp>
        <p:nvSpPr>
          <p:cNvPr id="76" name="Line 123"/>
          <p:cNvSpPr>
            <a:spLocks noChangeShapeType="1"/>
          </p:cNvSpPr>
          <p:nvPr/>
        </p:nvSpPr>
        <p:spPr bwMode="auto">
          <a:xfrm flipH="1" flipV="1">
            <a:off x="5792526" y="2592861"/>
            <a:ext cx="1125567" cy="399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/>
          </a:p>
        </p:txBody>
      </p:sp>
      <p:sp>
        <p:nvSpPr>
          <p:cNvPr id="77" name="Text Box 122"/>
          <p:cNvSpPr txBox="1">
            <a:spLocks noChangeArrowheads="1"/>
          </p:cNvSpPr>
          <p:nvPr/>
        </p:nvSpPr>
        <p:spPr bwMode="auto">
          <a:xfrm flipH="1">
            <a:off x="1548210" y="3129872"/>
            <a:ext cx="1488969" cy="535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1600" dirty="0" smtClean="0"/>
              <a:t>Object space</a:t>
            </a:r>
          </a:p>
          <a:p>
            <a:pPr algn="ctr">
              <a:lnSpc>
                <a:spcPct val="90000"/>
              </a:lnSpc>
            </a:pPr>
            <a:r>
              <a:rPr lang="en-US" altLang="ja-JP" sz="1600" dirty="0" smtClean="0"/>
              <a:t>(View volume)</a:t>
            </a:r>
            <a:endParaRPr lang="en-US" altLang="ja-JP" sz="1600" dirty="0"/>
          </a:p>
        </p:txBody>
      </p:sp>
      <p:sp>
        <p:nvSpPr>
          <p:cNvPr id="80" name="Line 62"/>
          <p:cNvSpPr>
            <a:spLocks noChangeShapeType="1"/>
          </p:cNvSpPr>
          <p:nvPr/>
        </p:nvSpPr>
        <p:spPr bwMode="auto">
          <a:xfrm flipV="1">
            <a:off x="3956404" y="2808324"/>
            <a:ext cx="578838" cy="3556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/>
          </a:p>
        </p:txBody>
      </p:sp>
      <p:sp>
        <p:nvSpPr>
          <p:cNvPr id="81" name="Text Box 122"/>
          <p:cNvSpPr txBox="1">
            <a:spLocks noChangeArrowheads="1"/>
          </p:cNvSpPr>
          <p:nvPr/>
        </p:nvSpPr>
        <p:spPr bwMode="auto">
          <a:xfrm flipH="1">
            <a:off x="1295210" y="4208379"/>
            <a:ext cx="2856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000" dirty="0" smtClean="0"/>
              <a:t>Light path</a:t>
            </a:r>
          </a:p>
          <a:p>
            <a:pPr algn="ctr">
              <a:lnSpc>
                <a:spcPct val="90000"/>
              </a:lnSpc>
            </a:pPr>
            <a:r>
              <a:rPr lang="en-US" altLang="ja-JP" sz="2000" dirty="0" smtClean="0"/>
              <a:t>(given by ray tracing)</a:t>
            </a:r>
            <a:endParaRPr lang="en-US" altLang="ja-JP" sz="2000" dirty="0"/>
          </a:p>
        </p:txBody>
      </p:sp>
      <p:sp>
        <p:nvSpPr>
          <p:cNvPr id="82" name="Line 123"/>
          <p:cNvSpPr>
            <a:spLocks noChangeShapeType="1"/>
          </p:cNvSpPr>
          <p:nvPr/>
        </p:nvSpPr>
        <p:spPr bwMode="auto">
          <a:xfrm flipH="1">
            <a:off x="2996186" y="3063392"/>
            <a:ext cx="499152" cy="117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 dirty="0"/>
          </a:p>
        </p:txBody>
      </p:sp>
      <p:sp>
        <p:nvSpPr>
          <p:cNvPr id="84" name="Text Box 149"/>
          <p:cNvSpPr txBox="1">
            <a:spLocks noChangeArrowheads="1"/>
          </p:cNvSpPr>
          <p:nvPr/>
        </p:nvSpPr>
        <p:spPr bwMode="auto">
          <a:xfrm flipH="1">
            <a:off x="3876721" y="3624029"/>
            <a:ext cx="1044804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dirty="0" smtClean="0"/>
              <a:t>Eyeball</a:t>
            </a:r>
            <a:endParaRPr lang="en-US" altLang="ja-JP" dirty="0"/>
          </a:p>
        </p:txBody>
      </p:sp>
      <p:sp>
        <p:nvSpPr>
          <p:cNvPr id="85" name="Text Box 150"/>
          <p:cNvSpPr txBox="1">
            <a:spLocks noChangeArrowheads="1"/>
          </p:cNvSpPr>
          <p:nvPr/>
        </p:nvSpPr>
        <p:spPr bwMode="auto">
          <a:xfrm flipH="1">
            <a:off x="8101293" y="3353919"/>
            <a:ext cx="1018322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dirty="0" smtClean="0"/>
              <a:t>Central fovea</a:t>
            </a:r>
            <a:endParaRPr lang="en-US" altLang="ja-JP" dirty="0"/>
          </a:p>
        </p:txBody>
      </p:sp>
      <p:sp>
        <p:nvSpPr>
          <p:cNvPr id="86" name="Line 106"/>
          <p:cNvSpPr>
            <a:spLocks noChangeShapeType="1"/>
          </p:cNvSpPr>
          <p:nvPr/>
        </p:nvSpPr>
        <p:spPr bwMode="auto">
          <a:xfrm>
            <a:off x="7910451" y="3129872"/>
            <a:ext cx="414643" cy="2240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9471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15">
  <a:themeElements>
    <a:clrScheme name="SIGGRAPH 2015">
      <a:dk1>
        <a:srgbClr val="4C75A5"/>
      </a:dk1>
      <a:lt1>
        <a:srgbClr val="FFFFFF"/>
      </a:lt1>
      <a:dk2>
        <a:srgbClr val="4C75A5"/>
      </a:dk2>
      <a:lt2>
        <a:srgbClr val="FFFFFF"/>
      </a:lt2>
      <a:accent1>
        <a:srgbClr val="A0B3D8"/>
      </a:accent1>
      <a:accent2>
        <a:srgbClr val="CDDB1C"/>
      </a:accent2>
      <a:accent3>
        <a:srgbClr val="950026"/>
      </a:accent3>
      <a:accent4>
        <a:srgbClr val="F6A168"/>
      </a:accent4>
      <a:accent5>
        <a:srgbClr val="E30078"/>
      </a:accent5>
      <a:accent6>
        <a:srgbClr val="380E2C"/>
      </a:accent6>
      <a:hlink>
        <a:srgbClr val="380E2C"/>
      </a:hlink>
      <a:folHlink>
        <a:srgbClr val="A0B3CE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RealCamera-S2015</Template>
  <TotalTime>6059</TotalTime>
  <Words>2421</Words>
  <Application>Microsoft Office PowerPoint</Application>
  <PresentationFormat>画面に合わせる (16:9)</PresentationFormat>
  <Paragraphs>358</Paragraphs>
  <Slides>26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Cambria Math</vt:lpstr>
      <vt:lpstr>Century</vt:lpstr>
      <vt:lpstr>Courier New</vt:lpstr>
      <vt:lpstr>Times New Roman</vt:lpstr>
      <vt:lpstr>S15</vt:lpstr>
      <vt:lpstr>PowerPoint プレゼンテーション</vt:lpstr>
      <vt:lpstr>PowerPoint プレゼンテーション</vt:lpstr>
      <vt:lpstr>Wavefront Tracing for Precise Bokeh Evaluation Table of Contents</vt:lpstr>
      <vt:lpstr>Introduction</vt:lpstr>
      <vt:lpstr>Applications of Wavefront Tracing</vt:lpstr>
      <vt:lpstr>Basic Premises</vt:lpstr>
      <vt:lpstr>Input / Output for Each Trace</vt:lpstr>
      <vt:lpstr>Brief overview of wavefront tracing</vt:lpstr>
      <vt:lpstr>Wavefront Tracing from an Object Point</vt:lpstr>
      <vt:lpstr>Wavefront Tracing from the Eye</vt:lpstr>
      <vt:lpstr>Descriptions of a Wavefront</vt:lpstr>
      <vt:lpstr>Wavefront Operation (1) Transfer</vt:lpstr>
      <vt:lpstr>(2) Refraction by Refractive Index</vt:lpstr>
      <vt:lpstr>Other Wavefront Operations</vt:lpstr>
      <vt:lpstr>Conoid Tracing for Defocus Simulation</vt:lpstr>
      <vt:lpstr>Conoid: A Bundle Shape of Light</vt:lpstr>
      <vt:lpstr>Examples</vt:lpstr>
      <vt:lpstr> A View with an Astigmatic Eye</vt:lpstr>
      <vt:lpstr>Myopia and presbyopia corrected by a progressive lens in design</vt:lpstr>
      <vt:lpstr>Myopia and presbyopia corrected by a progressive lens in design</vt:lpstr>
      <vt:lpstr>Myopia and presbyopia corrected by a progressive lens in design</vt:lpstr>
      <vt:lpstr>Rendering of Progressive Lens View</vt:lpstr>
      <vt:lpstr>Near Real-Time Bokeh Rendering with Vertex Displacement </vt:lpstr>
      <vt:lpstr>Conclusion</vt:lpstr>
      <vt:lpstr>Conclusion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straight</dc:creator>
  <cp:lastModifiedBy>柿本正憲</cp:lastModifiedBy>
  <cp:revision>619</cp:revision>
  <dcterms:created xsi:type="dcterms:W3CDTF">2014-06-25T06:56:40Z</dcterms:created>
  <dcterms:modified xsi:type="dcterms:W3CDTF">2015-08-20T15:37:03Z</dcterms:modified>
</cp:coreProperties>
</file>