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07" r:id="rId2"/>
  </p:sldMasterIdLst>
  <p:notesMasterIdLst>
    <p:notesMasterId r:id="rId76"/>
  </p:notesMasterIdLst>
  <p:sldIdLst>
    <p:sldId id="256" r:id="rId3"/>
    <p:sldId id="257" r:id="rId4"/>
    <p:sldId id="258" r:id="rId5"/>
    <p:sldId id="320" r:id="rId6"/>
    <p:sldId id="259" r:id="rId7"/>
    <p:sldId id="260" r:id="rId8"/>
    <p:sldId id="261" r:id="rId9"/>
    <p:sldId id="304" r:id="rId10"/>
    <p:sldId id="310" r:id="rId11"/>
    <p:sldId id="262" r:id="rId12"/>
    <p:sldId id="373" r:id="rId13"/>
    <p:sldId id="311" r:id="rId14"/>
    <p:sldId id="312" r:id="rId15"/>
    <p:sldId id="313" r:id="rId16"/>
    <p:sldId id="314" r:id="rId17"/>
    <p:sldId id="264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302" r:id="rId26"/>
    <p:sldId id="303" r:id="rId27"/>
    <p:sldId id="274" r:id="rId28"/>
    <p:sldId id="275" r:id="rId29"/>
    <p:sldId id="276" r:id="rId30"/>
    <p:sldId id="278" r:id="rId31"/>
    <p:sldId id="296" r:id="rId32"/>
    <p:sldId id="295" r:id="rId33"/>
    <p:sldId id="294" r:id="rId34"/>
    <p:sldId id="308" r:id="rId35"/>
    <p:sldId id="317" r:id="rId36"/>
    <p:sldId id="319" r:id="rId37"/>
    <p:sldId id="374" r:id="rId38"/>
    <p:sldId id="375" r:id="rId39"/>
    <p:sldId id="326" r:id="rId40"/>
    <p:sldId id="327" r:id="rId41"/>
    <p:sldId id="376" r:id="rId42"/>
    <p:sldId id="377" r:id="rId43"/>
    <p:sldId id="340" r:id="rId44"/>
    <p:sldId id="342" r:id="rId45"/>
    <p:sldId id="341" r:id="rId46"/>
    <p:sldId id="280" r:id="rId47"/>
    <p:sldId id="282" r:id="rId48"/>
    <p:sldId id="283" r:id="rId49"/>
    <p:sldId id="284" r:id="rId50"/>
    <p:sldId id="336" r:id="rId51"/>
    <p:sldId id="288" r:id="rId52"/>
    <p:sldId id="344" r:id="rId53"/>
    <p:sldId id="289" r:id="rId54"/>
    <p:sldId id="286" r:id="rId55"/>
    <p:sldId id="285" r:id="rId56"/>
    <p:sldId id="338" r:id="rId57"/>
    <p:sldId id="348" r:id="rId58"/>
    <p:sldId id="339" r:id="rId59"/>
    <p:sldId id="290" r:id="rId60"/>
    <p:sldId id="293" r:id="rId61"/>
    <p:sldId id="305" r:id="rId62"/>
    <p:sldId id="350" r:id="rId63"/>
    <p:sldId id="351" r:id="rId64"/>
    <p:sldId id="352" r:id="rId65"/>
    <p:sldId id="353" r:id="rId66"/>
    <p:sldId id="354" r:id="rId67"/>
    <p:sldId id="355" r:id="rId68"/>
    <p:sldId id="369" r:id="rId69"/>
    <p:sldId id="370" r:id="rId70"/>
    <p:sldId id="371" r:id="rId71"/>
    <p:sldId id="372" r:id="rId72"/>
    <p:sldId id="365" r:id="rId73"/>
    <p:sldId id="366" r:id="rId74"/>
    <p:sldId id="367" r:id="rId75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HGPｺﾞｼｯｸM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FF"/>
    <a:srgbClr val="EED9FF"/>
    <a:srgbClr val="FFD5D5"/>
    <a:srgbClr val="EFF9A5"/>
    <a:srgbClr val="FFB869"/>
    <a:srgbClr val="CCECFF"/>
    <a:srgbClr val="FFBD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5364" autoAdjust="0"/>
  </p:normalViewPr>
  <p:slideViewPr>
    <p:cSldViewPr>
      <p:cViewPr varScale="1">
        <p:scale>
          <a:sx n="88" d="100"/>
          <a:sy n="88" d="100"/>
        </p:scale>
        <p:origin x="-12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64.wmf"/><Relationship Id="rId4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9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1.wmf"/><Relationship Id="rId1" Type="http://schemas.openxmlformats.org/officeDocument/2006/relationships/image" Target="../media/image10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2.wmf"/><Relationship Id="rId4" Type="http://schemas.openxmlformats.org/officeDocument/2006/relationships/image" Target="../media/image10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7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671C38-72CB-42CE-9CED-12B7A4B07D88}" type="datetimeFigureOut">
              <a:rPr lang="ja-JP" altLang="en-US"/>
              <a:pPr>
                <a:defRPr/>
              </a:pPr>
              <a:t>2011/9/5</a:t>
            </a:fld>
            <a:endParaRPr lang="en-US" altLang="ja-JP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62526EF-1030-43F3-9117-9F62DD8B369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0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  <a:ea typeface="HGPｺﾞｼｯｸM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75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C6D1-2F20-47D0-8D47-46C6798850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17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8F0F-1E78-45B3-B2E1-9336CEF4DA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6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6A72-5061-4B75-AEE4-4E1904F7FC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10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86B2-B3D3-4169-A741-99C991AF58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745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4FEC-A069-4BAE-8CF9-67EBE06F0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03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A38D-4321-4125-8FE3-A7DC586E02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773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E6DC-4AAA-4457-892F-C20DC6155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343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64AD-1002-4F95-8A08-F560EAA94A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440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0039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0039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37B2-5596-4943-A483-7F7AEB4D1F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04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HGPｺﾞｼｯｸM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HGPｺﾞｼｯｸM" pitchFamily="50" charset="-128"/>
              </a:defRPr>
            </a:lvl1pPr>
            <a:lvl2pPr>
              <a:defRPr baseline="0">
                <a:latin typeface="Arial" pitchFamily="34" charset="0"/>
                <a:ea typeface="HGPｺﾞｼｯｸM" pitchFamily="50" charset="-128"/>
              </a:defRPr>
            </a:lvl2pPr>
            <a:lvl3pPr>
              <a:defRPr baseline="0">
                <a:latin typeface="Arial" pitchFamily="34" charset="0"/>
                <a:ea typeface="HGPｺﾞｼｯｸM" pitchFamily="50" charset="-128"/>
              </a:defRPr>
            </a:lvl3pPr>
            <a:lvl4pPr>
              <a:defRPr baseline="0">
                <a:latin typeface="Arial" pitchFamily="34" charset="0"/>
                <a:ea typeface="HGPｺﾞｼｯｸM" pitchFamily="50" charset="-128"/>
              </a:defRPr>
            </a:lvl4pPr>
            <a:lvl5pPr>
              <a:defRPr baseline="0">
                <a:latin typeface="Arial" pitchFamily="34" charset="0"/>
                <a:ea typeface="HGPｺﾞｼｯｸM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08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94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64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01687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257300"/>
            <a:ext cx="8229600" cy="2319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3729038"/>
            <a:ext cx="8229600" cy="2320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35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016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257300"/>
            <a:ext cx="4038600" cy="47926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57300"/>
            <a:ext cx="4038600" cy="2319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2320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1277-A035-4BEC-A435-2BEE5BE007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67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46038"/>
            <a:ext cx="8229600" cy="8016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57300"/>
            <a:ext cx="4038600" cy="2319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57300"/>
            <a:ext cx="4038600" cy="2319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729038"/>
            <a:ext cx="4038600" cy="2320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729038"/>
            <a:ext cx="4038600" cy="2320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0EB8-4ABB-48F2-BAF7-B8E72DB9DE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941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BCBA-1CED-43E0-A6EB-C5FBA29FBF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744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4881-848C-45C1-B3E7-7465C7D94A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88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PT-2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PPT-2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669D68D7-5EF9-4954-B953-9738E6086D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033" name="Picture 16" descr="tit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21388"/>
            <a:ext cx="25558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3991" r:id="rId5"/>
    <p:sldLayoutId id="2147483992" r:id="rId6"/>
    <p:sldLayoutId id="214748399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PPT-2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2" descr="PPT-2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PPT-2TOP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4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962025" y="6270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2011/6/30</a:t>
            </a:r>
            <a:endParaRPr lang="ja-JP" altLang="en-US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270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(C) 2011 CESA</a:t>
            </a:r>
            <a:endParaRPr lang="ja-JP" altLang="en-US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270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75E02AD-0AEB-4EB0-992D-0A6CEA6A46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jpe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9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8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8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8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94.jpe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2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99.jpe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6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6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0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3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1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2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2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1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32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straight\Desktop\CEDEC2011\Second\img\title1のコピ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straight\Desktop\CEDEC2011\Second\Figure_Graph_images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11846"/>
            <a:ext cx="4296098" cy="37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レンダリングとは</a:t>
            </a:r>
            <a:endParaRPr lang="en-US" altLang="ja-JP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スクリーン</a:t>
            </a:r>
            <a:r>
              <a:rPr lang="en-US" altLang="ja-JP" smtClean="0"/>
              <a:t>(</a:t>
            </a:r>
            <a:r>
              <a:rPr lang="ja-JP" altLang="en-US" smtClean="0"/>
              <a:t>センサー</a:t>
            </a:r>
            <a:r>
              <a:rPr lang="en-US" altLang="ja-JP" smtClean="0"/>
              <a:t>)</a:t>
            </a:r>
            <a:r>
              <a:rPr lang="ja-JP" altLang="en-US" smtClean="0"/>
              <a:t>のピクセルに入射する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光のエネルギーを求めるということ</a:t>
            </a:r>
          </a:p>
          <a:p>
            <a:pPr lvl="1" eaLnBrk="1" hangingPunct="1"/>
            <a:r>
              <a:rPr lang="ja-JP" altLang="en-US" smtClean="0"/>
              <a:t>または眼の網膜細胞に入射する光のエネルギーを求める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straight\Desktop\CEDEC2011\Second\Figure_Graph_images\Figure_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7570"/>
            <a:ext cx="4190125" cy="41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3"/>
          <p:cNvSpPr>
            <a:spLocks noGrp="1"/>
          </p:cNvSpPr>
          <p:nvPr>
            <p:ph type="body" idx="1"/>
          </p:nvPr>
        </p:nvSpPr>
        <p:spPr>
          <a:xfrm>
            <a:off x="611560" y="1257300"/>
            <a:ext cx="8280400" cy="1308100"/>
          </a:xfrm>
        </p:spPr>
        <p:txBody>
          <a:bodyPr/>
          <a:lstStyle/>
          <a:p>
            <a:pPr eaLnBrk="1" hangingPunct="1"/>
            <a:r>
              <a:rPr lang="ja-JP" altLang="en-US" sz="2800" dirty="0" smtClean="0"/>
              <a:t>ピクセルに到達する放射輝度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/>
              <a:t>(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800" dirty="0" err="1" smtClean="0"/>
              <a:t>,</a:t>
            </a:r>
            <a:r>
              <a:rPr lang="en-US" altLang="ja-JP" sz="2800" i="1" dirty="0" err="1" smtClean="0">
                <a:latin typeface="Symbol" pitchFamily="18" charset="2"/>
              </a:rPr>
              <a:t>w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は既知とすると</a:t>
            </a:r>
            <a:endParaRPr lang="en-US" altLang="ja-JP" dirty="0" smtClean="0"/>
          </a:p>
          <a:p>
            <a:pPr lvl="1" eaLnBrk="1" hangingPunct="1"/>
            <a:r>
              <a:rPr lang="en-US" altLang="ja-JP" sz="2400" dirty="0" smtClean="0"/>
              <a:t>60fps</a:t>
            </a:r>
            <a:r>
              <a:rPr lang="ja-JP" altLang="en-US" sz="2400" dirty="0" smtClean="0"/>
              <a:t>動作のフレーム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時間</a:t>
            </a:r>
            <a:r>
              <a:rPr lang="en-US" altLang="ja-JP" sz="2400" dirty="0" smtClean="0"/>
              <a:t>)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dirty="0" smtClean="0"/>
              <a:t>のレンダリングは</a:t>
            </a:r>
          </a:p>
        </p:txBody>
      </p:sp>
      <p:sp>
        <p:nvSpPr>
          <p:cNvPr id="174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求めてみる</a:t>
            </a:r>
            <a:endParaRPr lang="en-US" altLang="ja-JP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20971" y="3535460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i="1" dirty="0" smtClean="0">
                <a:solidFill>
                  <a:srgbClr val="FF8A0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4800" dirty="0" smtClean="0">
                <a:solidFill>
                  <a:srgbClr val="FF8A09"/>
                </a:solidFill>
              </a:rPr>
              <a:t>(</a:t>
            </a:r>
            <a:r>
              <a:rPr lang="en-US" altLang="ja-JP" sz="4800" b="1" dirty="0" err="1" smtClean="0">
                <a:solidFill>
                  <a:srgbClr val="FF8A0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4800" dirty="0" err="1" smtClean="0">
                <a:solidFill>
                  <a:srgbClr val="FF8A09"/>
                </a:solidFill>
              </a:rPr>
              <a:t>,</a:t>
            </a:r>
            <a:r>
              <a:rPr lang="en-US" altLang="ja-JP" sz="4800" i="1" dirty="0" err="1" smtClean="0">
                <a:solidFill>
                  <a:srgbClr val="FF8A09"/>
                </a:solidFill>
                <a:latin typeface="Symbol" pitchFamily="18" charset="2"/>
              </a:rPr>
              <a:t>w</a:t>
            </a:r>
            <a:r>
              <a:rPr lang="en-US" altLang="ja-JP" sz="4800" dirty="0" smtClean="0">
                <a:solidFill>
                  <a:srgbClr val="FF8A09"/>
                </a:solidFill>
              </a:rPr>
              <a:t>)</a:t>
            </a:r>
            <a:endParaRPr kumimoji="1" lang="ja-JP" altLang="en-US" sz="4800" dirty="0">
              <a:solidFill>
                <a:srgbClr val="FF8A09"/>
              </a:solidFill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3419872" y="2279578"/>
            <a:ext cx="1597837" cy="6453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8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正方形/長方形 16"/>
          <p:cNvSpPr>
            <a:spLocks noChangeArrowheads="1"/>
          </p:cNvSpPr>
          <p:nvPr/>
        </p:nvSpPr>
        <p:spPr bwMode="auto">
          <a:xfrm>
            <a:off x="323528" y="5203403"/>
            <a:ext cx="8064500" cy="11779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7411" name="正方形/長方形 15"/>
          <p:cNvSpPr>
            <a:spLocks noChangeArrowheads="1"/>
          </p:cNvSpPr>
          <p:nvPr/>
        </p:nvSpPr>
        <p:spPr bwMode="auto">
          <a:xfrm>
            <a:off x="323528" y="3227561"/>
            <a:ext cx="6192837" cy="11064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7412" name="正方形/長方形 7"/>
          <p:cNvSpPr>
            <a:spLocks noChangeArrowheads="1"/>
          </p:cNvSpPr>
          <p:nvPr/>
        </p:nvSpPr>
        <p:spPr bwMode="auto">
          <a:xfrm>
            <a:off x="322883" y="1294036"/>
            <a:ext cx="5329237" cy="11064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7413" name="テキスト ボックス 13"/>
          <p:cNvSpPr txBox="1">
            <a:spLocks noChangeArrowheads="1"/>
          </p:cNvSpPr>
          <p:nvPr/>
        </p:nvSpPr>
        <p:spPr bwMode="auto">
          <a:xfrm>
            <a:off x="612453" y="5033541"/>
            <a:ext cx="3240087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放射束から放射エネルギーを求める</a:t>
            </a:r>
          </a:p>
        </p:txBody>
      </p:sp>
      <p:sp>
        <p:nvSpPr>
          <p:cNvPr id="17415" name="テキスト ボックス 6"/>
          <p:cNvSpPr txBox="1">
            <a:spLocks noChangeArrowheads="1"/>
          </p:cNvSpPr>
          <p:nvPr/>
        </p:nvSpPr>
        <p:spPr bwMode="auto">
          <a:xfrm>
            <a:off x="538783" y="1052736"/>
            <a:ext cx="3024187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放射輝度から放射照度を求める</a:t>
            </a:r>
          </a:p>
        </p:txBody>
      </p:sp>
      <p:sp>
        <p:nvSpPr>
          <p:cNvPr id="174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求めてみる</a:t>
            </a:r>
            <a:endParaRPr lang="en-US" altLang="ja-JP" smtClean="0"/>
          </a:p>
        </p:txBody>
      </p:sp>
      <p:graphicFrame>
        <p:nvGraphicFramePr>
          <p:cNvPr id="17417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91184"/>
              </p:ext>
            </p:extLst>
          </p:nvPr>
        </p:nvGraphicFramePr>
        <p:xfrm>
          <a:off x="783258" y="1392461"/>
          <a:ext cx="46942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数式" r:id="rId3" imgW="1892300" imgH="406400" progId="Equation.3">
                  <p:embed/>
                </p:oleObj>
              </mc:Choice>
              <mc:Fallback>
                <p:oleObj name="数式" r:id="rId3" imgW="1892300" imgH="4064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58" y="1392461"/>
                        <a:ext cx="469423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255"/>
              </p:ext>
            </p:extLst>
          </p:nvPr>
        </p:nvGraphicFramePr>
        <p:xfrm>
          <a:off x="869628" y="5227216"/>
          <a:ext cx="744696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数式" r:id="rId5" imgW="2628900" imgH="406400" progId="Equation.3">
                  <p:embed/>
                </p:oleObj>
              </mc:Choice>
              <mc:Fallback>
                <p:oleObj name="数式" r:id="rId5" imgW="2628900" imgH="4064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628" y="5227216"/>
                        <a:ext cx="7446962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29180"/>
              </p:ext>
            </p:extLst>
          </p:nvPr>
        </p:nvGraphicFramePr>
        <p:xfrm>
          <a:off x="798190" y="3310111"/>
          <a:ext cx="56594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数式" r:id="rId7" imgW="2286000" imgH="406400" progId="Equation.3">
                  <p:embed/>
                </p:oleObj>
              </mc:Choice>
              <mc:Fallback>
                <p:oleObj name="数式" r:id="rId7" imgW="2286000" imgH="4064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0" y="3310111"/>
                        <a:ext cx="56594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テキスト ボックス 12"/>
          <p:cNvSpPr txBox="1">
            <a:spLocks noChangeArrowheads="1"/>
          </p:cNvSpPr>
          <p:nvPr/>
        </p:nvSpPr>
        <p:spPr bwMode="auto">
          <a:xfrm>
            <a:off x="556890" y="2996952"/>
            <a:ext cx="2719388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放射照度から放射束を求める</a:t>
            </a:r>
          </a:p>
        </p:txBody>
      </p:sp>
      <p:sp>
        <p:nvSpPr>
          <p:cNvPr id="12" name="下矢印 4"/>
          <p:cNvSpPr>
            <a:spLocks noChangeArrowheads="1"/>
          </p:cNvSpPr>
          <p:nvPr/>
        </p:nvSpPr>
        <p:spPr bwMode="auto">
          <a:xfrm>
            <a:off x="755577" y="2400524"/>
            <a:ext cx="2016224" cy="5964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3808" y="4509120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i="1" dirty="0" smtClean="0">
                <a:latin typeface="Times New Roman" pitchFamily="18" charset="0"/>
                <a:cs typeface="Times New Roman" pitchFamily="18" charset="0"/>
              </a:rPr>
              <a:t>pixel</a:t>
            </a:r>
            <a:r>
              <a:rPr kumimoji="1" lang="ja-JP" altLang="en-US" sz="1800" dirty="0" smtClean="0"/>
              <a:t>の領域に集まる光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/>
              <a:t>放射照度</a:t>
            </a:r>
            <a:r>
              <a:rPr kumimoji="1" lang="en-US" altLang="ja-JP" sz="1800" dirty="0" smtClean="0"/>
              <a:t>)</a:t>
            </a:r>
            <a:r>
              <a:rPr kumimoji="1" lang="ja-JP" altLang="en-US" sz="1800" dirty="0" smtClean="0"/>
              <a:t>をすべて積分</a:t>
            </a:r>
            <a:endParaRPr kumimoji="1" lang="ja-JP" altLang="en-US" sz="1800" dirty="0"/>
          </a:p>
        </p:txBody>
      </p:sp>
      <p:sp>
        <p:nvSpPr>
          <p:cNvPr id="15" name="下矢印 4"/>
          <p:cNvSpPr>
            <a:spLocks noChangeArrowheads="1"/>
          </p:cNvSpPr>
          <p:nvPr/>
        </p:nvSpPr>
        <p:spPr bwMode="auto">
          <a:xfrm>
            <a:off x="728761" y="4344740"/>
            <a:ext cx="2043039" cy="66843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70722" y="2564904"/>
            <a:ext cx="496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半球方向から入射する光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/>
              <a:t>放射輝度</a:t>
            </a:r>
            <a:r>
              <a:rPr kumimoji="1" lang="en-US" altLang="ja-JP" sz="1800" dirty="0" smtClean="0"/>
              <a:t>)</a:t>
            </a:r>
            <a:r>
              <a:rPr kumimoji="1" lang="ja-JP" altLang="en-US" sz="1800" dirty="0" smtClean="0"/>
              <a:t>をすべて積分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64" name="Picture 132" descr="C:\Users\straight\Desktop\CEDEC2011\Second\Figure_Graph_images\Figur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7"/>
            <a:ext cx="4277515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正方形/長方形 16"/>
          <p:cNvSpPr>
            <a:spLocks noChangeArrowheads="1"/>
          </p:cNvSpPr>
          <p:nvPr/>
        </p:nvSpPr>
        <p:spPr bwMode="auto">
          <a:xfrm>
            <a:off x="506412" y="3770808"/>
            <a:ext cx="8202613" cy="1098352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8435" name="正方形/長方形 15"/>
          <p:cNvSpPr>
            <a:spLocks noChangeArrowheads="1"/>
          </p:cNvSpPr>
          <p:nvPr/>
        </p:nvSpPr>
        <p:spPr bwMode="auto">
          <a:xfrm>
            <a:off x="468313" y="5352628"/>
            <a:ext cx="8240712" cy="10287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843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絞り</a:t>
            </a:r>
            <a:endParaRPr lang="en-US" altLang="ja-JP" smtClean="0"/>
          </a:p>
        </p:txBody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362950" cy="1666875"/>
          </a:xfrm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800" dirty="0" smtClean="0"/>
              <a:t>このままだと半球方向から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入ってくる光の総和なので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映像が</a:t>
            </a:r>
            <a:r>
              <a:rPr lang="ja-JP" altLang="en-US" sz="2800" dirty="0"/>
              <a:t>ボケ</a:t>
            </a:r>
            <a:r>
              <a:rPr lang="ja-JP" altLang="en-US" sz="2800" dirty="0" err="1" smtClean="0"/>
              <a:t>て</a:t>
            </a:r>
            <a:r>
              <a:rPr lang="ja-JP" altLang="en-US" sz="2800" dirty="0" smtClean="0"/>
              <a:t>しまう</a:t>
            </a:r>
            <a:endParaRPr lang="en-US" altLang="ja-JP" sz="2800" dirty="0" smtClean="0"/>
          </a:p>
          <a:p>
            <a:pPr lvl="1" eaLnBrk="1" hangingPunct="1"/>
            <a:r>
              <a:rPr lang="ja-JP" altLang="en-US" sz="2400" dirty="0" smtClean="0"/>
              <a:t>絞りを導入する</a:t>
            </a:r>
          </a:p>
        </p:txBody>
      </p:sp>
      <p:graphicFrame>
        <p:nvGraphicFramePr>
          <p:cNvPr id="18438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58009"/>
              </p:ext>
            </p:extLst>
          </p:nvPr>
        </p:nvGraphicFramePr>
        <p:xfrm>
          <a:off x="684213" y="3968924"/>
          <a:ext cx="25908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7" name="数式" r:id="rId4" imgW="914400" imgH="241300" progId="Equation.3">
                  <p:embed/>
                </p:oleObj>
              </mc:Choice>
              <mc:Fallback>
                <p:oleObj name="数式" r:id="rId4" imgW="914400" imgH="2413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68924"/>
                        <a:ext cx="25908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左中かっこ 6"/>
          <p:cNvSpPr>
            <a:spLocks/>
          </p:cNvSpPr>
          <p:nvPr/>
        </p:nvSpPr>
        <p:spPr bwMode="auto">
          <a:xfrm>
            <a:off x="3275855" y="3959944"/>
            <a:ext cx="262683" cy="621184"/>
          </a:xfrm>
          <a:prstGeom prst="leftBrace">
            <a:avLst>
              <a:gd name="adj1" fmla="val 8302"/>
              <a:gd name="adj2" fmla="val 50000"/>
            </a:avLst>
          </a:prstGeom>
          <a:noFill/>
          <a:ln w="1905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8440" name="テキスト ボックス 7"/>
          <p:cNvSpPr txBox="1">
            <a:spLocks noChangeArrowheads="1"/>
          </p:cNvSpPr>
          <p:nvPr/>
        </p:nvSpPr>
        <p:spPr bwMode="auto">
          <a:xfrm>
            <a:off x="3538289" y="3770808"/>
            <a:ext cx="5192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800" dirty="0"/>
              <a:t>1</a:t>
            </a:r>
            <a:r>
              <a:rPr lang="en-US" altLang="ja-JP" sz="2400" dirty="0"/>
              <a:t>(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おける</a:t>
            </a:r>
            <a:r>
              <a:rPr lang="en-US" altLang="ja-JP" sz="2400" i="1" dirty="0">
                <a:latin typeface="Symbol" pitchFamily="18" charset="2"/>
              </a:rPr>
              <a:t>w</a:t>
            </a:r>
            <a:r>
              <a:rPr lang="ja-JP" altLang="en-US" sz="2400" dirty="0" smtClean="0"/>
              <a:t>方向</a:t>
            </a:r>
            <a:r>
              <a:rPr lang="ja-JP" altLang="en-US" sz="2400" dirty="0"/>
              <a:t>が絞りの内側の場合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18441" name="テキスト ボックス 11"/>
          <p:cNvSpPr txBox="1">
            <a:spLocks noChangeArrowheads="1"/>
          </p:cNvSpPr>
          <p:nvPr/>
        </p:nvSpPr>
        <p:spPr bwMode="auto">
          <a:xfrm>
            <a:off x="3538538" y="4238923"/>
            <a:ext cx="5181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800" dirty="0"/>
              <a:t>0</a:t>
            </a:r>
            <a:r>
              <a:rPr lang="en-US" altLang="ja-JP" sz="2400" dirty="0"/>
              <a:t>(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おける</a:t>
            </a:r>
            <a:r>
              <a:rPr lang="en-US" altLang="ja-JP" sz="2400" i="1" dirty="0">
                <a:latin typeface="Symbol" pitchFamily="18" charset="2"/>
              </a:rPr>
              <a:t>w</a:t>
            </a:r>
            <a:r>
              <a:rPr lang="ja-JP" altLang="en-US" sz="2400" dirty="0" smtClean="0"/>
              <a:t>方向</a:t>
            </a:r>
            <a:r>
              <a:rPr lang="ja-JP" altLang="en-US" sz="2400" dirty="0"/>
              <a:t>が絞りの外側の場合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graphicFrame>
        <p:nvGraphicFramePr>
          <p:cNvPr id="18442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57570"/>
              </p:ext>
            </p:extLst>
          </p:nvPr>
        </p:nvGraphicFramePr>
        <p:xfrm>
          <a:off x="539750" y="5484390"/>
          <a:ext cx="80851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" name="数式" r:id="rId6" imgW="3327400" imgH="330200" progId="Equation.3">
                  <p:embed/>
                </p:oleObj>
              </mc:Choice>
              <mc:Fallback>
                <p:oleObj name="数式" r:id="rId6" imgW="3327400" imgH="33020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84390"/>
                        <a:ext cx="80851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下矢印 4"/>
          <p:cNvSpPr>
            <a:spLocks noChangeArrowheads="1"/>
          </p:cNvSpPr>
          <p:nvPr/>
        </p:nvSpPr>
        <p:spPr bwMode="auto">
          <a:xfrm>
            <a:off x="3563888" y="4875584"/>
            <a:ext cx="1944241" cy="4579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8444" name="テキスト ボックス 5"/>
          <p:cNvSpPr txBox="1">
            <a:spLocks noChangeArrowheads="1"/>
          </p:cNvSpPr>
          <p:nvPr/>
        </p:nvSpPr>
        <p:spPr bwMode="auto">
          <a:xfrm>
            <a:off x="5508129" y="4869160"/>
            <a:ext cx="1339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400" dirty="0"/>
              <a:t>代入する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14"/>
          <p:cNvSpPr>
            <a:spLocks noChangeArrowheads="1"/>
          </p:cNvSpPr>
          <p:nvPr/>
        </p:nvSpPr>
        <p:spPr bwMode="auto">
          <a:xfrm>
            <a:off x="3923481" y="2020069"/>
            <a:ext cx="4752975" cy="9048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9459" name="正方形/長方形 11"/>
          <p:cNvSpPr>
            <a:spLocks noChangeArrowheads="1"/>
          </p:cNvSpPr>
          <p:nvPr/>
        </p:nvSpPr>
        <p:spPr bwMode="auto">
          <a:xfrm>
            <a:off x="323850" y="4364955"/>
            <a:ext cx="8532813" cy="1584325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94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絞りを考慮しない</a:t>
            </a:r>
          </a:p>
        </p:txBody>
      </p:sp>
      <p:sp>
        <p:nvSpPr>
          <p:cNvPr id="1946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7931150" cy="731838"/>
          </a:xfrm>
        </p:spPr>
        <p:txBody>
          <a:bodyPr/>
          <a:lstStyle/>
          <a:p>
            <a:r>
              <a:rPr lang="ja-JP" altLang="en-US" dirty="0"/>
              <a:t>一般</a:t>
            </a:r>
            <a:r>
              <a:rPr lang="ja-JP" altLang="en-US" dirty="0" smtClean="0"/>
              <a:t>のリアルタイムレンダリングでは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絞りを考慮しない</a:t>
            </a:r>
          </a:p>
        </p:txBody>
      </p:sp>
      <p:graphicFrame>
        <p:nvGraphicFramePr>
          <p:cNvPr id="19462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12326"/>
              </p:ext>
            </p:extLst>
          </p:nvPr>
        </p:nvGraphicFramePr>
        <p:xfrm>
          <a:off x="4140969" y="2093094"/>
          <a:ext cx="4391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7" name="数式" r:id="rId3" imgW="1384300" imgH="241300" progId="Equation.3">
                  <p:embed/>
                </p:oleObj>
              </mc:Choice>
              <mc:Fallback>
                <p:oleObj name="数式" r:id="rId3" imgW="1384300" imgH="2413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969" y="2093094"/>
                        <a:ext cx="43910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20974"/>
              </p:ext>
            </p:extLst>
          </p:nvPr>
        </p:nvGraphicFramePr>
        <p:xfrm>
          <a:off x="611560" y="3097585"/>
          <a:ext cx="13684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" name="数式" r:id="rId5" imgW="482391" imgH="203112" progId="Equation.3">
                  <p:embed/>
                </p:oleObj>
              </mc:Choice>
              <mc:Fallback>
                <p:oleObj name="数式" r:id="rId5" imgW="482391" imgH="203112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97585"/>
                        <a:ext cx="13684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テキスト ボックス 6"/>
          <p:cNvSpPr txBox="1">
            <a:spLocks noChangeArrowheads="1"/>
          </p:cNvSpPr>
          <p:nvPr/>
        </p:nvSpPr>
        <p:spPr bwMode="auto">
          <a:xfrm>
            <a:off x="1852985" y="3122985"/>
            <a:ext cx="7122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800" dirty="0" smtClean="0"/>
              <a:t>は</a:t>
            </a:r>
            <a:r>
              <a:rPr lang="en-US" altLang="ja-JP" sz="2800" i="1" dirty="0" smtClean="0">
                <a:latin typeface="Symbol" pitchFamily="18" charset="2"/>
                <a:ea typeface="HG平成明朝体W9" pitchFamily="17" charset="-128"/>
              </a:rPr>
              <a:t>w</a:t>
            </a:r>
            <a:r>
              <a:rPr lang="ja-JP" altLang="en-US" sz="2800" dirty="0" smtClean="0"/>
              <a:t>方向と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800" dirty="0" smtClean="0"/>
              <a:t>から仮想の絞りの中心への方向が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一致</a:t>
            </a:r>
            <a:r>
              <a:rPr lang="ja-JP" altLang="en-US" sz="2800" dirty="0"/>
              <a:t>したとき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>1</a:t>
            </a:r>
            <a:r>
              <a:rPr lang="ja-JP" altLang="en-US" sz="2800" dirty="0"/>
              <a:t>になるディラックのデルタ関数</a:t>
            </a:r>
            <a:endParaRPr lang="ja-JP" altLang="en-US" sz="2400" dirty="0"/>
          </a:p>
        </p:txBody>
      </p:sp>
      <p:sp>
        <p:nvSpPr>
          <p:cNvPr id="19465" name="テキスト ボックス 8"/>
          <p:cNvSpPr txBox="1">
            <a:spLocks noChangeArrowheads="1"/>
          </p:cNvSpPr>
          <p:nvPr/>
        </p:nvSpPr>
        <p:spPr bwMode="auto">
          <a:xfrm>
            <a:off x="323850" y="4414168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800"/>
              <a:t>絞りを考慮すると</a:t>
            </a:r>
            <a:r>
              <a:rPr lang="en-US" altLang="ja-JP" sz="2800"/>
              <a:t>…</a:t>
            </a:r>
            <a:r>
              <a:rPr lang="en-US" altLang="ja-JP" sz="1800"/>
              <a:t> (</a:t>
            </a:r>
            <a:r>
              <a:rPr lang="ja-JP" altLang="en-US" sz="1800"/>
              <a:t>同じ光源の強さなら</a:t>
            </a:r>
            <a:r>
              <a:rPr lang="en-US" altLang="ja-JP" sz="1800"/>
              <a:t>)</a:t>
            </a:r>
            <a:endParaRPr lang="ja-JP" altLang="en-US" sz="2400"/>
          </a:p>
        </p:txBody>
      </p:sp>
      <p:sp>
        <p:nvSpPr>
          <p:cNvPr id="19466" name="テキスト ボックス 9"/>
          <p:cNvSpPr txBox="1">
            <a:spLocks noChangeArrowheads="1"/>
          </p:cNvSpPr>
          <p:nvPr/>
        </p:nvSpPr>
        <p:spPr bwMode="auto">
          <a:xfrm>
            <a:off x="468313" y="4903118"/>
            <a:ext cx="838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ja-JP" altLang="en-US" sz="2400"/>
              <a:t>映像をシャープにしたい場合は絞りを小さく</a:t>
            </a:r>
            <a:r>
              <a:rPr lang="en-US" altLang="ja-JP" sz="2400"/>
              <a:t>(</a:t>
            </a:r>
            <a:r>
              <a:rPr lang="ja-JP" altLang="en-US" sz="2400"/>
              <a:t>でも映像は暗く</a:t>
            </a:r>
            <a:r>
              <a:rPr lang="en-US" altLang="ja-JP" sz="2400"/>
              <a:t>)</a:t>
            </a:r>
          </a:p>
          <a:p>
            <a:pPr algn="l" eaLnBrk="1" hangingPunct="1">
              <a:buFont typeface="Arial" charset="0"/>
              <a:buChar char="•"/>
            </a:pPr>
            <a:r>
              <a:rPr lang="ja-JP" altLang="en-US" sz="2400"/>
              <a:t>映像を明るくしたい場合は絞りを大きく</a:t>
            </a:r>
            <a:r>
              <a:rPr lang="en-US" altLang="ja-JP" sz="2400"/>
              <a:t>(</a:t>
            </a:r>
            <a:r>
              <a:rPr lang="ja-JP" altLang="en-US" sz="2400"/>
              <a:t>でも映像はボケてしまう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1" name="Picture 671" descr="C:\Users\straight\Desktop\CEDEC2011\Second\Figure_Graph_images\Figure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86" y="2060848"/>
            <a:ext cx="5081818" cy="29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正方形/長方形 16"/>
          <p:cNvSpPr>
            <a:spLocks noChangeArrowheads="1"/>
          </p:cNvSpPr>
          <p:nvPr/>
        </p:nvSpPr>
        <p:spPr bwMode="auto">
          <a:xfrm>
            <a:off x="251520" y="1916757"/>
            <a:ext cx="5256212" cy="792163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483" name="正方形/長方形 14"/>
          <p:cNvSpPr>
            <a:spLocks noChangeArrowheads="1"/>
          </p:cNvSpPr>
          <p:nvPr/>
        </p:nvSpPr>
        <p:spPr bwMode="auto">
          <a:xfrm>
            <a:off x="107504" y="5013176"/>
            <a:ext cx="8640762" cy="10287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48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レンズ</a:t>
            </a:r>
          </a:p>
        </p:txBody>
      </p:sp>
      <p:sp>
        <p:nvSpPr>
          <p:cNvPr id="2048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7931150" cy="731838"/>
          </a:xfrm>
        </p:spPr>
        <p:txBody>
          <a:bodyPr/>
          <a:lstStyle/>
          <a:p>
            <a:r>
              <a:rPr lang="ja-JP" altLang="en-US" dirty="0" smtClean="0"/>
              <a:t>レンズを導入</a:t>
            </a:r>
          </a:p>
        </p:txBody>
      </p:sp>
      <p:graphicFrame>
        <p:nvGraphicFramePr>
          <p:cNvPr id="20486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83266"/>
              </p:ext>
            </p:extLst>
          </p:nvPr>
        </p:nvGraphicFramePr>
        <p:xfrm>
          <a:off x="335756" y="1943100"/>
          <a:ext cx="50752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4" name="数式" r:id="rId4" imgW="1600200" imgH="241300" progId="Equation.3">
                  <p:embed/>
                </p:oleObj>
              </mc:Choice>
              <mc:Fallback>
                <p:oleObj name="数式" r:id="rId4" imgW="1600200" imgH="2413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" y="1943100"/>
                        <a:ext cx="50752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テキスト ボックス 6"/>
          <p:cNvSpPr txBox="1">
            <a:spLocks noChangeArrowheads="1"/>
          </p:cNvSpPr>
          <p:nvPr/>
        </p:nvSpPr>
        <p:spPr bwMode="auto">
          <a:xfrm>
            <a:off x="323528" y="2708275"/>
            <a:ext cx="51626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8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800" i="1" baseline="-25000" dirty="0" err="1">
                <a:latin typeface="Times New Roman" pitchFamily="18" charset="0"/>
                <a:cs typeface="Times New Roman" pitchFamily="18" charset="0"/>
              </a:rPr>
              <a:t>refraction</a:t>
            </a:r>
            <a:r>
              <a:rPr lang="ja-JP" altLang="en-US" sz="2800" dirty="0" smtClean="0"/>
              <a:t>は</a:t>
            </a:r>
            <a:r>
              <a:rPr lang="en-US" altLang="ja-JP" sz="2800" i="1" dirty="0">
                <a:latin typeface="Symbol" pitchFamily="18" charset="2"/>
                <a:ea typeface="HGS平成明朝体W9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を別の方向</a:t>
            </a:r>
            <a:r>
              <a:rPr lang="ja-JP" altLang="en-US" sz="2800" dirty="0" smtClean="0"/>
              <a:t>の</a:t>
            </a:r>
            <a:r>
              <a:rPr lang="en-US" altLang="ja-JP" sz="2800" i="1" dirty="0">
                <a:latin typeface="Symbol" pitchFamily="18" charset="2"/>
                <a:ea typeface="HGS平成明朝体W9" pitchFamily="18" charset="-128"/>
              </a:rPr>
              <a:t>w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変換</a:t>
            </a:r>
            <a:r>
              <a:rPr lang="ja-JP" altLang="en-US" sz="2800" dirty="0"/>
              <a:t>する</a:t>
            </a:r>
            <a:r>
              <a:rPr lang="en-US" altLang="ja-JP" sz="2800" dirty="0"/>
              <a:t>(</a:t>
            </a:r>
            <a:r>
              <a:rPr lang="ja-JP" altLang="en-US" sz="2800" dirty="0"/>
              <a:t>曲げる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薄レンズ</a:t>
            </a:r>
            <a:r>
              <a:rPr lang="ja-JP" altLang="en-US" sz="2800" dirty="0"/>
              <a:t>効果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表す</a:t>
            </a:r>
            <a:r>
              <a:rPr lang="ja-JP" altLang="en-US" sz="2800" dirty="0"/>
              <a:t>関数</a:t>
            </a:r>
            <a:endParaRPr lang="ja-JP" altLang="en-US" sz="2400" dirty="0"/>
          </a:p>
        </p:txBody>
      </p:sp>
      <p:graphicFrame>
        <p:nvGraphicFramePr>
          <p:cNvPr id="20488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20408"/>
              </p:ext>
            </p:extLst>
          </p:nvPr>
        </p:nvGraphicFramePr>
        <p:xfrm>
          <a:off x="220216" y="5170339"/>
          <a:ext cx="84851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5" name="数式" r:id="rId6" imgW="3810000" imgH="330200" progId="Equation.3">
                  <p:embed/>
                </p:oleObj>
              </mc:Choice>
              <mc:Fallback>
                <p:oleObj name="数式" r:id="rId6" imgW="3810000" imgH="330200" progId="Equation.3">
                  <p:embed/>
                  <p:pic>
                    <p:nvPicPr>
                      <p:cNvPr id="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16" y="5170339"/>
                        <a:ext cx="84851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下矢印 4"/>
          <p:cNvSpPr>
            <a:spLocks noChangeArrowheads="1"/>
          </p:cNvSpPr>
          <p:nvPr/>
        </p:nvSpPr>
        <p:spPr bwMode="auto">
          <a:xfrm>
            <a:off x="1475308" y="4093270"/>
            <a:ext cx="2160588" cy="9159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52" name="Picture 348" descr="C:\Users\straight\Desktop\CEDEC2011\Second\Figure_Graph_images\Figur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6936"/>
            <a:ext cx="3479330" cy="36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出射する放射輝度を求める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 rot="5400000">
            <a:off x="3816598" y="1017340"/>
            <a:ext cx="1223468" cy="1871663"/>
          </a:xfrm>
          <a:prstGeom prst="rightArrowCallout">
            <a:avLst>
              <a:gd name="adj1" fmla="val 37805"/>
              <a:gd name="adj2" fmla="val 32642"/>
              <a:gd name="adj3" fmla="val 18344"/>
              <a:gd name="adj4" fmla="val 65458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00113" y="2477840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/>
              <a:t>ある地点</a:t>
            </a: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/>
              <a:t>において</a:t>
            </a:r>
            <a:r>
              <a:rPr lang="en-US" altLang="ja-JP" sz="2800" i="1" dirty="0">
                <a:latin typeface="Symbol" pitchFamily="18" charset="2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に放射される放射輝度</a:t>
            </a:r>
          </a:p>
        </p:txBody>
      </p:sp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1174750" y="1341438"/>
          <a:ext cx="64928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数式" r:id="rId4" imgW="1803400" imgH="228600" progId="Equation.3">
                  <p:embed/>
                </p:oleObj>
              </mc:Choice>
              <mc:Fallback>
                <p:oleObj name="数式" r:id="rId4" imgW="1803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341438"/>
                        <a:ext cx="64928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771800" y="4077072"/>
            <a:ext cx="6084080" cy="107721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dirty="0" smtClean="0">
                <a:latin typeface="Times New Roman" pitchFamily="18" charset="0"/>
              </a:rPr>
              <a:t>x</a:t>
            </a:r>
            <a:r>
              <a:rPr lang="ja-JP" altLang="en-US" sz="3200" dirty="0" smtClean="0">
                <a:latin typeface="Times New Roman" pitchFamily="18" charset="0"/>
              </a:rPr>
              <a:t>地点</a:t>
            </a:r>
            <a:r>
              <a:rPr lang="ja-JP" altLang="en-US" sz="3200" dirty="0">
                <a:latin typeface="Times New Roman" pitchFamily="18" charset="0"/>
              </a:rPr>
              <a:t>が自ら発光している光の量</a:t>
            </a:r>
            <a:r>
              <a:rPr lang="ja-JP" altLang="en-US" sz="3200" dirty="0" smtClean="0">
                <a:latin typeface="Times New Roman" pitchFamily="18" charset="0"/>
              </a:rPr>
              <a:t>の</a:t>
            </a:r>
            <a:r>
              <a:rPr lang="en-US" altLang="ja-JP" sz="3200" dirty="0" smtClean="0">
                <a:latin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</a:rPr>
            </a:br>
            <a:r>
              <a:rPr lang="ja-JP" altLang="en-US" sz="3200" dirty="0" smtClean="0">
                <a:latin typeface="Times New Roman" pitchFamily="18" charset="0"/>
              </a:rPr>
              <a:t>うち</a:t>
            </a:r>
            <a:r>
              <a:rPr lang="en-US" altLang="ja-JP" sz="3200" i="1" dirty="0" smtClean="0">
                <a:latin typeface="Symbol" pitchFamily="18" charset="2"/>
              </a:rPr>
              <a:t>w</a:t>
            </a:r>
            <a:r>
              <a:rPr lang="ja-JP" altLang="en-US" sz="3200" dirty="0" smtClean="0"/>
              <a:t>方向</a:t>
            </a:r>
            <a:r>
              <a:rPr lang="ja-JP" altLang="en-US" sz="3200" dirty="0"/>
              <a:t>に放射している量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出射する放射輝度を求める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 rot="5400000">
            <a:off x="6120061" y="1017340"/>
            <a:ext cx="1223466" cy="1871662"/>
          </a:xfrm>
          <a:prstGeom prst="rightArrowCallout">
            <a:avLst>
              <a:gd name="adj1" fmla="val 37805"/>
              <a:gd name="adj2" fmla="val 32642"/>
              <a:gd name="adj3" fmla="val 17639"/>
              <a:gd name="adj4" fmla="val 6475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00113" y="2564904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/>
              <a:t>ある地点</a:t>
            </a: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/>
              <a:t>において</a:t>
            </a: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に反射される放射輝度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174750" y="1341438"/>
          <a:ext cx="64928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8" name="数式" r:id="rId3" imgW="1803400" imgH="228600" progId="Equation.3">
                  <p:embed/>
                </p:oleObj>
              </mc:Choice>
              <mc:Fallback>
                <p:oleObj name="数式" r:id="rId3" imgW="1803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341438"/>
                        <a:ext cx="64928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28" name="Picture 100" descr="C:\Users\straight\Desktop\CEDEC2011\Second\Figure_Graph_images\Figure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35940"/>
            <a:ext cx="4229592" cy="3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35896" y="4725144"/>
            <a:ext cx="5364088" cy="107721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dirty="0" smtClean="0">
                <a:latin typeface="Times New Roman" pitchFamily="18" charset="0"/>
              </a:rPr>
              <a:t>x</a:t>
            </a:r>
            <a:r>
              <a:rPr lang="ja-JP" altLang="en-US" sz="3200" dirty="0" smtClean="0">
                <a:latin typeface="Times New Roman" pitchFamily="18" charset="0"/>
              </a:rPr>
              <a:t>地点</a:t>
            </a:r>
            <a:r>
              <a:rPr lang="ja-JP" altLang="en-US" sz="3200" dirty="0">
                <a:latin typeface="Times New Roman" pitchFamily="18" charset="0"/>
              </a:rPr>
              <a:t>に入射してきた光の量</a:t>
            </a:r>
            <a:r>
              <a:rPr lang="ja-JP" altLang="en-US" sz="3200" dirty="0" smtClean="0">
                <a:latin typeface="Times New Roman" pitchFamily="18" charset="0"/>
              </a:rPr>
              <a:t>の</a:t>
            </a:r>
            <a:r>
              <a:rPr lang="en-US" altLang="ja-JP" sz="3200" dirty="0" smtClean="0">
                <a:latin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</a:rPr>
            </a:br>
            <a:r>
              <a:rPr lang="ja-JP" altLang="en-US" sz="3200" dirty="0" smtClean="0">
                <a:latin typeface="Times New Roman" pitchFamily="18" charset="0"/>
              </a:rPr>
              <a:t>うち</a:t>
            </a:r>
            <a:r>
              <a:rPr lang="en-US" altLang="ja-JP" sz="3200" i="1" dirty="0" smtClean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3200" dirty="0" smtClean="0"/>
              <a:t>方向</a:t>
            </a:r>
            <a:r>
              <a:rPr lang="ja-JP" altLang="en-US" sz="3200" dirty="0"/>
              <a:t>に反射している量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6084888" y="1123950"/>
            <a:ext cx="2232025" cy="8636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3492500" y="1123950"/>
            <a:ext cx="2159000" cy="8636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755576" y="1123950"/>
            <a:ext cx="2232099" cy="863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35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つまり</a:t>
            </a:r>
          </a:p>
        </p:txBody>
      </p:sp>
      <p:graphicFrame>
        <p:nvGraphicFramePr>
          <p:cNvPr id="2355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55650" y="1052513"/>
          <a:ext cx="75612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4" name="数式" r:id="rId3" imgW="1803400" imgH="228600" progId="Equation.3">
                  <p:embed/>
                </p:oleObj>
              </mc:Choice>
              <mc:Fallback>
                <p:oleObj name="数式" r:id="rId3" imgW="1803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52513"/>
                        <a:ext cx="75612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0825" y="2205038"/>
            <a:ext cx="5545138" cy="9556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>
                <a:latin typeface="Times New Roman" pitchFamily="18" charset="0"/>
              </a:rPr>
              <a:t>ある地点</a:t>
            </a: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>
                <a:latin typeface="Times New Roman" pitchFamily="18" charset="0"/>
              </a:rPr>
              <a:t>に</a:t>
            </a:r>
            <a:r>
              <a:rPr lang="ja-JP" altLang="en-US" sz="2800" dirty="0">
                <a:latin typeface="Times New Roman" pitchFamily="18" charset="0"/>
              </a:rPr>
              <a:t>おいて</a:t>
            </a:r>
            <a:br>
              <a:rPr lang="ja-JP" altLang="en-US" sz="2800" dirty="0">
                <a:latin typeface="Times New Roman" pitchFamily="18" charset="0"/>
              </a:rPr>
            </a:b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に出射する光</a:t>
            </a:r>
            <a:r>
              <a:rPr lang="en-US" altLang="ja-JP" sz="2800" dirty="0"/>
              <a:t>(</a:t>
            </a:r>
            <a:r>
              <a:rPr lang="ja-JP" altLang="en-US" sz="2800" dirty="0"/>
              <a:t>放射輝度</a:t>
            </a:r>
            <a:r>
              <a:rPr lang="en-US" altLang="ja-JP" sz="2800" dirty="0"/>
              <a:t>)</a:t>
            </a:r>
            <a:endParaRPr lang="ja-JP" altLang="en-US" sz="2800" dirty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03350" y="3697288"/>
            <a:ext cx="5904954" cy="9556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>
                <a:latin typeface="Times New Roman" pitchFamily="18" charset="0"/>
              </a:rPr>
              <a:t>地点</a:t>
            </a:r>
            <a:r>
              <a:rPr lang="ja-JP" altLang="en-US" sz="2800" dirty="0">
                <a:latin typeface="Times New Roman" pitchFamily="18" charset="0"/>
              </a:rPr>
              <a:t>が自ら発光している光の量のうち</a:t>
            </a:r>
            <a:br>
              <a:rPr lang="ja-JP" altLang="en-US" sz="2800" dirty="0">
                <a:latin typeface="Times New Roman" pitchFamily="18" charset="0"/>
              </a:rPr>
            </a:b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に放射している量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64508" y="5229225"/>
            <a:ext cx="5327972" cy="955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>
                <a:latin typeface="Times New Roman" pitchFamily="18" charset="0"/>
              </a:rPr>
              <a:t>地点</a:t>
            </a:r>
            <a:r>
              <a:rPr lang="ja-JP" altLang="en-US" sz="2800" dirty="0">
                <a:latin typeface="Times New Roman" pitchFamily="18" charset="0"/>
              </a:rPr>
              <a:t>に入射してきた光の量のうち</a:t>
            </a:r>
            <a:br>
              <a:rPr lang="ja-JP" altLang="en-US" sz="2800" dirty="0">
                <a:latin typeface="Times New Roman" pitchFamily="18" charset="0"/>
              </a:rPr>
            </a:b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に反射している量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5400000">
            <a:off x="2626519" y="2926556"/>
            <a:ext cx="1296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60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 rot="5400000">
            <a:off x="5291932" y="4437856"/>
            <a:ext cx="1296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6000">
                <a:solidFill>
                  <a:schemeClr val="hlink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dirty="0" smtClean="0">
                <a:latin typeface="Times New Roman" pitchFamily="18" charset="0"/>
              </a:rPr>
              <a:t>L</a:t>
            </a:r>
            <a:r>
              <a:rPr lang="en-US" altLang="ja-JP" i="1" baseline="-25000" dirty="0" smtClean="0">
                <a:latin typeface="Times New Roman" pitchFamily="18" charset="0"/>
              </a:rPr>
              <a:t>e</a:t>
            </a:r>
            <a:r>
              <a:rPr lang="en-US" altLang="ja-JP" dirty="0" smtClean="0"/>
              <a:t>(</a:t>
            </a:r>
            <a:r>
              <a:rPr lang="ja-JP" altLang="en-US" dirty="0" smtClean="0"/>
              <a:t>自己放射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を求める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お好きなように</a:t>
            </a:r>
          </a:p>
          <a:p>
            <a:pPr lvl="1" eaLnBrk="1" hangingPunct="1"/>
            <a:r>
              <a:rPr lang="ja-JP" altLang="en-US" dirty="0" smtClean="0"/>
              <a:t>自ら放射しているので何らかの関数で表現</a:t>
            </a:r>
            <a:endParaRPr lang="en-US" altLang="ja-JP" dirty="0" smtClean="0"/>
          </a:p>
          <a:p>
            <a:pPr lvl="2" eaLnBrk="1" hangingPunct="1"/>
            <a:r>
              <a:rPr lang="ja-JP" altLang="en-US" dirty="0" smtClean="0"/>
              <a:t>テクスチャ</a:t>
            </a:r>
            <a:r>
              <a:rPr lang="en-US" altLang="ja-JP" dirty="0" smtClean="0"/>
              <a:t>?</a:t>
            </a:r>
          </a:p>
          <a:p>
            <a:pPr lvl="2" eaLnBrk="1" hangingPunct="1"/>
            <a:r>
              <a:rPr lang="ja-JP" altLang="en-US" dirty="0" smtClean="0"/>
              <a:t>アニメーションカーブ</a:t>
            </a:r>
            <a:r>
              <a:rPr lang="en-US" altLang="ja-JP" dirty="0" smtClean="0"/>
              <a:t>?</a:t>
            </a:r>
          </a:p>
          <a:p>
            <a:pPr lvl="2" eaLnBrk="1" hangingPunct="1"/>
            <a:r>
              <a:rPr lang="ja-JP" altLang="en-US" dirty="0" smtClean="0"/>
              <a:t>照明モデル</a:t>
            </a:r>
            <a:r>
              <a:rPr lang="en-US" altLang="ja-JP" dirty="0" smtClean="0"/>
              <a:t>?</a:t>
            </a:r>
          </a:p>
          <a:p>
            <a:pPr lvl="1" eaLnBrk="1" hangingPunct="1"/>
            <a:r>
              <a:rPr lang="ja-JP" altLang="en-US" dirty="0" smtClean="0"/>
              <a:t>光源を表している</a:t>
            </a:r>
            <a:endParaRPr lang="en-US" altLang="ja-JP" dirty="0" smtClean="0"/>
          </a:p>
          <a:p>
            <a:pPr lvl="2" eaLnBrk="1" hangingPunct="1"/>
            <a:endParaRPr lang="en-US" altLang="ja-JP" dirty="0" smtClean="0"/>
          </a:p>
          <a:p>
            <a:pPr lvl="2" eaLnBrk="1" hangingPunct="1"/>
            <a:endParaRPr lang="en-US" altLang="ja-JP" dirty="0" smtClean="0"/>
          </a:p>
          <a:p>
            <a:pPr lvl="2" eaLnBrk="1" hangingPunct="1"/>
            <a:endParaRPr lang="ja-JP" altLang="en-US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7175" y="47577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物理ベースレンダリング</a:t>
            </a:r>
            <a:endParaRPr lang="en-US" altLang="ja-JP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光の物理的な挙動を正確に再現して</a:t>
            </a:r>
            <a:br>
              <a:rPr lang="ja-JP" altLang="en-US" smtClean="0"/>
            </a:br>
            <a:r>
              <a:rPr lang="ja-JP" altLang="en-US" smtClean="0"/>
              <a:t>レンダリングを行うこと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光</a:t>
            </a:r>
            <a:r>
              <a:rPr lang="en-US" altLang="ja-JP" smtClean="0"/>
              <a:t>(</a:t>
            </a:r>
            <a:r>
              <a:rPr lang="ja-JP" altLang="en-US" smtClean="0"/>
              <a:t>電磁波</a:t>
            </a:r>
            <a:r>
              <a:rPr lang="en-US" altLang="ja-JP" smtClean="0"/>
              <a:t>)</a:t>
            </a:r>
            <a:r>
              <a:rPr lang="ja-JP" altLang="en-US" smtClean="0"/>
              <a:t>の挙動を表す物理法則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mtClean="0"/>
              <a:t>幾何光学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mtClean="0"/>
              <a:t>波動光学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mtClean="0"/>
              <a:t>波動方程式</a:t>
            </a:r>
            <a:endParaRPr lang="en-US" altLang="ja-JP" smtClean="0"/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マクスウェル方程式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mtClean="0"/>
              <a:t>散乱方程式</a:t>
            </a:r>
            <a:endParaRPr lang="en-US" altLang="ja-JP" smtClean="0"/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コンプトン散乱</a:t>
            </a:r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レイリー散乱</a:t>
            </a:r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ミー散乱</a:t>
            </a:r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ラマン散乱</a:t>
            </a:r>
          </a:p>
          <a:p>
            <a:pPr lvl="4" eaLnBrk="1" hangingPunct="1">
              <a:lnSpc>
                <a:spcPct val="90000"/>
              </a:lnSpc>
            </a:pPr>
            <a:r>
              <a:rPr lang="ja-JP" altLang="en-US" smtClean="0"/>
              <a:t>など</a:t>
            </a:r>
            <a:r>
              <a:rPr lang="en-US" altLang="ja-JP" smtClean="0">
                <a:latin typeface="Arial" charset="0"/>
              </a:rPr>
              <a:t>…</a:t>
            </a:r>
            <a:endParaRPr lang="en-US" altLang="ja-JP" smtClean="0"/>
          </a:p>
          <a:p>
            <a:pPr lvl="2" eaLnBrk="1" hangingPunct="1">
              <a:lnSpc>
                <a:spcPct val="90000"/>
              </a:lnSpc>
            </a:pPr>
            <a:endParaRPr lang="en-US" altLang="ja-JP" smtClean="0"/>
          </a:p>
          <a:p>
            <a:pPr lvl="2" eaLnBrk="1" hangingPunct="1">
              <a:lnSpc>
                <a:spcPct val="90000"/>
              </a:lnSpc>
            </a:pPr>
            <a:endParaRPr lang="en-US" altLang="ja-JP" smtClean="0"/>
          </a:p>
          <a:p>
            <a:pPr lvl="2" eaLnBrk="1" hangingPunct="1">
              <a:lnSpc>
                <a:spcPct val="90000"/>
              </a:lnSpc>
            </a:pPr>
            <a:endParaRPr lang="ja-JP" altLang="en-US" smtClean="0"/>
          </a:p>
          <a:p>
            <a:pPr lvl="2" eaLnBrk="1" hangingPunct="1">
              <a:lnSpc>
                <a:spcPct val="90000"/>
              </a:lnSpc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99" name="Picture 199" descr="C:\Users\straight\Desktop\CEDEC2011\Second\Figure_Graph_images\Figure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18029"/>
            <a:ext cx="3467712" cy="26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dirty="0" err="1" smtClean="0">
                <a:latin typeface="Times New Roman" pitchFamily="18" charset="0"/>
              </a:rPr>
              <a:t>L</a:t>
            </a:r>
            <a:r>
              <a:rPr lang="en-US" altLang="ja-JP" i="1" baseline="-25000" dirty="0" err="1" smtClean="0">
                <a:latin typeface="Times New Roman" pitchFamily="18" charset="0"/>
              </a:rPr>
              <a:t>r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反射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を求める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ja-JP" sz="2800" b="1" dirty="0" smtClean="0">
                <a:latin typeface="Times New Roman" pitchFamily="18" charset="0"/>
              </a:rPr>
              <a:t>x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地点に入射した光が</a:t>
            </a: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方向に反射した光の総量</a:t>
            </a:r>
          </a:p>
          <a:p>
            <a:pPr lvl="1" eaLnBrk="1" hangingPunct="1"/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入射した光</a:t>
            </a:r>
            <a:r>
              <a:rPr lang="en-US" altLang="ja-JP" sz="2400" dirty="0" smtClean="0"/>
              <a:t>?</a:t>
            </a:r>
          </a:p>
          <a:p>
            <a:pPr lvl="1" eaLnBrk="1" hangingPunct="1"/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反射はどのように行われる</a:t>
            </a:r>
            <a:r>
              <a:rPr lang="en-US" altLang="ja-JP" sz="2400" dirty="0" smtClean="0"/>
              <a:t>?</a:t>
            </a:r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endParaRPr lang="en-US" altLang="ja-JP" sz="2800" dirty="0" smtClean="0"/>
          </a:p>
          <a:p>
            <a:pPr lvl="2" eaLnBrk="1" hangingPunct="1"/>
            <a:endParaRPr lang="ja-JP" altLang="en-US" sz="2000" dirty="0" smtClean="0"/>
          </a:p>
        </p:txBody>
      </p:sp>
      <p:graphicFrame>
        <p:nvGraphicFramePr>
          <p:cNvPr id="2560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2735680"/>
              </p:ext>
            </p:extLst>
          </p:nvPr>
        </p:nvGraphicFramePr>
        <p:xfrm>
          <a:off x="539750" y="2780928"/>
          <a:ext cx="302418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0" name="数式" r:id="rId4" imgW="660113" imgH="215806" progId="Equation.3">
                  <p:embed/>
                </p:oleObj>
              </mc:Choice>
              <mc:Fallback>
                <p:oleObj name="数式" r:id="rId4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80928"/>
                        <a:ext cx="302418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895600" y="52609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563888" y="2492896"/>
            <a:ext cx="9334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0600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33128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0763696"/>
              </p:ext>
            </p:extLst>
          </p:nvPr>
        </p:nvGraphicFramePr>
        <p:xfrm>
          <a:off x="3635896" y="2925390"/>
          <a:ext cx="4991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1" name="数式" r:id="rId6" imgW="1954951" imgH="304668" progId="Equation.3">
                  <p:embed/>
                </p:oleObj>
              </mc:Choice>
              <mc:Fallback>
                <p:oleObj name="数式" r:id="rId6" imgW="1954951" imgH="30466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25390"/>
                        <a:ext cx="49911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32" name="Picture 108" descr="C:\Users\straight\Desktop\CEDEC2011\Second\Figure_Graph_images\Figure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112104" cy="30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AutoShape 19"/>
          <p:cNvSpPr>
            <a:spLocks noChangeArrowheads="1"/>
          </p:cNvSpPr>
          <p:nvPr/>
        </p:nvSpPr>
        <p:spPr bwMode="auto">
          <a:xfrm rot="5400000">
            <a:off x="7308057" y="1485106"/>
            <a:ext cx="1512888" cy="936625"/>
          </a:xfrm>
          <a:prstGeom prst="rightArrowCallout">
            <a:avLst>
              <a:gd name="adj1" fmla="val 29083"/>
              <a:gd name="adj2" fmla="val 25111"/>
              <a:gd name="adj3" fmla="val 28491"/>
              <a:gd name="adj4" fmla="val 71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27" name="AutoShape 15"/>
          <p:cNvSpPr>
            <a:spLocks noChangeArrowheads="1"/>
          </p:cNvSpPr>
          <p:nvPr/>
        </p:nvSpPr>
        <p:spPr bwMode="auto">
          <a:xfrm rot="5400000">
            <a:off x="178594" y="1556544"/>
            <a:ext cx="1512887" cy="936625"/>
          </a:xfrm>
          <a:prstGeom prst="rightArrowCallout">
            <a:avLst>
              <a:gd name="adj1" fmla="val 29083"/>
              <a:gd name="adj2" fmla="val 25111"/>
              <a:gd name="adj3" fmla="val 28491"/>
              <a:gd name="adj4" fmla="val 71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Times New Roman" pitchFamily="18" charset="0"/>
              </a:rPr>
              <a:t>L</a:t>
            </a:r>
            <a:r>
              <a:rPr lang="en-US" altLang="ja-JP" i="1" baseline="-25000" smtClean="0">
                <a:latin typeface="Times New Roman" pitchFamily="18" charset="0"/>
              </a:rPr>
              <a:t>r</a:t>
            </a:r>
            <a:r>
              <a:rPr lang="en-US" altLang="ja-JP" smtClean="0"/>
              <a:t>=</a:t>
            </a:r>
            <a:r>
              <a:rPr lang="en-US" altLang="ja-JP" smtClean="0">
                <a:latin typeface="Arial" charset="0"/>
              </a:rPr>
              <a:t>…</a:t>
            </a:r>
            <a:endParaRPr lang="ja-JP" altLang="en-US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95600" y="52609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6630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684213" y="1268413"/>
          <a:ext cx="7920037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4" name="数式" r:id="rId4" imgW="1954951" imgH="304668" progId="Equation.3">
                  <p:embed/>
                </p:oleObj>
              </mc:Choice>
              <mc:Fallback>
                <p:oleObj name="数式" r:id="rId4" imgW="1954951" imgH="304668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7920037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179388" y="2852738"/>
            <a:ext cx="8569325" cy="5847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光の入射</a:t>
            </a:r>
            <a:r>
              <a:rPr lang="ja-JP" altLang="en-US" sz="3200" dirty="0" smtClean="0"/>
              <a:t>方向</a:t>
            </a:r>
            <a:r>
              <a:rPr lang="en-US" altLang="ja-JP" sz="3200" i="1" dirty="0">
                <a:latin typeface="Symbol" pitchFamily="18" charset="2"/>
                <a:ea typeface="HGS明朝B" pitchFamily="18" charset="-128"/>
              </a:rPr>
              <a:t>w</a:t>
            </a:r>
            <a:r>
              <a:rPr lang="en-US" altLang="ja-JP" sz="3200" dirty="0" smtClean="0"/>
              <a:t>’</a:t>
            </a:r>
            <a:r>
              <a:rPr lang="ja-JP" altLang="en-US" sz="3200" dirty="0"/>
              <a:t>を法線を中心と</a:t>
            </a:r>
            <a:r>
              <a:rPr lang="ja-JP" altLang="en-US" sz="3200" dirty="0" smtClean="0"/>
              <a:t>した半球上</a:t>
            </a:r>
            <a:r>
              <a:rPr lang="ja-JP" altLang="en-US" sz="3200" dirty="0"/>
              <a:t>で積分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66" name="Picture 118" descr="C:\Users\straight\Desktop\CEDEC2011\Second\Figure_Graph_images\Figure_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" y="3717032"/>
            <a:ext cx="3527425" cy="30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" name="Picture 110" descr="C:\Users\straight\Desktop\CEDEC2011\Second\Figure_Graph_images\Figure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03" y="4869160"/>
            <a:ext cx="3257805" cy="18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AutoShape 10"/>
          <p:cNvSpPr>
            <a:spLocks noChangeArrowheads="1"/>
          </p:cNvSpPr>
          <p:nvPr/>
        </p:nvSpPr>
        <p:spPr bwMode="auto">
          <a:xfrm rot="5400000">
            <a:off x="5256597" y="1809366"/>
            <a:ext cx="2591618" cy="1655763"/>
          </a:xfrm>
          <a:prstGeom prst="rightArrowCallout">
            <a:avLst>
              <a:gd name="adj1" fmla="val 29083"/>
              <a:gd name="adj2" fmla="val 25759"/>
              <a:gd name="adj3" fmla="val 27143"/>
              <a:gd name="adj4" fmla="val 4010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 rot="5400000">
            <a:off x="3996532" y="1053306"/>
            <a:ext cx="1439862" cy="2016125"/>
          </a:xfrm>
          <a:prstGeom prst="rightArrowCallout">
            <a:avLst>
              <a:gd name="adj1" fmla="val 40723"/>
              <a:gd name="adj2" fmla="val 35161"/>
              <a:gd name="adj3" fmla="val 17639"/>
              <a:gd name="adj4" fmla="val 71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Times New Roman" pitchFamily="18" charset="0"/>
              </a:rPr>
              <a:t>L</a:t>
            </a:r>
            <a:r>
              <a:rPr lang="en-US" altLang="ja-JP" i="1" baseline="-25000" smtClean="0">
                <a:latin typeface="Times New Roman" pitchFamily="18" charset="0"/>
              </a:rPr>
              <a:t>r</a:t>
            </a:r>
            <a:r>
              <a:rPr lang="en-US" altLang="ja-JP" smtClean="0"/>
              <a:t>=</a:t>
            </a:r>
            <a:r>
              <a:rPr lang="en-US" altLang="ja-JP" smtClean="0">
                <a:latin typeface="Arial" charset="0"/>
              </a:rPr>
              <a:t>…</a:t>
            </a:r>
            <a:endParaRPr lang="ja-JP" altLang="en-US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95600" y="52609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765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268413"/>
          <a:ext cx="78486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0" name="数式" r:id="rId5" imgW="1954951" imgH="304668" progId="Equation.3">
                  <p:embed/>
                </p:oleObj>
              </mc:Choice>
              <mc:Fallback>
                <p:oleObj name="数式" r:id="rId5" imgW="1954951" imgH="304668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78486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835150" y="2781300"/>
            <a:ext cx="4176713" cy="9556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latin typeface="Times New Roman" pitchFamily="18" charset="0"/>
              </a:rPr>
              <a:t>x</a:t>
            </a:r>
            <a:r>
              <a:rPr lang="ja-JP" altLang="en-US" sz="2800" dirty="0"/>
              <a:t>地点に</a:t>
            </a:r>
            <a:r>
              <a:rPr lang="ja-JP" altLang="en-US" sz="2800" dirty="0" smtClean="0"/>
              <a:t>おける</a:t>
            </a: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2800" dirty="0" smtClean="0"/>
              <a:t>’</a:t>
            </a:r>
            <a:r>
              <a:rPr lang="ja-JP" altLang="en-US" sz="2800" dirty="0"/>
              <a:t>方向からの光の入射量</a:t>
            </a:r>
            <a:r>
              <a:rPr lang="en-US" altLang="ja-JP" sz="2800" dirty="0"/>
              <a:t>(</a:t>
            </a:r>
            <a:r>
              <a:rPr lang="ja-JP" altLang="en-US" sz="2800" dirty="0"/>
              <a:t>放射輝度</a:t>
            </a:r>
            <a:r>
              <a:rPr lang="en-US" altLang="ja-JP" sz="2800" dirty="0"/>
              <a:t>)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636268" y="3933056"/>
            <a:ext cx="5472236" cy="95410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latin typeface="Times New Roman" pitchFamily="18" charset="0"/>
              </a:rPr>
              <a:t>x</a:t>
            </a:r>
            <a:r>
              <a:rPr lang="ja-JP" altLang="en-US" sz="2800" dirty="0"/>
              <a:t>地点</a:t>
            </a:r>
            <a:r>
              <a:rPr lang="ja-JP" altLang="en-US" sz="2800" dirty="0" smtClean="0"/>
              <a:t>における光</a:t>
            </a:r>
            <a:r>
              <a:rPr lang="ja-JP" altLang="en-US" sz="2800" dirty="0"/>
              <a:t>の入射量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対する</a:t>
            </a:r>
            <a:r>
              <a:rPr lang="ja-JP" altLang="en-US" sz="2800" dirty="0"/>
              <a:t>幾何効果</a:t>
            </a:r>
            <a:r>
              <a:rPr lang="en-US" altLang="ja-JP" sz="2800" dirty="0"/>
              <a:t>(</a:t>
            </a:r>
            <a:r>
              <a:rPr lang="en-US" altLang="ja-JP" sz="2800" b="1" dirty="0">
                <a:latin typeface="Times New Roman" pitchFamily="18" charset="0"/>
              </a:rPr>
              <a:t>n</a:t>
            </a:r>
            <a:r>
              <a:rPr lang="ja-JP" altLang="en-US" sz="2800" dirty="0"/>
              <a:t>は</a:t>
            </a:r>
            <a:r>
              <a:rPr lang="en-US" altLang="ja-JP" sz="2800" b="1" dirty="0">
                <a:latin typeface="Times New Roman" pitchFamily="18" charset="0"/>
              </a:rPr>
              <a:t>x</a:t>
            </a:r>
            <a:r>
              <a:rPr lang="ja-JP" altLang="en-US" sz="2800" dirty="0"/>
              <a:t>における法線</a:t>
            </a:r>
            <a:r>
              <a:rPr lang="en-US" altLang="ja-JP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>
            <a:spLocks noChangeArrowheads="1"/>
          </p:cNvSpPr>
          <p:nvPr/>
        </p:nvSpPr>
        <p:spPr bwMode="auto">
          <a:xfrm rot="5400000">
            <a:off x="2052227" y="836204"/>
            <a:ext cx="1295499" cy="2448644"/>
          </a:xfrm>
          <a:prstGeom prst="rightArrowCallout">
            <a:avLst>
              <a:gd name="adj1" fmla="val 55160"/>
              <a:gd name="adj2" fmla="val 47627"/>
              <a:gd name="adj3" fmla="val 17639"/>
              <a:gd name="adj4" fmla="val 71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867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Times New Roman" pitchFamily="18" charset="0"/>
              </a:rPr>
              <a:t>L</a:t>
            </a:r>
            <a:r>
              <a:rPr lang="en-US" altLang="ja-JP" i="1" baseline="-25000" smtClean="0">
                <a:latin typeface="Times New Roman" pitchFamily="18" charset="0"/>
              </a:rPr>
              <a:t>r</a:t>
            </a:r>
            <a:r>
              <a:rPr lang="en-US" altLang="ja-JP" smtClean="0"/>
              <a:t>=</a:t>
            </a:r>
            <a:r>
              <a:rPr lang="en-US" altLang="ja-JP" smtClean="0">
                <a:latin typeface="Arial" charset="0"/>
              </a:rPr>
              <a:t>…</a:t>
            </a:r>
            <a:endParaRPr lang="ja-JP" altLang="en-US" smtClean="0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895600" y="52609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8677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00113" y="1268413"/>
          <a:ext cx="73437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1" name="数式" r:id="rId3" imgW="1954951" imgH="304668" progId="Equation.3">
                  <p:embed/>
                </p:oleObj>
              </mc:Choice>
              <mc:Fallback>
                <p:oleObj name="数式" r:id="rId3" imgW="1954951" imgH="304668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68413"/>
                        <a:ext cx="73437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68313" y="2781300"/>
            <a:ext cx="8280400" cy="95410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latin typeface="Times New Roman" pitchFamily="18" charset="0"/>
              </a:rPr>
              <a:t>x</a:t>
            </a:r>
            <a:r>
              <a:rPr lang="ja-JP" altLang="en-US" sz="2800" dirty="0"/>
              <a:t>地点に</a:t>
            </a:r>
            <a:r>
              <a:rPr lang="ja-JP" altLang="en-US" sz="2800" dirty="0" smtClean="0"/>
              <a:t>おける</a:t>
            </a:r>
            <a:r>
              <a:rPr lang="en-US" altLang="ja-JP" sz="2800" i="1" dirty="0">
                <a:latin typeface="Symbol" pitchFamily="18" charset="2"/>
                <a:ea typeface="HGS明朝B" pitchFamily="18" charset="-128"/>
              </a:rPr>
              <a:t>w</a:t>
            </a:r>
            <a:r>
              <a:rPr lang="en-US" altLang="ja-JP" sz="2800" dirty="0" smtClean="0"/>
              <a:t>’</a:t>
            </a:r>
            <a:r>
              <a:rPr lang="ja-JP" altLang="en-US" sz="2800" dirty="0"/>
              <a:t>方向からの入射した光の量</a:t>
            </a:r>
            <a:r>
              <a:rPr lang="ja-JP" altLang="en-US" sz="2800" dirty="0" smtClean="0"/>
              <a:t>と</a:t>
            </a:r>
            <a:r>
              <a:rPr lang="en-US" altLang="ja-JP" sz="2800" i="1" dirty="0">
                <a:latin typeface="Symbol" pitchFamily="18" charset="2"/>
                <a:ea typeface="HGS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へ反射した光の量の比をあらわす関数</a:t>
            </a:r>
            <a:endParaRPr lang="en-US" altLang="ja-JP" sz="2800" dirty="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 rot="5400000">
            <a:off x="3850482" y="3501231"/>
            <a:ext cx="1296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60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1547813" y="4365625"/>
            <a:ext cx="5976937" cy="138499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/>
              <a:t>双方向反射分布関数</a:t>
            </a:r>
            <a:br>
              <a:rPr lang="ja-JP" altLang="en-US" sz="2800" dirty="0"/>
            </a:br>
            <a:r>
              <a:rPr lang="en-US" altLang="ja-JP" sz="2800" dirty="0" smtClean="0"/>
              <a:t>(Bi-directional Reflectance Distribution Function, BRDF</a:t>
            </a:r>
            <a:r>
              <a:rPr lang="en-US" altLang="ja-JP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正方形/長方形 12"/>
          <p:cNvSpPr>
            <a:spLocks noChangeArrowheads="1"/>
          </p:cNvSpPr>
          <p:nvPr/>
        </p:nvSpPr>
        <p:spPr bwMode="auto">
          <a:xfrm>
            <a:off x="179388" y="4849813"/>
            <a:ext cx="6530975" cy="1316037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9699" name="正方形/長方形 10"/>
          <p:cNvSpPr>
            <a:spLocks noChangeArrowheads="1"/>
          </p:cNvSpPr>
          <p:nvPr/>
        </p:nvSpPr>
        <p:spPr bwMode="auto">
          <a:xfrm>
            <a:off x="250825" y="2781300"/>
            <a:ext cx="8399463" cy="1171575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9700" name="正方形/長方形 1"/>
          <p:cNvSpPr>
            <a:spLocks noChangeArrowheads="1"/>
          </p:cNvSpPr>
          <p:nvPr/>
        </p:nvSpPr>
        <p:spPr bwMode="auto">
          <a:xfrm>
            <a:off x="250825" y="1125538"/>
            <a:ext cx="8713788" cy="935037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97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BRDF</a:t>
            </a:r>
            <a:r>
              <a:rPr lang="ja-JP" altLang="en-US" smtClean="0"/>
              <a:t>とは</a:t>
            </a:r>
            <a:r>
              <a:rPr lang="en-US" altLang="ja-JP" smtClean="0"/>
              <a:t>?(1)</a:t>
            </a:r>
            <a:endParaRPr lang="ja-JP" altLang="en-US" smtClean="0"/>
          </a:p>
        </p:txBody>
      </p:sp>
      <p:graphicFrame>
        <p:nvGraphicFramePr>
          <p:cNvPr id="29702" name="オブジェクト 3"/>
          <p:cNvGraphicFramePr>
            <a:graphicFrameLocks noChangeAspect="1"/>
          </p:cNvGraphicFramePr>
          <p:nvPr/>
        </p:nvGraphicFramePr>
        <p:xfrm>
          <a:off x="787400" y="1125538"/>
          <a:ext cx="80327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数式" r:id="rId3" imgW="2616200" imgH="304800" progId="Equation.3">
                  <p:embed/>
                </p:oleObj>
              </mc:Choice>
              <mc:Fallback>
                <p:oleObj name="数式" r:id="rId3" imgW="2616200" imgH="3048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125538"/>
                        <a:ext cx="80327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オブジェクト 4"/>
          <p:cNvGraphicFramePr>
            <a:graphicFrameLocks noChangeAspect="1"/>
          </p:cNvGraphicFramePr>
          <p:nvPr/>
        </p:nvGraphicFramePr>
        <p:xfrm>
          <a:off x="487363" y="2781300"/>
          <a:ext cx="72532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数式" r:id="rId5" imgW="2362200" imgH="393700" progId="Equation.3">
                  <p:embed/>
                </p:oleObj>
              </mc:Choice>
              <mc:Fallback>
                <p:oleObj name="数式" r:id="rId5" imgW="2362200" imgH="3937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781300"/>
                        <a:ext cx="7253287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オブジェクト 5"/>
          <p:cNvGraphicFramePr>
            <a:graphicFrameLocks noChangeAspect="1"/>
          </p:cNvGraphicFramePr>
          <p:nvPr/>
        </p:nvGraphicFramePr>
        <p:xfrm>
          <a:off x="250825" y="4838700"/>
          <a:ext cx="62007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数式" r:id="rId7" imgW="2019300" imgH="431800" progId="Equation.3">
                  <p:embed/>
                </p:oleObj>
              </mc:Choice>
              <mc:Fallback>
                <p:oleObj name="数式" r:id="rId7" imgW="2019300" imgH="4318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838700"/>
                        <a:ext cx="620077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下矢印 4"/>
          <p:cNvSpPr>
            <a:spLocks noChangeArrowheads="1"/>
          </p:cNvSpPr>
          <p:nvPr/>
        </p:nvSpPr>
        <p:spPr bwMode="auto">
          <a:xfrm>
            <a:off x="2943225" y="2116138"/>
            <a:ext cx="2039938" cy="638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9706" name="テキスト ボックス 5"/>
          <p:cNvSpPr txBox="1">
            <a:spLocks noChangeArrowheads="1"/>
          </p:cNvSpPr>
          <p:nvPr/>
        </p:nvSpPr>
        <p:spPr bwMode="auto">
          <a:xfrm>
            <a:off x="5051657" y="2174875"/>
            <a:ext cx="2217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両辺</a:t>
            </a:r>
            <a:r>
              <a:rPr lang="ja-JP" altLang="en-US" sz="2400" dirty="0" smtClean="0"/>
              <a:t>を</a:t>
            </a:r>
            <a:r>
              <a:rPr lang="en-US" altLang="ja-JP" sz="2400" i="1" dirty="0">
                <a:latin typeface="Symbol" pitchFamily="18" charset="2"/>
                <a:ea typeface="HGS平成明朝体W3" pitchFamily="18" charset="-128"/>
              </a:rPr>
              <a:t>w</a:t>
            </a:r>
            <a:r>
              <a:rPr lang="en-US" altLang="ja-JP" sz="2400" dirty="0" smtClean="0"/>
              <a:t>’</a:t>
            </a:r>
            <a:r>
              <a:rPr lang="ja-JP" altLang="en-US" sz="2400" dirty="0"/>
              <a:t>で微分</a:t>
            </a:r>
          </a:p>
        </p:txBody>
      </p:sp>
      <p:sp>
        <p:nvSpPr>
          <p:cNvPr id="29707" name="下矢印 4"/>
          <p:cNvSpPr>
            <a:spLocks noChangeArrowheads="1"/>
          </p:cNvSpPr>
          <p:nvPr/>
        </p:nvSpPr>
        <p:spPr bwMode="auto">
          <a:xfrm>
            <a:off x="2987675" y="4005263"/>
            <a:ext cx="2089150" cy="7921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9708" name="テキスト ボックス 5"/>
          <p:cNvSpPr txBox="1">
            <a:spLocks noChangeArrowheads="1"/>
          </p:cNvSpPr>
          <p:nvPr/>
        </p:nvSpPr>
        <p:spPr bwMode="auto">
          <a:xfrm>
            <a:off x="5076825" y="4191000"/>
            <a:ext cx="133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移項する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正方形/長方形 16"/>
          <p:cNvSpPr>
            <a:spLocks noChangeArrowheads="1"/>
          </p:cNvSpPr>
          <p:nvPr/>
        </p:nvSpPr>
        <p:spPr bwMode="auto">
          <a:xfrm>
            <a:off x="1987550" y="5400675"/>
            <a:ext cx="4154488" cy="11969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23" name="正方形/長方形 15"/>
          <p:cNvSpPr>
            <a:spLocks noChangeArrowheads="1"/>
          </p:cNvSpPr>
          <p:nvPr/>
        </p:nvSpPr>
        <p:spPr bwMode="auto">
          <a:xfrm>
            <a:off x="1979613" y="3730625"/>
            <a:ext cx="4162425" cy="15875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24" name="正方形/長方形 14"/>
          <p:cNvSpPr>
            <a:spLocks noChangeArrowheads="1"/>
          </p:cNvSpPr>
          <p:nvPr/>
        </p:nvSpPr>
        <p:spPr bwMode="auto">
          <a:xfrm>
            <a:off x="1979613" y="2103438"/>
            <a:ext cx="4162425" cy="15875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25" name="正方形/長方形 1"/>
          <p:cNvSpPr>
            <a:spLocks noChangeArrowheads="1"/>
          </p:cNvSpPr>
          <p:nvPr/>
        </p:nvSpPr>
        <p:spPr bwMode="auto">
          <a:xfrm>
            <a:off x="179388" y="1052513"/>
            <a:ext cx="5962650" cy="1009650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BRDF</a:t>
            </a:r>
            <a:r>
              <a:rPr lang="ja-JP" altLang="en-US" smtClean="0"/>
              <a:t>とは</a:t>
            </a:r>
            <a:r>
              <a:rPr lang="en-US" altLang="ja-JP" smtClean="0"/>
              <a:t>?(2)</a:t>
            </a:r>
            <a:endParaRPr lang="ja-JP" altLang="en-US" smtClean="0"/>
          </a:p>
        </p:txBody>
      </p:sp>
      <p:graphicFrame>
        <p:nvGraphicFramePr>
          <p:cNvPr id="30727" name="オブジェクト 5"/>
          <p:cNvGraphicFramePr>
            <a:graphicFrameLocks noChangeAspect="1"/>
          </p:cNvGraphicFramePr>
          <p:nvPr/>
        </p:nvGraphicFramePr>
        <p:xfrm>
          <a:off x="323850" y="981075"/>
          <a:ext cx="51117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54" name="数式" r:id="rId3" imgW="2019300" imgH="431800" progId="Equation.3">
                  <p:embed/>
                </p:oleObj>
              </mc:Choice>
              <mc:Fallback>
                <p:oleObj name="数式" r:id="rId3" imgW="2019300" imgH="4318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51117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オブジェクト 2"/>
          <p:cNvGraphicFramePr>
            <a:graphicFrameLocks noChangeAspect="1"/>
          </p:cNvGraphicFramePr>
          <p:nvPr/>
        </p:nvGraphicFramePr>
        <p:xfrm>
          <a:off x="2124075" y="2133600"/>
          <a:ext cx="40322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55" name="数式" r:id="rId5" imgW="1663700" imgH="622300" progId="Equation.3">
                  <p:embed/>
                </p:oleObj>
              </mc:Choice>
              <mc:Fallback>
                <p:oleObj name="数式" r:id="rId5" imgW="1663700" imgH="6223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33600"/>
                        <a:ext cx="40322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オブジェクト 6"/>
          <p:cNvGraphicFramePr>
            <a:graphicFrameLocks noChangeAspect="1"/>
          </p:cNvGraphicFramePr>
          <p:nvPr/>
        </p:nvGraphicFramePr>
        <p:xfrm>
          <a:off x="2124075" y="5368925"/>
          <a:ext cx="22383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56" name="数式" r:id="rId7" imgW="787400" imgH="431800" progId="Equation.3">
                  <p:embed/>
                </p:oleObj>
              </mc:Choice>
              <mc:Fallback>
                <p:oleObj name="数式" r:id="rId7" imgW="787400" imgH="4318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368925"/>
                        <a:ext cx="22383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オブジェクト 7"/>
          <p:cNvGraphicFramePr>
            <a:graphicFrameLocks noChangeAspect="1"/>
          </p:cNvGraphicFramePr>
          <p:nvPr/>
        </p:nvGraphicFramePr>
        <p:xfrm>
          <a:off x="2124075" y="3849688"/>
          <a:ext cx="18002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57" name="数式" r:id="rId9" imgW="748975" imgH="583947" progId="Equation.3">
                  <p:embed/>
                </p:oleObj>
              </mc:Choice>
              <mc:Fallback>
                <p:oleObj name="数式" r:id="rId9" imgW="748975" imgH="583947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849688"/>
                        <a:ext cx="18002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左カーブ矢印 10"/>
          <p:cNvSpPr>
            <a:spLocks noChangeArrowheads="1"/>
          </p:cNvSpPr>
          <p:nvPr/>
        </p:nvSpPr>
        <p:spPr bwMode="auto">
          <a:xfrm>
            <a:off x="6227763" y="1341438"/>
            <a:ext cx="647700" cy="1439862"/>
          </a:xfrm>
          <a:prstGeom prst="curvedLeftArrow">
            <a:avLst>
              <a:gd name="adj1" fmla="val 25009"/>
              <a:gd name="adj2" fmla="val 5001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32" name="テキスト ボックス 5"/>
          <p:cNvSpPr txBox="1">
            <a:spLocks noChangeArrowheads="1"/>
          </p:cNvSpPr>
          <p:nvPr/>
        </p:nvSpPr>
        <p:spPr bwMode="auto">
          <a:xfrm>
            <a:off x="6872288" y="1628800"/>
            <a:ext cx="222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ja-JP" altLang="en-US" sz="2400" dirty="0"/>
              <a:t>に放射輝度の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定義を代入</a:t>
            </a:r>
          </a:p>
        </p:txBody>
      </p:sp>
      <p:sp>
        <p:nvSpPr>
          <p:cNvPr id="30733" name="左カーブ矢印 12"/>
          <p:cNvSpPr>
            <a:spLocks noChangeArrowheads="1"/>
          </p:cNvSpPr>
          <p:nvPr/>
        </p:nvSpPr>
        <p:spPr bwMode="auto">
          <a:xfrm>
            <a:off x="6227763" y="2924175"/>
            <a:ext cx="647700" cy="1441450"/>
          </a:xfrm>
          <a:prstGeom prst="curvedLeftArrow">
            <a:avLst>
              <a:gd name="adj1" fmla="val 25037"/>
              <a:gd name="adj2" fmla="val 50074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0734" name="テキスト ボックス 5"/>
          <p:cNvSpPr txBox="1">
            <a:spLocks noChangeArrowheads="1"/>
          </p:cNvSpPr>
          <p:nvPr/>
        </p:nvSpPr>
        <p:spPr bwMode="auto">
          <a:xfrm>
            <a:off x="6948264" y="34290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 smtClean="0"/>
              <a:t>整理</a:t>
            </a:r>
            <a:endParaRPr lang="ja-JP" altLang="en-US" sz="2400" dirty="0"/>
          </a:p>
        </p:txBody>
      </p:sp>
      <p:sp>
        <p:nvSpPr>
          <p:cNvPr id="30735" name="左カーブ矢印 14"/>
          <p:cNvSpPr>
            <a:spLocks noChangeArrowheads="1"/>
          </p:cNvSpPr>
          <p:nvPr/>
        </p:nvSpPr>
        <p:spPr bwMode="auto">
          <a:xfrm>
            <a:off x="6203950" y="4645025"/>
            <a:ext cx="668338" cy="1592263"/>
          </a:xfrm>
          <a:prstGeom prst="curvedLeftArrow">
            <a:avLst>
              <a:gd name="adj1" fmla="val 25060"/>
              <a:gd name="adj2" fmla="val 50097"/>
              <a:gd name="adj3" fmla="val 25000"/>
            </a:avLst>
          </a:prstGeom>
          <a:solidFill>
            <a:srgbClr val="94FF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3073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23581"/>
              </p:ext>
            </p:extLst>
          </p:nvPr>
        </p:nvGraphicFramePr>
        <p:xfrm>
          <a:off x="6878638" y="4797152"/>
          <a:ext cx="17637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58" name="数式" r:id="rId11" imgW="914400" imgH="393700" progId="Equation.3">
                  <p:embed/>
                </p:oleObj>
              </mc:Choice>
              <mc:Fallback>
                <p:oleObj name="数式" r:id="rId11" imgW="914400" imgH="393700" progId="Equation.3">
                  <p:embed/>
                  <p:pic>
                    <p:nvPicPr>
                      <p:cNvPr id="0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797152"/>
                        <a:ext cx="17637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テキスト ボックス 5"/>
          <p:cNvSpPr txBox="1">
            <a:spLocks noChangeArrowheads="1"/>
          </p:cNvSpPr>
          <p:nvPr/>
        </p:nvSpPr>
        <p:spPr bwMode="auto">
          <a:xfrm>
            <a:off x="7321550" y="5445224"/>
            <a:ext cx="100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なので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62" name="Picture 118" descr="C:\Users\straight\Desktop\CEDEC2011\Second\Figure_Graph_images\Figure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" y="4351734"/>
            <a:ext cx="378863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AutoShape 8"/>
          <p:cNvSpPr>
            <a:spLocks noChangeArrowheads="1"/>
          </p:cNvSpPr>
          <p:nvPr/>
        </p:nvSpPr>
        <p:spPr bwMode="auto">
          <a:xfrm rot="5400000">
            <a:off x="6810350" y="3295352"/>
            <a:ext cx="1079500" cy="2303463"/>
          </a:xfrm>
          <a:prstGeom prst="rightArrowCallout">
            <a:avLst>
              <a:gd name="adj1" fmla="val 54294"/>
              <a:gd name="adj2" fmla="val 46885"/>
              <a:gd name="adj3" fmla="val 17639"/>
              <a:gd name="adj4" fmla="val 71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 rot="16200000" flipV="1">
            <a:off x="6741293" y="2003921"/>
            <a:ext cx="1217613" cy="2303463"/>
          </a:xfrm>
          <a:prstGeom prst="rightArrowCallout">
            <a:avLst>
              <a:gd name="adj1" fmla="val 61588"/>
              <a:gd name="adj2" fmla="val 53171"/>
              <a:gd name="adj3" fmla="val 17639"/>
              <a:gd name="adj4" fmla="val 5771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というわけで</a:t>
            </a:r>
            <a:r>
              <a:rPr lang="en-US" altLang="ja-JP" smtClean="0"/>
              <a:t>…</a:t>
            </a:r>
          </a:p>
        </p:txBody>
      </p:sp>
      <p:graphicFrame>
        <p:nvGraphicFramePr>
          <p:cNvPr id="3174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34306"/>
              </p:ext>
            </p:extLst>
          </p:nvPr>
        </p:nvGraphicFramePr>
        <p:xfrm>
          <a:off x="2885256" y="3043734"/>
          <a:ext cx="5791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数式" r:id="rId4" imgW="1485900" imgH="431800" progId="Equation.3">
                  <p:embed/>
                </p:oleObj>
              </mc:Choice>
              <mc:Fallback>
                <p:oleObj name="数式" r:id="rId4" imgW="1485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256" y="3043734"/>
                        <a:ext cx="5791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422150" y="980728"/>
            <a:ext cx="8542338" cy="9540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latin typeface="Times New Roman" pitchFamily="18" charset="0"/>
              </a:rPr>
              <a:t>x</a:t>
            </a:r>
            <a:r>
              <a:rPr lang="ja-JP" altLang="en-US" sz="2800" dirty="0"/>
              <a:t>地点に</a:t>
            </a:r>
            <a:r>
              <a:rPr lang="ja-JP" altLang="en-US" sz="2800" dirty="0" smtClean="0"/>
              <a:t>おける</a:t>
            </a: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2800" dirty="0" smtClean="0"/>
              <a:t>’</a:t>
            </a:r>
            <a:r>
              <a:rPr lang="ja-JP" altLang="en-US" sz="2800" dirty="0"/>
              <a:t>方向からの入射した光の量</a:t>
            </a:r>
            <a:r>
              <a:rPr lang="en-US" altLang="ja-JP" sz="2800" dirty="0"/>
              <a:t>(</a:t>
            </a:r>
            <a:r>
              <a:rPr lang="ja-JP" altLang="en-US" sz="2800" dirty="0"/>
              <a:t>放射照度</a:t>
            </a:r>
            <a:r>
              <a:rPr lang="en-US" altLang="ja-JP" sz="2800" dirty="0"/>
              <a:t>)</a:t>
            </a:r>
            <a:r>
              <a:rPr lang="ja-JP" altLang="en-US" sz="2800" dirty="0" smtClean="0"/>
              <a:t>と</a:t>
            </a: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へ反射した光の量</a:t>
            </a:r>
            <a:r>
              <a:rPr lang="en-US" altLang="ja-JP" sz="2800" dirty="0"/>
              <a:t>(</a:t>
            </a:r>
            <a:r>
              <a:rPr lang="ja-JP" altLang="en-US" sz="2800" dirty="0"/>
              <a:t>放射輝度</a:t>
            </a:r>
            <a:r>
              <a:rPr lang="en-US" altLang="ja-JP" sz="2800" dirty="0"/>
              <a:t>)</a:t>
            </a:r>
            <a:r>
              <a:rPr lang="ja-JP" altLang="en-US" sz="2800" dirty="0"/>
              <a:t>の比をあらわす関数</a:t>
            </a:r>
            <a:endParaRPr lang="en-US" altLang="ja-JP" sz="2800" dirty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95663" y="1988046"/>
            <a:ext cx="4537075" cy="52322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800" dirty="0" smtClean="0"/>
              <a:t>方向</a:t>
            </a:r>
            <a:r>
              <a:rPr lang="ja-JP" altLang="en-US" sz="2800" dirty="0"/>
              <a:t>に反射する放射輝度</a:t>
            </a:r>
            <a:endParaRPr lang="en-US" altLang="ja-JP" sz="2800" dirty="0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4211960" y="5132884"/>
            <a:ext cx="4752528" cy="52863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2800" dirty="0" smtClean="0"/>
              <a:t>’</a:t>
            </a:r>
            <a:r>
              <a:rPr lang="ja-JP" altLang="en-US" sz="2800" dirty="0"/>
              <a:t>方向</a:t>
            </a:r>
            <a:r>
              <a:rPr lang="ja-JP" altLang="en-US" sz="2800" dirty="0" smtClean="0"/>
              <a:t>から入射</a:t>
            </a:r>
            <a:r>
              <a:rPr lang="ja-JP" altLang="en-US" sz="2800" dirty="0"/>
              <a:t>する放射照度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BRDF</a:t>
            </a:r>
            <a:r>
              <a:rPr lang="ja-JP" altLang="en-US" smtClean="0"/>
              <a:t>を使うと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908175" y="1339850"/>
            <a:ext cx="4751388" cy="1801813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dirty="0" smtClean="0"/>
              <a:t>とある位置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dirty="0" smtClean="0"/>
              <a:t>において</a:t>
            </a:r>
          </a:p>
          <a:p>
            <a:pPr lvl="1" eaLnBrk="1" hangingPunct="1"/>
            <a:r>
              <a:rPr lang="en-US" altLang="ja-JP" dirty="0" smtClean="0"/>
              <a:t>(</a:t>
            </a:r>
            <a:r>
              <a:rPr lang="ja-JP" altLang="en-US" sz="2400" dirty="0" smtClean="0"/>
              <a:t>ある波長</a:t>
            </a:r>
            <a:r>
              <a:rPr lang="en-US" altLang="ja-JP" sz="2400" i="1" dirty="0" smtClean="0">
                <a:latin typeface="Symbol" pitchFamily="18" charset="2"/>
                <a:ea typeface="HGP明朝B" pitchFamily="18" charset="-128"/>
              </a:rPr>
              <a:t>l</a:t>
            </a:r>
            <a:r>
              <a:rPr lang="ja-JP" altLang="en-US" sz="2400" dirty="0" smtClean="0"/>
              <a:t>において</a:t>
            </a:r>
            <a:r>
              <a:rPr lang="en-US" altLang="ja-JP" sz="2400" dirty="0" smtClean="0"/>
              <a:t>)</a:t>
            </a:r>
          </a:p>
          <a:p>
            <a:pPr eaLnBrk="1" hangingPunct="1"/>
            <a:r>
              <a:rPr lang="ja-JP" altLang="en-US" dirty="0" smtClean="0"/>
              <a:t>とある方向</a:t>
            </a:r>
            <a:r>
              <a:rPr lang="en-US" altLang="ja-JP" dirty="0" smtClean="0"/>
              <a:t>(</a:t>
            </a:r>
            <a:r>
              <a:rPr lang="en-US" altLang="ja-JP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dirty="0" smtClean="0">
                <a:latin typeface="Arial" charset="0"/>
              </a:rPr>
              <a:t>’</a:t>
            </a:r>
            <a:r>
              <a:rPr lang="en-US" altLang="ja-JP" dirty="0" smtClean="0"/>
              <a:t>)</a:t>
            </a:r>
            <a:r>
              <a:rPr lang="ja-JP" altLang="en-US" dirty="0" smtClean="0"/>
              <a:t>から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endParaRPr lang="ja-JP" altLang="en-US" dirty="0" smtClean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835150" y="3357563"/>
            <a:ext cx="504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660033"/>
                </a:solidFill>
              </a:rPr>
              <a:t>光が入射してきたときに</a:t>
            </a:r>
          </a:p>
        </p:txBody>
      </p:sp>
      <p:sp>
        <p:nvSpPr>
          <p:cNvPr id="32773" name="Rectangle 6"/>
          <p:cNvSpPr>
            <a:spLocks/>
          </p:cNvSpPr>
          <p:nvPr/>
        </p:nvSpPr>
        <p:spPr bwMode="auto">
          <a:xfrm>
            <a:off x="2411413" y="4292600"/>
            <a:ext cx="3816350" cy="576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Arial" charset="0"/>
              <a:buChar char="•"/>
            </a:pPr>
            <a:r>
              <a:rPr lang="ja-JP" altLang="en-US" sz="3200" dirty="0">
                <a:latin typeface="Calibri" pitchFamily="34" charset="0"/>
                <a:ea typeface="ＭＳ Ｐゴシック" pitchFamily="50" charset="-128"/>
              </a:rPr>
              <a:t>とある方向</a:t>
            </a:r>
            <a:r>
              <a:rPr lang="en-US" altLang="ja-JP" sz="3200" dirty="0" smtClean="0">
                <a:latin typeface="Calibri" pitchFamily="34" charset="0"/>
                <a:ea typeface="ＭＳ Ｐゴシック" pitchFamily="50" charset="-128"/>
              </a:rPr>
              <a:t>(</a:t>
            </a:r>
            <a:r>
              <a:rPr lang="en-US" altLang="ja-JP" sz="32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3200" dirty="0" smtClean="0">
                <a:latin typeface="Calibri" pitchFamily="34" charset="0"/>
                <a:ea typeface="ＭＳ Ｐゴシック" pitchFamily="50" charset="-128"/>
              </a:rPr>
              <a:t>)</a:t>
            </a:r>
            <a:r>
              <a:rPr lang="ja-JP" altLang="en-US" sz="3200" dirty="0">
                <a:latin typeface="Calibri" pitchFamily="34" charset="0"/>
                <a:ea typeface="ＭＳ Ｐゴシック" pitchFamily="50" charset="-128"/>
              </a:rPr>
              <a:t>へ</a:t>
            </a: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</a:pPr>
            <a:endParaRPr lang="ja-JP" altLang="en-US" sz="3200" dirty="0">
              <a:latin typeface="Calibri" pitchFamily="34" charset="0"/>
              <a:ea typeface="ＭＳ Ｐゴシック" pitchFamily="50" charset="-128"/>
            </a:endParaRP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</a:pPr>
            <a:endParaRPr lang="ja-JP" altLang="en-US" sz="3200" dirty="0">
              <a:latin typeface="Calibri" pitchFamily="34" charset="0"/>
              <a:ea typeface="ＭＳ Ｐゴシック" pitchFamily="50" charset="-128"/>
            </a:endParaRP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</a:pPr>
            <a:endParaRPr lang="ja-JP" altLang="en-US" sz="3200" dirty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476375" y="5229225"/>
            <a:ext cx="5827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660033"/>
                </a:solidFill>
              </a:rPr>
              <a:t>反射する光の量が得られる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BRDF</a:t>
            </a:r>
            <a:r>
              <a:rPr lang="ja-JP" altLang="en-US" dirty="0" smtClean="0"/>
              <a:t>の物理的制約その</a:t>
            </a:r>
            <a:r>
              <a:rPr lang="en-US" altLang="ja-JP" dirty="0" smtClean="0"/>
              <a:t>1</a:t>
            </a:r>
          </a:p>
        </p:txBody>
      </p:sp>
      <p:graphicFrame>
        <p:nvGraphicFramePr>
          <p:cNvPr id="337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68413" y="1844675"/>
          <a:ext cx="63166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2" name="数式" r:id="rId3" imgW="1625400" imgH="304560" progId="Equation.3">
                  <p:embed/>
                </p:oleObj>
              </mc:Choice>
              <mc:Fallback>
                <p:oleObj name="数式" r:id="rId3" imgW="162540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844675"/>
                        <a:ext cx="631666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901272" y="1341438"/>
            <a:ext cx="2682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すべて</a:t>
            </a:r>
            <a:r>
              <a:rPr lang="ja-JP" altLang="en-US" sz="2400" dirty="0" smtClean="0"/>
              <a:t>の</a:t>
            </a:r>
            <a:r>
              <a:rPr lang="en-US" altLang="ja-JP" sz="24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2400" dirty="0" smtClean="0"/>
              <a:t>’</a:t>
            </a:r>
            <a:r>
              <a:rPr lang="ja-JP" altLang="en-US" sz="2400" dirty="0"/>
              <a:t>において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411413" y="3141663"/>
            <a:ext cx="4054475" cy="7112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4000"/>
              <a:t>エネルギー保存則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841111" y="4203085"/>
            <a:ext cx="5628465" cy="95410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反射した光の総和</a:t>
            </a:r>
            <a:r>
              <a:rPr lang="ja-JP" altLang="en-US" sz="2800" dirty="0" smtClean="0"/>
              <a:t>が入射した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光</a:t>
            </a:r>
            <a:r>
              <a:rPr lang="ja-JP" altLang="en-US" sz="2800" dirty="0"/>
              <a:t>の量を超えては</a:t>
            </a:r>
            <a:r>
              <a:rPr lang="ja-JP" altLang="en-US" sz="2800" dirty="0" smtClean="0"/>
              <a:t>いけないという</a:t>
            </a:r>
            <a:r>
              <a:rPr lang="ja-JP" altLang="en-US" sz="2800" dirty="0"/>
              <a:t>法則</a:t>
            </a:r>
          </a:p>
        </p:txBody>
      </p:sp>
      <p:sp>
        <p:nvSpPr>
          <p:cNvPr id="33799" name="テキスト ボックス 1"/>
          <p:cNvSpPr txBox="1">
            <a:spLocks noChangeArrowheads="1"/>
          </p:cNvSpPr>
          <p:nvPr/>
        </p:nvSpPr>
        <p:spPr bwMode="auto">
          <a:xfrm>
            <a:off x="1173163" y="5785321"/>
            <a:ext cx="786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1400" b="1" dirty="0"/>
              <a:t>"Practical Implementation of physically based shading models at tri-Ace" SIGGRAPH 2010</a:t>
            </a:r>
            <a:endParaRPr lang="ja-JP" altLang="en-US" sz="1400" dirty="0"/>
          </a:p>
        </p:txBody>
      </p:sp>
      <p:sp>
        <p:nvSpPr>
          <p:cNvPr id="33800" name="右矢印 2"/>
          <p:cNvSpPr>
            <a:spLocks noChangeArrowheads="1"/>
          </p:cNvSpPr>
          <p:nvPr/>
        </p:nvSpPr>
        <p:spPr bwMode="auto">
          <a:xfrm>
            <a:off x="755650" y="5732463"/>
            <a:ext cx="431800" cy="371475"/>
          </a:xfrm>
          <a:prstGeom prst="rightArrow">
            <a:avLst>
              <a:gd name="adj1" fmla="val 50000"/>
              <a:gd name="adj2" fmla="val 4981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BRDF</a:t>
            </a:r>
            <a:r>
              <a:rPr lang="ja-JP" altLang="en-US" smtClean="0"/>
              <a:t>の物理的制約その</a:t>
            </a:r>
            <a:r>
              <a:rPr lang="en-US" altLang="ja-JP" smtClean="0"/>
              <a:t>2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27088" y="3068638"/>
            <a:ext cx="7656512" cy="7112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4000"/>
              <a:t>ヘルムホルツの相反性</a:t>
            </a:r>
            <a:r>
              <a:rPr lang="en-US" altLang="ja-JP" sz="4000"/>
              <a:t>(reciprocity)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331913" y="4292600"/>
            <a:ext cx="6657975" cy="955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入射した方向と反射した方向を入れ替えても</a:t>
            </a:r>
            <a:br>
              <a:rPr lang="ja-JP" altLang="en-US" sz="2800" dirty="0"/>
            </a:br>
            <a:r>
              <a:rPr lang="ja-JP" altLang="en-US" sz="2800" dirty="0"/>
              <a:t>反射率は同じであると</a:t>
            </a:r>
            <a:r>
              <a:rPr lang="ja-JP" altLang="en-US" sz="2800" dirty="0" smtClean="0"/>
              <a:t>いう</a:t>
            </a:r>
            <a:r>
              <a:rPr lang="ja-JP" altLang="en-US" sz="2800" dirty="0"/>
              <a:t>法則</a:t>
            </a:r>
          </a:p>
        </p:txBody>
      </p:sp>
      <p:graphicFrame>
        <p:nvGraphicFramePr>
          <p:cNvPr id="34821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84213" y="1630363"/>
          <a:ext cx="79200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" name="数式" r:id="rId3" imgW="1548728" imgH="215806" progId="Equation.3">
                  <p:embed/>
                </p:oleObj>
              </mc:Choice>
              <mc:Fallback>
                <p:oleObj name="数式" r:id="rId3" imgW="154872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30363"/>
                        <a:ext cx="792003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このセッションで扱う方程式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8363272" cy="479266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レンダリング方程式</a:t>
            </a:r>
            <a:r>
              <a:rPr lang="en-US" altLang="ja-JP" dirty="0" smtClean="0"/>
              <a:t>(The Rendering Equation)</a:t>
            </a:r>
            <a:endParaRPr lang="ja-JP" altLang="en-US" dirty="0" smtClean="0"/>
          </a:p>
          <a:p>
            <a:pPr lvl="1" eaLnBrk="1" hangingPunct="1"/>
            <a:r>
              <a:rPr lang="en-US" altLang="ja-JP" dirty="0" smtClean="0"/>
              <a:t>CG</a:t>
            </a:r>
            <a:r>
              <a:rPr lang="ja-JP" altLang="en-US" dirty="0" smtClean="0"/>
              <a:t>レンダリングにおいて光の挙動を表した方程式</a:t>
            </a:r>
          </a:p>
          <a:p>
            <a:pPr lvl="2" eaLnBrk="1" hangingPunct="1"/>
            <a:r>
              <a:rPr lang="en-US" altLang="ja-JP" dirty="0" smtClean="0"/>
              <a:t>1986</a:t>
            </a:r>
            <a:r>
              <a:rPr lang="ja-JP" altLang="en-US" dirty="0" smtClean="0"/>
              <a:t>年に</a:t>
            </a:r>
            <a:r>
              <a:rPr lang="en-US" altLang="ja-JP" dirty="0" err="1" smtClean="0"/>
              <a:t>Kajiya</a:t>
            </a:r>
            <a:r>
              <a:rPr lang="ja-JP" altLang="en-US" dirty="0" smtClean="0"/>
              <a:t>によって考案された</a:t>
            </a:r>
          </a:p>
          <a:p>
            <a:pPr lvl="2" eaLnBrk="1" hangingPunct="1"/>
            <a:r>
              <a:rPr lang="ja-JP" altLang="en-US" dirty="0" smtClean="0"/>
              <a:t>幾何光学的要素のみを取り扱う</a:t>
            </a:r>
          </a:p>
          <a:p>
            <a:pPr lvl="2" eaLnBrk="1" hangingPunct="1"/>
            <a:r>
              <a:rPr lang="ja-JP" altLang="en-US" dirty="0" smtClean="0"/>
              <a:t>散乱効果は扱わない</a:t>
            </a:r>
          </a:p>
          <a:p>
            <a:pPr lvl="3" eaLnBrk="1" hangingPunct="1"/>
            <a:r>
              <a:rPr lang="ja-JP" altLang="en-US" dirty="0" smtClean="0"/>
              <a:t>ボリュームレンダリング</a:t>
            </a:r>
          </a:p>
          <a:p>
            <a:pPr lvl="3" eaLnBrk="1" hangingPunct="1"/>
            <a:r>
              <a:rPr lang="ja-JP" altLang="en-US" dirty="0" smtClean="0"/>
              <a:t>サブサーフェーススキャッタリング</a:t>
            </a:r>
          </a:p>
          <a:p>
            <a:pPr lvl="3" eaLnBrk="1" hangingPunct="1"/>
            <a:r>
              <a:rPr lang="ja-JP" altLang="en-US" dirty="0" smtClean="0"/>
              <a:t>蛍光効果</a:t>
            </a:r>
          </a:p>
          <a:p>
            <a:pPr lvl="3" eaLnBrk="1" hangingPunct="1"/>
            <a:r>
              <a:rPr lang="ja-JP" altLang="en-US" dirty="0" smtClean="0"/>
              <a:t>干渉効果</a:t>
            </a:r>
          </a:p>
          <a:p>
            <a:pPr lvl="3" eaLnBrk="1" hangingPunct="1"/>
            <a:r>
              <a:rPr lang="ja-JP" altLang="en-US" dirty="0" smtClean="0"/>
              <a:t>など</a:t>
            </a:r>
            <a:endParaRPr lang="en-US" altLang="ja-JP" dirty="0" smtClean="0"/>
          </a:p>
          <a:p>
            <a:pPr lvl="3" eaLnBrk="1" hangingPunct="1"/>
            <a:endParaRPr lang="ja-JP" altLang="en-US" dirty="0" smtClean="0"/>
          </a:p>
          <a:p>
            <a:pPr lvl="3" eaLnBrk="1" hangingPunct="1"/>
            <a:endParaRPr lang="ja-JP" altLang="en-US" dirty="0" smtClean="0"/>
          </a:p>
          <a:p>
            <a:pPr lvl="1" eaLnBrk="1" hangingPunct="1"/>
            <a:endParaRPr lang="ja-JP" altLang="en-US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テキスト ボックス 9"/>
          <p:cNvSpPr txBox="1">
            <a:spLocks noChangeArrowheads="1"/>
          </p:cNvSpPr>
          <p:nvPr/>
        </p:nvSpPr>
        <p:spPr bwMode="auto">
          <a:xfrm>
            <a:off x="2771800" y="4973166"/>
            <a:ext cx="2295525" cy="4000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sz="2000" dirty="0"/>
              <a:t>と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ja-JP" altLang="en-US" sz="2000" dirty="0"/>
              <a:t>を入れ替えると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79512" y="5341938"/>
            <a:ext cx="8784976" cy="1038096"/>
          </a:xfrm>
          <a:prstGeom prst="rect">
            <a:avLst/>
          </a:prstGeom>
          <a:solidFill>
            <a:srgbClr val="FFB8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9512" y="3933056"/>
            <a:ext cx="8784976" cy="1038096"/>
          </a:xfrm>
          <a:prstGeom prst="rect">
            <a:avLst/>
          </a:prstGeom>
          <a:solidFill>
            <a:srgbClr val="FFB8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07504" y="1916832"/>
            <a:ext cx="8928992" cy="1151806"/>
          </a:xfrm>
          <a:prstGeom prst="rect">
            <a:avLst/>
          </a:prstGeom>
          <a:solidFill>
            <a:srgbClr val="EF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Reciprocity</a:t>
            </a:r>
            <a:r>
              <a:rPr lang="ja-JP" altLang="en-US" smtClean="0"/>
              <a:t>の検証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358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362950" cy="658813"/>
          </a:xfrm>
        </p:spPr>
        <p:txBody>
          <a:bodyPr/>
          <a:lstStyle/>
          <a:p>
            <a:pPr eaLnBrk="1" hangingPunct="1"/>
            <a:r>
              <a:rPr lang="en-US" altLang="ja-JP" smtClean="0"/>
              <a:t>Ad-hoc</a:t>
            </a:r>
            <a:r>
              <a:rPr lang="ja-JP" altLang="en-US" smtClean="0"/>
              <a:t> </a:t>
            </a:r>
            <a:r>
              <a:rPr lang="en-US" altLang="ja-JP" smtClean="0"/>
              <a:t>Blinn (1)</a:t>
            </a:r>
            <a:r>
              <a:rPr lang="ja-JP" altLang="en-US" smtClean="0"/>
              <a:t>だと</a:t>
            </a:r>
            <a:r>
              <a:rPr lang="en-US" altLang="ja-JP" smtClean="0"/>
              <a:t>?</a:t>
            </a:r>
            <a:endParaRPr lang="ja-JP" altLang="en-US" smtClean="0"/>
          </a:p>
        </p:txBody>
      </p:sp>
      <p:graphicFrame>
        <p:nvGraphicFramePr>
          <p:cNvPr id="35844" name="オブジェクト 3"/>
          <p:cNvGraphicFramePr>
            <a:graphicFrameLocks noChangeAspect="1"/>
          </p:cNvGraphicFramePr>
          <p:nvPr/>
        </p:nvGraphicFramePr>
        <p:xfrm>
          <a:off x="107950" y="2001838"/>
          <a:ext cx="8928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数式" r:id="rId3" imgW="4610100" imgH="508000" progId="Equation.3">
                  <p:embed/>
                </p:oleObj>
              </mc:Choice>
              <mc:Fallback>
                <p:oleObj name="数式" r:id="rId3" imgW="4610100" imgH="5080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01838"/>
                        <a:ext cx="8928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44030"/>
              </p:ext>
            </p:extLst>
          </p:nvPr>
        </p:nvGraphicFramePr>
        <p:xfrm>
          <a:off x="251520" y="4005263"/>
          <a:ext cx="7988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数式" r:id="rId5" imgW="4318000" imgH="508000" progId="Equation.3">
                  <p:embed/>
                </p:oleObj>
              </mc:Choice>
              <mc:Fallback>
                <p:oleObj name="数式" r:id="rId5" imgW="4318000" imgH="5080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05263"/>
                        <a:ext cx="7988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下矢印 5"/>
          <p:cNvSpPr>
            <a:spLocks noChangeArrowheads="1"/>
          </p:cNvSpPr>
          <p:nvPr/>
        </p:nvSpPr>
        <p:spPr bwMode="auto">
          <a:xfrm>
            <a:off x="2771775" y="3068639"/>
            <a:ext cx="1944241" cy="8644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35847" name="テキスト ボックス 6"/>
          <p:cNvSpPr txBox="1">
            <a:spLocks noChangeArrowheads="1"/>
          </p:cNvSpPr>
          <p:nvPr/>
        </p:nvSpPr>
        <p:spPr bwMode="auto">
          <a:xfrm>
            <a:off x="4716016" y="3284538"/>
            <a:ext cx="375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000" dirty="0"/>
              <a:t>シェーディングモデルで記述すると</a:t>
            </a:r>
          </a:p>
        </p:txBody>
      </p:sp>
      <p:graphicFrame>
        <p:nvGraphicFramePr>
          <p:cNvPr id="3584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96485"/>
              </p:ext>
            </p:extLst>
          </p:nvPr>
        </p:nvGraphicFramePr>
        <p:xfrm>
          <a:off x="251520" y="5441528"/>
          <a:ext cx="86217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数式" r:id="rId7" imgW="4660900" imgH="508000" progId="Equation.3">
                  <p:embed/>
                </p:oleObj>
              </mc:Choice>
              <mc:Fallback>
                <p:oleObj name="数式" r:id="rId7" imgW="4660900" imgH="50800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41528"/>
                        <a:ext cx="86217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テキスト ボックス 9"/>
          <p:cNvSpPr txBox="1">
            <a:spLocks noChangeArrowheads="1"/>
          </p:cNvSpPr>
          <p:nvPr/>
        </p:nvSpPr>
        <p:spPr bwMode="auto">
          <a:xfrm>
            <a:off x="2780531" y="4973166"/>
            <a:ext cx="2295525" cy="4000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sz="2000"/>
              <a:t>と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ja-JP" altLang="en-US" sz="2000"/>
              <a:t>を入れ替えると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9512" y="5343232"/>
            <a:ext cx="8784976" cy="1038096"/>
          </a:xfrm>
          <a:prstGeom prst="rect">
            <a:avLst/>
          </a:prstGeom>
          <a:solidFill>
            <a:srgbClr val="FFB8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79512" y="3933056"/>
            <a:ext cx="8784976" cy="1038096"/>
          </a:xfrm>
          <a:prstGeom prst="rect">
            <a:avLst/>
          </a:prstGeom>
          <a:solidFill>
            <a:srgbClr val="FFB8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07504" y="1916832"/>
            <a:ext cx="8928992" cy="1151806"/>
          </a:xfrm>
          <a:prstGeom prst="rect">
            <a:avLst/>
          </a:prstGeom>
          <a:solidFill>
            <a:srgbClr val="EFF9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Reciprocity</a:t>
            </a:r>
            <a:r>
              <a:rPr lang="ja-JP" altLang="en-US" smtClean="0"/>
              <a:t>の検証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3686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362950" cy="658813"/>
          </a:xfrm>
        </p:spPr>
        <p:txBody>
          <a:bodyPr/>
          <a:lstStyle/>
          <a:p>
            <a:pPr eaLnBrk="1" hangingPunct="1"/>
            <a:r>
              <a:rPr lang="en-US" altLang="ja-JP" smtClean="0"/>
              <a:t>Ad-hoc</a:t>
            </a:r>
            <a:r>
              <a:rPr lang="ja-JP" altLang="en-US" smtClean="0"/>
              <a:t> </a:t>
            </a:r>
            <a:r>
              <a:rPr lang="en-US" altLang="ja-JP" smtClean="0"/>
              <a:t>Blinn (2)</a:t>
            </a:r>
            <a:r>
              <a:rPr lang="ja-JP" altLang="en-US" smtClean="0"/>
              <a:t>だと</a:t>
            </a:r>
            <a:r>
              <a:rPr lang="en-US" altLang="ja-JP" smtClean="0"/>
              <a:t>?</a:t>
            </a:r>
            <a:endParaRPr lang="ja-JP" altLang="en-US" smtClean="0"/>
          </a:p>
        </p:txBody>
      </p:sp>
      <p:graphicFrame>
        <p:nvGraphicFramePr>
          <p:cNvPr id="36868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33371"/>
              </p:ext>
            </p:extLst>
          </p:nvPr>
        </p:nvGraphicFramePr>
        <p:xfrm>
          <a:off x="107504" y="1989138"/>
          <a:ext cx="84661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数式" r:id="rId3" imgW="4267080" imgH="507960" progId="Equation.3">
                  <p:embed/>
                </p:oleObj>
              </mc:Choice>
              <mc:Fallback>
                <p:oleObj name="数式" r:id="rId3" imgW="4267080" imgH="50796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89138"/>
                        <a:ext cx="84661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58884"/>
              </p:ext>
            </p:extLst>
          </p:nvPr>
        </p:nvGraphicFramePr>
        <p:xfrm>
          <a:off x="251842" y="4005263"/>
          <a:ext cx="87391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数式" r:id="rId5" imgW="4724400" imgH="508000" progId="Equation.3">
                  <p:embed/>
                </p:oleObj>
              </mc:Choice>
              <mc:Fallback>
                <p:oleObj name="数式" r:id="rId5" imgW="4724400" imgH="5080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42" y="4005263"/>
                        <a:ext cx="87391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テキスト ボックス 6"/>
          <p:cNvSpPr txBox="1">
            <a:spLocks noChangeArrowheads="1"/>
          </p:cNvSpPr>
          <p:nvPr/>
        </p:nvSpPr>
        <p:spPr bwMode="auto">
          <a:xfrm>
            <a:off x="4716041" y="3284538"/>
            <a:ext cx="375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000" dirty="0"/>
              <a:t>シェーディングモデルで記述すると</a:t>
            </a:r>
          </a:p>
        </p:txBody>
      </p:sp>
      <p:graphicFrame>
        <p:nvGraphicFramePr>
          <p:cNvPr id="36872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36465"/>
              </p:ext>
            </p:extLst>
          </p:nvPr>
        </p:nvGraphicFramePr>
        <p:xfrm>
          <a:off x="251842" y="5441528"/>
          <a:ext cx="87391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数式" r:id="rId7" imgW="4724400" imgH="508000" progId="Equation.3">
                  <p:embed/>
                </p:oleObj>
              </mc:Choice>
              <mc:Fallback>
                <p:oleObj name="数式" r:id="rId7" imgW="4724400" imgH="50800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42" y="5441528"/>
                        <a:ext cx="87391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下矢印 5"/>
          <p:cNvSpPr>
            <a:spLocks noChangeArrowheads="1"/>
          </p:cNvSpPr>
          <p:nvPr/>
        </p:nvSpPr>
        <p:spPr bwMode="auto">
          <a:xfrm>
            <a:off x="2771775" y="3068639"/>
            <a:ext cx="1944241" cy="8644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5579119" y="1412875"/>
            <a:ext cx="1296988" cy="5762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467369" y="1412875"/>
            <a:ext cx="1368425" cy="5762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78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レンダリング方程式を解く</a:t>
            </a:r>
          </a:p>
        </p:txBody>
      </p:sp>
      <p:graphicFrame>
        <p:nvGraphicFramePr>
          <p:cNvPr id="3789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79840"/>
              </p:ext>
            </p:extLst>
          </p:nvPr>
        </p:nvGraphicFramePr>
        <p:xfrm>
          <a:off x="538807" y="1341438"/>
          <a:ext cx="7921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" name="数式" r:id="rId3" imgW="3225800" imgH="304800" progId="Equation.3">
                  <p:embed/>
                </p:oleObj>
              </mc:Choice>
              <mc:Fallback>
                <p:oleObj name="数式" r:id="rId3" imgW="3225800" imgH="304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07" y="1341438"/>
                        <a:ext cx="7921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683269" y="2060575"/>
            <a:ext cx="6408738" cy="1008063"/>
          </a:xfrm>
          <a:prstGeom prst="curvedUpArrow">
            <a:avLst>
              <a:gd name="adj1" fmla="val 66312"/>
              <a:gd name="adj2" fmla="val 1622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879748" y="3213100"/>
            <a:ext cx="6932612" cy="8318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両辺</a:t>
            </a:r>
            <a:r>
              <a:rPr lang="ja-JP" altLang="en-US" sz="2400" dirty="0" smtClean="0"/>
              <a:t>に再帰的に放射</a:t>
            </a:r>
            <a:r>
              <a:rPr lang="ja-JP" altLang="en-US" sz="2400" dirty="0"/>
              <a:t>輝度値が含まれているので</a:t>
            </a:r>
            <a:br>
              <a:rPr lang="ja-JP" altLang="en-US" sz="2400" dirty="0"/>
            </a:br>
            <a:r>
              <a:rPr lang="ja-JP" altLang="en-US" sz="2400" dirty="0"/>
              <a:t>解析解を求めるには無限級数の解を求めることが必要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1023764" y="4365625"/>
            <a:ext cx="6697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近似解を求める代表的な</a:t>
            </a:r>
            <a:r>
              <a:rPr lang="ja-JP" altLang="en-US" sz="2800" dirty="0" smtClean="0"/>
              <a:t>アルゴリズム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3200" dirty="0"/>
              <a:t>パストレーシングなど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23" name="Picture 1011" descr="C:\Users\straight\Desktop\CEDEC2011\Second\Figure_Graph_images\Figure_1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" y="2132856"/>
            <a:ext cx="4674884" cy="31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Lambert</a:t>
            </a:r>
            <a:r>
              <a:rPr lang="ja-JP" altLang="en-US" smtClean="0"/>
              <a:t>で解いてみる</a:t>
            </a:r>
            <a:r>
              <a:rPr lang="en-US" altLang="ja-JP" smtClean="0"/>
              <a:t>(</a:t>
            </a:r>
            <a:r>
              <a:rPr lang="ja-JP" altLang="en-US" smtClean="0"/>
              <a:t>前提条件</a:t>
            </a:r>
            <a:r>
              <a:rPr lang="en-US" altLang="ja-JP" smtClean="0"/>
              <a:t>)</a:t>
            </a:r>
            <a:endParaRPr lang="ja-JP" altLang="en-US" smtClean="0"/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116013" y="1196975"/>
            <a:ext cx="1433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sz="3200"/>
              <a:t>BRDF</a:t>
            </a:r>
          </a:p>
        </p:txBody>
      </p:sp>
      <p:graphicFrame>
        <p:nvGraphicFramePr>
          <p:cNvPr id="3891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1001713"/>
          <a:ext cx="26003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name="数式" r:id="rId4" imgW="990170" imgH="393529" progId="Equation.3">
                  <p:embed/>
                </p:oleObj>
              </mc:Choice>
              <mc:Fallback>
                <p:oleObj name="数式" r:id="rId4" imgW="99017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01713"/>
                        <a:ext cx="2600325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757700"/>
              </p:ext>
            </p:extLst>
          </p:nvPr>
        </p:nvGraphicFramePr>
        <p:xfrm>
          <a:off x="3980879" y="5332858"/>
          <a:ext cx="36703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数式" r:id="rId6" imgW="1726920" imgH="241200" progId="Equation.3">
                  <p:embed/>
                </p:oleObj>
              </mc:Choice>
              <mc:Fallback>
                <p:oleObj name="数式" r:id="rId6" imgW="1726920" imgH="2412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879" y="5332858"/>
                        <a:ext cx="36703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418138" y="1196975"/>
            <a:ext cx="17462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800"/>
              <a:t>(Lambert)</a:t>
            </a:r>
            <a:endParaRPr lang="en-US" altLang="ja-JP" sz="3200"/>
          </a:p>
        </p:txBody>
      </p:sp>
      <p:graphicFrame>
        <p:nvGraphicFramePr>
          <p:cNvPr id="38920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97279"/>
              </p:ext>
            </p:extLst>
          </p:nvPr>
        </p:nvGraphicFramePr>
        <p:xfrm>
          <a:off x="3995936" y="5788928"/>
          <a:ext cx="9366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数式" r:id="rId8" imgW="444114" imgH="177646" progId="Equation.3">
                  <p:embed/>
                </p:oleObj>
              </mc:Choice>
              <mc:Fallback>
                <p:oleObj name="数式" r:id="rId8" imgW="444114" imgH="177646" progId="Equation.3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788928"/>
                        <a:ext cx="9366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テキスト ボックス 13"/>
          <p:cNvSpPr txBox="1">
            <a:spLocks noChangeArrowheads="1"/>
          </p:cNvSpPr>
          <p:nvPr/>
        </p:nvSpPr>
        <p:spPr bwMode="auto">
          <a:xfrm>
            <a:off x="4504308" y="2060848"/>
            <a:ext cx="4169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/>
              <a:t>  : </a:t>
            </a:r>
            <a:r>
              <a:rPr lang="ja-JP" altLang="en-US" sz="2000" dirty="0"/>
              <a:t>シェーディングしている座標</a:t>
            </a:r>
            <a:r>
              <a:rPr lang="en-US" altLang="ja-JP" sz="2000" dirty="0"/>
              <a:t>(</a:t>
            </a:r>
            <a:r>
              <a:rPr lang="ja-JP" altLang="en-US" sz="2000" dirty="0"/>
              <a:t>位置</a:t>
            </a:r>
            <a:r>
              <a:rPr lang="en-US" altLang="ja-JP" sz="2000" dirty="0"/>
              <a:t>)</a:t>
            </a:r>
            <a:endParaRPr lang="ja-JP" altLang="en-US" sz="1400" dirty="0"/>
          </a:p>
        </p:txBody>
      </p:sp>
      <p:sp>
        <p:nvSpPr>
          <p:cNvPr id="38922" name="テキスト ボックス 15"/>
          <p:cNvSpPr txBox="1">
            <a:spLocks noChangeArrowheads="1"/>
          </p:cNvSpPr>
          <p:nvPr/>
        </p:nvSpPr>
        <p:spPr bwMode="auto">
          <a:xfrm>
            <a:off x="4531295" y="2395811"/>
            <a:ext cx="336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000"/>
              <a:t> : </a:t>
            </a:r>
            <a:r>
              <a:rPr lang="ja-JP" altLang="en-US" sz="2000"/>
              <a:t>センサーのピクセルの座標</a:t>
            </a:r>
            <a:endParaRPr lang="ja-JP" altLang="en-US" sz="1400"/>
          </a:p>
        </p:txBody>
      </p:sp>
      <p:sp>
        <p:nvSpPr>
          <p:cNvPr id="38923" name="テキスト ボックス 17"/>
          <p:cNvSpPr txBox="1">
            <a:spLocks noChangeArrowheads="1"/>
          </p:cNvSpPr>
          <p:nvPr/>
        </p:nvSpPr>
        <p:spPr bwMode="auto">
          <a:xfrm>
            <a:off x="4531295" y="3068911"/>
            <a:ext cx="3729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/>
              <a:t> :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000"/>
              <a:t>におけるサーフェースの法線</a:t>
            </a:r>
            <a:endParaRPr lang="ja-JP" altLang="en-US" sz="1400"/>
          </a:p>
        </p:txBody>
      </p:sp>
      <p:sp>
        <p:nvSpPr>
          <p:cNvPr id="38924" name="テキスト ボックス 18"/>
          <p:cNvSpPr txBox="1">
            <a:spLocks noChangeArrowheads="1"/>
          </p:cNvSpPr>
          <p:nvPr/>
        </p:nvSpPr>
        <p:spPr bwMode="auto">
          <a:xfrm>
            <a:off x="4531295" y="3427686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000"/>
              <a:t> :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ja-JP" altLang="en-US" sz="2000"/>
              <a:t>におけるセンサーの法線</a:t>
            </a:r>
            <a:endParaRPr lang="ja-JP" altLang="en-US" sz="1400"/>
          </a:p>
        </p:txBody>
      </p:sp>
      <p:sp>
        <p:nvSpPr>
          <p:cNvPr id="38925" name="テキスト ボックス 19"/>
          <p:cNvSpPr txBox="1">
            <a:spLocks noChangeArrowheads="1"/>
          </p:cNvSpPr>
          <p:nvPr/>
        </p:nvSpPr>
        <p:spPr bwMode="auto">
          <a:xfrm>
            <a:off x="4531295" y="3788048"/>
            <a:ext cx="383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000"/>
              <a:t>: </a:t>
            </a:r>
            <a:r>
              <a:rPr lang="ja-JP" altLang="en-US" sz="2000"/>
              <a:t>センサーのピクセルを表す領域</a:t>
            </a:r>
            <a:endParaRPr lang="ja-JP" altLang="en-US" sz="1400"/>
          </a:p>
        </p:txBody>
      </p:sp>
      <p:sp>
        <p:nvSpPr>
          <p:cNvPr id="38926" name="テキスト ボックス 20"/>
          <p:cNvSpPr txBox="1">
            <a:spLocks noChangeArrowheads="1"/>
          </p:cNvSpPr>
          <p:nvPr/>
        </p:nvSpPr>
        <p:spPr bwMode="auto">
          <a:xfrm>
            <a:off x="4531295" y="4148411"/>
            <a:ext cx="3615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/>
              <a:t>: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おけるシェーディング領域</a:t>
            </a:r>
            <a:endParaRPr lang="ja-JP" altLang="en-US" sz="1400" dirty="0"/>
          </a:p>
        </p:txBody>
      </p:sp>
      <p:sp>
        <p:nvSpPr>
          <p:cNvPr id="38927" name="テキスト ボックス 14"/>
          <p:cNvSpPr txBox="1">
            <a:spLocks noChangeArrowheads="1"/>
          </p:cNvSpPr>
          <p:nvPr/>
        </p:nvSpPr>
        <p:spPr bwMode="auto">
          <a:xfrm>
            <a:off x="7524328" y="5373216"/>
            <a:ext cx="153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 dirty="0"/>
              <a:t>(</a:t>
            </a:r>
            <a:r>
              <a:rPr lang="ja-JP" altLang="en-US" sz="1800" dirty="0"/>
              <a:t>視線ベクトル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38928" name="テキスト ボックス 22"/>
          <p:cNvSpPr txBox="1">
            <a:spLocks noChangeArrowheads="1"/>
          </p:cNvSpPr>
          <p:nvPr/>
        </p:nvSpPr>
        <p:spPr bwMode="auto">
          <a:xfrm>
            <a:off x="4860032" y="5795416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 dirty="0"/>
              <a:t>(</a:t>
            </a:r>
            <a:r>
              <a:rPr lang="ja-JP" altLang="en-US" sz="1800" dirty="0"/>
              <a:t>ライトベクトル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38929" name="テキスト ボックス 20"/>
          <p:cNvSpPr txBox="1">
            <a:spLocks noChangeArrowheads="1"/>
          </p:cNvSpPr>
          <p:nvPr/>
        </p:nvSpPr>
        <p:spPr bwMode="auto">
          <a:xfrm>
            <a:off x="4531295" y="4827861"/>
            <a:ext cx="472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0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dirty="0"/>
              <a:t>: </a:t>
            </a:r>
            <a:r>
              <a:rPr lang="ja-JP" altLang="en-US" sz="2000" dirty="0"/>
              <a:t>センサーから絞りまでの距離</a:t>
            </a:r>
            <a:r>
              <a:rPr lang="en-US" altLang="ja-JP" sz="2000" dirty="0"/>
              <a:t>(</a:t>
            </a:r>
            <a:r>
              <a:rPr lang="ja-JP" altLang="en-US" sz="2000" dirty="0"/>
              <a:t>焦点距離</a:t>
            </a:r>
            <a:r>
              <a:rPr lang="en-US" altLang="ja-JP" sz="2000" dirty="0"/>
              <a:t>)</a:t>
            </a:r>
            <a:endParaRPr lang="ja-JP" altLang="en-US" sz="1400" dirty="0"/>
          </a:p>
        </p:txBody>
      </p:sp>
      <p:sp>
        <p:nvSpPr>
          <p:cNvPr id="38930" name="テキスト ボックス 20"/>
          <p:cNvSpPr txBox="1">
            <a:spLocks noChangeArrowheads="1"/>
          </p:cNvSpPr>
          <p:nvPr/>
        </p:nvSpPr>
        <p:spPr bwMode="auto">
          <a:xfrm>
            <a:off x="4531295" y="4469086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/>
              <a:t>: </a:t>
            </a:r>
            <a:r>
              <a:rPr lang="ja-JP" altLang="en-US" sz="2000"/>
              <a:t>絞りの領域</a:t>
            </a:r>
            <a:r>
              <a:rPr lang="en-US" altLang="ja-JP" sz="2000"/>
              <a:t>(</a:t>
            </a:r>
            <a:r>
              <a:rPr lang="ja-JP" altLang="en-US" sz="2000"/>
              <a:t>面積</a:t>
            </a:r>
            <a:r>
              <a:rPr lang="en-US" altLang="ja-JP" sz="2000"/>
              <a:t>)</a:t>
            </a:r>
            <a:endParaRPr lang="ja-JP" altLang="en-US" sz="1400"/>
          </a:p>
        </p:txBody>
      </p:sp>
      <p:sp>
        <p:nvSpPr>
          <p:cNvPr id="38931" name="テキスト ボックス 15"/>
          <p:cNvSpPr txBox="1">
            <a:spLocks noChangeArrowheads="1"/>
          </p:cNvSpPr>
          <p:nvPr/>
        </p:nvSpPr>
        <p:spPr bwMode="auto">
          <a:xfrm>
            <a:off x="4531295" y="274029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/>
              <a:t> : </a:t>
            </a:r>
            <a:r>
              <a:rPr lang="ja-JP" altLang="en-US" sz="2000"/>
              <a:t>絞りの座標</a:t>
            </a:r>
            <a:endParaRPr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正方形/長方形 20"/>
          <p:cNvSpPr>
            <a:spLocks noChangeArrowheads="1"/>
          </p:cNvSpPr>
          <p:nvPr/>
        </p:nvSpPr>
        <p:spPr bwMode="auto">
          <a:xfrm>
            <a:off x="505867" y="3220244"/>
            <a:ext cx="6370637" cy="11064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Lambert</a:t>
            </a:r>
            <a:r>
              <a:rPr lang="ja-JP" altLang="en-US" smtClean="0"/>
              <a:t>で解いてみる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39941" name="正方形/長方形 11"/>
          <p:cNvSpPr>
            <a:spLocks noChangeArrowheads="1"/>
          </p:cNvSpPr>
          <p:nvPr/>
        </p:nvSpPr>
        <p:spPr bwMode="auto">
          <a:xfrm>
            <a:off x="467767" y="1366044"/>
            <a:ext cx="5329237" cy="1104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9942" name="テキスト ボックス 12"/>
          <p:cNvSpPr txBox="1">
            <a:spLocks noChangeArrowheads="1"/>
          </p:cNvSpPr>
          <p:nvPr/>
        </p:nvSpPr>
        <p:spPr bwMode="auto">
          <a:xfrm>
            <a:off x="683667" y="1124744"/>
            <a:ext cx="3313112" cy="338137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/>
              <a:t>BRDF</a:t>
            </a:r>
            <a:r>
              <a:rPr lang="ja-JP" altLang="en-US"/>
              <a:t>をレンダリング方程式に代入</a:t>
            </a:r>
          </a:p>
        </p:txBody>
      </p:sp>
      <p:graphicFrame>
        <p:nvGraphicFramePr>
          <p:cNvPr id="39944" name="オブジェクト 14"/>
          <p:cNvGraphicFramePr>
            <a:graphicFrameLocks noChangeAspect="1"/>
          </p:cNvGraphicFramePr>
          <p:nvPr/>
        </p:nvGraphicFramePr>
        <p:xfrm>
          <a:off x="5513388" y="995363"/>
          <a:ext cx="35956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5" name="数式" r:id="rId3" imgW="2628900" imgH="304800" progId="Equation.3">
                  <p:embed/>
                </p:oleObj>
              </mc:Choice>
              <mc:Fallback>
                <p:oleObj name="数式" r:id="rId3" imgW="2628900" imgH="304800" progId="Equation.3">
                  <p:embed/>
                  <p:pic>
                    <p:nvPicPr>
                      <p:cNvPr id="0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995363"/>
                        <a:ext cx="35956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曲折矢印 15"/>
          <p:cNvSpPr/>
          <p:nvPr/>
        </p:nvSpPr>
        <p:spPr bwMode="auto">
          <a:xfrm rot="10800000">
            <a:off x="5939879" y="1340769"/>
            <a:ext cx="1368425" cy="576263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39946" name="テキスト ボックス 16"/>
          <p:cNvSpPr txBox="1">
            <a:spLocks noChangeArrowheads="1"/>
          </p:cNvSpPr>
          <p:nvPr/>
        </p:nvSpPr>
        <p:spPr bwMode="auto">
          <a:xfrm>
            <a:off x="6732240" y="1916832"/>
            <a:ext cx="2117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dirty="0"/>
              <a:t>自己放射は考慮しない</a:t>
            </a:r>
          </a:p>
        </p:txBody>
      </p:sp>
      <p:sp>
        <p:nvSpPr>
          <p:cNvPr id="39947" name="下矢印 4"/>
          <p:cNvSpPr>
            <a:spLocks noChangeArrowheads="1"/>
          </p:cNvSpPr>
          <p:nvPr/>
        </p:nvSpPr>
        <p:spPr bwMode="auto">
          <a:xfrm>
            <a:off x="612229" y="2493119"/>
            <a:ext cx="2011363" cy="669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39948" name="テキスト ボックス 5"/>
          <p:cNvSpPr txBox="1">
            <a:spLocks noChangeArrowheads="1"/>
          </p:cNvSpPr>
          <p:nvPr/>
        </p:nvSpPr>
        <p:spPr bwMode="auto">
          <a:xfrm>
            <a:off x="2699792" y="2637631"/>
            <a:ext cx="367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i="1">
                <a:latin typeface="Times New Roman" pitchFamily="18" charset="0"/>
              </a:rPr>
              <a:t>L</a:t>
            </a:r>
            <a:r>
              <a:rPr lang="en-US" altLang="ja-JP" sz="2400" i="1" baseline="-25000">
                <a:latin typeface="Times New Roman" pitchFamily="18" charset="0"/>
              </a:rPr>
              <a:t>i</a:t>
            </a:r>
            <a:r>
              <a:rPr lang="ja-JP" altLang="en-US" sz="2400"/>
              <a:t>に放射輝度の定義を代入</a:t>
            </a:r>
          </a:p>
        </p:txBody>
      </p:sp>
      <p:sp>
        <p:nvSpPr>
          <p:cNvPr id="39949" name="正方形/長方形 25"/>
          <p:cNvSpPr>
            <a:spLocks noChangeArrowheads="1"/>
          </p:cNvSpPr>
          <p:nvPr/>
        </p:nvSpPr>
        <p:spPr bwMode="auto">
          <a:xfrm>
            <a:off x="534442" y="5253831"/>
            <a:ext cx="3749675" cy="1104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9950" name="テキスト ボックス 26"/>
          <p:cNvSpPr txBox="1">
            <a:spLocks noChangeArrowheads="1"/>
          </p:cNvSpPr>
          <p:nvPr/>
        </p:nvSpPr>
        <p:spPr bwMode="auto">
          <a:xfrm>
            <a:off x="751929" y="5012531"/>
            <a:ext cx="3311525" cy="338138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/>
              <a:t>から反射される放射輝度を求める</a:t>
            </a:r>
          </a:p>
        </p:txBody>
      </p:sp>
      <p:graphicFrame>
        <p:nvGraphicFramePr>
          <p:cNvPr id="39951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76480"/>
              </p:ext>
            </p:extLst>
          </p:nvPr>
        </p:nvGraphicFramePr>
        <p:xfrm>
          <a:off x="612229" y="5301456"/>
          <a:ext cx="2859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6" name="数式" r:id="rId5" imgW="1143000" imgH="431640" progId="Equation.3">
                  <p:embed/>
                </p:oleObj>
              </mc:Choice>
              <mc:Fallback>
                <p:oleObj name="数式" r:id="rId5" imgW="1143000" imgH="431640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29" y="5301456"/>
                        <a:ext cx="2859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下矢印 4"/>
          <p:cNvSpPr>
            <a:spLocks noChangeArrowheads="1"/>
          </p:cNvSpPr>
          <p:nvPr/>
        </p:nvSpPr>
        <p:spPr bwMode="auto">
          <a:xfrm>
            <a:off x="607467" y="4364831"/>
            <a:ext cx="2016125" cy="5762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9953" name="テキスト ボックス 5"/>
          <p:cNvSpPr txBox="1">
            <a:spLocks noChangeArrowheads="1"/>
          </p:cNvSpPr>
          <p:nvPr/>
        </p:nvSpPr>
        <p:spPr bwMode="auto">
          <a:xfrm>
            <a:off x="2628354" y="442198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式を整理する</a:t>
            </a:r>
          </a:p>
        </p:txBody>
      </p:sp>
      <p:sp>
        <p:nvSpPr>
          <p:cNvPr id="39955" name="テキスト ボックス 5"/>
          <p:cNvSpPr txBox="1">
            <a:spLocks noChangeArrowheads="1"/>
          </p:cNvSpPr>
          <p:nvPr/>
        </p:nvSpPr>
        <p:spPr bwMode="auto">
          <a:xfrm>
            <a:off x="4355554" y="5622131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/>
              <a:t>…</a:t>
            </a:r>
            <a:r>
              <a:rPr lang="ja-JP" altLang="en-US" sz="1800"/>
              <a:t>式</a:t>
            </a:r>
            <a:r>
              <a:rPr lang="en-US" altLang="ja-JP" sz="1800"/>
              <a:t>(1)</a:t>
            </a:r>
            <a:endParaRPr lang="ja-JP" altLang="en-US" sz="180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59673"/>
              </p:ext>
            </p:extLst>
          </p:nvPr>
        </p:nvGraphicFramePr>
        <p:xfrm>
          <a:off x="539552" y="1412776"/>
          <a:ext cx="51323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7" name="数式" r:id="rId7" imgW="2006280" imgH="393480" progId="Equation.3">
                  <p:embed/>
                </p:oleObj>
              </mc:Choice>
              <mc:Fallback>
                <p:oleObj name="数式" r:id="rId7" imgW="2006280" imgH="39348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51323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86834"/>
              </p:ext>
            </p:extLst>
          </p:nvPr>
        </p:nvGraphicFramePr>
        <p:xfrm>
          <a:off x="539552" y="3203575"/>
          <a:ext cx="623728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8" name="数式" r:id="rId9" imgW="2438280" imgH="457200" progId="Equation.3">
                  <p:embed/>
                </p:oleObj>
              </mc:Choice>
              <mc:Fallback>
                <p:oleObj name="数式" r:id="rId9" imgW="2438280" imgH="457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03575"/>
                        <a:ext cx="6237287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58" name="Picture 398" descr="C:\Users\straight\Desktop\CEDEC2011\Second\Figure_Graph_images\Figur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4864"/>
            <a:ext cx="7416824" cy="42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Lambert</a:t>
            </a:r>
            <a:r>
              <a:rPr lang="ja-JP" altLang="en-US" smtClean="0"/>
              <a:t>で解いてみる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40963" name="正方形/長方形 11"/>
          <p:cNvSpPr>
            <a:spLocks noChangeArrowheads="1"/>
          </p:cNvSpPr>
          <p:nvPr/>
        </p:nvSpPr>
        <p:spPr bwMode="auto">
          <a:xfrm>
            <a:off x="179388" y="1293813"/>
            <a:ext cx="7985125" cy="1104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0964" name="テキスト ボックス 12"/>
          <p:cNvSpPr txBox="1">
            <a:spLocks noChangeArrowheads="1"/>
          </p:cNvSpPr>
          <p:nvPr/>
        </p:nvSpPr>
        <p:spPr bwMode="auto">
          <a:xfrm>
            <a:off x="395288" y="1052513"/>
            <a:ext cx="4392612" cy="338137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センサーのピクセルに入射する放射束を求める</a:t>
            </a:r>
          </a:p>
        </p:txBody>
      </p:sp>
      <p:sp>
        <p:nvSpPr>
          <p:cNvPr id="40976" name="テキスト ボックス 5"/>
          <p:cNvSpPr txBox="1">
            <a:spLocks noChangeArrowheads="1"/>
          </p:cNvSpPr>
          <p:nvPr/>
        </p:nvSpPr>
        <p:spPr bwMode="auto">
          <a:xfrm>
            <a:off x="8101013" y="1662113"/>
            <a:ext cx="92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/>
              <a:t>…</a:t>
            </a:r>
            <a:r>
              <a:rPr lang="ja-JP" altLang="en-US" sz="1800"/>
              <a:t>式</a:t>
            </a:r>
            <a:r>
              <a:rPr lang="en-US" altLang="ja-JP" sz="1800"/>
              <a:t>(2)</a:t>
            </a:r>
            <a:endParaRPr lang="ja-JP" altLang="en-US" sz="1800"/>
          </a:p>
        </p:txBody>
      </p:sp>
      <p:graphicFrame>
        <p:nvGraphicFramePr>
          <p:cNvPr id="40977" name="オブジェクト 5"/>
          <p:cNvGraphicFramePr>
            <a:graphicFrameLocks noChangeAspect="1"/>
          </p:cNvGraphicFramePr>
          <p:nvPr/>
        </p:nvGraphicFramePr>
        <p:xfrm>
          <a:off x="323850" y="1473200"/>
          <a:ext cx="77041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3" name="数式" r:id="rId4" imgW="3149600" imgH="342900" progId="Equation.3">
                  <p:embed/>
                </p:oleObj>
              </mc:Choice>
              <mc:Fallback>
                <p:oleObj name="数式" r:id="rId4" imgW="3149600" imgH="3429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3200"/>
                        <a:ext cx="77041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C:\Users\straight\Desktop\CEDEC2011\Second\Figure_Graph_images\Figur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4" y="2276872"/>
            <a:ext cx="785713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(3)</a:t>
            </a:r>
            <a:endParaRPr lang="ja-JP" altLang="en-US" dirty="0" smtClean="0"/>
          </a:p>
        </p:txBody>
      </p:sp>
      <p:sp>
        <p:nvSpPr>
          <p:cNvPr id="40970" name="正方形/長方形 11"/>
          <p:cNvSpPr>
            <a:spLocks noChangeArrowheads="1"/>
          </p:cNvSpPr>
          <p:nvPr/>
        </p:nvSpPr>
        <p:spPr bwMode="auto">
          <a:xfrm>
            <a:off x="723875" y="1220862"/>
            <a:ext cx="4751388" cy="14160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40971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79806"/>
              </p:ext>
            </p:extLst>
          </p:nvPr>
        </p:nvGraphicFramePr>
        <p:xfrm>
          <a:off x="795313" y="1266899"/>
          <a:ext cx="45370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5" name="数式" r:id="rId4" imgW="2095500" imgH="584200" progId="Equation.3">
                  <p:embed/>
                </p:oleObj>
              </mc:Choice>
              <mc:Fallback>
                <p:oleObj name="数式" r:id="rId4" imgW="20955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13" y="1266899"/>
                        <a:ext cx="45370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テキスト ボックス 12"/>
          <p:cNvSpPr txBox="1">
            <a:spLocks noChangeArrowheads="1"/>
          </p:cNvSpPr>
          <p:nvPr/>
        </p:nvSpPr>
        <p:spPr bwMode="auto">
          <a:xfrm>
            <a:off x="939775" y="979562"/>
            <a:ext cx="1193800" cy="338137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ところで</a:t>
            </a:r>
            <a:r>
              <a:rPr lang="en-US" altLang="ja-JP"/>
              <a:t>…</a:t>
            </a:r>
            <a:endParaRPr lang="ja-JP" altLang="en-US"/>
          </a:p>
        </p:txBody>
      </p:sp>
      <p:sp>
        <p:nvSpPr>
          <p:cNvPr id="40973" name="テキスト ボックス 5"/>
          <p:cNvSpPr txBox="1">
            <a:spLocks noChangeArrowheads="1"/>
          </p:cNvSpPr>
          <p:nvPr/>
        </p:nvSpPr>
        <p:spPr bwMode="auto">
          <a:xfrm>
            <a:off x="4139952" y="5118283"/>
            <a:ext cx="4838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i="1" dirty="0" err="1">
                <a:latin typeface="Times New Roman" pitchFamily="18" charset="0"/>
              </a:rPr>
              <a:t>dA</a:t>
            </a:r>
            <a:r>
              <a:rPr lang="en-US" altLang="ja-JP" sz="2400" b="1" baseline="-25000" dirty="0" err="1">
                <a:latin typeface="Times New Roman" pitchFamily="18" charset="0"/>
              </a:rPr>
              <a:t>x</a:t>
            </a:r>
            <a:r>
              <a:rPr lang="ja-JP" altLang="en-US" sz="2400" dirty="0"/>
              <a:t>はピクセルの範囲</a:t>
            </a:r>
            <a:r>
              <a:rPr lang="en-US" altLang="ja-JP" sz="2400" i="1" dirty="0" err="1">
                <a:latin typeface="Times New Roman" pitchFamily="18" charset="0"/>
              </a:rPr>
              <a:t>dA</a:t>
            </a:r>
            <a:r>
              <a:rPr lang="en-US" altLang="ja-JP" sz="2400" i="1" baseline="-25000" dirty="0" err="1">
                <a:latin typeface="Times New Roman" pitchFamily="18" charset="0"/>
              </a:rPr>
              <a:t>p</a:t>
            </a:r>
            <a:r>
              <a:rPr lang="ja-JP" altLang="en-US" sz="2400" dirty="0"/>
              <a:t>を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400" dirty="0"/>
              <a:t>の位置に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投影した領域を表すので</a:t>
            </a:r>
          </a:p>
        </p:txBody>
      </p:sp>
      <p:sp>
        <p:nvSpPr>
          <p:cNvPr id="40975" name="テキスト ボックス 5"/>
          <p:cNvSpPr txBox="1">
            <a:spLocks noChangeArrowheads="1"/>
          </p:cNvSpPr>
          <p:nvPr/>
        </p:nvSpPr>
        <p:spPr bwMode="auto">
          <a:xfrm>
            <a:off x="5443513" y="1771724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/>
              <a:t>…</a:t>
            </a:r>
            <a:r>
              <a:rPr lang="ja-JP" altLang="en-US" sz="1800"/>
              <a:t>式</a:t>
            </a:r>
            <a:r>
              <a:rPr lang="en-US" altLang="ja-JP" sz="1800"/>
              <a:t>(3)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8155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1" name="Picture 211" descr="C:\Users\straight\Desktop\CEDEC2011\Second\Figure_Graph_images\Figur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180512" cy="33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(4)</a:t>
            </a:r>
            <a:endParaRPr lang="ja-JP" altLang="en-US" dirty="0" smtClean="0"/>
          </a:p>
        </p:txBody>
      </p:sp>
      <p:sp>
        <p:nvSpPr>
          <p:cNvPr id="40965" name="正方形/長方形 11"/>
          <p:cNvSpPr>
            <a:spLocks noChangeArrowheads="1"/>
          </p:cNvSpPr>
          <p:nvPr/>
        </p:nvSpPr>
        <p:spPr bwMode="auto">
          <a:xfrm>
            <a:off x="683568" y="1220862"/>
            <a:ext cx="3535808" cy="1560066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0966" name="テキスト ボックス 12"/>
          <p:cNvSpPr txBox="1">
            <a:spLocks noChangeArrowheads="1"/>
          </p:cNvSpPr>
          <p:nvPr/>
        </p:nvSpPr>
        <p:spPr bwMode="auto">
          <a:xfrm>
            <a:off x="827584" y="1002630"/>
            <a:ext cx="758825" cy="338138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さらに</a:t>
            </a:r>
          </a:p>
        </p:txBody>
      </p:sp>
      <p:sp>
        <p:nvSpPr>
          <p:cNvPr id="40967" name="テキスト ボックス 5"/>
          <p:cNvSpPr txBox="1">
            <a:spLocks noChangeArrowheads="1"/>
          </p:cNvSpPr>
          <p:nvPr/>
        </p:nvSpPr>
        <p:spPr bwMode="auto">
          <a:xfrm>
            <a:off x="200876" y="2834933"/>
            <a:ext cx="4947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800" i="1" dirty="0" err="1">
                <a:latin typeface="Times New Roman" pitchFamily="18" charset="0"/>
              </a:rPr>
              <a:t>d</a:t>
            </a:r>
            <a:r>
              <a:rPr lang="en-US" altLang="ja-JP" sz="2800" b="1" dirty="0" err="1">
                <a:latin typeface="Times New Roman" pitchFamily="18" charset="0"/>
              </a:rPr>
              <a:t>E</a:t>
            </a:r>
            <a:r>
              <a:rPr lang="ja-JP" altLang="en-US" sz="2800" dirty="0"/>
              <a:t>は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800" dirty="0"/>
              <a:t>から見た</a:t>
            </a:r>
            <a:r>
              <a:rPr lang="en-US" altLang="ja-JP" sz="2800" i="1" dirty="0" err="1">
                <a:latin typeface="Times New Roman" pitchFamily="18" charset="0"/>
              </a:rPr>
              <a:t>dA</a:t>
            </a:r>
            <a:r>
              <a:rPr lang="en-US" altLang="ja-JP" sz="2800" b="1" baseline="-25000" dirty="0" err="1">
                <a:latin typeface="Times New Roman" pitchFamily="18" charset="0"/>
              </a:rPr>
              <a:t>x</a:t>
            </a:r>
            <a:r>
              <a:rPr lang="ja-JP" altLang="en-US" sz="2800" dirty="0"/>
              <a:t>の範囲を表す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立体角になるので</a:t>
            </a:r>
          </a:p>
        </p:txBody>
      </p:sp>
      <p:graphicFrame>
        <p:nvGraphicFramePr>
          <p:cNvPr id="40968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51843"/>
              </p:ext>
            </p:extLst>
          </p:nvPr>
        </p:nvGraphicFramePr>
        <p:xfrm>
          <a:off x="829652" y="1267917"/>
          <a:ext cx="3216687" cy="151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1" name="数式" r:id="rId4" imgW="1054100" imgH="495300" progId="Equation.3">
                  <p:embed/>
                </p:oleObj>
              </mc:Choice>
              <mc:Fallback>
                <p:oleObj name="数式" r:id="rId4" imgW="1054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52" y="1267917"/>
                        <a:ext cx="3216687" cy="1513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テキスト ボックス 5"/>
          <p:cNvSpPr txBox="1">
            <a:spLocks noChangeArrowheads="1"/>
          </p:cNvSpPr>
          <p:nvPr/>
        </p:nvSpPr>
        <p:spPr bwMode="auto">
          <a:xfrm>
            <a:off x="4219376" y="1652092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/>
              <a:t>…</a:t>
            </a:r>
            <a:r>
              <a:rPr lang="ja-JP" altLang="en-US" sz="1800"/>
              <a:t>式</a:t>
            </a:r>
            <a:r>
              <a:rPr lang="en-US" altLang="ja-JP" sz="1800"/>
              <a:t>(4)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2865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直線矢印コネクタ 9"/>
          <p:cNvCxnSpPr>
            <a:cxnSpLocks noChangeShapeType="1"/>
            <a:stCxn id="41993" idx="2"/>
            <a:endCxn id="41989" idx="0"/>
          </p:cNvCxnSpPr>
          <p:nvPr/>
        </p:nvCxnSpPr>
        <p:spPr bwMode="auto">
          <a:xfrm>
            <a:off x="1363663" y="2133600"/>
            <a:ext cx="3103562" cy="889000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7" name="直線矢印コネクタ 41"/>
          <p:cNvCxnSpPr>
            <a:cxnSpLocks noChangeShapeType="1"/>
            <a:endCxn id="41989" idx="0"/>
          </p:cNvCxnSpPr>
          <p:nvPr/>
        </p:nvCxnSpPr>
        <p:spPr bwMode="auto">
          <a:xfrm flipH="1">
            <a:off x="4467225" y="2124075"/>
            <a:ext cx="3092450" cy="898525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(5)</a:t>
            </a:r>
            <a:endParaRPr lang="ja-JP" altLang="en-US" dirty="0" smtClean="0"/>
          </a:p>
        </p:txBody>
      </p:sp>
      <p:sp>
        <p:nvSpPr>
          <p:cNvPr id="41989" name="正方形/長方形 11"/>
          <p:cNvSpPr>
            <a:spLocks noChangeArrowheads="1"/>
          </p:cNvSpPr>
          <p:nvPr/>
        </p:nvSpPr>
        <p:spPr bwMode="auto">
          <a:xfrm>
            <a:off x="474663" y="3022600"/>
            <a:ext cx="7985125" cy="1104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1990" name="テキスト ボックス 12"/>
          <p:cNvSpPr txBox="1">
            <a:spLocks noChangeArrowheads="1"/>
          </p:cNvSpPr>
          <p:nvPr/>
        </p:nvSpPr>
        <p:spPr bwMode="auto">
          <a:xfrm>
            <a:off x="690563" y="2781300"/>
            <a:ext cx="576262" cy="338138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式</a:t>
            </a:r>
            <a:r>
              <a:rPr lang="en-US" altLang="ja-JP"/>
              <a:t>2</a:t>
            </a:r>
            <a:endParaRPr lang="ja-JP" altLang="en-US"/>
          </a:p>
        </p:txBody>
      </p:sp>
      <p:sp>
        <p:nvSpPr>
          <p:cNvPr id="41991" name="正方形/長方形 11"/>
          <p:cNvSpPr>
            <a:spLocks noChangeArrowheads="1"/>
          </p:cNvSpPr>
          <p:nvPr/>
        </p:nvSpPr>
        <p:spPr bwMode="auto">
          <a:xfrm>
            <a:off x="128588" y="4627563"/>
            <a:ext cx="8899525" cy="11049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41992" name="オブジェクト 2"/>
          <p:cNvGraphicFramePr>
            <a:graphicFrameLocks noChangeAspect="1"/>
          </p:cNvGraphicFramePr>
          <p:nvPr/>
        </p:nvGraphicFramePr>
        <p:xfrm>
          <a:off x="147638" y="4652963"/>
          <a:ext cx="88407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数式" r:id="rId3" imgW="5321300" imgH="596900" progId="Equation.3">
                  <p:embed/>
                </p:oleObj>
              </mc:Choice>
              <mc:Fallback>
                <p:oleObj name="数式" r:id="rId3" imgW="5321300" imgH="5969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4652963"/>
                        <a:ext cx="884078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正方形/長方形 11"/>
          <p:cNvSpPr>
            <a:spLocks noChangeArrowheads="1"/>
          </p:cNvSpPr>
          <p:nvPr/>
        </p:nvSpPr>
        <p:spPr bwMode="auto">
          <a:xfrm>
            <a:off x="323850" y="1316038"/>
            <a:ext cx="2079625" cy="817562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1994" name="テキスト ボックス 12"/>
          <p:cNvSpPr txBox="1">
            <a:spLocks noChangeArrowheads="1"/>
          </p:cNvSpPr>
          <p:nvPr/>
        </p:nvSpPr>
        <p:spPr bwMode="auto">
          <a:xfrm>
            <a:off x="568325" y="1074738"/>
            <a:ext cx="576263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式</a:t>
            </a:r>
            <a:r>
              <a:rPr lang="en-US" altLang="ja-JP"/>
              <a:t>1</a:t>
            </a:r>
            <a:endParaRPr lang="ja-JP" altLang="en-US"/>
          </a:p>
        </p:txBody>
      </p:sp>
      <p:graphicFrame>
        <p:nvGraphicFramePr>
          <p:cNvPr id="41995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3788"/>
              </p:ext>
            </p:extLst>
          </p:nvPr>
        </p:nvGraphicFramePr>
        <p:xfrm>
          <a:off x="387350" y="1393081"/>
          <a:ext cx="19621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数式" r:id="rId5" imgW="1143000" imgH="431800" progId="Equation.3">
                  <p:embed/>
                </p:oleObj>
              </mc:Choice>
              <mc:Fallback>
                <p:oleObj name="数式" r:id="rId5" imgW="1143000" imgH="4318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393081"/>
                        <a:ext cx="19621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正方形/長方形 11"/>
          <p:cNvSpPr>
            <a:spLocks noChangeArrowheads="1"/>
          </p:cNvSpPr>
          <p:nvPr/>
        </p:nvSpPr>
        <p:spPr bwMode="auto">
          <a:xfrm>
            <a:off x="3059113" y="1316038"/>
            <a:ext cx="2881312" cy="817562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1997" name="テキスト ボックス 12"/>
          <p:cNvSpPr txBox="1">
            <a:spLocks noChangeArrowheads="1"/>
          </p:cNvSpPr>
          <p:nvPr/>
        </p:nvSpPr>
        <p:spPr bwMode="auto">
          <a:xfrm>
            <a:off x="3303588" y="1074738"/>
            <a:ext cx="576262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式</a:t>
            </a:r>
            <a:r>
              <a:rPr lang="en-US" altLang="ja-JP"/>
              <a:t>3</a:t>
            </a:r>
            <a:endParaRPr lang="ja-JP" altLang="en-US"/>
          </a:p>
        </p:txBody>
      </p:sp>
      <p:graphicFrame>
        <p:nvGraphicFramePr>
          <p:cNvPr id="41998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27103"/>
              </p:ext>
            </p:extLst>
          </p:nvPr>
        </p:nvGraphicFramePr>
        <p:xfrm>
          <a:off x="3105150" y="1340768"/>
          <a:ext cx="27622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数式" r:id="rId7" imgW="2095500" imgH="584200" progId="Equation.3">
                  <p:embed/>
                </p:oleObj>
              </mc:Choice>
              <mc:Fallback>
                <p:oleObj name="数式" r:id="rId7" imgW="2095500" imgH="5842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40768"/>
                        <a:ext cx="27622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正方形/長方形 11"/>
          <p:cNvSpPr>
            <a:spLocks noChangeArrowheads="1"/>
          </p:cNvSpPr>
          <p:nvPr/>
        </p:nvSpPr>
        <p:spPr bwMode="auto">
          <a:xfrm>
            <a:off x="6732588" y="1293813"/>
            <a:ext cx="1727200" cy="815975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2000" name="テキスト ボックス 12"/>
          <p:cNvSpPr txBox="1">
            <a:spLocks noChangeArrowheads="1"/>
          </p:cNvSpPr>
          <p:nvPr/>
        </p:nvSpPr>
        <p:spPr bwMode="auto">
          <a:xfrm>
            <a:off x="6977063" y="1052513"/>
            <a:ext cx="576262" cy="338137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式</a:t>
            </a:r>
            <a:r>
              <a:rPr lang="en-US" altLang="ja-JP"/>
              <a:t>4</a:t>
            </a:r>
            <a:endParaRPr lang="ja-JP" altLang="en-US"/>
          </a:p>
        </p:txBody>
      </p:sp>
      <p:graphicFrame>
        <p:nvGraphicFramePr>
          <p:cNvPr id="42001" name="オブジェクト 7"/>
          <p:cNvGraphicFramePr>
            <a:graphicFrameLocks noChangeAspect="1"/>
          </p:cNvGraphicFramePr>
          <p:nvPr/>
        </p:nvGraphicFramePr>
        <p:xfrm>
          <a:off x="6804025" y="1412875"/>
          <a:ext cx="1512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数式" r:id="rId9" imgW="1054100" imgH="495300" progId="Equation.3">
                  <p:embed/>
                </p:oleObj>
              </mc:Choice>
              <mc:Fallback>
                <p:oleObj name="数式" r:id="rId9" imgW="1054100" imgH="49530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412875"/>
                        <a:ext cx="15128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002" name="直線矢印コネクタ 39"/>
          <p:cNvCxnSpPr>
            <a:cxnSpLocks noChangeShapeType="1"/>
            <a:stCxn id="41996" idx="2"/>
            <a:endCxn id="41989" idx="0"/>
          </p:cNvCxnSpPr>
          <p:nvPr/>
        </p:nvCxnSpPr>
        <p:spPr bwMode="auto">
          <a:xfrm flipH="1">
            <a:off x="4467225" y="2133600"/>
            <a:ext cx="33338" cy="889000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03" name="テキスト ボックス 5"/>
          <p:cNvSpPr txBox="1">
            <a:spLocks noChangeArrowheads="1"/>
          </p:cNvSpPr>
          <p:nvPr/>
        </p:nvSpPr>
        <p:spPr bwMode="auto">
          <a:xfrm>
            <a:off x="6013450" y="2597150"/>
            <a:ext cx="266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000" dirty="0"/>
              <a:t>各式を式</a:t>
            </a:r>
            <a:r>
              <a:rPr lang="en-US" altLang="ja-JP" sz="2000" dirty="0"/>
              <a:t>(2)</a:t>
            </a:r>
            <a:r>
              <a:rPr lang="ja-JP" altLang="en-US" sz="2000" dirty="0"/>
              <a:t>に代入する</a:t>
            </a:r>
          </a:p>
        </p:txBody>
      </p:sp>
      <p:sp>
        <p:nvSpPr>
          <p:cNvPr id="42004" name="下矢印 4"/>
          <p:cNvSpPr>
            <a:spLocks noChangeArrowheads="1"/>
          </p:cNvSpPr>
          <p:nvPr/>
        </p:nvSpPr>
        <p:spPr bwMode="auto">
          <a:xfrm>
            <a:off x="3591719" y="4127500"/>
            <a:ext cx="1843881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2005" name="下矢印 4"/>
          <p:cNvSpPr>
            <a:spLocks noChangeArrowheads="1"/>
          </p:cNvSpPr>
          <p:nvPr/>
        </p:nvSpPr>
        <p:spPr bwMode="auto">
          <a:xfrm>
            <a:off x="3563938" y="5733256"/>
            <a:ext cx="1871662" cy="7191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2006" name="テキスト ボックス 5"/>
          <p:cNvSpPr txBox="1">
            <a:spLocks noChangeArrowheads="1"/>
          </p:cNvSpPr>
          <p:nvPr/>
        </p:nvSpPr>
        <p:spPr bwMode="auto">
          <a:xfrm>
            <a:off x="5321300" y="5877272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整理する</a:t>
            </a:r>
          </a:p>
        </p:txBody>
      </p:sp>
      <p:graphicFrame>
        <p:nvGraphicFramePr>
          <p:cNvPr id="42007" name="オブジェクト 48"/>
          <p:cNvGraphicFramePr>
            <a:graphicFrameLocks noChangeAspect="1"/>
          </p:cNvGraphicFramePr>
          <p:nvPr/>
        </p:nvGraphicFramePr>
        <p:xfrm>
          <a:off x="684213" y="3170238"/>
          <a:ext cx="77041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数式" r:id="rId11" imgW="3149600" imgH="342900" progId="Equation.3">
                  <p:embed/>
                </p:oleObj>
              </mc:Choice>
              <mc:Fallback>
                <p:oleObj name="数式" r:id="rId11" imgW="3149600" imgH="342900" progId="Equation.3">
                  <p:embed/>
                  <p:pic>
                    <p:nvPicPr>
                      <p:cNvPr id="0" name="オブジェクト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70238"/>
                        <a:ext cx="77041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272604" y="2276872"/>
            <a:ext cx="2427188" cy="448295"/>
          </a:xfrm>
          <a:prstGeom prst="rect">
            <a:avLst/>
          </a:prstGeom>
          <a:solidFill>
            <a:srgbClr val="F0FF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42008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58966"/>
              </p:ext>
            </p:extLst>
          </p:nvPr>
        </p:nvGraphicFramePr>
        <p:xfrm>
          <a:off x="331242" y="2277492"/>
          <a:ext cx="23685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4" name="数式" r:id="rId13" imgW="1257300" imgH="241300" progId="Equation.3">
                  <p:embed/>
                </p:oleObj>
              </mc:Choice>
              <mc:Fallback>
                <p:oleObj name="数式" r:id="rId13" imgW="1257300" imgH="241300" progId="Equation.3">
                  <p:embed/>
                  <p:pic>
                    <p:nvPicPr>
                      <p:cNvPr id="0" name="オブジェクト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2" y="2277492"/>
                        <a:ext cx="23685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(6)</a:t>
            </a:r>
            <a:endParaRPr lang="ja-JP" altLang="en-US" dirty="0" smtClean="0"/>
          </a:p>
        </p:txBody>
      </p:sp>
      <p:sp>
        <p:nvSpPr>
          <p:cNvPr id="43011" name="正方形/長方形 11"/>
          <p:cNvSpPr>
            <a:spLocks noChangeArrowheads="1"/>
          </p:cNvSpPr>
          <p:nvPr/>
        </p:nvSpPr>
        <p:spPr bwMode="auto">
          <a:xfrm>
            <a:off x="323850" y="1870075"/>
            <a:ext cx="8569325" cy="11985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3012" name="テキスト ボックス 12"/>
          <p:cNvSpPr txBox="1">
            <a:spLocks noChangeArrowheads="1"/>
          </p:cNvSpPr>
          <p:nvPr/>
        </p:nvSpPr>
        <p:spPr bwMode="auto">
          <a:xfrm>
            <a:off x="611188" y="1628775"/>
            <a:ext cx="1368425" cy="338138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整理された式</a:t>
            </a:r>
          </a:p>
        </p:txBody>
      </p:sp>
      <p:graphicFrame>
        <p:nvGraphicFramePr>
          <p:cNvPr id="43013" name="オブジェクト 3"/>
          <p:cNvGraphicFramePr>
            <a:graphicFrameLocks noChangeAspect="1"/>
          </p:cNvGraphicFramePr>
          <p:nvPr/>
        </p:nvGraphicFramePr>
        <p:xfrm>
          <a:off x="377825" y="1920875"/>
          <a:ext cx="85613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9" name="数式" r:id="rId3" imgW="3594100" imgH="482600" progId="Equation.3">
                  <p:embed/>
                </p:oleObj>
              </mc:Choice>
              <mc:Fallback>
                <p:oleObj name="数式" r:id="rId3" imgW="3594100" imgH="4826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920875"/>
                        <a:ext cx="8561388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下矢印 4"/>
          <p:cNvSpPr>
            <a:spLocks noChangeArrowheads="1"/>
          </p:cNvSpPr>
          <p:nvPr/>
        </p:nvSpPr>
        <p:spPr bwMode="auto">
          <a:xfrm>
            <a:off x="3260353" y="3068638"/>
            <a:ext cx="1959719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3015" name="テキスト ボックス 5"/>
          <p:cNvSpPr txBox="1">
            <a:spLocks noChangeArrowheads="1"/>
          </p:cNvSpPr>
          <p:nvPr/>
        </p:nvSpPr>
        <p:spPr bwMode="auto">
          <a:xfrm>
            <a:off x="5235575" y="3357563"/>
            <a:ext cx="227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en-US" altLang="ja-JP" sz="24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400"/>
              <a:t>は定数なので</a:t>
            </a:r>
            <a:endParaRPr lang="en-US" altLang="ja-JP" sz="2400"/>
          </a:p>
        </p:txBody>
      </p:sp>
      <p:sp>
        <p:nvSpPr>
          <p:cNvPr id="43016" name="正方形/長方形 11"/>
          <p:cNvSpPr>
            <a:spLocks noChangeArrowheads="1"/>
          </p:cNvSpPr>
          <p:nvPr/>
        </p:nvSpPr>
        <p:spPr bwMode="auto">
          <a:xfrm>
            <a:off x="35496" y="4211638"/>
            <a:ext cx="9073579" cy="12954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43017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99556"/>
              </p:ext>
            </p:extLst>
          </p:nvPr>
        </p:nvGraphicFramePr>
        <p:xfrm>
          <a:off x="107379" y="4365625"/>
          <a:ext cx="90011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0" name="数式" r:id="rId5" imgW="3822700" imgH="444500" progId="Equation.3">
                  <p:embed/>
                </p:oleObj>
              </mc:Choice>
              <mc:Fallback>
                <p:oleObj name="数式" r:id="rId5" imgW="3822700" imgH="4445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9" y="4365625"/>
                        <a:ext cx="90011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テキスト ボックス 5"/>
          <p:cNvSpPr txBox="1">
            <a:spLocks noChangeArrowheads="1"/>
          </p:cNvSpPr>
          <p:nvPr/>
        </p:nvSpPr>
        <p:spPr bwMode="auto">
          <a:xfrm>
            <a:off x="3851275" y="55070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1800"/>
              <a:t>…</a:t>
            </a:r>
            <a:r>
              <a:rPr lang="ja-JP" altLang="en-US" sz="1800"/>
              <a:t>式</a:t>
            </a:r>
            <a:r>
              <a:rPr lang="en-US" altLang="ja-JP" sz="1800"/>
              <a:t>(5)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このセッションの目的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1" y="1257300"/>
            <a:ext cx="8291264" cy="281977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レンダリング方程式を解いて物理的に正しい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レンダリングを行う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ja-JP" altLang="en-US" dirty="0" smtClean="0"/>
              <a:t>数式が山のように出てきます</a:t>
            </a:r>
            <a:r>
              <a:rPr lang="en-US" altLang="ja-JP" dirty="0" smtClean="0"/>
              <a:t>…</a:t>
            </a:r>
            <a:r>
              <a:rPr lang="ja-JP" altLang="en-US" sz="1800" dirty="0" smtClean="0"/>
              <a:t>スイマセン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世の中にあるレンダリングに関する関数や数式を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なんとなく実装するのではなく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物理的に理解できるようになる</a:t>
            </a:r>
            <a:endParaRPr lang="en-US" altLang="ja-JP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ja-JP" dirty="0" smtClean="0"/>
          </a:p>
          <a:p>
            <a:pPr lvl="1" eaLnBrk="1" hangingPunct="1">
              <a:defRPr/>
            </a:pPr>
            <a:endParaRPr lang="en-US" altLang="ja-JP" dirty="0" smtClean="0"/>
          </a:p>
          <a:p>
            <a:pPr lvl="1" eaLnBrk="1" hangingPunct="1">
              <a:defRPr/>
            </a:pPr>
            <a:endParaRPr lang="ja-JP" altLang="en-US" dirty="0" smtClean="0"/>
          </a:p>
          <a:p>
            <a:pPr lvl="1" eaLnBrk="1" hangingPunct="1">
              <a:defRPr/>
            </a:pPr>
            <a:endParaRPr lang="ja-JP" altLang="en-US" dirty="0" smtClean="0"/>
          </a:p>
          <a:p>
            <a:pPr lvl="1" eaLnBrk="1" hangingPunct="1">
              <a:defRPr/>
            </a:pPr>
            <a:endParaRPr lang="ja-JP" altLang="en-US" dirty="0" smtClean="0"/>
          </a:p>
          <a:p>
            <a:pPr eaLnBrk="1" hangingPunct="1">
              <a:defRPr/>
            </a:pPr>
            <a:endParaRPr lang="en-US" altLang="ja-JP" dirty="0" smtClean="0"/>
          </a:p>
        </p:txBody>
      </p:sp>
      <p:sp>
        <p:nvSpPr>
          <p:cNvPr id="10244" name="テキスト ボックス 1"/>
          <p:cNvSpPr txBox="1">
            <a:spLocks noChangeArrowheads="1"/>
          </p:cNvSpPr>
          <p:nvPr/>
        </p:nvSpPr>
        <p:spPr bwMode="auto">
          <a:xfrm>
            <a:off x="539750" y="4821238"/>
            <a:ext cx="8140700" cy="1200150"/>
          </a:xfrm>
          <a:prstGeom prst="rect">
            <a:avLst/>
          </a:prstGeom>
          <a:solidFill>
            <a:srgbClr val="FFB86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marL="0" lvl="2" algn="l" eaLnBrk="1" hangingPunct="1"/>
            <a:r>
              <a:rPr lang="ja-JP" altLang="en-US" sz="2400" dirty="0"/>
              <a:t>このスライドの数式に出てくる</a:t>
            </a:r>
            <a:r>
              <a:rPr lang="en-US" altLang="ja-JP" sz="2400" i="1" dirty="0">
                <a:latin typeface="Symbol" pitchFamily="18" charset="2"/>
              </a:rPr>
              <a:t>w</a:t>
            </a:r>
            <a:r>
              <a:rPr lang="en-US" altLang="ja-JP" sz="2400" dirty="0"/>
              <a:t> (</a:t>
            </a:r>
            <a:r>
              <a:rPr lang="ja-JP" altLang="en-US" sz="2400" dirty="0"/>
              <a:t>出射方向</a:t>
            </a:r>
            <a:r>
              <a:rPr lang="en-US" altLang="ja-JP" sz="2400" dirty="0"/>
              <a:t>)</a:t>
            </a:r>
            <a:r>
              <a:rPr lang="en-US" altLang="ja-JP" sz="2400" dirty="0">
                <a:latin typeface="Symbol" pitchFamily="18" charset="2"/>
              </a:rPr>
              <a:t>,</a:t>
            </a:r>
            <a:r>
              <a:rPr lang="en-US" altLang="ja-JP" sz="2400" i="1" dirty="0">
                <a:latin typeface="Symbol" pitchFamily="18" charset="2"/>
              </a:rPr>
              <a:t> w</a:t>
            </a:r>
            <a:r>
              <a:rPr lang="en-US" altLang="ja-JP" sz="2400" dirty="0"/>
              <a:t>’ (</a:t>
            </a:r>
            <a:r>
              <a:rPr lang="ja-JP" altLang="en-US" sz="2400" dirty="0"/>
              <a:t>入射方向</a:t>
            </a:r>
            <a:r>
              <a:rPr lang="en-US" altLang="ja-JP" sz="2400" dirty="0"/>
              <a:t>)</a:t>
            </a:r>
            <a:r>
              <a:rPr lang="ja-JP" altLang="en-US" sz="2400" dirty="0"/>
              <a:t>は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数式を見易くするために符号を考慮してません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実際に計算するときは正しい符号に変換するようにお願いします</a:t>
            </a:r>
          </a:p>
        </p:txBody>
      </p:sp>
      <p:sp>
        <p:nvSpPr>
          <p:cNvPr id="10245" name="テキスト ボックス 4"/>
          <p:cNvSpPr txBox="1">
            <a:spLocks noChangeArrowheads="1"/>
          </p:cNvSpPr>
          <p:nvPr/>
        </p:nvSpPr>
        <p:spPr bwMode="auto">
          <a:xfrm>
            <a:off x="614363" y="4316413"/>
            <a:ext cx="1004887" cy="5857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3200"/>
              <a:t>注意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straight\Desktop\CEDEC2011\Second\Figure_Graph_images\Figur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2" y="2323579"/>
            <a:ext cx="5465710" cy="42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(7)</a:t>
            </a:r>
            <a:endParaRPr lang="ja-JP" altLang="en-US" dirty="0" smtClean="0"/>
          </a:p>
        </p:txBody>
      </p:sp>
      <p:sp>
        <p:nvSpPr>
          <p:cNvPr id="44036" name="正方形/長方形 11"/>
          <p:cNvSpPr>
            <a:spLocks noChangeArrowheads="1"/>
          </p:cNvSpPr>
          <p:nvPr/>
        </p:nvSpPr>
        <p:spPr bwMode="auto">
          <a:xfrm>
            <a:off x="395288" y="1293812"/>
            <a:ext cx="3744664" cy="105506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4037" name="テキスト ボックス 12"/>
          <p:cNvSpPr txBox="1">
            <a:spLocks noChangeArrowheads="1"/>
          </p:cNvSpPr>
          <p:nvPr/>
        </p:nvSpPr>
        <p:spPr bwMode="auto">
          <a:xfrm>
            <a:off x="611188" y="1052513"/>
            <a:ext cx="1368425" cy="338137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ところで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aphicFrame>
        <p:nvGraphicFramePr>
          <p:cNvPr id="44038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3092"/>
              </p:ext>
            </p:extLst>
          </p:nvPr>
        </p:nvGraphicFramePr>
        <p:xfrm>
          <a:off x="468312" y="1476946"/>
          <a:ext cx="3631874" cy="79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" name="数式" r:id="rId4" imgW="1091726" imgH="241195" progId="Equation.3">
                  <p:embed/>
                </p:oleObj>
              </mc:Choice>
              <mc:Fallback>
                <p:oleObj name="数式" r:id="rId4" imgW="109172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476946"/>
                        <a:ext cx="3631874" cy="79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テキスト ボックス 5"/>
          <p:cNvSpPr txBox="1">
            <a:spLocks noChangeArrowheads="1"/>
          </p:cNvSpPr>
          <p:nvPr/>
        </p:nvSpPr>
        <p:spPr bwMode="auto">
          <a:xfrm>
            <a:off x="4488328" y="2420888"/>
            <a:ext cx="4346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400" dirty="0"/>
              <a:t>ピクセルから視線方向に</a:t>
            </a:r>
            <a:r>
              <a:rPr lang="ja-JP" altLang="en-US" sz="2400" dirty="0" smtClean="0"/>
              <a:t>見える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絞りの</a:t>
            </a:r>
            <a:r>
              <a:rPr lang="ja-JP" altLang="en-US" sz="2400" dirty="0"/>
              <a:t>領域</a:t>
            </a:r>
            <a:r>
              <a:rPr lang="en-US" altLang="ja-JP" sz="2400" dirty="0" smtClean="0"/>
              <a:t>(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ja-JP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/>
              <a:t>)</a:t>
            </a:r>
            <a:r>
              <a:rPr lang="ja-JP" altLang="en-US" sz="2400" dirty="0" smtClean="0"/>
              <a:t>は視線ベクトルに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直交する領域に</a:t>
            </a:r>
            <a:r>
              <a:rPr lang="ja-JP" altLang="en-US" sz="2400" dirty="0"/>
              <a:t>なるので</a:t>
            </a:r>
          </a:p>
        </p:txBody>
      </p:sp>
    </p:spTree>
    <p:extLst>
      <p:ext uri="{BB962C8B-B14F-4D97-AF65-F5344CB8AC3E}">
        <p14:creationId xmlns:p14="http://schemas.microsoft.com/office/powerpoint/2010/main" val="21644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直線矢印コネクタ 16"/>
          <p:cNvCxnSpPr>
            <a:cxnSpLocks noChangeShapeType="1"/>
            <a:stCxn id="44036" idx="2"/>
            <a:endCxn id="44041" idx="0"/>
          </p:cNvCxnSpPr>
          <p:nvPr/>
        </p:nvCxnSpPr>
        <p:spPr bwMode="auto">
          <a:xfrm flipH="1">
            <a:off x="4590257" y="1853976"/>
            <a:ext cx="1649040" cy="880791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(8)</a:t>
            </a:r>
            <a:endParaRPr lang="ja-JP" altLang="en-US" dirty="0" smtClean="0"/>
          </a:p>
        </p:txBody>
      </p:sp>
      <p:sp>
        <p:nvSpPr>
          <p:cNvPr id="44036" name="正方形/長方形 11"/>
          <p:cNvSpPr>
            <a:spLocks noChangeArrowheads="1"/>
          </p:cNvSpPr>
          <p:nvPr/>
        </p:nvSpPr>
        <p:spPr bwMode="auto">
          <a:xfrm>
            <a:off x="4767684" y="1138014"/>
            <a:ext cx="2943225" cy="71596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44038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447"/>
              </p:ext>
            </p:extLst>
          </p:nvPr>
        </p:nvGraphicFramePr>
        <p:xfrm>
          <a:off x="4840709" y="1196752"/>
          <a:ext cx="27749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6" name="数式" r:id="rId3" imgW="1091726" imgH="241195" progId="Equation.3">
                  <p:embed/>
                </p:oleObj>
              </mc:Choice>
              <mc:Fallback>
                <p:oleObj name="数式" r:id="rId3" imgW="109172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09" y="1196752"/>
                        <a:ext cx="27749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正方形/長方形 11"/>
          <p:cNvSpPr>
            <a:spLocks noChangeArrowheads="1"/>
          </p:cNvSpPr>
          <p:nvPr/>
        </p:nvSpPr>
        <p:spPr bwMode="auto">
          <a:xfrm>
            <a:off x="107950" y="2734767"/>
            <a:ext cx="8964613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44042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98073"/>
              </p:ext>
            </p:extLst>
          </p:nvPr>
        </p:nvGraphicFramePr>
        <p:xfrm>
          <a:off x="182563" y="2936379"/>
          <a:ext cx="8782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7" name="数式" r:id="rId5" imgW="3822700" imgH="444500" progId="Equation.3">
                  <p:embed/>
                </p:oleObj>
              </mc:Choice>
              <mc:Fallback>
                <p:oleObj name="数式" r:id="rId5" imgW="3822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936379"/>
                        <a:ext cx="87820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テキスト ボックス 12"/>
          <p:cNvSpPr txBox="1">
            <a:spLocks noChangeArrowheads="1"/>
          </p:cNvSpPr>
          <p:nvPr/>
        </p:nvSpPr>
        <p:spPr bwMode="auto">
          <a:xfrm>
            <a:off x="251520" y="2564904"/>
            <a:ext cx="682625" cy="339725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式</a:t>
            </a:r>
            <a:r>
              <a:rPr lang="en-US" altLang="ja-JP" dirty="0"/>
              <a:t>(5)</a:t>
            </a:r>
            <a:endParaRPr lang="ja-JP" altLang="en-US" dirty="0"/>
          </a:p>
        </p:txBody>
      </p:sp>
      <p:sp>
        <p:nvSpPr>
          <p:cNvPr id="44044" name="テキスト ボックス 5"/>
          <p:cNvSpPr txBox="1">
            <a:spLocks noChangeArrowheads="1"/>
          </p:cNvSpPr>
          <p:nvPr/>
        </p:nvSpPr>
        <p:spPr bwMode="auto">
          <a:xfrm>
            <a:off x="5724128" y="2060848"/>
            <a:ext cx="2241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000" dirty="0"/>
              <a:t>式</a:t>
            </a:r>
            <a:r>
              <a:rPr lang="en-US" altLang="ja-JP" sz="2000" dirty="0"/>
              <a:t>(5</a:t>
            </a:r>
            <a:r>
              <a:rPr lang="en-US" altLang="ja-JP" sz="2000" dirty="0" smtClean="0"/>
              <a:t>)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一番内側の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積分に代入</a:t>
            </a:r>
            <a:r>
              <a:rPr lang="ja-JP" altLang="en-US" sz="2000" dirty="0"/>
              <a:t>する</a:t>
            </a:r>
          </a:p>
        </p:txBody>
      </p:sp>
      <p:sp>
        <p:nvSpPr>
          <p:cNvPr id="44045" name="下矢印 4"/>
          <p:cNvSpPr>
            <a:spLocks noChangeArrowheads="1"/>
          </p:cNvSpPr>
          <p:nvPr/>
        </p:nvSpPr>
        <p:spPr bwMode="auto">
          <a:xfrm>
            <a:off x="3171131" y="4031754"/>
            <a:ext cx="1976933" cy="5754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4046" name="正方形/長方形 11"/>
          <p:cNvSpPr>
            <a:spLocks noChangeArrowheads="1"/>
          </p:cNvSpPr>
          <p:nvPr/>
        </p:nvSpPr>
        <p:spPr bwMode="auto">
          <a:xfrm>
            <a:off x="142875" y="4607172"/>
            <a:ext cx="8929688" cy="1172419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4404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34569"/>
              </p:ext>
            </p:extLst>
          </p:nvPr>
        </p:nvGraphicFramePr>
        <p:xfrm>
          <a:off x="250825" y="4750892"/>
          <a:ext cx="86772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8" name="数式" r:id="rId7" imgW="4051300" imgH="444500" progId="Equation.3">
                  <p:embed/>
                </p:oleObj>
              </mc:Choice>
              <mc:Fallback>
                <p:oleObj name="数式" r:id="rId7" imgW="405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50892"/>
                        <a:ext cx="86772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下矢印 4"/>
          <p:cNvSpPr>
            <a:spLocks noChangeArrowheads="1"/>
          </p:cNvSpPr>
          <p:nvPr/>
        </p:nvSpPr>
        <p:spPr bwMode="auto">
          <a:xfrm>
            <a:off x="3203848" y="5779592"/>
            <a:ext cx="1944166" cy="7715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44049" name="テキスト ボックス 5"/>
          <p:cNvSpPr txBox="1">
            <a:spLocks noChangeArrowheads="1"/>
          </p:cNvSpPr>
          <p:nvPr/>
        </p:nvSpPr>
        <p:spPr bwMode="auto">
          <a:xfrm>
            <a:off x="5148064" y="5903417"/>
            <a:ext cx="1339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/>
              <a:t>整理する</a:t>
            </a:r>
          </a:p>
        </p:txBody>
      </p:sp>
    </p:spTree>
    <p:extLst>
      <p:ext uri="{BB962C8B-B14F-4D97-AF65-F5344CB8AC3E}">
        <p14:creationId xmlns:p14="http://schemas.microsoft.com/office/powerpoint/2010/main" val="1457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11"/>
          <p:cNvSpPr>
            <a:spLocks noChangeArrowheads="1"/>
          </p:cNvSpPr>
          <p:nvPr/>
        </p:nvSpPr>
        <p:spPr bwMode="auto">
          <a:xfrm>
            <a:off x="755576" y="4869160"/>
            <a:ext cx="7632848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8" name="正方形/長方形 11"/>
          <p:cNvSpPr>
            <a:spLocks noChangeArrowheads="1"/>
          </p:cNvSpPr>
          <p:nvPr/>
        </p:nvSpPr>
        <p:spPr bwMode="auto">
          <a:xfrm>
            <a:off x="755576" y="2996109"/>
            <a:ext cx="7632848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auto">
          <a:xfrm>
            <a:off x="35496" y="1123901"/>
            <a:ext cx="8964613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(9)</a:t>
            </a:r>
            <a:endParaRPr lang="ja-JP" altLang="en-US" dirty="0" smtClean="0"/>
          </a:p>
        </p:txBody>
      </p:sp>
      <p:graphicFrame>
        <p:nvGraphicFramePr>
          <p:cNvPr id="4710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20437"/>
              </p:ext>
            </p:extLst>
          </p:nvPr>
        </p:nvGraphicFramePr>
        <p:xfrm>
          <a:off x="179388" y="1267768"/>
          <a:ext cx="88201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1" name="数式" r:id="rId3" imgW="3619500" imgH="444500" progId="Equation.3">
                  <p:embed/>
                </p:oleObj>
              </mc:Choice>
              <mc:Fallback>
                <p:oleObj name="数式" r:id="rId3" imgW="3619500" imgH="4445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7768"/>
                        <a:ext cx="88201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96948"/>
              </p:ext>
            </p:extLst>
          </p:nvPr>
        </p:nvGraphicFramePr>
        <p:xfrm>
          <a:off x="971550" y="3139803"/>
          <a:ext cx="7273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数式" r:id="rId5" imgW="2984500" imgH="444500" progId="Equation.3">
                  <p:embed/>
                </p:oleObj>
              </mc:Choice>
              <mc:Fallback>
                <p:oleObj name="数式" r:id="rId5" imgW="2984500" imgH="4445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39803"/>
                        <a:ext cx="7273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65323"/>
              </p:ext>
            </p:extLst>
          </p:nvPr>
        </p:nvGraphicFramePr>
        <p:xfrm>
          <a:off x="1907704" y="5014019"/>
          <a:ext cx="560228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数式" r:id="rId7" imgW="2298700" imgH="431800" progId="Equation.3">
                  <p:embed/>
                </p:oleObj>
              </mc:Choice>
              <mc:Fallback>
                <p:oleObj name="数式" r:id="rId7" imgW="2298700" imgH="4318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014019"/>
                        <a:ext cx="5602287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2"/>
          <p:cNvSpPr txBox="1">
            <a:spLocks noChangeArrowheads="1"/>
          </p:cNvSpPr>
          <p:nvPr/>
        </p:nvSpPr>
        <p:spPr bwMode="auto">
          <a:xfrm>
            <a:off x="179512" y="954038"/>
            <a:ext cx="1438079" cy="338554"/>
          </a:xfrm>
          <a:prstGeom prst="rect">
            <a:avLst/>
          </a:prstGeom>
          <a:solidFill>
            <a:srgbClr val="E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整理された式</a:t>
            </a:r>
          </a:p>
        </p:txBody>
      </p:sp>
      <p:sp>
        <p:nvSpPr>
          <p:cNvPr id="10" name="下矢印 4"/>
          <p:cNvSpPr>
            <a:spLocks noChangeArrowheads="1"/>
          </p:cNvSpPr>
          <p:nvPr/>
        </p:nvSpPr>
        <p:spPr bwMode="auto">
          <a:xfrm>
            <a:off x="2915817" y="2420887"/>
            <a:ext cx="2304256" cy="57522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1" name="下矢印 4"/>
          <p:cNvSpPr>
            <a:spLocks noChangeArrowheads="1"/>
          </p:cNvSpPr>
          <p:nvPr/>
        </p:nvSpPr>
        <p:spPr bwMode="auto">
          <a:xfrm>
            <a:off x="2915453" y="4293096"/>
            <a:ext cx="2304256" cy="57522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5"/>
          <p:cNvSpPr txBox="1">
            <a:spLocks noChangeArrowheads="1"/>
          </p:cNvSpPr>
          <p:nvPr/>
        </p:nvSpPr>
        <p:spPr bwMode="auto">
          <a:xfrm>
            <a:off x="5177719" y="2492896"/>
            <a:ext cx="2058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 smtClean="0"/>
              <a:t>さらに整理</a:t>
            </a:r>
            <a:r>
              <a:rPr lang="ja-JP" altLang="en-US" sz="2400" dirty="0"/>
              <a:t>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Lambert</a:t>
            </a:r>
            <a:r>
              <a:rPr lang="ja-JP" altLang="en-US" dirty="0" smtClean="0"/>
              <a:t>で解いてみる</a:t>
            </a:r>
            <a:r>
              <a:rPr lang="en-US" altLang="ja-JP" dirty="0" smtClean="0"/>
              <a:t>(10)</a:t>
            </a:r>
            <a:endParaRPr lang="ja-JP" altLang="en-US" dirty="0" smtClean="0"/>
          </a:p>
        </p:txBody>
      </p:sp>
      <p:sp>
        <p:nvSpPr>
          <p:cNvPr id="48132" name="テキスト ボックス 5"/>
          <p:cNvSpPr txBox="1">
            <a:spLocks noChangeArrowheads="1"/>
          </p:cNvSpPr>
          <p:nvPr/>
        </p:nvSpPr>
        <p:spPr bwMode="auto">
          <a:xfrm>
            <a:off x="251520" y="2062807"/>
            <a:ext cx="405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3600" dirty="0"/>
              <a:t>最終的に求まった式</a:t>
            </a:r>
          </a:p>
        </p:txBody>
      </p:sp>
      <p:sp>
        <p:nvSpPr>
          <p:cNvPr id="48133" name="AutoShape 16"/>
          <p:cNvSpPr>
            <a:spLocks noChangeArrowheads="1"/>
          </p:cNvSpPr>
          <p:nvPr/>
        </p:nvSpPr>
        <p:spPr bwMode="auto">
          <a:xfrm rot="10800000">
            <a:off x="4716463" y="4653755"/>
            <a:ext cx="3600450" cy="1079500"/>
          </a:xfrm>
          <a:prstGeom prst="wedgeRoundRectCallout">
            <a:avLst>
              <a:gd name="adj1" fmla="val 31741"/>
              <a:gd name="adj2" fmla="val 88528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ja-JP" altLang="en-US"/>
          </a:p>
        </p:txBody>
      </p:sp>
      <p:sp>
        <p:nvSpPr>
          <p:cNvPr id="48134" name="テキスト ボックス 5"/>
          <p:cNvSpPr txBox="1">
            <a:spLocks noChangeArrowheads="1"/>
          </p:cNvSpPr>
          <p:nvPr/>
        </p:nvSpPr>
        <p:spPr bwMode="auto">
          <a:xfrm>
            <a:off x="4787900" y="4797128"/>
            <a:ext cx="3421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3600"/>
              <a:t>この式の意味は</a:t>
            </a:r>
            <a:r>
              <a:rPr lang="en-US" altLang="ja-JP" sz="3600"/>
              <a:t>?</a:t>
            </a:r>
            <a:endParaRPr lang="ja-JP" altLang="en-US" sz="3600"/>
          </a:p>
        </p:txBody>
      </p:sp>
      <p:sp>
        <p:nvSpPr>
          <p:cNvPr id="19" name="正方形/長方形 11"/>
          <p:cNvSpPr>
            <a:spLocks noChangeArrowheads="1"/>
          </p:cNvSpPr>
          <p:nvPr/>
        </p:nvSpPr>
        <p:spPr bwMode="auto">
          <a:xfrm>
            <a:off x="179388" y="2757959"/>
            <a:ext cx="8815387" cy="143986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29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19958"/>
              </p:ext>
            </p:extLst>
          </p:nvPr>
        </p:nvGraphicFramePr>
        <p:xfrm>
          <a:off x="254000" y="2880196"/>
          <a:ext cx="86963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7" name="数式" r:id="rId3" imgW="2959100" imgH="431800" progId="Equation.3">
                  <p:embed/>
                </p:oleObj>
              </mc:Choice>
              <mc:Fallback>
                <p:oleObj name="数式" r:id="rId3" imgW="2959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880196"/>
                        <a:ext cx="869632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正方形/長方形 11"/>
          <p:cNvSpPr>
            <a:spLocks noChangeArrowheads="1"/>
          </p:cNvSpPr>
          <p:nvPr/>
        </p:nvSpPr>
        <p:spPr bwMode="auto">
          <a:xfrm>
            <a:off x="179388" y="2757959"/>
            <a:ext cx="8815387" cy="143986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155" name="Rectangle 2"/>
          <p:cNvSpPr>
            <a:spLocks noGrp="1"/>
          </p:cNvSpPr>
          <p:nvPr>
            <p:ph type="title"/>
          </p:nvPr>
        </p:nvSpPr>
        <p:spPr>
          <a:xfrm>
            <a:off x="395288" y="46038"/>
            <a:ext cx="8229600" cy="801687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式の意味</a:t>
            </a:r>
          </a:p>
        </p:txBody>
      </p:sp>
      <p:sp>
        <p:nvSpPr>
          <p:cNvPr id="49156" name="正方形/長方形 2"/>
          <p:cNvSpPr>
            <a:spLocks noChangeArrowheads="1"/>
          </p:cNvSpPr>
          <p:nvPr/>
        </p:nvSpPr>
        <p:spPr bwMode="auto">
          <a:xfrm>
            <a:off x="6732588" y="3189759"/>
            <a:ext cx="1511300" cy="576262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157" name="テキスト ボックス 5"/>
          <p:cNvSpPr txBox="1">
            <a:spLocks noChangeArrowheads="1"/>
          </p:cNvSpPr>
          <p:nvPr/>
        </p:nvSpPr>
        <p:spPr bwMode="auto">
          <a:xfrm>
            <a:off x="5168900" y="1197446"/>
            <a:ext cx="3787775" cy="58420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光の強さは視線ベクトルとピクセルの法線の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内積の</a:t>
            </a:r>
            <a:r>
              <a:rPr lang="en-US" altLang="ja-JP"/>
              <a:t>4</a:t>
            </a:r>
            <a:r>
              <a:rPr lang="ja-JP" altLang="en-US"/>
              <a:t>乗に比例する</a:t>
            </a:r>
            <a:r>
              <a:rPr lang="en-US" altLang="ja-JP"/>
              <a:t>(</a:t>
            </a:r>
            <a:r>
              <a:rPr lang="ja-JP" altLang="en-US"/>
              <a:t>コサイン４乗則</a:t>
            </a:r>
            <a:r>
              <a:rPr lang="en-US" altLang="ja-JP"/>
              <a:t>)</a:t>
            </a:r>
            <a:endParaRPr lang="ja-JP" altLang="en-US"/>
          </a:p>
        </p:txBody>
      </p:sp>
      <p:cxnSp>
        <p:nvCxnSpPr>
          <p:cNvPr id="49158" name="直線矢印コネクタ 8"/>
          <p:cNvCxnSpPr>
            <a:cxnSpLocks noChangeShapeType="1"/>
            <a:stCxn id="49157" idx="2"/>
            <a:endCxn id="49156" idx="0"/>
          </p:cNvCxnSpPr>
          <p:nvPr/>
        </p:nvCxnSpPr>
        <p:spPr bwMode="auto">
          <a:xfrm>
            <a:off x="7062788" y="1781646"/>
            <a:ext cx="425450" cy="14081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9" name="正方形/長方形 16"/>
          <p:cNvSpPr>
            <a:spLocks noChangeArrowheads="1"/>
          </p:cNvSpPr>
          <p:nvPr/>
        </p:nvSpPr>
        <p:spPr bwMode="auto">
          <a:xfrm>
            <a:off x="2987675" y="3494559"/>
            <a:ext cx="647700" cy="655637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cxnSp>
        <p:nvCxnSpPr>
          <p:cNvPr id="49160" name="直線矢印コネクタ 18"/>
          <p:cNvCxnSpPr>
            <a:cxnSpLocks noChangeShapeType="1"/>
            <a:stCxn id="49161" idx="0"/>
            <a:endCxn id="49159" idx="2"/>
          </p:cNvCxnSpPr>
          <p:nvPr/>
        </p:nvCxnSpPr>
        <p:spPr bwMode="auto">
          <a:xfrm flipH="1" flipV="1">
            <a:off x="3311525" y="4150196"/>
            <a:ext cx="3209925" cy="11112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1" name="テキスト ボックス 19"/>
          <p:cNvSpPr txBox="1">
            <a:spLocks noChangeArrowheads="1"/>
          </p:cNvSpPr>
          <p:nvPr/>
        </p:nvSpPr>
        <p:spPr bwMode="auto">
          <a:xfrm>
            <a:off x="4725988" y="5261446"/>
            <a:ext cx="3590925" cy="83185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絞りの大きさが同じであればセンサーから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絞りの距離の二乗に明るさは反比例する</a:t>
            </a:r>
            <a:endParaRPr lang="en-US" altLang="ja-JP"/>
          </a:p>
          <a:p>
            <a:pPr algn="l" eaLnBrk="1" hangingPunct="1"/>
            <a:r>
              <a:rPr lang="en-US" altLang="ja-JP"/>
              <a:t>(</a:t>
            </a:r>
            <a:r>
              <a:rPr lang="ja-JP" altLang="en-US"/>
              <a:t>焦点距離と</a:t>
            </a:r>
            <a:r>
              <a:rPr lang="en-US" altLang="ja-JP"/>
              <a:t>F</a:t>
            </a:r>
            <a:r>
              <a:rPr lang="ja-JP" altLang="en-US"/>
              <a:t>値の関係</a:t>
            </a:r>
            <a:r>
              <a:rPr lang="en-US" altLang="ja-JP"/>
              <a:t>)</a:t>
            </a:r>
            <a:endParaRPr lang="ja-JP" altLang="en-US"/>
          </a:p>
        </p:txBody>
      </p:sp>
      <p:sp>
        <p:nvSpPr>
          <p:cNvPr id="49162" name="正方形/長方形 24"/>
          <p:cNvSpPr>
            <a:spLocks noChangeArrowheads="1"/>
          </p:cNvSpPr>
          <p:nvPr/>
        </p:nvSpPr>
        <p:spPr bwMode="auto">
          <a:xfrm>
            <a:off x="5292725" y="3573934"/>
            <a:ext cx="358775" cy="431800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cxnSp>
        <p:nvCxnSpPr>
          <p:cNvPr id="49163" name="直線矢印コネクタ 26"/>
          <p:cNvCxnSpPr>
            <a:cxnSpLocks noChangeShapeType="1"/>
            <a:stCxn id="49164" idx="0"/>
            <a:endCxn id="49162" idx="2"/>
          </p:cNvCxnSpPr>
          <p:nvPr/>
        </p:nvCxnSpPr>
        <p:spPr bwMode="auto">
          <a:xfrm flipH="1" flipV="1">
            <a:off x="5472113" y="4005734"/>
            <a:ext cx="1970087" cy="384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4" name="テキスト ボックス 29"/>
          <p:cNvSpPr txBox="1">
            <a:spLocks noChangeArrowheads="1"/>
          </p:cNvSpPr>
          <p:nvPr/>
        </p:nvSpPr>
        <p:spPr bwMode="auto">
          <a:xfrm>
            <a:off x="5948363" y="4389909"/>
            <a:ext cx="2986087" cy="58420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光の強さは絞りの面積に比例する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(F</a:t>
            </a:r>
            <a:r>
              <a:rPr lang="ja-JP" altLang="en-US"/>
              <a:t>値と明るさの関係</a:t>
            </a:r>
            <a:r>
              <a:rPr lang="en-US" altLang="ja-JP"/>
              <a:t>)</a:t>
            </a:r>
          </a:p>
        </p:txBody>
      </p:sp>
      <p:cxnSp>
        <p:nvCxnSpPr>
          <p:cNvPr id="49165" name="直線矢印コネクタ 39"/>
          <p:cNvCxnSpPr>
            <a:cxnSpLocks noChangeShapeType="1"/>
            <a:stCxn id="49170" idx="2"/>
            <a:endCxn id="49168" idx="2"/>
          </p:cNvCxnSpPr>
          <p:nvPr/>
        </p:nvCxnSpPr>
        <p:spPr bwMode="auto">
          <a:xfrm flipV="1">
            <a:off x="2392065" y="4077171"/>
            <a:ext cx="308273" cy="159289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6" name="テキスト ボックス 40"/>
          <p:cNvSpPr txBox="1">
            <a:spLocks noChangeArrowheads="1"/>
          </p:cNvSpPr>
          <p:nvPr/>
        </p:nvSpPr>
        <p:spPr bwMode="auto">
          <a:xfrm>
            <a:off x="409575" y="1953096"/>
            <a:ext cx="2578100" cy="58420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光を受け取る量はピクセルの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面積に比例する</a:t>
            </a:r>
            <a:endParaRPr lang="en-US" altLang="ja-JP"/>
          </a:p>
        </p:txBody>
      </p:sp>
      <p:sp>
        <p:nvSpPr>
          <p:cNvPr id="49167" name="正方形/長方形 42"/>
          <p:cNvSpPr>
            <a:spLocks noChangeArrowheads="1"/>
          </p:cNvSpPr>
          <p:nvPr/>
        </p:nvSpPr>
        <p:spPr bwMode="auto">
          <a:xfrm>
            <a:off x="3713163" y="3061171"/>
            <a:ext cx="1455737" cy="865188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168" name="正方形/長方形 52"/>
          <p:cNvSpPr>
            <a:spLocks noChangeArrowheads="1"/>
          </p:cNvSpPr>
          <p:nvPr/>
        </p:nvSpPr>
        <p:spPr bwMode="auto">
          <a:xfrm>
            <a:off x="2484438" y="3629496"/>
            <a:ext cx="431800" cy="447675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cxnSp>
        <p:nvCxnSpPr>
          <p:cNvPr id="49169" name="直線矢印コネクタ 57"/>
          <p:cNvCxnSpPr>
            <a:cxnSpLocks noChangeShapeType="1"/>
            <a:stCxn id="49166" idx="2"/>
            <a:endCxn id="49167" idx="0"/>
          </p:cNvCxnSpPr>
          <p:nvPr/>
        </p:nvCxnSpPr>
        <p:spPr bwMode="auto">
          <a:xfrm>
            <a:off x="1698625" y="2537296"/>
            <a:ext cx="2743200" cy="5238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テキスト ボックス 51"/>
          <p:cNvSpPr txBox="1">
            <a:spLocks noChangeArrowheads="1"/>
          </p:cNvSpPr>
          <p:nvPr/>
        </p:nvSpPr>
        <p:spPr bwMode="auto">
          <a:xfrm>
            <a:off x="141288" y="4685184"/>
            <a:ext cx="4501553" cy="984885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光の強さは視線に依存せず１</a:t>
            </a:r>
            <a:r>
              <a:rPr lang="en-US" altLang="ja-JP" dirty="0"/>
              <a:t>/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ja-JP" altLang="en-US" dirty="0">
                <a:latin typeface="Symbol" pitchFamily="18" charset="2"/>
              </a:rPr>
              <a:t>になる</a:t>
            </a:r>
            <a:r>
              <a:rPr lang="en-US" altLang="ja-JP" dirty="0">
                <a:latin typeface="Symbol" pitchFamily="18" charset="2"/>
              </a:rPr>
              <a:t>(</a:t>
            </a:r>
            <a:r>
              <a:rPr lang="en-US" altLang="ja-JP" dirty="0">
                <a:cs typeface="Arial" charset="0"/>
              </a:rPr>
              <a:t>Lambertian)</a:t>
            </a:r>
            <a:br>
              <a:rPr lang="en-US" altLang="ja-JP" dirty="0">
                <a:cs typeface="Arial" charset="0"/>
              </a:rPr>
            </a:br>
            <a:r>
              <a:rPr lang="en-US" altLang="ja-JP" sz="1400" dirty="0">
                <a:cs typeface="Arial" charset="0"/>
              </a:rPr>
              <a:t>(</a:t>
            </a:r>
            <a:r>
              <a:rPr lang="ja-JP" altLang="en-US" sz="1400" dirty="0">
                <a:cs typeface="Arial" charset="0"/>
              </a:rPr>
              <a:t>物理的に正しいという意味ではない</a:t>
            </a:r>
            <a:endParaRPr lang="en-US" altLang="ja-JP" sz="1400" dirty="0">
              <a:cs typeface="Arial" charset="0"/>
            </a:endParaRPr>
          </a:p>
          <a:p>
            <a:pPr algn="l" eaLnBrk="1" hangingPunct="1"/>
            <a:r>
              <a:rPr lang="en-US" altLang="ja-JP" sz="1400" dirty="0">
                <a:cs typeface="Arial" charset="0"/>
              </a:rPr>
              <a:t>Lambert</a:t>
            </a:r>
            <a:r>
              <a:rPr lang="ja-JP" altLang="en-US" sz="1400" dirty="0">
                <a:cs typeface="Arial" charset="0"/>
              </a:rPr>
              <a:t>は</a:t>
            </a:r>
            <a:r>
              <a:rPr lang="en-US" altLang="ja-JP" sz="1400" dirty="0">
                <a:cs typeface="Arial" charset="0"/>
              </a:rPr>
              <a:t>Diffuse</a:t>
            </a:r>
            <a:r>
              <a:rPr lang="ja-JP" altLang="en-US" sz="1400" dirty="0">
                <a:cs typeface="Arial" charset="0"/>
              </a:rPr>
              <a:t>面の大胆な近似であることに注意</a:t>
            </a:r>
            <a:r>
              <a:rPr lang="en-US" altLang="ja-JP" sz="1400" dirty="0" smtClean="0">
                <a:cs typeface="Arial" charset="0"/>
              </a:rPr>
              <a:t>)</a:t>
            </a:r>
          </a:p>
          <a:p>
            <a:pPr algn="l" eaLnBrk="1" hangingPunct="1"/>
            <a:r>
              <a:rPr lang="en-US" altLang="ja-JP" sz="1400" dirty="0" smtClean="0">
                <a:latin typeface="Symbol" pitchFamily="18" charset="2"/>
                <a:cs typeface="Arial" charset="0"/>
              </a:rPr>
              <a:t>(</a:t>
            </a:r>
            <a:r>
              <a:rPr lang="ja-JP" altLang="en-US" sz="1400" dirty="0" smtClean="0">
                <a:latin typeface="Symbol" pitchFamily="18" charset="2"/>
                <a:cs typeface="Arial" charset="0"/>
              </a:rPr>
              <a:t>コサイン</a:t>
            </a:r>
            <a:r>
              <a:rPr lang="en-US" altLang="ja-JP" sz="1400" dirty="0" smtClean="0">
                <a:latin typeface="Symbol" pitchFamily="18" charset="2"/>
                <a:cs typeface="Arial" charset="0"/>
              </a:rPr>
              <a:t>4</a:t>
            </a:r>
            <a:r>
              <a:rPr lang="ja-JP" altLang="en-US" sz="1400" dirty="0" smtClean="0">
                <a:latin typeface="Symbol" pitchFamily="18" charset="2"/>
                <a:cs typeface="Arial" charset="0"/>
              </a:rPr>
              <a:t>乗則その他によるものは除外している</a:t>
            </a:r>
            <a:r>
              <a:rPr lang="en-US" altLang="ja-JP" sz="1400" dirty="0" smtClean="0">
                <a:latin typeface="Symbol" pitchFamily="18" charset="2"/>
                <a:cs typeface="Arial" charset="0"/>
              </a:rPr>
              <a:t>)</a:t>
            </a:r>
            <a:endParaRPr lang="en-US" altLang="ja-JP" sz="1400" dirty="0">
              <a:latin typeface="Symbol" pitchFamily="18" charset="2"/>
            </a:endParaRPr>
          </a:p>
        </p:txBody>
      </p:sp>
      <p:sp>
        <p:nvSpPr>
          <p:cNvPr id="49171" name="正方形/長方形 75"/>
          <p:cNvSpPr>
            <a:spLocks noChangeArrowheads="1"/>
          </p:cNvSpPr>
          <p:nvPr/>
        </p:nvSpPr>
        <p:spPr bwMode="auto">
          <a:xfrm>
            <a:off x="5661025" y="3213571"/>
            <a:ext cx="1071563" cy="552450"/>
          </a:xfrm>
          <a:prstGeom prst="rect">
            <a:avLst/>
          </a:prstGeom>
          <a:solidFill>
            <a:srgbClr val="FFD5D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172" name="テキスト ボックス 76"/>
          <p:cNvSpPr txBox="1">
            <a:spLocks noChangeArrowheads="1"/>
          </p:cNvSpPr>
          <p:nvPr/>
        </p:nvSpPr>
        <p:spPr bwMode="auto">
          <a:xfrm>
            <a:off x="3243263" y="1941984"/>
            <a:ext cx="3167062" cy="58420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/>
              <a:t>ピクセルの明るさは</a:t>
            </a:r>
            <a:r>
              <a:rPr lang="en-US" altLang="ja-JP" b="1">
                <a:latin typeface="Times New Roman" pitchFamily="18" charset="0"/>
                <a:cs typeface="Times New Roman" pitchFamily="18" charset="0"/>
              </a:rPr>
              <a:t>x(</a:t>
            </a:r>
            <a:r>
              <a:rPr lang="en-US" altLang="ja-JP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/>
              <a:t>に入射した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放射照度に比例する</a:t>
            </a:r>
          </a:p>
        </p:txBody>
      </p:sp>
      <p:cxnSp>
        <p:nvCxnSpPr>
          <p:cNvPr id="49173" name="直線矢印コネクタ 77"/>
          <p:cNvCxnSpPr>
            <a:cxnSpLocks noChangeShapeType="1"/>
            <a:stCxn id="49172" idx="2"/>
            <a:endCxn id="49171" idx="0"/>
          </p:cNvCxnSpPr>
          <p:nvPr/>
        </p:nvCxnSpPr>
        <p:spPr bwMode="auto">
          <a:xfrm>
            <a:off x="4827588" y="2526184"/>
            <a:ext cx="1368425" cy="6873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9174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3559"/>
              </p:ext>
            </p:extLst>
          </p:nvPr>
        </p:nvGraphicFramePr>
        <p:xfrm>
          <a:off x="254000" y="2880196"/>
          <a:ext cx="86963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6" name="数式" r:id="rId3" imgW="2959100" imgH="431800" progId="Equation.3">
                  <p:embed/>
                </p:oleObj>
              </mc:Choice>
              <mc:Fallback>
                <p:oleObj name="数式" r:id="rId3" imgW="2959100" imgH="4318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880196"/>
                        <a:ext cx="869632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シェーダで解く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リアルタイムレイトレーシングは現行ハードでは現実的ではない</a:t>
            </a:r>
          </a:p>
          <a:p>
            <a:pPr lvl="1" eaLnBrk="1" hangingPunct="1"/>
            <a:r>
              <a:rPr lang="ja-JP" altLang="en-US" dirty="0" smtClean="0"/>
              <a:t>部分的には使用可能</a:t>
            </a:r>
          </a:p>
          <a:p>
            <a:pPr lvl="2" eaLnBrk="1" hangingPunct="1"/>
            <a:r>
              <a:rPr lang="ja-JP" altLang="en-US" dirty="0" smtClean="0"/>
              <a:t>ディフューズのみ</a:t>
            </a:r>
          </a:p>
          <a:p>
            <a:pPr lvl="2" eaLnBrk="1" hangingPunct="1"/>
            <a:r>
              <a:rPr lang="en-US" altLang="ja-JP" dirty="0" smtClean="0"/>
              <a:t>Point-Based Global Illumination</a:t>
            </a:r>
          </a:p>
          <a:p>
            <a:pPr lvl="2" eaLnBrk="1" hangingPunct="1"/>
            <a:r>
              <a:rPr lang="en-US" altLang="ja-JP" dirty="0" smtClean="0"/>
              <a:t>Screen-Space Photon Mapping</a:t>
            </a:r>
          </a:p>
          <a:p>
            <a:pPr lvl="2" eaLnBrk="1" hangingPunct="1"/>
            <a:r>
              <a:rPr lang="en-US" altLang="ja-JP" dirty="0" smtClean="0"/>
              <a:t>Precomputed Radiance Transfer</a:t>
            </a:r>
            <a:r>
              <a:rPr lang="ja-JP" altLang="en-US" dirty="0" smtClean="0"/>
              <a:t>系</a:t>
            </a:r>
          </a:p>
          <a:p>
            <a:pPr lvl="2" eaLnBrk="1" hangingPunct="1"/>
            <a:r>
              <a:rPr lang="ja-JP" altLang="en-US" dirty="0" smtClean="0"/>
              <a:t>など</a:t>
            </a:r>
          </a:p>
          <a:p>
            <a:pPr eaLnBrk="1" hangingPunct="1"/>
            <a:r>
              <a:rPr lang="ja-JP" altLang="en-US" dirty="0" smtClean="0"/>
              <a:t>ではラスタライズ</a:t>
            </a:r>
            <a:r>
              <a:rPr lang="en-US" altLang="ja-JP" dirty="0" smtClean="0"/>
              <a:t>+</a:t>
            </a:r>
            <a:r>
              <a:rPr lang="ja-JP" altLang="en-US" dirty="0" smtClean="0"/>
              <a:t>シェーダで解くとは</a:t>
            </a:r>
            <a:r>
              <a:rPr lang="en-US" altLang="ja-JP" dirty="0" smtClean="0">
                <a:latin typeface="Arial" charset="0"/>
              </a:rPr>
              <a:t>…</a:t>
            </a:r>
            <a:r>
              <a:rPr lang="en-US" altLang="ja-JP" dirty="0" smtClean="0"/>
              <a:t>?</a:t>
            </a:r>
          </a:p>
          <a:p>
            <a:pPr lvl="2" eaLnBrk="1" hangingPunct="1"/>
            <a:endParaRPr lang="en-US" altLang="ja-JP" dirty="0" smtClean="0"/>
          </a:p>
          <a:p>
            <a:pPr lvl="2"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シェーダにおける放射輝度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シェーダでどのように入射放射輝度を扱う</a:t>
            </a:r>
            <a:r>
              <a:rPr lang="en-US" altLang="ja-JP" smtClean="0"/>
              <a:t>?</a:t>
            </a:r>
          </a:p>
          <a:p>
            <a:pPr lvl="1" eaLnBrk="1" hangingPunct="1"/>
            <a:r>
              <a:rPr lang="ja-JP" altLang="en-US" smtClean="0"/>
              <a:t>半球方向から降り注ぐ放射輝度の関数</a:t>
            </a:r>
          </a:p>
          <a:p>
            <a:pPr lvl="1" eaLnBrk="1" hangingPunct="1"/>
            <a:r>
              <a:rPr lang="ja-JP" altLang="en-US" smtClean="0"/>
              <a:t>テクスチャ</a:t>
            </a:r>
            <a:r>
              <a:rPr lang="en-US" altLang="ja-JP" smtClean="0"/>
              <a:t>?</a:t>
            </a:r>
          </a:p>
          <a:p>
            <a:pPr lvl="2" eaLnBrk="1" hangingPunct="1"/>
            <a:r>
              <a:rPr lang="ja-JP" altLang="en-US" smtClean="0"/>
              <a:t>放射輝度テクスチャ</a:t>
            </a:r>
            <a:r>
              <a:rPr lang="en-US" altLang="ja-JP" smtClean="0"/>
              <a:t>(radiance texture)</a:t>
            </a:r>
            <a:r>
              <a:rPr lang="ja-JP" altLang="en-US" smtClean="0"/>
              <a:t>とは</a:t>
            </a:r>
            <a:br>
              <a:rPr lang="ja-JP" altLang="en-US" smtClean="0"/>
            </a:br>
            <a:r>
              <a:rPr lang="ja-JP" altLang="en-US" smtClean="0"/>
              <a:t>どのようなものか</a:t>
            </a:r>
            <a:r>
              <a:rPr lang="en-US" altLang="ja-JP" smtClean="0"/>
              <a:t>?</a:t>
            </a:r>
          </a:p>
          <a:p>
            <a:pPr lvl="1" eaLnBrk="1" hangingPunct="1">
              <a:buFont typeface="Arial" charset="0"/>
              <a:buNone/>
            </a:pP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1"/>
          <p:cNvSpPr>
            <a:spLocks noChangeArrowheads="1"/>
          </p:cNvSpPr>
          <p:nvPr/>
        </p:nvSpPr>
        <p:spPr bwMode="auto">
          <a:xfrm>
            <a:off x="2411760" y="1917130"/>
            <a:ext cx="4176464" cy="143986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Radiance Texture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57300"/>
            <a:ext cx="8218488" cy="2243138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各テクセルに放射輝度を格納したテクスチャ</a:t>
            </a:r>
          </a:p>
          <a:p>
            <a:pPr eaLnBrk="1" hangingPunct="1"/>
            <a:endParaRPr lang="ja-JP" altLang="en-US" sz="28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194519" y="3716338"/>
            <a:ext cx="64738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latin typeface="Times New Roman" pitchFamily="18" charset="0"/>
              </a:rPr>
              <a:t>x</a:t>
            </a:r>
            <a:r>
              <a:rPr lang="en-US" altLang="ja-JP" sz="2400"/>
              <a:t>(</a:t>
            </a:r>
            <a:r>
              <a:rPr lang="ja-JP" altLang="en-US" sz="2400"/>
              <a:t>位置</a:t>
            </a:r>
            <a:r>
              <a:rPr lang="en-US" altLang="ja-JP" sz="2400"/>
              <a:t>)</a:t>
            </a:r>
            <a:r>
              <a:rPr lang="ja-JP" altLang="en-US" sz="2400"/>
              <a:t>に</a:t>
            </a:r>
            <a:r>
              <a:rPr lang="en-US" altLang="ja-JP" sz="2400"/>
              <a:t>3</a:t>
            </a:r>
            <a:r>
              <a:rPr lang="ja-JP" altLang="en-US" sz="2400"/>
              <a:t>次元</a:t>
            </a:r>
            <a:r>
              <a:rPr lang="en-US" altLang="ja-JP" sz="2400"/>
              <a:t>,</a:t>
            </a:r>
            <a:r>
              <a:rPr lang="en-US" altLang="ja-JP" sz="2400" i="1">
                <a:latin typeface="Symbol" pitchFamily="18" charset="2"/>
                <a:ea typeface="HGP明朝B" pitchFamily="18" charset="-128"/>
              </a:rPr>
              <a:t>w</a:t>
            </a:r>
            <a:r>
              <a:rPr lang="en-US" altLang="ja-JP" sz="2400"/>
              <a:t>(</a:t>
            </a:r>
            <a:r>
              <a:rPr lang="ja-JP" altLang="en-US" sz="2400"/>
              <a:t>方向</a:t>
            </a:r>
            <a:r>
              <a:rPr lang="en-US" altLang="ja-JP" sz="2400"/>
              <a:t>)</a:t>
            </a:r>
            <a:r>
              <a:rPr lang="ja-JP" altLang="en-US" sz="2400"/>
              <a:t>に</a:t>
            </a:r>
            <a:r>
              <a:rPr lang="en-US" altLang="ja-JP" sz="2400"/>
              <a:t>2</a:t>
            </a:r>
            <a:r>
              <a:rPr lang="ja-JP" altLang="en-US" sz="2400"/>
              <a:t>次元必要なので</a:t>
            </a:r>
            <a:br>
              <a:rPr lang="ja-JP" altLang="en-US" sz="2400"/>
            </a:br>
            <a:r>
              <a:rPr lang="ja-JP" altLang="en-US" sz="2400"/>
              <a:t>そのままだと</a:t>
            </a:r>
            <a:r>
              <a:rPr lang="en-US" altLang="ja-JP" sz="2400"/>
              <a:t>5</a:t>
            </a:r>
            <a:r>
              <a:rPr lang="ja-JP" altLang="en-US" sz="2400"/>
              <a:t>次元テクスチャが必要になってしまう</a:t>
            </a:r>
          </a:p>
        </p:txBody>
      </p:sp>
      <p:sp>
        <p:nvSpPr>
          <p:cNvPr id="52229" name="AutoShape 9"/>
          <p:cNvSpPr>
            <a:spLocks noChangeArrowheads="1"/>
          </p:cNvSpPr>
          <p:nvPr/>
        </p:nvSpPr>
        <p:spPr bwMode="auto">
          <a:xfrm>
            <a:off x="3851920" y="4573344"/>
            <a:ext cx="1368350" cy="655881"/>
          </a:xfrm>
          <a:prstGeom prst="downArrow">
            <a:avLst>
              <a:gd name="adj1" fmla="val 50000"/>
              <a:gd name="adj2" fmla="val 434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1824038" y="5229225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光源は無限遠に存在すると仮定すると</a:t>
            </a:r>
            <a:r>
              <a:rPr lang="en-US" altLang="ja-JP" sz="2400"/>
              <a:t>…?</a:t>
            </a:r>
          </a:p>
        </p:txBody>
      </p:sp>
      <p:graphicFrame>
        <p:nvGraphicFramePr>
          <p:cNvPr id="52231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600354"/>
              </p:ext>
            </p:extLst>
          </p:nvPr>
        </p:nvGraphicFramePr>
        <p:xfrm>
          <a:off x="2463800" y="1970956"/>
          <a:ext cx="39751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2" name="数式" r:id="rId3" imgW="1308100" imgH="419100" progId="Equation.3">
                  <p:embed/>
                </p:oleObj>
              </mc:Choice>
              <mc:Fallback>
                <p:oleObj name="数式" r:id="rId3" imgW="1308100" imgH="4191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970956"/>
                        <a:ext cx="39751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00" name="Picture 152" descr="C:\Users\straight\Desktop\CEDEC2011\Second\Figure_Graph_images\Figure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9" y="1518441"/>
            <a:ext cx="5644105" cy="29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Radiance Environment Map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放射輝度を格納した環境マップ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179139" y="5427221"/>
            <a:ext cx="77772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/>
              <a:t>この放射輝度環境マップとレンダリング方程式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利用してレンダリング</a:t>
            </a:r>
            <a:r>
              <a:rPr lang="ja-JP" altLang="en-US" sz="2800" dirty="0"/>
              <a:t>を行ってみる</a:t>
            </a:r>
            <a:endParaRPr lang="en-US" altLang="ja-JP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611" y="3588866"/>
            <a:ext cx="5184477" cy="830997"/>
          </a:xfrm>
          <a:prstGeom prst="rect">
            <a:avLst/>
          </a:prstGeom>
          <a:solidFill>
            <a:srgbClr val="EFF9A5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入射光がレンダリング位置</a:t>
            </a: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に依存しなく</a:t>
            </a:r>
            <a: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400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なるため</a:t>
            </a:r>
            <a:r>
              <a:rPr lang="en-US" altLang="ja-JP" sz="2400" b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</a:t>
            </a:r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を考慮する必要がなくなる</a:t>
            </a:r>
          </a:p>
        </p:txBody>
      </p:sp>
      <p:sp>
        <p:nvSpPr>
          <p:cNvPr id="53254" name="テキスト ボックス 2"/>
          <p:cNvSpPr txBox="1">
            <a:spLocks noChangeArrowheads="1"/>
          </p:cNvSpPr>
          <p:nvPr/>
        </p:nvSpPr>
        <p:spPr bwMode="auto">
          <a:xfrm>
            <a:off x="179611" y="4541366"/>
            <a:ext cx="5184477" cy="83099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 dirty="0" smtClean="0"/>
              <a:t>放射面が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環境</a:t>
            </a:r>
            <a:r>
              <a:rPr lang="en-US" altLang="ja-JP" sz="2400" dirty="0" smtClean="0"/>
              <a:t>)</a:t>
            </a:r>
            <a:r>
              <a:rPr lang="ja-JP" altLang="en-US" sz="2400" dirty="0"/>
              <a:t>球の内側で常に中心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向いているので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ja-JP" sz="2400" i="1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2400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ja-JP" altLang="en-US" sz="2400" dirty="0" smtClean="0"/>
              <a:t>はいつも</a:t>
            </a:r>
            <a:r>
              <a:rPr lang="en-US" altLang="ja-JP" sz="2400" dirty="0" smtClean="0"/>
              <a:t>1</a:t>
            </a:r>
            <a:r>
              <a:rPr lang="ja-JP" altLang="en-US" sz="2400" dirty="0"/>
              <a:t>になる</a:t>
            </a:r>
          </a:p>
        </p:txBody>
      </p:sp>
      <p:graphicFrame>
        <p:nvGraphicFramePr>
          <p:cNvPr id="53255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21471"/>
              </p:ext>
            </p:extLst>
          </p:nvPr>
        </p:nvGraphicFramePr>
        <p:xfrm>
          <a:off x="1043608" y="2010222"/>
          <a:ext cx="358775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8" name="数式" r:id="rId4" imgW="1180800" imgH="419040" progId="Equation.3">
                  <p:embed/>
                </p:oleObj>
              </mc:Choice>
              <mc:Fallback>
                <p:oleObj name="数式" r:id="rId4" imgW="1180800" imgH="41904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010222"/>
                        <a:ext cx="3587750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007458" y="2269321"/>
            <a:ext cx="732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∞</a:t>
            </a:r>
            <a:endParaRPr kumimoji="1" lang="ja-JP" altLang="en-US" sz="6000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6797869" y="1700808"/>
            <a:ext cx="568702" cy="24482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9" name="直線矢印コネクタ 14"/>
          <p:cNvCxnSpPr>
            <a:cxnSpLocks noChangeShapeType="1"/>
          </p:cNvCxnSpPr>
          <p:nvPr/>
        </p:nvCxnSpPr>
        <p:spPr bwMode="auto">
          <a:xfrm flipH="1" flipV="1">
            <a:off x="5076826" y="3500438"/>
            <a:ext cx="647302" cy="36061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を作成する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(1)</a:t>
            </a:r>
            <a:endParaRPr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1"/>
          </p:nvPr>
        </p:nvSpPr>
        <p:spPr>
          <a:xfrm>
            <a:off x="457201" y="1257300"/>
            <a:ext cx="8291264" cy="353985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>
                <a:latin typeface="HGPｺﾞｼｯｸM" pitchFamily="50" charset="-128"/>
                <a:ea typeface="HGPｺﾞｼｯｸM" pitchFamily="50" charset="-128"/>
              </a:rPr>
              <a:t>放射輝度マップをキューブマップで作成してみる</a:t>
            </a:r>
            <a:endParaRPr lang="en-US" altLang="ja-JP" sz="28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通常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の平面</a:t>
            </a:r>
            <a:r>
              <a:rPr lang="en-US" altLang="ja-JP" dirty="0">
                <a:latin typeface="Arial" pitchFamily="34" charset="0"/>
                <a:ea typeface="HGPｺﾞｼｯｸM" pitchFamily="50" charset="-128"/>
                <a:cs typeface="Arial" pitchFamily="34" charset="0"/>
              </a:rPr>
              <a:t>(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投影面</a:t>
            </a:r>
            <a:r>
              <a:rPr lang="en-US" altLang="ja-JP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)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にレンダリングしたものを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球面にレンダリングしたものと考えたい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2" eaLnBrk="1" hangingPunct="1">
              <a:defRPr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通常の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リアルタイムラスタライズレンダリングでは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放射エネルギーまたは</a:t>
            </a:r>
            <a:r>
              <a:rPr lang="ja-JP" altLang="en-US" u="sng" dirty="0" smtClean="0">
                <a:latin typeface="HGPｺﾞｼｯｸM" pitchFamily="50" charset="-128"/>
                <a:ea typeface="HGPｺﾞｼｯｸM" pitchFamily="50" charset="-128"/>
              </a:rPr>
              <a:t>放射束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をレンダーターゲットに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格納していない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シェーディング点で計算された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u="sng" dirty="0" smtClean="0">
                <a:latin typeface="HGPｺﾞｼｯｸM" pitchFamily="50" charset="-128"/>
                <a:ea typeface="HGPｺﾞｼｯｸM" pitchFamily="50" charset="-128"/>
              </a:rPr>
              <a:t>放射輝度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をそのまま格納している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ja-JP" altLang="en-US" sz="2000" dirty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>
              <a:defRPr/>
            </a:pPr>
            <a:endParaRPr lang="ja-JP" altLang="en-US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defRPr/>
            </a:pPr>
            <a:endParaRPr lang="ja-JP" altLang="en-US" sz="28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graphicFrame>
        <p:nvGraphicFramePr>
          <p:cNvPr id="54276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63697"/>
              </p:ext>
            </p:extLst>
          </p:nvPr>
        </p:nvGraphicFramePr>
        <p:xfrm>
          <a:off x="5652120" y="3717032"/>
          <a:ext cx="345903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0" name="数式" r:id="rId3" imgW="2959100" imgH="431800" progId="Equation.3">
                  <p:embed/>
                </p:oleObj>
              </mc:Choice>
              <mc:Fallback>
                <p:oleObj name="数式" r:id="rId3" imgW="2959100" imgH="4318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717032"/>
                        <a:ext cx="345903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37749"/>
              </p:ext>
            </p:extLst>
          </p:nvPr>
        </p:nvGraphicFramePr>
        <p:xfrm>
          <a:off x="1547664" y="5445224"/>
          <a:ext cx="2859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1" name="数式" r:id="rId5" imgW="1143000" imgH="431800" progId="Equation.3">
                  <p:embed/>
                </p:oleObj>
              </mc:Choice>
              <mc:Fallback>
                <p:oleObj name="数式" r:id="rId5" imgW="1143000" imgH="4318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45224"/>
                        <a:ext cx="2859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278" name="直線矢印コネクタ 4"/>
          <p:cNvCxnSpPr>
            <a:cxnSpLocks noChangeShapeType="1"/>
          </p:cNvCxnSpPr>
          <p:nvPr/>
        </p:nvCxnSpPr>
        <p:spPr bwMode="auto">
          <a:xfrm flipV="1">
            <a:off x="1727857" y="4797202"/>
            <a:ext cx="396218" cy="936054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レンダリング方程式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916113"/>
          <a:ext cx="72024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" name="数式" r:id="rId3" imgW="2235200" imgH="228600" progId="Equation.3">
                  <p:embed/>
                </p:oleObj>
              </mc:Choice>
              <mc:Fallback>
                <p:oleObj name="数式" r:id="rId3" imgW="2235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72024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dirty="0"/>
              <a:t>ある地点</a:t>
            </a:r>
            <a:r>
              <a:rPr lang="en-US" altLang="ja-JP" sz="2400" b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において</a:t>
            </a:r>
            <a:r>
              <a:rPr lang="en-US" altLang="ja-JP" sz="24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2400" dirty="0" smtClean="0"/>
              <a:t>方向</a:t>
            </a:r>
            <a:r>
              <a:rPr lang="ja-JP" altLang="en-US" sz="2400" dirty="0"/>
              <a:t>に出射する光</a:t>
            </a:r>
            <a:r>
              <a:rPr lang="en-US" altLang="ja-JP" sz="2400" i="1" dirty="0">
                <a:latin typeface="Times New Roman" pitchFamily="18" charset="0"/>
              </a:rPr>
              <a:t>L</a:t>
            </a:r>
            <a:r>
              <a:rPr lang="en-US" altLang="ja-JP" sz="2400" i="1" baseline="-25000" dirty="0">
                <a:latin typeface="Times New Roman" pitchFamily="18" charset="0"/>
              </a:rPr>
              <a:t>o</a:t>
            </a:r>
            <a:r>
              <a:rPr lang="ja-JP" altLang="en-US" sz="2400" dirty="0"/>
              <a:t>を計算する方程式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788024" y="3142709"/>
            <a:ext cx="41044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ja-JP" altLang="en-US" sz="1800" dirty="0"/>
              <a:t>波長</a:t>
            </a:r>
            <a:r>
              <a:rPr lang="en-US" altLang="ja-JP" sz="1800" dirty="0">
                <a:ea typeface="HGP行書体" pitchFamily="66" charset="-128"/>
              </a:rPr>
              <a:t>λ</a:t>
            </a:r>
            <a:r>
              <a:rPr lang="ja-JP" altLang="en-US" sz="1800" dirty="0"/>
              <a:t>に関して</a:t>
            </a:r>
            <a:r>
              <a:rPr lang="ja-JP" altLang="en-US" sz="1800" dirty="0" smtClean="0"/>
              <a:t>は物理的性質を表す関数が波長ごとに異なると考えればよい</a:t>
            </a:r>
            <a:endParaRPr lang="ja-JP" altLang="en-US" sz="1800" dirty="0"/>
          </a:p>
        </p:txBody>
      </p:sp>
      <p:graphicFrame>
        <p:nvGraphicFramePr>
          <p:cNvPr id="1127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463675" y="4508500"/>
          <a:ext cx="64928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" name="数式" r:id="rId5" imgW="1803400" imgH="228600" progId="Equation.3">
                  <p:embed/>
                </p:oleObj>
              </mc:Choice>
              <mc:Fallback>
                <p:oleObj name="数式" r:id="rId5" imgW="18034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508500"/>
                        <a:ext cx="64928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3851275" y="2708275"/>
            <a:ext cx="1152525" cy="1657350"/>
          </a:xfrm>
          <a:prstGeom prst="downArrow">
            <a:avLst>
              <a:gd name="adj1" fmla="val 50000"/>
              <a:gd name="adj2" fmla="val 35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63713" y="5445125"/>
            <a:ext cx="5761037" cy="5286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/>
              <a:t>この方程式が表しているものとは</a:t>
            </a:r>
            <a:r>
              <a:rPr lang="en-US" altLang="ja-JP" sz="2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を作成する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(2)</a:t>
            </a:r>
            <a:endParaRPr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57300"/>
            <a:ext cx="8147050" cy="14509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放射輝度マップをキューブマップで作成する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 eaLnBrk="1" hangingPunct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もともと放射輝度レンダーゲットならそのまま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キューブマップ化すればよい</a:t>
            </a:r>
          </a:p>
          <a:p>
            <a:pPr eaLnBrk="1" hangingPunct="1"/>
            <a:endParaRPr lang="ja-JP" altLang="en-US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graphicFrame>
        <p:nvGraphicFramePr>
          <p:cNvPr id="55300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22161"/>
              </p:ext>
            </p:extLst>
          </p:nvPr>
        </p:nvGraphicFramePr>
        <p:xfrm>
          <a:off x="2284586" y="2658293"/>
          <a:ext cx="35115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5" name="数式" r:id="rId3" imgW="1155700" imgH="419100" progId="Equation.3">
                  <p:embed/>
                </p:oleObj>
              </mc:Choice>
              <mc:Fallback>
                <p:oleObj name="数式" r:id="rId3" imgW="1155700" imgH="4191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586" y="2658293"/>
                        <a:ext cx="351155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正方形/長方形 11"/>
          <p:cNvSpPr>
            <a:spLocks noChangeArrowheads="1"/>
          </p:cNvSpPr>
          <p:nvPr/>
        </p:nvSpPr>
        <p:spPr bwMode="auto">
          <a:xfrm>
            <a:off x="1187624" y="4724475"/>
            <a:ext cx="6696743" cy="12969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5530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06574"/>
              </p:ext>
            </p:extLst>
          </p:nvPr>
        </p:nvGraphicFramePr>
        <p:xfrm>
          <a:off x="1281113" y="4729237"/>
          <a:ext cx="63690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6" name="数式" r:id="rId5" imgW="2095200" imgH="393480" progId="Equation.3">
                  <p:embed/>
                </p:oleObj>
              </mc:Choice>
              <mc:Fallback>
                <p:oleObj name="数式" r:id="rId5" imgW="2095200" imgH="39348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729237"/>
                        <a:ext cx="63690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下矢印 4"/>
          <p:cNvSpPr>
            <a:spLocks noChangeArrowheads="1"/>
          </p:cNvSpPr>
          <p:nvPr/>
        </p:nvSpPr>
        <p:spPr bwMode="auto">
          <a:xfrm>
            <a:off x="3563938" y="3933900"/>
            <a:ext cx="1871662" cy="7191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5304" name="テキスト ボックス 5"/>
          <p:cNvSpPr txBox="1">
            <a:spLocks noChangeArrowheads="1"/>
          </p:cNvSpPr>
          <p:nvPr/>
        </p:nvSpPr>
        <p:spPr bwMode="auto">
          <a:xfrm>
            <a:off x="5364163" y="4046612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離散化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0" name="Picture 610" descr="C:\Users\straight\Desktop\CEDEC2011\Second\Figure_Graph_images\Figure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06" y="3356992"/>
            <a:ext cx="4925690" cy="29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を作成する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(3)</a:t>
            </a:r>
            <a:endParaRPr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正方形/長方形 11"/>
          <p:cNvSpPr>
            <a:spLocks noChangeArrowheads="1"/>
          </p:cNvSpPr>
          <p:nvPr/>
        </p:nvSpPr>
        <p:spPr bwMode="auto">
          <a:xfrm>
            <a:off x="323850" y="1196975"/>
            <a:ext cx="6552406" cy="12954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56324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77680"/>
              </p:ext>
            </p:extLst>
          </p:nvPr>
        </p:nvGraphicFramePr>
        <p:xfrm>
          <a:off x="363190" y="1201738"/>
          <a:ext cx="63690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9" name="数式" r:id="rId4" imgW="2095200" imgH="393480" progId="Equation.3">
                  <p:embed/>
                </p:oleObj>
              </mc:Choice>
              <mc:Fallback>
                <p:oleObj name="数式" r:id="rId4" imgW="2095200" imgH="39348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90" y="1201738"/>
                        <a:ext cx="63690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下矢印 4"/>
          <p:cNvSpPr>
            <a:spLocks noChangeArrowheads="1"/>
          </p:cNvSpPr>
          <p:nvPr/>
        </p:nvSpPr>
        <p:spPr bwMode="auto">
          <a:xfrm>
            <a:off x="323528" y="2492375"/>
            <a:ext cx="1440161" cy="1944687"/>
          </a:xfrm>
          <a:prstGeom prst="down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56326" name="テキスト ボックス 5"/>
          <p:cNvSpPr txBox="1">
            <a:spLocks noChangeArrowheads="1"/>
          </p:cNvSpPr>
          <p:nvPr/>
        </p:nvSpPr>
        <p:spPr bwMode="auto">
          <a:xfrm>
            <a:off x="3492500" y="2650555"/>
            <a:ext cx="5183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000" dirty="0"/>
              <a:t>環境マップは常に球の中心を照らしているので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放射面</a:t>
            </a:r>
            <a:r>
              <a:rPr lang="en-US" altLang="ja-JP" sz="2000" dirty="0" smtClean="0"/>
              <a:t>(</a:t>
            </a:r>
            <a:r>
              <a:rPr lang="en-US" altLang="ja-JP" sz="2000" dirty="0" smtClean="0">
                <a:latin typeface="Symbol" pitchFamily="18" charset="2"/>
              </a:rPr>
              <a:t>D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dirty="0"/>
              <a:t>)</a:t>
            </a:r>
            <a:r>
              <a:rPr lang="ja-JP" altLang="en-US" sz="2000" dirty="0"/>
              <a:t>の法線</a:t>
            </a:r>
            <a:r>
              <a:rPr lang="en-US" altLang="ja-JP" sz="2000" dirty="0"/>
              <a:t>(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dirty="0"/>
              <a:t>)</a:t>
            </a:r>
            <a:r>
              <a:rPr lang="ja-JP" altLang="en-US" sz="2000" dirty="0"/>
              <a:t>と</a:t>
            </a:r>
            <a:r>
              <a:rPr lang="en-US" altLang="ja-JP" sz="2000" i="1" dirty="0" smtClean="0">
                <a:latin typeface="Symbol" pitchFamily="18" charset="2"/>
              </a:rPr>
              <a:t>w</a:t>
            </a:r>
            <a:r>
              <a:rPr lang="ja-JP" altLang="en-US" sz="2000" dirty="0" smtClean="0">
                <a:latin typeface="Symbol" pitchFamily="18" charset="2"/>
              </a:rPr>
              <a:t>の方向</a:t>
            </a:r>
            <a:r>
              <a:rPr lang="ja-JP" altLang="en-US" sz="2000" dirty="0" smtClean="0"/>
              <a:t>は</a:t>
            </a:r>
            <a:r>
              <a:rPr lang="ja-JP" altLang="en-US" sz="2000" dirty="0"/>
              <a:t>一致する</a:t>
            </a:r>
          </a:p>
        </p:txBody>
      </p:sp>
      <p:graphicFrame>
        <p:nvGraphicFramePr>
          <p:cNvPr id="56327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47455"/>
              </p:ext>
            </p:extLst>
          </p:nvPr>
        </p:nvGraphicFramePr>
        <p:xfrm>
          <a:off x="1793875" y="2733105"/>
          <a:ext cx="1698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0" name="数式" r:id="rId6" imgW="558558" imgH="177723" progId="Equation.3">
                  <p:embed/>
                </p:oleObj>
              </mc:Choice>
              <mc:Fallback>
                <p:oleObj name="数式" r:id="rId6" imgW="558558" imgH="177723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733105"/>
                        <a:ext cx="16986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オブジェクト 4"/>
          <p:cNvGraphicFramePr>
            <a:graphicFrameLocks noChangeAspect="1"/>
          </p:cNvGraphicFramePr>
          <p:nvPr/>
        </p:nvGraphicFramePr>
        <p:xfrm>
          <a:off x="1736725" y="3644900"/>
          <a:ext cx="18145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1" name="数式" r:id="rId8" imgW="596641" imgH="177723" progId="Equation.3">
                  <p:embed/>
                </p:oleObj>
              </mc:Choice>
              <mc:Fallback>
                <p:oleObj name="数式" r:id="rId8" imgW="596641" imgH="177723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3644900"/>
                        <a:ext cx="181451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テキスト ボックス 5"/>
          <p:cNvSpPr txBox="1">
            <a:spLocks noChangeArrowheads="1"/>
          </p:cNvSpPr>
          <p:nvPr/>
        </p:nvSpPr>
        <p:spPr bwMode="auto">
          <a:xfrm>
            <a:off x="3563938" y="3716338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000"/>
              <a:t>立体角は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sz="2000"/>
              <a:t>に等しくなる</a:t>
            </a:r>
          </a:p>
        </p:txBody>
      </p:sp>
      <p:sp>
        <p:nvSpPr>
          <p:cNvPr id="56331" name="正方形/長方形 11"/>
          <p:cNvSpPr>
            <a:spLocks noChangeArrowheads="1"/>
          </p:cNvSpPr>
          <p:nvPr/>
        </p:nvSpPr>
        <p:spPr bwMode="auto">
          <a:xfrm>
            <a:off x="323850" y="4437063"/>
            <a:ext cx="6552406" cy="12954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251520" y="5733256"/>
            <a:ext cx="583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i="1" dirty="0">
                <a:latin typeface="Times New Roman" pitchFamily="18" charset="0"/>
              </a:rPr>
              <a:t>A</a:t>
            </a:r>
            <a:r>
              <a:rPr lang="ja-JP" altLang="en-US" sz="2000" dirty="0"/>
              <a:t>はキューブマップテクスチャの</a:t>
            </a:r>
            <a:r>
              <a:rPr lang="en-US" altLang="ja-JP" sz="2000" dirty="0"/>
              <a:t>1</a:t>
            </a:r>
            <a:r>
              <a:rPr lang="ja-JP" altLang="en-US" sz="2000" dirty="0"/>
              <a:t>テクセルを表す領域</a:t>
            </a:r>
          </a:p>
        </p:txBody>
      </p:sp>
      <p:graphicFrame>
        <p:nvGraphicFramePr>
          <p:cNvPr id="56333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060905"/>
              </p:ext>
            </p:extLst>
          </p:nvPr>
        </p:nvGraphicFramePr>
        <p:xfrm>
          <a:off x="435198" y="4437063"/>
          <a:ext cx="63690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2" name="数式" r:id="rId10" imgW="2095200" imgH="393480" progId="Equation.3">
                  <p:embed/>
                </p:oleObj>
              </mc:Choice>
              <mc:Fallback>
                <p:oleObj name="数式" r:id="rId10" imgW="2095200" imgH="39348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98" y="4437063"/>
                        <a:ext cx="63690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straight\Desktop\CEDEC2011\Second\Figure_Graph_images\Figur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0" y="3501008"/>
            <a:ext cx="5331544" cy="28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dirty="0" smtClean="0">
                <a:latin typeface="Times New Roman" pitchFamily="18" charset="0"/>
              </a:rPr>
              <a:t>を求める</a:t>
            </a:r>
            <a:endParaRPr lang="ja-JP" altLang="en-US" dirty="0" smtClean="0"/>
          </a:p>
        </p:txBody>
      </p:sp>
      <p:sp>
        <p:nvSpPr>
          <p:cNvPr id="57347" name="コンテンツ プレースホルダー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レンダリング方程式における入射光は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シェーディング点</a:t>
            </a:r>
            <a:r>
              <a:rPr lang="en-US" altLang="ja-JP" dirty="0" smtClean="0"/>
              <a:t>(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を中心とした半球上から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そそぐので</a:t>
            </a:r>
            <a:endParaRPr lang="en-US" altLang="ja-JP" dirty="0" smtClean="0"/>
          </a:p>
          <a:p>
            <a:pPr lvl="1" eaLnBrk="1" hangingPunct="1"/>
            <a:r>
              <a:rPr lang="ja-JP" altLang="en-US" sz="2400" dirty="0" smtClean="0"/>
              <a:t>キューブマップの各テクセルは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</a:t>
            </a:r>
            <a:r>
              <a:rPr lang="ja-JP" altLang="en-US" sz="2400" dirty="0" smtClean="0"/>
              <a:t>半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球上のテクセルに対応する</a:t>
            </a:r>
            <a:endParaRPr lang="en-US" altLang="ja-JP" sz="2400" dirty="0" smtClean="0"/>
          </a:p>
          <a:p>
            <a:pPr lvl="1" eaLnBrk="1" hangingPunct="1"/>
            <a:r>
              <a:rPr lang="en-US" altLang="ja-JP" sz="2400" dirty="0" smtClean="0">
                <a:latin typeface="Symbol" pitchFamily="18" charset="2"/>
              </a:rPr>
              <a:t>D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sz="2400" dirty="0" smtClean="0">
                <a:latin typeface="Times New Roman" pitchFamily="18" charset="0"/>
              </a:rPr>
              <a:t>はキューブマップの</a:t>
            </a:r>
            <a:r>
              <a:rPr lang="en-US" altLang="ja-JP" sz="2400" dirty="0" smtClean="0">
                <a:latin typeface="Times New Roman" pitchFamily="18" charset="0"/>
              </a:rPr>
              <a:t/>
            </a:r>
            <a:br>
              <a:rPr lang="en-US" altLang="ja-JP" sz="2400" dirty="0" smtClean="0">
                <a:latin typeface="Times New Roman" pitchFamily="18" charset="0"/>
              </a:rPr>
            </a:br>
            <a:r>
              <a:rPr lang="ja-JP" altLang="en-US" sz="2400" dirty="0" smtClean="0">
                <a:latin typeface="Times New Roman" pitchFamily="18" charset="0"/>
              </a:rPr>
              <a:t>各テクセルを球に投影した</a:t>
            </a:r>
            <a:r>
              <a:rPr lang="en-US" altLang="ja-JP" sz="2400" dirty="0" smtClean="0">
                <a:latin typeface="Times New Roman" pitchFamily="18" charset="0"/>
              </a:rPr>
              <a:t/>
            </a:r>
            <a:br>
              <a:rPr lang="en-US" altLang="ja-JP" sz="2400" dirty="0" smtClean="0">
                <a:latin typeface="Times New Roman" pitchFamily="18" charset="0"/>
              </a:rPr>
            </a:br>
            <a:r>
              <a:rPr lang="ja-JP" altLang="en-US" sz="2400" dirty="0" smtClean="0">
                <a:latin typeface="Times New Roman" pitchFamily="18" charset="0"/>
              </a:rPr>
              <a:t>球面四角形の面積に一致する</a:t>
            </a:r>
            <a:endParaRPr lang="en-US" altLang="ja-JP" sz="2400" dirty="0" smtClean="0">
              <a:latin typeface="Times New Roman" pitchFamily="18" charset="0"/>
            </a:endParaRPr>
          </a:p>
          <a:p>
            <a:pPr lvl="1" eaLnBrk="1" hangingPunct="1"/>
            <a:endParaRPr lang="en-US" altLang="ja-JP" dirty="0" smtClean="0">
              <a:latin typeface="Times New Roman" pitchFamily="18" charset="0"/>
            </a:endParaRPr>
          </a:p>
          <a:p>
            <a:pPr lvl="1" eaLnBrk="1" hangingPunct="1"/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42" name="Picture 474" descr="C:\Users\straight\Desktop\CEDEC2011\Second\Figure_Graph_images\Figure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47" y="3212976"/>
            <a:ext cx="3654265" cy="25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を利用したレンダリング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dirty="0" smtClean="0"/>
              <a:t>前提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5837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3846393"/>
              </p:ext>
            </p:extLst>
          </p:nvPr>
        </p:nvGraphicFramePr>
        <p:xfrm>
          <a:off x="2267744" y="1989138"/>
          <a:ext cx="41624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数式" r:id="rId4" imgW="1244600" imgH="203200" progId="Equation.3">
                  <p:embed/>
                </p:oleObj>
              </mc:Choice>
              <mc:Fallback>
                <p:oleObj name="数式" r:id="rId4" imgW="12446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89138"/>
                        <a:ext cx="41624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7544" y="1990725"/>
            <a:ext cx="1673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ja-JP" altLang="en-US" sz="3200" dirty="0" smtClean="0"/>
              <a:t> 入射光</a:t>
            </a:r>
            <a:endParaRPr lang="ja-JP" altLang="en-US" sz="3200" dirty="0"/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467544" y="2851150"/>
            <a:ext cx="15600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ja-JP" sz="3200" dirty="0" smtClean="0"/>
              <a:t> BRDF</a:t>
            </a:r>
            <a:endParaRPr lang="en-US" altLang="ja-JP" sz="3200" dirty="0"/>
          </a:p>
        </p:txBody>
      </p:sp>
      <p:graphicFrame>
        <p:nvGraphicFramePr>
          <p:cNvPr id="5837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2503484"/>
              </p:ext>
            </p:extLst>
          </p:nvPr>
        </p:nvGraphicFramePr>
        <p:xfrm>
          <a:off x="2267744" y="2636838"/>
          <a:ext cx="27368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数式" r:id="rId6" imgW="1002865" imgH="393529" progId="Equation.3">
                  <p:embed/>
                </p:oleObj>
              </mc:Choice>
              <mc:Fallback>
                <p:oleObj name="数式" r:id="rId6" imgW="1002865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838"/>
                        <a:ext cx="27368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4860032" y="2924175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dirty="0"/>
              <a:t>(Lambert)</a:t>
            </a:r>
          </a:p>
        </p:txBody>
      </p:sp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467544" y="3717925"/>
            <a:ext cx="2751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ja-JP" altLang="en-US" sz="3200" dirty="0" smtClean="0"/>
              <a:t> 自己放射なし</a:t>
            </a:r>
            <a:endParaRPr lang="en-US" altLang="ja-JP" sz="3200" dirty="0"/>
          </a:p>
        </p:txBody>
      </p:sp>
      <p:sp>
        <p:nvSpPr>
          <p:cNvPr id="58378" name="Text Box 14"/>
          <p:cNvSpPr txBox="1">
            <a:spLocks noChangeArrowheads="1"/>
          </p:cNvSpPr>
          <p:nvPr/>
        </p:nvSpPr>
        <p:spPr bwMode="auto">
          <a:xfrm>
            <a:off x="303213" y="1198563"/>
            <a:ext cx="49895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/>
              <a:t>以下の前提を行います</a:t>
            </a:r>
          </a:p>
        </p:txBody>
      </p:sp>
      <p:graphicFrame>
        <p:nvGraphicFramePr>
          <p:cNvPr id="58379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34095"/>
              </p:ext>
            </p:extLst>
          </p:nvPr>
        </p:nvGraphicFramePr>
        <p:xfrm>
          <a:off x="755577" y="5203110"/>
          <a:ext cx="5040559" cy="60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数式" r:id="rId8" imgW="1676160" imgH="203040" progId="Equation.3">
                  <p:embed/>
                </p:oleObj>
              </mc:Choice>
              <mc:Fallback>
                <p:oleObj name="数式" r:id="rId8" imgW="1676160" imgH="20304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5203110"/>
                        <a:ext cx="5040559" cy="60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Text Box 10"/>
          <p:cNvSpPr txBox="1">
            <a:spLocks noChangeArrowheads="1"/>
          </p:cNvSpPr>
          <p:nvPr/>
        </p:nvSpPr>
        <p:spPr bwMode="auto">
          <a:xfrm>
            <a:off x="827584" y="5733256"/>
            <a:ext cx="7093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Times New Roman" pitchFamily="18" charset="0"/>
              </a:rPr>
              <a:t>キューブマップ上の</a:t>
            </a:r>
            <a:r>
              <a:rPr lang="ja-JP" altLang="en-US" sz="2000" dirty="0" smtClean="0">
                <a:latin typeface="Times New Roman" pitchFamily="18" charset="0"/>
              </a:rPr>
              <a:t>座標</a:t>
            </a:r>
            <a:r>
              <a:rPr lang="en-US" altLang="ja-JP" sz="2000" i="1" dirty="0" err="1" smtClean="0">
                <a:latin typeface="Times New Roman" pitchFamily="18" charset="0"/>
              </a:rPr>
              <a:t>face,s,t</a:t>
            </a:r>
            <a:r>
              <a:rPr lang="ja-JP" altLang="en-US" sz="2000" dirty="0" smtClean="0"/>
              <a:t>を</a:t>
            </a:r>
            <a:r>
              <a:rPr lang="ja-JP" altLang="en-US" sz="2000" dirty="0"/>
              <a:t>球面上に投影すると</a:t>
            </a:r>
            <a:r>
              <a:rPr lang="en-US" altLang="ja-JP" sz="2000" i="1" dirty="0">
                <a:latin typeface="Symbol" pitchFamily="18" charset="2"/>
              </a:rPr>
              <a:t>w</a:t>
            </a:r>
            <a:r>
              <a:rPr lang="en-US" altLang="ja-JP" sz="2000" dirty="0" smtClean="0"/>
              <a:t>’</a:t>
            </a:r>
            <a:r>
              <a:rPr lang="ja-JP" altLang="en-US" sz="2000" dirty="0" smtClean="0"/>
              <a:t>が</a:t>
            </a:r>
            <a:r>
              <a:rPr lang="ja-JP" altLang="en-US" sz="2000" dirty="0"/>
              <a:t>求まる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00807" y="5229200"/>
            <a:ext cx="758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3200" dirty="0"/>
              <a:t> 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ChangeArrowheads="1"/>
          </p:cNvSpPr>
          <p:nvPr/>
        </p:nvSpPr>
        <p:spPr bwMode="auto">
          <a:xfrm>
            <a:off x="539552" y="4653136"/>
            <a:ext cx="7704856" cy="1224136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9395" name="Rectangle 18"/>
          <p:cNvSpPr>
            <a:spLocks noChangeArrowheads="1"/>
          </p:cNvSpPr>
          <p:nvPr/>
        </p:nvSpPr>
        <p:spPr bwMode="auto">
          <a:xfrm>
            <a:off x="323528" y="1844824"/>
            <a:ext cx="8352928" cy="93682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9396" name="Line 14"/>
          <p:cNvSpPr>
            <a:spLocks noChangeShapeType="1"/>
          </p:cNvSpPr>
          <p:nvPr/>
        </p:nvSpPr>
        <p:spPr bwMode="auto">
          <a:xfrm flipH="1">
            <a:off x="5218113" y="2516188"/>
            <a:ext cx="1008062" cy="2374900"/>
          </a:xfrm>
          <a:prstGeom prst="line">
            <a:avLst/>
          </a:prstGeom>
          <a:noFill/>
          <a:ln w="635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397" name="Line 13"/>
          <p:cNvSpPr>
            <a:spLocks noChangeShapeType="1"/>
          </p:cNvSpPr>
          <p:nvPr/>
        </p:nvSpPr>
        <p:spPr bwMode="auto">
          <a:xfrm flipH="1">
            <a:off x="3201988" y="2516188"/>
            <a:ext cx="1655762" cy="2303462"/>
          </a:xfrm>
          <a:prstGeom prst="line">
            <a:avLst/>
          </a:prstGeom>
          <a:noFill/>
          <a:ln w="635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939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を利用したレンダリング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59400" name="Line 15"/>
          <p:cNvSpPr>
            <a:spLocks noChangeShapeType="1"/>
          </p:cNvSpPr>
          <p:nvPr/>
        </p:nvSpPr>
        <p:spPr bwMode="auto">
          <a:xfrm flipH="1">
            <a:off x="1897930" y="2492897"/>
            <a:ext cx="870669" cy="921022"/>
          </a:xfrm>
          <a:prstGeom prst="line">
            <a:avLst/>
          </a:prstGeom>
          <a:noFill/>
          <a:ln w="635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59401" name="Text Box 16"/>
          <p:cNvSpPr txBox="1">
            <a:spLocks noChangeArrowheads="1"/>
          </p:cNvSpPr>
          <p:nvPr/>
        </p:nvSpPr>
        <p:spPr bwMode="auto">
          <a:xfrm>
            <a:off x="1475656" y="3413919"/>
            <a:ext cx="844550" cy="579437"/>
          </a:xfrm>
          <a:prstGeom prst="rect">
            <a:avLst/>
          </a:prstGeom>
          <a:solidFill>
            <a:srgbClr val="EED9FF"/>
          </a:solidFill>
          <a:ln>
            <a:solidFill>
              <a:srgbClr val="002060"/>
            </a:solidFill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3200" dirty="0"/>
              <a:t>なし</a:t>
            </a:r>
          </a:p>
        </p:txBody>
      </p:sp>
      <p:sp>
        <p:nvSpPr>
          <p:cNvPr id="59402" name="Text Box 17"/>
          <p:cNvSpPr txBox="1">
            <a:spLocks noChangeArrowheads="1"/>
          </p:cNvSpPr>
          <p:nvPr/>
        </p:nvSpPr>
        <p:spPr bwMode="auto">
          <a:xfrm>
            <a:off x="2166938" y="1265387"/>
            <a:ext cx="4479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3200"/>
              <a:t>レンダリング方程式に代入</a:t>
            </a:r>
          </a:p>
        </p:txBody>
      </p:sp>
      <p:graphicFrame>
        <p:nvGraphicFramePr>
          <p:cNvPr id="59403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15514"/>
              </p:ext>
            </p:extLst>
          </p:nvPr>
        </p:nvGraphicFramePr>
        <p:xfrm>
          <a:off x="395536" y="1935163"/>
          <a:ext cx="8253991" cy="77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2" name="数式" r:id="rId3" imgW="3251200" imgH="304800" progId="Equation.3">
                  <p:embed/>
                </p:oleObj>
              </mc:Choice>
              <mc:Fallback>
                <p:oleObj name="数式" r:id="rId3" imgW="3251200" imgH="3048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35163"/>
                        <a:ext cx="8253991" cy="773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91975"/>
              </p:ext>
            </p:extLst>
          </p:nvPr>
        </p:nvGraphicFramePr>
        <p:xfrm>
          <a:off x="765137" y="4653136"/>
          <a:ext cx="7263247" cy="12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3" name="数式" r:id="rId5" imgW="2362200" imgH="393700" progId="Equation.3">
                  <p:embed/>
                </p:oleObj>
              </mc:Choice>
              <mc:Fallback>
                <p:oleObj name="数式" r:id="rId5" imgW="2362200" imgH="3937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37" y="4653136"/>
                        <a:ext cx="7263247" cy="12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555776" y="3284265"/>
            <a:ext cx="2713611" cy="936823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59399" name="Object 1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0078326"/>
              </p:ext>
            </p:extLst>
          </p:nvPr>
        </p:nvGraphicFramePr>
        <p:xfrm>
          <a:off x="2605091" y="3210372"/>
          <a:ext cx="2577326" cy="101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4" name="数式" r:id="rId7" imgW="1002865" imgH="393529" progId="Equation.3">
                  <p:embed/>
                </p:oleObj>
              </mc:Choice>
              <mc:Fallback>
                <p:oleObj name="数式" r:id="rId7" imgW="1002865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91" y="3210372"/>
                        <a:ext cx="2577326" cy="1010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437287" y="3284265"/>
            <a:ext cx="3081943" cy="936823"/>
          </a:xfrm>
          <a:prstGeom prst="rect">
            <a:avLst/>
          </a:prstGeom>
          <a:solidFill>
            <a:srgbClr val="EED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59405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76494"/>
              </p:ext>
            </p:extLst>
          </p:nvPr>
        </p:nvGraphicFramePr>
        <p:xfrm>
          <a:off x="5436096" y="3487589"/>
          <a:ext cx="30972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5" name="数式" r:id="rId9" imgW="1244600" imgH="203200" progId="Equation.3">
                  <p:embed/>
                </p:oleObj>
              </mc:Choice>
              <mc:Fallback>
                <p:oleObj name="数式" r:id="rId9" imgW="1244600" imgH="2032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487589"/>
                        <a:ext cx="30972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ChangeArrowheads="1"/>
          </p:cNvSpPr>
          <p:nvPr/>
        </p:nvSpPr>
        <p:spPr bwMode="auto">
          <a:xfrm>
            <a:off x="251520" y="1125538"/>
            <a:ext cx="6325493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0419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を利用したレンダリング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60420" name="下矢印 4"/>
          <p:cNvSpPr>
            <a:spLocks noChangeArrowheads="1"/>
          </p:cNvSpPr>
          <p:nvPr/>
        </p:nvSpPr>
        <p:spPr bwMode="auto">
          <a:xfrm>
            <a:off x="1691680" y="2314575"/>
            <a:ext cx="2089150" cy="6397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0421" name="テキスト ボックス 5"/>
          <p:cNvSpPr txBox="1">
            <a:spLocks noChangeArrowheads="1"/>
          </p:cNvSpPr>
          <p:nvPr/>
        </p:nvSpPr>
        <p:spPr bwMode="auto">
          <a:xfrm>
            <a:off x="3780830" y="2390775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離散化すると</a:t>
            </a:r>
          </a:p>
        </p:txBody>
      </p:sp>
      <p:sp>
        <p:nvSpPr>
          <p:cNvPr id="60422" name="Rectangle 19"/>
          <p:cNvSpPr>
            <a:spLocks noChangeArrowheads="1"/>
          </p:cNvSpPr>
          <p:nvPr/>
        </p:nvSpPr>
        <p:spPr bwMode="auto">
          <a:xfrm>
            <a:off x="251520" y="2997200"/>
            <a:ext cx="8640959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0423" name="オブジェクト 19"/>
          <p:cNvGraphicFramePr>
            <a:graphicFrameLocks noChangeAspect="1"/>
          </p:cNvGraphicFramePr>
          <p:nvPr/>
        </p:nvGraphicFramePr>
        <p:xfrm>
          <a:off x="266700" y="3106738"/>
          <a:ext cx="85534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数式" r:id="rId3" imgW="3644640" imgH="444240" progId="Equation.3">
                  <p:embed/>
                </p:oleObj>
              </mc:Choice>
              <mc:Fallback>
                <p:oleObj name="数式" r:id="rId3" imgW="3644640" imgH="444240" progId="Equation.3">
                  <p:embed/>
                  <p:pic>
                    <p:nvPicPr>
                      <p:cNvPr id="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106738"/>
                        <a:ext cx="85534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80803"/>
              </p:ext>
            </p:extLst>
          </p:nvPr>
        </p:nvGraphicFramePr>
        <p:xfrm>
          <a:off x="395982" y="1204913"/>
          <a:ext cx="5967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数式" r:id="rId5" imgW="2362200" imgH="393700" progId="Equation.3">
                  <p:embed/>
                </p:oleObj>
              </mc:Choice>
              <mc:Fallback>
                <p:oleObj name="数式" r:id="rId5" imgW="2362200" imgH="3937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82" y="1204913"/>
                        <a:ext cx="59674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下矢印 4"/>
          <p:cNvSpPr>
            <a:spLocks noChangeArrowheads="1"/>
          </p:cNvSpPr>
          <p:nvPr/>
        </p:nvSpPr>
        <p:spPr bwMode="auto">
          <a:xfrm>
            <a:off x="1691680" y="4221163"/>
            <a:ext cx="2089150" cy="6397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0426" name="テキスト ボックス 5"/>
          <p:cNvSpPr txBox="1">
            <a:spLocks noChangeArrowheads="1"/>
          </p:cNvSpPr>
          <p:nvPr/>
        </p:nvSpPr>
        <p:spPr bwMode="auto">
          <a:xfrm>
            <a:off x="3725267" y="4297363"/>
            <a:ext cx="379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texREM</a:t>
            </a:r>
            <a:r>
              <a:rPr lang="ja-JP" altLang="en-US" sz="2400" dirty="0"/>
              <a:t>の定義を代入すると</a:t>
            </a:r>
          </a:p>
        </p:txBody>
      </p:sp>
      <p:sp>
        <p:nvSpPr>
          <p:cNvPr id="60427" name="Rectangle 19"/>
          <p:cNvSpPr>
            <a:spLocks noChangeArrowheads="1"/>
          </p:cNvSpPr>
          <p:nvPr/>
        </p:nvSpPr>
        <p:spPr bwMode="auto">
          <a:xfrm>
            <a:off x="251520" y="4903788"/>
            <a:ext cx="8352928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0428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84178"/>
              </p:ext>
            </p:extLst>
          </p:nvPr>
        </p:nvGraphicFramePr>
        <p:xfrm>
          <a:off x="255215" y="4970933"/>
          <a:ext cx="82772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数式" r:id="rId7" imgW="3276360" imgH="444240" progId="Equation.3">
                  <p:embed/>
                </p:oleObj>
              </mc:Choice>
              <mc:Fallback>
                <p:oleObj name="数式" r:id="rId7" imgW="3276360" imgH="444240" progId="Equation.3">
                  <p:embed/>
                  <p:pic>
                    <p:nvPicPr>
                      <p:cNvPr id="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15" y="4970933"/>
                        <a:ext cx="82772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REM</a:t>
            </a:r>
            <a:r>
              <a:rPr lang="ja-JP" altLang="en-US" dirty="0" smtClean="0"/>
              <a:t>を利用したレンダリング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61443" name="Rectangle 19"/>
          <p:cNvSpPr>
            <a:spLocks noChangeArrowheads="1"/>
          </p:cNvSpPr>
          <p:nvPr/>
        </p:nvSpPr>
        <p:spPr bwMode="auto">
          <a:xfrm>
            <a:off x="395536" y="1052513"/>
            <a:ext cx="8424936" cy="12239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1444" name="テキスト ボックス 5"/>
          <p:cNvSpPr txBox="1">
            <a:spLocks noChangeArrowheads="1"/>
          </p:cNvSpPr>
          <p:nvPr/>
        </p:nvSpPr>
        <p:spPr bwMode="auto">
          <a:xfrm>
            <a:off x="2988122" y="2276475"/>
            <a:ext cx="27622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400" dirty="0"/>
              <a:t>ところで環境マップ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よるライティング</a:t>
            </a:r>
            <a:r>
              <a:rPr lang="ja-JP" altLang="en-US" sz="2400" dirty="0"/>
              <a:t>では</a:t>
            </a:r>
          </a:p>
        </p:txBody>
      </p:sp>
      <p:graphicFrame>
        <p:nvGraphicFramePr>
          <p:cNvPr id="61445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74537"/>
              </p:ext>
            </p:extLst>
          </p:nvPr>
        </p:nvGraphicFramePr>
        <p:xfrm>
          <a:off x="5652120" y="2421304"/>
          <a:ext cx="18145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5" name="数式" r:id="rId3" imgW="596641" imgH="177723" progId="Equation.3">
                  <p:embed/>
                </p:oleObj>
              </mc:Choice>
              <mc:Fallback>
                <p:oleObj name="数式" r:id="rId3" imgW="596641" imgH="177723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421304"/>
                        <a:ext cx="181451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下矢印 4"/>
          <p:cNvSpPr>
            <a:spLocks noChangeArrowheads="1"/>
          </p:cNvSpPr>
          <p:nvPr/>
        </p:nvSpPr>
        <p:spPr bwMode="auto">
          <a:xfrm>
            <a:off x="827534" y="2276872"/>
            <a:ext cx="2160588" cy="8314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1447" name="Rectangle 19"/>
          <p:cNvSpPr>
            <a:spLocks noChangeArrowheads="1"/>
          </p:cNvSpPr>
          <p:nvPr/>
        </p:nvSpPr>
        <p:spPr bwMode="auto">
          <a:xfrm>
            <a:off x="395536" y="3140075"/>
            <a:ext cx="8424936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1449" name="Rectangle 19"/>
          <p:cNvSpPr>
            <a:spLocks noChangeArrowheads="1"/>
          </p:cNvSpPr>
          <p:nvPr/>
        </p:nvSpPr>
        <p:spPr bwMode="auto">
          <a:xfrm>
            <a:off x="467544" y="5115520"/>
            <a:ext cx="8352928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1450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29055"/>
              </p:ext>
            </p:extLst>
          </p:nvPr>
        </p:nvGraphicFramePr>
        <p:xfrm>
          <a:off x="471934" y="1154113"/>
          <a:ext cx="82772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6" name="数式" r:id="rId5" imgW="3276600" imgH="444500" progId="Equation.3">
                  <p:embed/>
                </p:oleObj>
              </mc:Choice>
              <mc:Fallback>
                <p:oleObj name="数式" r:id="rId5" imgW="3276600" imgH="4445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34" y="1154113"/>
                        <a:ext cx="82772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81891"/>
              </p:ext>
            </p:extLst>
          </p:nvPr>
        </p:nvGraphicFramePr>
        <p:xfrm>
          <a:off x="540197" y="3200400"/>
          <a:ext cx="814863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7" name="数式" r:id="rId7" imgW="3225600" imgH="444240" progId="Equation.3">
                  <p:embed/>
                </p:oleObj>
              </mc:Choice>
              <mc:Fallback>
                <p:oleObj name="数式" r:id="rId7" imgW="3225600" imgH="44424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7" y="3200400"/>
                        <a:ext cx="8148637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35448"/>
              </p:ext>
            </p:extLst>
          </p:nvPr>
        </p:nvGraphicFramePr>
        <p:xfrm>
          <a:off x="551309" y="5186958"/>
          <a:ext cx="76676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8" name="数式" r:id="rId9" imgW="3035160" imgH="444240" progId="Equation.3">
                  <p:embed/>
                </p:oleObj>
              </mc:Choice>
              <mc:Fallback>
                <p:oleObj name="数式" r:id="rId9" imgW="3035160" imgH="44424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09" y="5186958"/>
                        <a:ext cx="76676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下矢印 4"/>
          <p:cNvSpPr>
            <a:spLocks noChangeArrowheads="1"/>
          </p:cNvSpPr>
          <p:nvPr/>
        </p:nvSpPr>
        <p:spPr bwMode="auto">
          <a:xfrm>
            <a:off x="899592" y="4292600"/>
            <a:ext cx="2160588" cy="8314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3131840" y="4479503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sz="2400" dirty="0"/>
              <a:t>整理する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REM</a:t>
            </a:r>
            <a:r>
              <a:rPr lang="ja-JP" altLang="en-US" smtClean="0"/>
              <a:t>を利用したレンダリング</a:t>
            </a:r>
            <a:r>
              <a:rPr lang="en-US" altLang="ja-JP" smtClean="0"/>
              <a:t>(4)</a:t>
            </a:r>
            <a:endParaRPr lang="ja-JP" altLang="en-US" smtClean="0"/>
          </a:p>
        </p:txBody>
      </p:sp>
      <p:sp>
        <p:nvSpPr>
          <p:cNvPr id="62467" name="テキスト プレースホルダー 4"/>
          <p:cNvSpPr>
            <a:spLocks noGrp="1"/>
          </p:cNvSpPr>
          <p:nvPr>
            <p:ph type="body" sz="half" idx="1"/>
          </p:nvPr>
        </p:nvSpPr>
        <p:spPr>
          <a:xfrm>
            <a:off x="398463" y="2636838"/>
            <a:ext cx="8232775" cy="2592387"/>
          </a:xfrm>
        </p:spPr>
        <p:txBody>
          <a:bodyPr/>
          <a:lstStyle/>
          <a:p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この放射輝度を利用して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ピクセル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に入射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する放射束をレンダリング方程式を利用して計算する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この放射輝度をその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ままピクセルに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格納して通常のレンダリングと同じように扱う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lvl="1"/>
            <a:endParaRPr lang="ja-JP" altLang="en-US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2468" name="Rectangle 19"/>
          <p:cNvSpPr>
            <a:spLocks noChangeArrowheads="1"/>
          </p:cNvSpPr>
          <p:nvPr/>
        </p:nvSpPr>
        <p:spPr bwMode="auto">
          <a:xfrm>
            <a:off x="468313" y="1196975"/>
            <a:ext cx="8162925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2469" name="オブジェクト 1"/>
          <p:cNvGraphicFramePr>
            <a:graphicFrameLocks noChangeAspect="1"/>
          </p:cNvGraphicFramePr>
          <p:nvPr/>
        </p:nvGraphicFramePr>
        <p:xfrm>
          <a:off x="715963" y="1227138"/>
          <a:ext cx="76676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0" name="数式" r:id="rId3" imgW="3035300" imgH="444500" progId="Equation.3">
                  <p:embed/>
                </p:oleObj>
              </mc:Choice>
              <mc:Fallback>
                <p:oleObj name="数式" r:id="rId3" imgW="3035300" imgH="4445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227138"/>
                        <a:ext cx="76676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ChangeArrowheads="1"/>
          </p:cNvSpPr>
          <p:nvPr/>
        </p:nvSpPr>
        <p:spPr bwMode="auto">
          <a:xfrm>
            <a:off x="671513" y="3429000"/>
            <a:ext cx="4908550" cy="2571750"/>
          </a:xfrm>
          <a:prstGeom prst="rect">
            <a:avLst/>
          </a:prstGeom>
          <a:solidFill>
            <a:srgbClr val="F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349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Irradiance Environment Map</a:t>
            </a:r>
            <a:endParaRPr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テキスト ボックス 8"/>
          <p:cNvSpPr txBox="1">
            <a:spLocks noChangeArrowheads="1"/>
          </p:cNvSpPr>
          <p:nvPr/>
        </p:nvSpPr>
        <p:spPr bwMode="auto">
          <a:xfrm>
            <a:off x="1115616" y="2564904"/>
            <a:ext cx="693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この式は放射照度 </a:t>
            </a:r>
            <a:r>
              <a:rPr lang="en-US" altLang="ja-JP" sz="2800" dirty="0"/>
              <a:t>(Irradiance)</a:t>
            </a:r>
            <a:r>
              <a:rPr lang="ja-JP" altLang="en-US" sz="2800" dirty="0"/>
              <a:t>を求めている</a:t>
            </a:r>
            <a:r>
              <a:rPr lang="en-US" altLang="ja-JP" sz="2800" dirty="0"/>
              <a:t>?</a:t>
            </a:r>
            <a:endParaRPr lang="ja-JP" altLang="en-US" sz="2800" dirty="0"/>
          </a:p>
        </p:txBody>
      </p:sp>
      <p:sp>
        <p:nvSpPr>
          <p:cNvPr id="63493" name="Rectangle 19"/>
          <p:cNvSpPr>
            <a:spLocks noChangeArrowheads="1"/>
          </p:cNvSpPr>
          <p:nvPr/>
        </p:nvSpPr>
        <p:spPr bwMode="auto">
          <a:xfrm>
            <a:off x="468313" y="1196752"/>
            <a:ext cx="8162925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349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40733"/>
              </p:ext>
            </p:extLst>
          </p:nvPr>
        </p:nvGraphicFramePr>
        <p:xfrm>
          <a:off x="768189" y="3429000"/>
          <a:ext cx="4818501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" name="数式" r:id="rId3" imgW="2184400" imgH="1143000" progId="Equation.3">
                  <p:embed/>
                </p:oleObj>
              </mc:Choice>
              <mc:Fallback>
                <p:oleObj name="数式" r:id="rId3" imgW="2184400" imgH="11430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89" y="3429000"/>
                        <a:ext cx="4818501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テキスト ボックス 8"/>
          <p:cNvSpPr txBox="1">
            <a:spLocks noChangeArrowheads="1"/>
          </p:cNvSpPr>
          <p:nvPr/>
        </p:nvSpPr>
        <p:spPr bwMode="auto">
          <a:xfrm>
            <a:off x="5602288" y="4292600"/>
            <a:ext cx="228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en-US" altLang="ja-JP" sz="3200"/>
              <a:t>…</a:t>
            </a:r>
            <a:r>
              <a:rPr lang="ja-JP" altLang="en-US" sz="3200"/>
              <a:t>似ている</a:t>
            </a:r>
            <a:r>
              <a:rPr lang="en-US" altLang="ja-JP" sz="3200"/>
              <a:t>?</a:t>
            </a:r>
            <a:endParaRPr lang="ja-JP" altLang="en-US" sz="3200"/>
          </a:p>
        </p:txBody>
      </p:sp>
      <p:graphicFrame>
        <p:nvGraphicFramePr>
          <p:cNvPr id="63496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64401"/>
              </p:ext>
            </p:extLst>
          </p:nvPr>
        </p:nvGraphicFramePr>
        <p:xfrm>
          <a:off x="715963" y="1226914"/>
          <a:ext cx="76676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8" name="数式" r:id="rId5" imgW="3035300" imgH="444500" progId="Equation.3">
                  <p:embed/>
                </p:oleObj>
              </mc:Choice>
              <mc:Fallback>
                <p:oleObj name="数式" r:id="rId5" imgW="3035300" imgH="4445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226914"/>
                        <a:ext cx="76676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14" name="直線矢印コネクタ 12"/>
          <p:cNvCxnSpPr>
            <a:cxnSpLocks noChangeShapeType="1"/>
            <a:stCxn id="64515" idx="2"/>
            <a:endCxn id="64518" idx="0"/>
          </p:cNvCxnSpPr>
          <p:nvPr/>
        </p:nvCxnSpPr>
        <p:spPr bwMode="auto">
          <a:xfrm flipH="1">
            <a:off x="4283869" y="2146300"/>
            <a:ext cx="3636169" cy="56279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5" name="正方形/長方形 9"/>
          <p:cNvSpPr>
            <a:spLocks noChangeArrowheads="1"/>
          </p:cNvSpPr>
          <p:nvPr/>
        </p:nvSpPr>
        <p:spPr bwMode="auto">
          <a:xfrm>
            <a:off x="7451725" y="1282700"/>
            <a:ext cx="936625" cy="863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4516" name="正方形/長方形 7"/>
          <p:cNvSpPr>
            <a:spLocks noChangeArrowheads="1"/>
          </p:cNvSpPr>
          <p:nvPr/>
        </p:nvSpPr>
        <p:spPr bwMode="auto">
          <a:xfrm>
            <a:off x="4427538" y="1296988"/>
            <a:ext cx="1477962" cy="8366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64517" name="オブジェクト 8"/>
          <p:cNvGraphicFramePr>
            <a:graphicFrameLocks noGrp="1" noChangeAspect="1"/>
          </p:cNvGraphicFramePr>
          <p:nvPr/>
        </p:nvGraphicFramePr>
        <p:xfrm>
          <a:off x="476250" y="1125538"/>
          <a:ext cx="79835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4" name="数式" r:id="rId3" imgW="1993900" imgH="304800" progId="Equation.3">
                  <p:embed/>
                </p:oleObj>
              </mc:Choice>
              <mc:Fallback>
                <p:oleObj name="数式" r:id="rId3" imgW="1993900" imgH="304800" progId="Equation.3">
                  <p:embed/>
                  <p:pic>
                    <p:nvPicPr>
                      <p:cNvPr id="0" name="オブジェクト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125538"/>
                        <a:ext cx="79835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正方形/長方形 16"/>
          <p:cNvSpPr>
            <a:spLocks noChangeArrowheads="1"/>
          </p:cNvSpPr>
          <p:nvPr/>
        </p:nvSpPr>
        <p:spPr bwMode="auto">
          <a:xfrm>
            <a:off x="2339975" y="2709094"/>
            <a:ext cx="3887788" cy="1223962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cxnSp>
        <p:nvCxnSpPr>
          <p:cNvPr id="64519" name="直線矢印コネクタ 11"/>
          <p:cNvCxnSpPr>
            <a:cxnSpLocks noChangeShapeType="1"/>
            <a:stCxn id="64516" idx="2"/>
            <a:endCxn id="64518" idx="0"/>
          </p:cNvCxnSpPr>
          <p:nvPr/>
        </p:nvCxnSpPr>
        <p:spPr bwMode="auto">
          <a:xfrm flipH="1">
            <a:off x="4283869" y="2133600"/>
            <a:ext cx="882650" cy="57549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IEM</a:t>
            </a:r>
            <a:r>
              <a:rPr lang="ja-JP" altLang="en-US" smtClean="0"/>
              <a:t>の生成</a:t>
            </a:r>
          </a:p>
        </p:txBody>
      </p:sp>
      <p:graphicFrame>
        <p:nvGraphicFramePr>
          <p:cNvPr id="64521" name="オブジェクト 15"/>
          <p:cNvGraphicFramePr>
            <a:graphicFrameLocks noChangeAspect="1"/>
          </p:cNvGraphicFramePr>
          <p:nvPr/>
        </p:nvGraphicFramePr>
        <p:xfrm>
          <a:off x="250825" y="2740025"/>
          <a:ext cx="8281988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5" name="数式" r:id="rId5" imgW="3022560" imgH="444240" progId="Equation.3">
                  <p:embed/>
                </p:oleObj>
              </mc:Choice>
              <mc:Fallback>
                <p:oleObj name="数式" r:id="rId5" imgW="3022560" imgH="444240" progId="Equation.3">
                  <p:embed/>
                  <p:pic>
                    <p:nvPicPr>
                      <p:cNvPr id="0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40025"/>
                        <a:ext cx="8281988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テキスト ボックス 23"/>
          <p:cNvSpPr txBox="1">
            <a:spLocks noChangeArrowheads="1"/>
          </p:cNvSpPr>
          <p:nvPr/>
        </p:nvSpPr>
        <p:spPr bwMode="auto">
          <a:xfrm>
            <a:off x="1187624" y="4532313"/>
            <a:ext cx="6914158" cy="1200150"/>
          </a:xfrm>
          <a:prstGeom prst="rect">
            <a:avLst/>
          </a:prstGeom>
          <a:solidFill>
            <a:srgbClr val="EED9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2400"/>
              <a:t>つまり</a:t>
            </a:r>
            <a:r>
              <a:rPr lang="en-US" altLang="ja-JP" sz="2400"/>
              <a:t>Irradiance Environment Map</a:t>
            </a:r>
            <a:r>
              <a:rPr lang="ja-JP" altLang="en-US" sz="2400"/>
              <a:t>を利用すると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>(1/</a:t>
            </a:r>
            <a:r>
              <a:rPr lang="en-US" altLang="ja-JP" sz="2400">
                <a:latin typeface="Symbol" pitchFamily="18" charset="2"/>
              </a:rPr>
              <a:t>p</a:t>
            </a:r>
            <a:r>
              <a:rPr lang="en-US" altLang="ja-JP" sz="2400"/>
              <a:t>)</a:t>
            </a:r>
            <a:r>
              <a:rPr lang="ja-JP" altLang="en-US" sz="2400"/>
              <a:t>を乗算すれば</a:t>
            </a:r>
            <a:r>
              <a:rPr lang="en-US" altLang="ja-JP" sz="2400"/>
              <a:t>Lambert</a:t>
            </a:r>
            <a:r>
              <a:rPr lang="ja-JP" altLang="en-US" sz="2400"/>
              <a:t>の</a:t>
            </a:r>
            <a:r>
              <a:rPr lang="en-US" altLang="ja-JP" sz="2400"/>
              <a:t>Diffuse</a:t>
            </a:r>
            <a:r>
              <a:rPr lang="ja-JP" altLang="en-US" sz="2400"/>
              <a:t>面の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レンダリング方程式を</a:t>
            </a:r>
            <a:r>
              <a:rPr lang="en-US" altLang="ja-JP" sz="2400"/>
              <a:t>1iteration</a:t>
            </a:r>
            <a:r>
              <a:rPr lang="ja-JP" altLang="en-US" sz="2400"/>
              <a:t>分解くことができる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2"/>
          <p:cNvSpPr>
            <a:spLocks noChangeArrowheads="1"/>
          </p:cNvSpPr>
          <p:nvPr/>
        </p:nvSpPr>
        <p:spPr bwMode="auto">
          <a:xfrm rot="5400000">
            <a:off x="1403351" y="1125537"/>
            <a:ext cx="1439862" cy="1871663"/>
          </a:xfrm>
          <a:prstGeom prst="rightArrowCallout">
            <a:avLst>
              <a:gd name="adj1" fmla="val 37805"/>
              <a:gd name="adj2" fmla="val 32642"/>
              <a:gd name="adj3" fmla="val 17639"/>
              <a:gd name="adj4" fmla="val 53472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出射する光とは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1187450" y="2781300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3200" dirty="0"/>
              <a:t>ある地点</a:t>
            </a:r>
            <a:r>
              <a:rPr lang="en-US" altLang="ja-JP" sz="3200" b="1" dirty="0" smtClean="0">
                <a:latin typeface="Times New Roman" pitchFamily="18" charset="0"/>
              </a:rPr>
              <a:t>x</a:t>
            </a:r>
            <a:r>
              <a:rPr lang="ja-JP" altLang="en-US" sz="3200" dirty="0" smtClean="0"/>
              <a:t>に</a:t>
            </a:r>
            <a:r>
              <a:rPr lang="ja-JP" altLang="en-US" sz="3200" dirty="0"/>
              <a:t>おいて</a:t>
            </a:r>
            <a:br>
              <a:rPr lang="ja-JP" altLang="en-US" sz="3200" dirty="0"/>
            </a:br>
            <a:r>
              <a:rPr lang="en-US" altLang="ja-JP" sz="3200" i="1" dirty="0">
                <a:latin typeface="Symbol" pitchFamily="18" charset="2"/>
                <a:ea typeface="HGP明朝B" pitchFamily="18" charset="-128"/>
              </a:rPr>
              <a:t>w</a:t>
            </a:r>
            <a:r>
              <a:rPr lang="ja-JP" altLang="en-US" sz="3200" dirty="0" smtClean="0"/>
              <a:t>方向</a:t>
            </a:r>
            <a:r>
              <a:rPr lang="ja-JP" altLang="en-US" sz="3200" dirty="0"/>
              <a:t>に出射する放射輝度</a:t>
            </a:r>
            <a:endParaRPr lang="en-US" altLang="ja-JP" sz="3200" i="1" baseline="-25000" dirty="0">
              <a:latin typeface="Times New Roman" pitchFamily="18" charset="0"/>
            </a:endParaRPr>
          </a:p>
        </p:txBody>
      </p:sp>
      <p:sp>
        <p:nvSpPr>
          <p:cNvPr id="12294" name="AutoShape 16"/>
          <p:cNvSpPr>
            <a:spLocks noChangeArrowheads="1"/>
          </p:cNvSpPr>
          <p:nvPr/>
        </p:nvSpPr>
        <p:spPr bwMode="auto">
          <a:xfrm rot="10800000">
            <a:off x="4283075" y="4221163"/>
            <a:ext cx="3313113" cy="1079500"/>
          </a:xfrm>
          <a:prstGeom prst="wedgeRoundRectCallout">
            <a:avLst>
              <a:gd name="adj1" fmla="val 31741"/>
              <a:gd name="adj2" fmla="val 88528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ja-JP" altLang="en-US"/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4427538" y="4437063"/>
            <a:ext cx="300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lang="ja-JP" altLang="en-US" sz="3600"/>
              <a:t>放射輝度とは</a:t>
            </a:r>
            <a:r>
              <a:rPr lang="en-US" altLang="ja-JP" sz="3600"/>
              <a:t>?</a:t>
            </a:r>
          </a:p>
        </p:txBody>
      </p:sp>
      <p:graphicFrame>
        <p:nvGraphicFramePr>
          <p:cNvPr id="12296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1174750" y="1341438"/>
          <a:ext cx="64928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" name="数式" r:id="rId3" imgW="1803400" imgH="228600" progId="Equation.3">
                  <p:embed/>
                </p:oleObj>
              </mc:Choice>
              <mc:Fallback>
                <p:oleObj name="数式" r:id="rId3" imgW="18034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341438"/>
                        <a:ext cx="64928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最適化</a:t>
            </a:r>
            <a:endParaRPr lang="ja-JP" altLang="en-US" dirty="0" smtClean="0"/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レンダリング方程式の求解は負荷が高い</a:t>
            </a:r>
            <a:endParaRPr lang="en-US" altLang="ja-JP" dirty="0" smtClean="0"/>
          </a:p>
          <a:p>
            <a:pPr lvl="1"/>
            <a:r>
              <a:rPr lang="ja-JP" altLang="en-US" dirty="0"/>
              <a:t>微分</a:t>
            </a:r>
            <a:r>
              <a:rPr lang="ja-JP" altLang="en-US" dirty="0" smtClean="0"/>
              <a:t>方程式を多次元に解く必要がある</a:t>
            </a:r>
            <a:endParaRPr lang="en-US" altLang="ja-JP" dirty="0" smtClean="0"/>
          </a:p>
          <a:p>
            <a:pPr lvl="2"/>
            <a:r>
              <a:rPr lang="ja-JP" altLang="en-US" dirty="0"/>
              <a:t>何重も</a:t>
            </a:r>
            <a:r>
              <a:rPr lang="ja-JP" altLang="en-US" dirty="0" smtClean="0"/>
              <a:t>の多重ループ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解像度も高い</a:t>
            </a:r>
            <a:endParaRPr lang="en-US" altLang="ja-JP" dirty="0" smtClean="0"/>
          </a:p>
          <a:p>
            <a:pPr lvl="2"/>
            <a:r>
              <a:rPr lang="ja-JP" altLang="en-US" dirty="0"/>
              <a:t>計算量</a:t>
            </a:r>
            <a:r>
              <a:rPr lang="ja-JP" altLang="en-US" dirty="0" smtClean="0"/>
              <a:t>が</a:t>
            </a:r>
            <a:r>
              <a:rPr lang="en-US" altLang="ja-JP" dirty="0" smtClean="0"/>
              <a:t>G,T</a:t>
            </a:r>
            <a:r>
              <a:rPr lang="ja-JP" altLang="en-US" dirty="0" smtClean="0"/>
              <a:t>のオーダー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リアルタイムのために計算量を激減させたい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大胆な近似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物理的正確性を多少犠牲にして</a:t>
            </a:r>
            <a:r>
              <a:rPr lang="en-US" altLang="ja-JP" dirty="0" smtClean="0"/>
              <a:t>(not physically perfect)</a:t>
            </a:r>
          </a:p>
          <a:p>
            <a:pPr lvl="3"/>
            <a:r>
              <a:rPr lang="ja-JP" altLang="en-US" dirty="0" smtClean="0"/>
              <a:t>物理的正確っぽい見た目</a:t>
            </a:r>
            <a:r>
              <a:rPr lang="en-US" altLang="ja-JP" dirty="0" smtClean="0"/>
              <a:t>(physically plausible)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6"/>
          <p:cNvSpPr>
            <a:spLocks noChangeArrowheads="1"/>
          </p:cNvSpPr>
          <p:nvPr/>
        </p:nvSpPr>
        <p:spPr bwMode="auto">
          <a:xfrm>
            <a:off x="683568" y="4293096"/>
            <a:ext cx="7632848" cy="1620167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16"/>
          <p:cNvSpPr>
            <a:spLocks noChangeArrowheads="1"/>
          </p:cNvSpPr>
          <p:nvPr/>
        </p:nvSpPr>
        <p:spPr bwMode="auto">
          <a:xfrm>
            <a:off x="971600" y="1916832"/>
            <a:ext cx="6696744" cy="1620167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積分の分解</a:t>
            </a:r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1"/>
            <a:ext cx="8003232" cy="731540"/>
          </a:xfrm>
        </p:spPr>
        <p:txBody>
          <a:bodyPr/>
          <a:lstStyle/>
          <a:p>
            <a:r>
              <a:rPr lang="ja-JP" altLang="en-US" dirty="0" smtClean="0"/>
              <a:t>積分を分解できないか</a:t>
            </a:r>
            <a:r>
              <a:rPr lang="en-US" altLang="ja-JP" dirty="0" smtClean="0"/>
              <a:t>?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02234"/>
              </p:ext>
            </p:extLst>
          </p:nvPr>
        </p:nvGraphicFramePr>
        <p:xfrm>
          <a:off x="1187624" y="2060848"/>
          <a:ext cx="632562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7" name="数式" r:id="rId3" imgW="1574640" imgH="304560" progId="Equation.3">
                  <p:embed/>
                </p:oleObj>
              </mc:Choice>
              <mc:Fallback>
                <p:oleObj name="数式" r:id="rId3" imgW="157464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060848"/>
                        <a:ext cx="6325626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6561"/>
              </p:ext>
            </p:extLst>
          </p:nvPr>
        </p:nvGraphicFramePr>
        <p:xfrm>
          <a:off x="922338" y="4581326"/>
          <a:ext cx="7300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8" name="数式" r:id="rId5" imgW="1930320" imgH="304560" progId="Equation.3">
                  <p:embed/>
                </p:oleObj>
              </mc:Choice>
              <mc:Fallback>
                <p:oleObj name="数式" r:id="rId5" imgW="1930320" imgH="30456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581326"/>
                        <a:ext cx="73009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 rot="5400000">
            <a:off x="3960221" y="3119191"/>
            <a:ext cx="66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smtClean="0"/>
              <a:t>=</a:t>
            </a:r>
            <a:endParaRPr kumimoji="1" lang="ja-JP" altLang="en-US" sz="9600" dirty="0"/>
          </a:p>
        </p:txBody>
      </p:sp>
      <p:sp>
        <p:nvSpPr>
          <p:cNvPr id="10" name="テキスト ボックス 9"/>
          <p:cNvSpPr txBox="1"/>
          <p:nvPr/>
        </p:nvSpPr>
        <p:spPr>
          <a:xfrm rot="5400000">
            <a:off x="3960221" y="3119191"/>
            <a:ext cx="66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</a:rPr>
              <a:t>≠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6"/>
          <p:cNvSpPr>
            <a:spLocks noChangeArrowheads="1"/>
          </p:cNvSpPr>
          <p:nvPr/>
        </p:nvSpPr>
        <p:spPr bwMode="auto">
          <a:xfrm>
            <a:off x="1187624" y="4869160"/>
            <a:ext cx="6624736" cy="792088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積分の</a:t>
            </a:r>
            <a:r>
              <a:rPr lang="ja-JP" altLang="en-US" dirty="0"/>
              <a:t>最適化</a:t>
            </a:r>
            <a:endParaRPr lang="ja-JP" altLang="en-US" dirty="0" smtClean="0"/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075240" cy="4691979"/>
          </a:xfrm>
        </p:spPr>
        <p:txBody>
          <a:bodyPr/>
          <a:lstStyle/>
          <a:p>
            <a:r>
              <a:rPr lang="ja-JP" altLang="en-US" dirty="0"/>
              <a:t>フーリエ</a:t>
            </a:r>
            <a:r>
              <a:rPr lang="ja-JP" altLang="en-US" dirty="0" smtClean="0"/>
              <a:t>変換</a:t>
            </a:r>
            <a:r>
              <a:rPr lang="en-US" altLang="ja-JP" dirty="0" smtClean="0"/>
              <a:t>(</a:t>
            </a:r>
            <a:r>
              <a:rPr lang="ja-JP" altLang="en-US" dirty="0" smtClean="0"/>
              <a:t>畳み込み定理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を利用する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畳み込み演算</a:t>
            </a:r>
            <a:r>
              <a:rPr lang="en-US" altLang="ja-JP" dirty="0" smtClean="0"/>
              <a:t>(2</a:t>
            </a:r>
            <a:r>
              <a:rPr lang="ja-JP" altLang="en-US" dirty="0" smtClean="0"/>
              <a:t>関数の積の積分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に対して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/>
              <a:t>それぞれ</a:t>
            </a:r>
            <a:r>
              <a:rPr lang="ja-JP" altLang="en-US" dirty="0" smtClean="0"/>
              <a:t>の関数にフーリエ変換を行うと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 smtClean="0"/>
              <a:t>畳み込み演算のフーリエ変換はフーリエ変換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された関数の積になる</a:t>
            </a:r>
            <a:endParaRPr lang="ja-JP" altLang="en-US" dirty="0"/>
          </a:p>
          <a:p>
            <a:pPr lvl="1"/>
            <a:endParaRPr lang="en-US" altLang="ja-JP" dirty="0" smtClean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188"/>
              </p:ext>
            </p:extLst>
          </p:nvPr>
        </p:nvGraphicFramePr>
        <p:xfrm>
          <a:off x="1619672" y="2247270"/>
          <a:ext cx="2592288" cy="74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0" name="数式" r:id="rId3" imgW="1054080" imgH="304560" progId="Equation.3">
                  <p:embed/>
                </p:oleObj>
              </mc:Choice>
              <mc:Fallback>
                <p:oleObj name="数式" r:id="rId3" imgW="1054080" imgH="30456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47270"/>
                        <a:ext cx="2592288" cy="749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26779"/>
              </p:ext>
            </p:extLst>
          </p:nvPr>
        </p:nvGraphicFramePr>
        <p:xfrm>
          <a:off x="1547664" y="3284984"/>
          <a:ext cx="2927102" cy="67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1" name="数式" r:id="rId5" imgW="1320480" imgH="304560" progId="Equation.3">
                  <p:embed/>
                </p:oleObj>
              </mc:Choice>
              <mc:Fallback>
                <p:oleObj name="数式" r:id="rId5" imgW="1320480" imgH="30456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2927102" cy="675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05559"/>
              </p:ext>
            </p:extLst>
          </p:nvPr>
        </p:nvGraphicFramePr>
        <p:xfrm>
          <a:off x="4725937" y="3284538"/>
          <a:ext cx="34464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2" name="数式" r:id="rId7" imgW="1485720" imgH="304560" progId="Equation.3">
                  <p:embed/>
                </p:oleObj>
              </mc:Choice>
              <mc:Fallback>
                <p:oleObj name="数式" r:id="rId7" imgW="1485720" imgH="30456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37" y="3284538"/>
                        <a:ext cx="34464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99107"/>
              </p:ext>
            </p:extLst>
          </p:nvPr>
        </p:nvGraphicFramePr>
        <p:xfrm>
          <a:off x="1511895" y="4869160"/>
          <a:ext cx="59404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3" name="数式" r:id="rId9" imgW="2120760" imgH="304560" progId="Equation.3">
                  <p:embed/>
                </p:oleObj>
              </mc:Choice>
              <mc:Fallback>
                <p:oleObj name="数式" r:id="rId9" imgW="2120760" imgH="30456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895" y="4869160"/>
                        <a:ext cx="59404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1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畳み込み定理</a:t>
            </a:r>
            <a:endParaRPr lang="ja-JP" altLang="en-US" dirty="0" smtClean="0"/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075240" cy="4691979"/>
          </a:xfrm>
        </p:spPr>
        <p:txBody>
          <a:bodyPr/>
          <a:lstStyle/>
          <a:p>
            <a:r>
              <a:rPr lang="ja-JP" altLang="en-US" dirty="0" smtClean="0"/>
              <a:t>畳み込み定理の利点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FFT(</a:t>
            </a:r>
            <a:r>
              <a:rPr lang="ja-JP" altLang="en-US" dirty="0" smtClean="0"/>
              <a:t>高速フーリエ変換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を利用できるのでうまく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使えば劇的に高速化できる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Spherical Harmonics</a:t>
            </a:r>
            <a:r>
              <a:rPr lang="ja-JP" altLang="en-US" dirty="0" smtClean="0"/>
              <a:t>は球面フーリエ変換と言える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ので</a:t>
            </a:r>
            <a:r>
              <a:rPr lang="ja-JP" altLang="en-US" dirty="0" smtClean="0"/>
              <a:t>レンダリングに利用しやすい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うまく使わなければ</a:t>
            </a:r>
            <a:r>
              <a:rPr lang="en-US" altLang="ja-JP" dirty="0" smtClean="0"/>
              <a:t>FFT, IFFT</a:t>
            </a:r>
            <a:r>
              <a:rPr lang="ja-JP" altLang="en-US" dirty="0" smtClean="0"/>
              <a:t>の分だけかえって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遅くなる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とはいえこれを利用してレンダリング方程式を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リアルタイムに解くには現行ハードウェアでは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まだまだ負荷が高い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104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827584" y="1772816"/>
            <a:ext cx="7992888" cy="1800200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基底変換</a:t>
            </a:r>
            <a:endParaRPr lang="ja-JP" altLang="en-US" dirty="0" smtClean="0"/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0"/>
            <a:ext cx="8075240" cy="4691979"/>
          </a:xfrm>
        </p:spPr>
        <p:txBody>
          <a:bodyPr/>
          <a:lstStyle/>
          <a:p>
            <a:r>
              <a:rPr lang="ja-JP" altLang="en-US" dirty="0"/>
              <a:t>基底</a:t>
            </a:r>
            <a:r>
              <a:rPr lang="ja-JP" altLang="en-US" dirty="0" smtClean="0"/>
              <a:t>変換を利用する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r>
              <a:rPr lang="ja-JP" altLang="en-US" dirty="0" smtClean="0"/>
              <a:t>直交変換を利用すればさらに計算量低減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不必要な係数を減らせばもっと計算量低減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でもまた低周波のみ</a:t>
            </a:r>
            <a:r>
              <a:rPr lang="en-US" altLang="ja-JP" dirty="0" smtClean="0"/>
              <a:t>?</a:t>
            </a:r>
          </a:p>
          <a:p>
            <a:pPr lvl="2"/>
            <a:r>
              <a:rPr lang="en-US" altLang="ja-JP" dirty="0" smtClean="0"/>
              <a:t>PCA</a:t>
            </a:r>
            <a:r>
              <a:rPr lang="ja-JP" altLang="en-US" dirty="0" smtClean="0"/>
              <a:t>など利用</a:t>
            </a:r>
            <a:r>
              <a:rPr lang="en-US" altLang="ja-JP" dirty="0" smtClean="0"/>
              <a:t>?</a:t>
            </a:r>
          </a:p>
          <a:p>
            <a:pPr lvl="2"/>
            <a:r>
              <a:rPr lang="ja-JP" altLang="en-US" dirty="0" smtClean="0"/>
              <a:t>いわゆる</a:t>
            </a:r>
            <a:r>
              <a:rPr lang="en-US" altLang="ja-JP" dirty="0" smtClean="0"/>
              <a:t>PRT</a:t>
            </a:r>
            <a:r>
              <a:rPr lang="ja-JP" altLang="en-US" dirty="0" smtClean="0"/>
              <a:t>系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58678"/>
              </p:ext>
            </p:extLst>
          </p:nvPr>
        </p:nvGraphicFramePr>
        <p:xfrm>
          <a:off x="4932040" y="1772816"/>
          <a:ext cx="3779837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2" name="数式" r:id="rId3" imgW="1346040" imgH="368280" progId="Equation.3">
                  <p:embed/>
                </p:oleObj>
              </mc:Choice>
              <mc:Fallback>
                <p:oleObj name="数式" r:id="rId3" imgW="1346040" imgH="36828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72816"/>
                        <a:ext cx="3779837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06278"/>
              </p:ext>
            </p:extLst>
          </p:nvPr>
        </p:nvGraphicFramePr>
        <p:xfrm>
          <a:off x="971600" y="2564904"/>
          <a:ext cx="50974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3" name="数式" r:id="rId5" imgW="1815840" imgH="380880" progId="Equation.3">
                  <p:embed/>
                </p:oleObj>
              </mc:Choice>
              <mc:Fallback>
                <p:oleObj name="数式" r:id="rId5" imgW="1815840" imgH="38088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4904"/>
                        <a:ext cx="5097463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27584" y="6093296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「ゲームプログラマーのための初級</a:t>
            </a:r>
            <a:r>
              <a:rPr kumimoji="1" lang="en-US" altLang="ja-JP" dirty="0" smtClean="0"/>
              <a:t>PRT</a:t>
            </a:r>
            <a:r>
              <a:rPr kumimoji="1" lang="ja-JP" altLang="en-US" dirty="0" smtClean="0"/>
              <a:t>」  </a:t>
            </a:r>
            <a:r>
              <a:rPr lang="en-US" altLang="ja-JP" dirty="0" smtClean="0"/>
              <a:t>CEDEC 2006</a:t>
            </a:r>
            <a:endParaRPr kumimoji="1" lang="ja-JP" altLang="en-US" dirty="0"/>
          </a:p>
        </p:txBody>
      </p:sp>
      <p:sp>
        <p:nvSpPr>
          <p:cNvPr id="9" name="右矢印 2"/>
          <p:cNvSpPr>
            <a:spLocks noChangeArrowheads="1"/>
          </p:cNvSpPr>
          <p:nvPr/>
        </p:nvSpPr>
        <p:spPr bwMode="auto">
          <a:xfrm>
            <a:off x="1043608" y="6081861"/>
            <a:ext cx="431800" cy="371475"/>
          </a:xfrm>
          <a:prstGeom prst="rightArrow">
            <a:avLst>
              <a:gd name="adj1" fmla="val 50000"/>
              <a:gd name="adj2" fmla="val 4981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50111"/>
              </p:ext>
            </p:extLst>
          </p:nvPr>
        </p:nvGraphicFramePr>
        <p:xfrm>
          <a:off x="954088" y="1818705"/>
          <a:ext cx="3814762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4" name="数式" r:id="rId7" imgW="1358640" imgH="368280" progId="Equation.3">
                  <p:embed/>
                </p:oleObj>
              </mc:Choice>
              <mc:Fallback>
                <p:oleObj name="数式" r:id="rId7" imgW="1358640" imgH="36828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18705"/>
                        <a:ext cx="3814762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5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もっと大胆に</a:t>
            </a:r>
          </a:p>
        </p:txBody>
      </p:sp>
      <p:sp>
        <p:nvSpPr>
          <p:cNvPr id="655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7301"/>
            <a:ext cx="8075240" cy="3611860"/>
          </a:xfrm>
        </p:spPr>
        <p:txBody>
          <a:bodyPr/>
          <a:lstStyle/>
          <a:p>
            <a:r>
              <a:rPr lang="ja-JP" altLang="en-US" dirty="0" smtClean="0"/>
              <a:t>結局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r>
              <a:rPr lang="ja-JP" altLang="en-US" dirty="0" err="1" smtClean="0"/>
              <a:t>って</a:t>
            </a:r>
            <a:r>
              <a:rPr lang="ja-JP" altLang="en-US" dirty="0" smtClean="0"/>
              <a:t>本当にダメ</a:t>
            </a:r>
            <a:r>
              <a:rPr lang="en-US" altLang="ja-JP" dirty="0" smtClean="0"/>
              <a:t>?</a:t>
            </a:r>
          </a:p>
          <a:p>
            <a:pPr lvl="1"/>
            <a:r>
              <a:rPr lang="ja-JP" altLang="en-US" dirty="0" smtClean="0"/>
              <a:t>これがどのケースでそれなりの近似になり得るか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考えてみる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56836"/>
              </p:ext>
            </p:extLst>
          </p:nvPr>
        </p:nvGraphicFramePr>
        <p:xfrm>
          <a:off x="971600" y="1772816"/>
          <a:ext cx="7300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5" name="数式" r:id="rId3" imgW="1930320" imgH="304560" progId="Equation.3">
                  <p:embed/>
                </p:oleObj>
              </mc:Choice>
              <mc:Fallback>
                <p:oleObj name="数式" r:id="rId3" imgW="1930320" imgH="30456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72816"/>
                        <a:ext cx="73009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1043608" y="3644949"/>
            <a:ext cx="6624736" cy="1224136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0" name="正方形/長方形 16"/>
          <p:cNvSpPr>
            <a:spLocks noChangeArrowheads="1"/>
          </p:cNvSpPr>
          <p:nvPr/>
        </p:nvSpPr>
        <p:spPr bwMode="auto">
          <a:xfrm>
            <a:off x="467544" y="1556718"/>
            <a:ext cx="7704856" cy="1368152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検証</a:t>
            </a:r>
            <a:r>
              <a:rPr lang="en-US" altLang="ja-JP" dirty="0" smtClean="0"/>
              <a:t>(1)</a:t>
            </a:r>
            <a:endParaRPr lang="ja-JP" altLang="en-US" dirty="0" smtClean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19077"/>
              </p:ext>
            </p:extLst>
          </p:nvPr>
        </p:nvGraphicFramePr>
        <p:xfrm>
          <a:off x="683569" y="1700734"/>
          <a:ext cx="7272808" cy="105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5" name="数式" r:id="rId3" imgW="2095200" imgH="304560" progId="Equation.3">
                  <p:embed/>
                </p:oleObj>
              </mc:Choice>
              <mc:Fallback>
                <p:oleObj name="数式" r:id="rId3" imgW="2095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700734"/>
                        <a:ext cx="7272808" cy="1057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139952" y="220478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</a:rPr>
              <a:t>?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298816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離散で考えてみると</a:t>
            </a:r>
            <a:endParaRPr kumimoji="1" lang="ja-JP" altLang="en-US" sz="3200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41332"/>
              </p:ext>
            </p:extLst>
          </p:nvPr>
        </p:nvGraphicFramePr>
        <p:xfrm>
          <a:off x="1252562" y="3680047"/>
          <a:ext cx="61277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6" name="数式" r:id="rId5" imgW="1765080" imgH="342720" progId="Equation.3">
                  <p:embed/>
                </p:oleObj>
              </mc:Choice>
              <mc:Fallback>
                <p:oleObj name="数式" r:id="rId5" imgW="1765080" imgH="34272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62" y="3680047"/>
                        <a:ext cx="61277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067944" y="40380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</a:rPr>
              <a:t>?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下矢印 4"/>
          <p:cNvSpPr>
            <a:spLocks noChangeArrowheads="1"/>
          </p:cNvSpPr>
          <p:nvPr/>
        </p:nvSpPr>
        <p:spPr bwMode="auto">
          <a:xfrm>
            <a:off x="1907704" y="4941093"/>
            <a:ext cx="2087563" cy="7921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86640" y="5085184"/>
            <a:ext cx="26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200" dirty="0" smtClean="0"/>
              <a:t>検証してみる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57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683568" y="4346019"/>
            <a:ext cx="6892762" cy="1152128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4" name="正方形/長方形 16"/>
          <p:cNvSpPr>
            <a:spLocks noChangeArrowheads="1"/>
          </p:cNvSpPr>
          <p:nvPr/>
        </p:nvSpPr>
        <p:spPr bwMode="auto">
          <a:xfrm>
            <a:off x="2051720" y="1303565"/>
            <a:ext cx="4392488" cy="2520280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検証</a:t>
            </a:r>
            <a:r>
              <a:rPr lang="en-US" altLang="ja-JP" dirty="0" smtClean="0"/>
              <a:t>(2)</a:t>
            </a:r>
            <a:endParaRPr lang="ja-JP" altLang="en-US" dirty="0" smtClean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4892"/>
              </p:ext>
            </p:extLst>
          </p:nvPr>
        </p:nvGraphicFramePr>
        <p:xfrm>
          <a:off x="1027113" y="4455521"/>
          <a:ext cx="62753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4" name="数式" r:id="rId3" imgW="2831760" imgH="431640" progId="Equation.3">
                  <p:embed/>
                </p:oleObj>
              </mc:Choice>
              <mc:Fallback>
                <p:oleObj name="数式" r:id="rId3" imgW="2831760" imgH="43164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455521"/>
                        <a:ext cx="62753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23244"/>
              </p:ext>
            </p:extLst>
          </p:nvPr>
        </p:nvGraphicFramePr>
        <p:xfrm>
          <a:off x="2267743" y="1303565"/>
          <a:ext cx="404069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5" name="数式" r:id="rId5" imgW="2108160" imgH="1320480" progId="Equation.3">
                  <p:embed/>
                </p:oleObj>
              </mc:Choice>
              <mc:Fallback>
                <p:oleObj name="数式" r:id="rId5" imgW="2108160" imgH="132048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3" y="1303565"/>
                        <a:ext cx="404069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3626600" y="3823845"/>
            <a:ext cx="13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err="1" smtClean="0"/>
              <a:t>と置</a:t>
            </a:r>
            <a:r>
              <a:rPr lang="ja-JP" altLang="en-US" sz="2400" dirty="0" smtClean="0"/>
              <a:t>いて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1880" y="555962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/>
              <a:t>を調べてみる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74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6"/>
          <p:cNvSpPr>
            <a:spLocks noChangeArrowheads="1"/>
          </p:cNvSpPr>
          <p:nvPr/>
        </p:nvSpPr>
        <p:spPr bwMode="auto">
          <a:xfrm>
            <a:off x="820412" y="4437112"/>
            <a:ext cx="7351988" cy="2016224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2" name="正方形/長方形 16"/>
          <p:cNvSpPr>
            <a:spLocks noChangeArrowheads="1"/>
          </p:cNvSpPr>
          <p:nvPr/>
        </p:nvSpPr>
        <p:spPr bwMode="auto">
          <a:xfrm>
            <a:off x="4658475" y="1268759"/>
            <a:ext cx="4306014" cy="2664297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4" name="正方形/長方形 16"/>
          <p:cNvSpPr>
            <a:spLocks noChangeArrowheads="1"/>
          </p:cNvSpPr>
          <p:nvPr/>
        </p:nvSpPr>
        <p:spPr bwMode="auto">
          <a:xfrm>
            <a:off x="107504" y="1242912"/>
            <a:ext cx="4464496" cy="2690144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検証</a:t>
            </a:r>
            <a:r>
              <a:rPr lang="en-US" altLang="ja-JP" dirty="0" smtClean="0"/>
              <a:t>(3)</a:t>
            </a:r>
            <a:endParaRPr lang="ja-JP" altLang="en-US" dirty="0" smtClean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57785"/>
              </p:ext>
            </p:extLst>
          </p:nvPr>
        </p:nvGraphicFramePr>
        <p:xfrm>
          <a:off x="323155" y="1281113"/>
          <a:ext cx="396081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1" name="数式" r:id="rId3" imgW="2819160" imgH="1854000" progId="Equation.3">
                  <p:embed/>
                </p:oleObj>
              </mc:Choice>
              <mc:Fallback>
                <p:oleObj name="数式" r:id="rId3" imgW="2819160" imgH="18540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55" y="1281113"/>
                        <a:ext cx="396081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251520" y="980728"/>
            <a:ext cx="792087" cy="338554"/>
          </a:xfrm>
          <a:prstGeom prst="rect">
            <a:avLst/>
          </a:prstGeom>
          <a:solidFill>
            <a:srgbClr val="EED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項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75249"/>
              </p:ext>
            </p:extLst>
          </p:nvPr>
        </p:nvGraphicFramePr>
        <p:xfrm>
          <a:off x="4788024" y="1340768"/>
          <a:ext cx="4113279" cy="232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2" name="数式" r:id="rId5" imgW="2323800" imgH="1320480" progId="Equation.3">
                  <p:embed/>
                </p:oleObj>
              </mc:Choice>
              <mc:Fallback>
                <p:oleObj name="数式" r:id="rId5" imgW="2323800" imgH="132048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340768"/>
                        <a:ext cx="4113279" cy="2325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6"/>
          <p:cNvSpPr txBox="1">
            <a:spLocks noChangeArrowheads="1"/>
          </p:cNvSpPr>
          <p:nvPr/>
        </p:nvSpPr>
        <p:spPr bwMode="auto">
          <a:xfrm>
            <a:off x="4802492" y="980728"/>
            <a:ext cx="792087" cy="338554"/>
          </a:xfrm>
          <a:prstGeom prst="rect">
            <a:avLst/>
          </a:prstGeom>
          <a:solidFill>
            <a:srgbClr val="EED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l" eaLnBrk="1" hangingPunct="1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項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07830"/>
              </p:ext>
            </p:extLst>
          </p:nvPr>
        </p:nvGraphicFramePr>
        <p:xfrm>
          <a:off x="1115616" y="4427521"/>
          <a:ext cx="6107306" cy="103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3" name="数式" r:id="rId7" imgW="2692080" imgH="457200" progId="Equation.3">
                  <p:embed/>
                </p:oleObj>
              </mc:Choice>
              <mc:Fallback>
                <p:oleObj name="数式" r:id="rId7" imgW="2692080" imgH="4572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27521"/>
                        <a:ext cx="6107306" cy="1032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008624"/>
              </p:ext>
            </p:extLst>
          </p:nvPr>
        </p:nvGraphicFramePr>
        <p:xfrm>
          <a:off x="1151404" y="5381203"/>
          <a:ext cx="5448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4" name="数式" r:id="rId9" imgW="2476440" imgH="457200" progId="Equation.3">
                  <p:embed/>
                </p:oleObj>
              </mc:Choice>
              <mc:Fallback>
                <p:oleObj name="数式" r:id="rId9" imgW="2476440" imgH="4572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404" y="5381203"/>
                        <a:ext cx="54483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407790" y="546834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0000"/>
                </a:solidFill>
              </a:rPr>
              <a:t>= ?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20" name="下矢印 4"/>
          <p:cNvSpPr>
            <a:spLocks noChangeArrowheads="1"/>
          </p:cNvSpPr>
          <p:nvPr/>
        </p:nvSpPr>
        <p:spPr bwMode="auto">
          <a:xfrm>
            <a:off x="1315944" y="3933057"/>
            <a:ext cx="203192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1" name="下矢印 4"/>
          <p:cNvSpPr>
            <a:spLocks noChangeArrowheads="1"/>
          </p:cNvSpPr>
          <p:nvPr/>
        </p:nvSpPr>
        <p:spPr bwMode="auto">
          <a:xfrm>
            <a:off x="5636424" y="3933057"/>
            <a:ext cx="203192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86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16"/>
          <p:cNvSpPr>
            <a:spLocks noChangeArrowheads="1"/>
          </p:cNvSpPr>
          <p:nvPr/>
        </p:nvSpPr>
        <p:spPr bwMode="auto">
          <a:xfrm>
            <a:off x="1619672" y="5373216"/>
            <a:ext cx="4824536" cy="1152128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6" name="正方形/長方形 16"/>
          <p:cNvSpPr>
            <a:spLocks noChangeArrowheads="1"/>
          </p:cNvSpPr>
          <p:nvPr/>
        </p:nvSpPr>
        <p:spPr bwMode="auto">
          <a:xfrm>
            <a:off x="107504" y="1051783"/>
            <a:ext cx="8712968" cy="1008112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検証</a:t>
            </a:r>
            <a:r>
              <a:rPr lang="en-US" altLang="ja-JP" dirty="0" smtClean="0"/>
              <a:t>(4)</a:t>
            </a:r>
            <a:endParaRPr lang="ja-JP" altLang="en-US" dirty="0" smtClean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05156"/>
              </p:ext>
            </p:extLst>
          </p:nvPr>
        </p:nvGraphicFramePr>
        <p:xfrm>
          <a:off x="179511" y="1211711"/>
          <a:ext cx="8568953" cy="75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8" name="数式" r:id="rId3" imgW="5155920" imgH="457200" progId="Equation.3">
                  <p:embed/>
                </p:oleObj>
              </mc:Choice>
              <mc:Fallback>
                <p:oleObj name="数式" r:id="rId3" imgW="515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211711"/>
                        <a:ext cx="8568953" cy="755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04160"/>
              </p:ext>
            </p:extLst>
          </p:nvPr>
        </p:nvGraphicFramePr>
        <p:xfrm>
          <a:off x="2884488" y="2187575"/>
          <a:ext cx="2524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9" name="数式" r:id="rId5" imgW="114120" imgH="215640" progId="Equation.3">
                  <p:embed/>
                </p:oleObj>
              </mc:Choice>
              <mc:Fallback>
                <p:oleObj name="数式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187575"/>
                        <a:ext cx="2524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627784" y="205989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dirty="0" smtClean="0"/>
              <a:t>なんかあまりいい感じではない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6102" y="2687863"/>
            <a:ext cx="570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項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分解された式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を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ja-JP" altLang="en-US" sz="2400" dirty="0" smtClean="0"/>
              <a:t>で割ればいい</a:t>
            </a:r>
            <a:r>
              <a:rPr lang="ja-JP" altLang="en-US" sz="2400" dirty="0" smtClean="0"/>
              <a:t>感じ</a:t>
            </a:r>
            <a:r>
              <a:rPr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17" name="下矢印 4"/>
          <p:cNvSpPr>
            <a:spLocks noChangeArrowheads="1"/>
          </p:cNvSpPr>
          <p:nvPr/>
        </p:nvSpPr>
        <p:spPr bwMode="auto">
          <a:xfrm>
            <a:off x="3055535" y="3174819"/>
            <a:ext cx="203192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8" name="正方形/長方形 16"/>
          <p:cNvSpPr>
            <a:spLocks noChangeArrowheads="1"/>
          </p:cNvSpPr>
          <p:nvPr/>
        </p:nvSpPr>
        <p:spPr bwMode="auto">
          <a:xfrm>
            <a:off x="107504" y="3733477"/>
            <a:ext cx="8928992" cy="1008112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259574"/>
              </p:ext>
            </p:extLst>
          </p:nvPr>
        </p:nvGraphicFramePr>
        <p:xfrm>
          <a:off x="146050" y="3894138"/>
          <a:ext cx="87804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0" name="数式" r:id="rId7" imgW="5283000" imgH="457200" progId="Equation.3">
                  <p:embed/>
                </p:oleObj>
              </mc:Choice>
              <mc:Fallback>
                <p:oleObj name="数式" r:id="rId7" imgW="528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3894138"/>
                        <a:ext cx="87804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22764"/>
              </p:ext>
            </p:extLst>
          </p:nvPr>
        </p:nvGraphicFramePr>
        <p:xfrm>
          <a:off x="1944602" y="5373365"/>
          <a:ext cx="4283582" cy="107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1" name="数式" r:id="rId9" imgW="1803240" imgH="457200" progId="Equation.3">
                  <p:embed/>
                </p:oleObj>
              </mc:Choice>
              <mc:Fallback>
                <p:oleObj name="数式" r:id="rId9" imgW="1803240" imgH="457200" progId="Equation.3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02" y="5373365"/>
                        <a:ext cx="4283582" cy="107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下矢印 4"/>
          <p:cNvSpPr>
            <a:spLocks noChangeArrowheads="1"/>
          </p:cNvSpPr>
          <p:nvPr/>
        </p:nvSpPr>
        <p:spPr bwMode="auto">
          <a:xfrm>
            <a:off x="3090378" y="4797152"/>
            <a:ext cx="203192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06602" y="4818347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整理すると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32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57" name="Picture 345" descr="C:\Users\straight\Desktop\CEDEC2011\Second\Figure_Graph_images\Fig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6" y="2708920"/>
            <a:ext cx="45429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放射輝度とは</a:t>
            </a:r>
            <a:endParaRPr lang="en-US" altLang="ja-JP" smtClean="0"/>
          </a:p>
        </p:txBody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放射輝度</a:t>
            </a:r>
            <a:r>
              <a:rPr lang="en-US" altLang="ja-JP" dirty="0" smtClean="0"/>
              <a:t>(radiance)</a:t>
            </a:r>
          </a:p>
          <a:p>
            <a:pPr lvl="1" eaLnBrk="1" hangingPunct="1"/>
            <a:r>
              <a:rPr lang="ja-JP" altLang="en-US" dirty="0" smtClean="0"/>
              <a:t>単位面積</a:t>
            </a:r>
            <a:r>
              <a:rPr lang="en-US" altLang="ja-JP" i="1" dirty="0" err="1" smtClean="0">
                <a:latin typeface="Times New Roman" pitchFamily="18" charset="0"/>
              </a:rPr>
              <a:t>dA</a:t>
            </a:r>
            <a:r>
              <a:rPr lang="ja-JP" altLang="en-US" dirty="0" smtClean="0"/>
              <a:t>および単位球面上の範囲</a:t>
            </a:r>
            <a:r>
              <a:rPr lang="en-US" altLang="ja-JP" i="1" dirty="0" err="1" smtClean="0">
                <a:latin typeface="Times New Roman" pitchFamily="18" charset="0"/>
              </a:rPr>
              <a:t>d</a:t>
            </a:r>
            <a:r>
              <a:rPr lang="en-US" altLang="ja-JP" i="1" dirty="0" err="1" smtClean="0">
                <a:latin typeface="Symbol" pitchFamily="18" charset="2"/>
                <a:ea typeface="HG明朝B" pitchFamily="17" charset="-128"/>
              </a:rPr>
              <a:t>w</a:t>
            </a:r>
            <a:r>
              <a:rPr lang="en-US" altLang="ja-JP" dirty="0" smtClean="0"/>
              <a:t>(</a:t>
            </a:r>
            <a:r>
              <a:rPr lang="ja-JP" altLang="en-US" dirty="0" smtClean="0"/>
              <a:t>立体角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を通過する光の量</a:t>
            </a:r>
            <a:r>
              <a:rPr lang="en-US" altLang="ja-JP" dirty="0" smtClean="0"/>
              <a:t>(</a:t>
            </a:r>
            <a:r>
              <a:rPr lang="ja-JP" altLang="en-US" dirty="0" smtClean="0"/>
              <a:t>放射束</a:t>
            </a:r>
            <a:r>
              <a:rPr lang="en-US" altLang="ja-JP" dirty="0" smtClean="0"/>
              <a:t>)</a:t>
            </a:r>
            <a:r>
              <a:rPr lang="en-US" altLang="ja-JP" dirty="0">
                <a:latin typeface="Symbol" pitchFamily="18" charset="2"/>
                <a:ea typeface="HGS明朝B" pitchFamily="18" charset="-128"/>
              </a:rPr>
              <a:t>F</a:t>
            </a:r>
            <a:endParaRPr lang="en-US" altLang="ja-JP" dirty="0" smtClean="0">
              <a:latin typeface="Symbol" pitchFamily="18" charset="2"/>
              <a:ea typeface="HGS明朝B" pitchFamily="18" charset="-128"/>
            </a:endParaRPr>
          </a:p>
          <a:p>
            <a:pPr lvl="2" eaLnBrk="1" hangingPunct="1">
              <a:buFont typeface="Arial" charset="0"/>
              <a:buNone/>
            </a:pPr>
            <a:endParaRPr lang="ja-JP" altLang="en-US" dirty="0" smtClean="0"/>
          </a:p>
          <a:p>
            <a:pPr eaLnBrk="1" hangingPunct="1"/>
            <a:endParaRPr lang="ja-JP" altLang="en-US" dirty="0" smtClean="0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86034"/>
              </p:ext>
            </p:extLst>
          </p:nvPr>
        </p:nvGraphicFramePr>
        <p:xfrm>
          <a:off x="4355976" y="3276498"/>
          <a:ext cx="45339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数式" r:id="rId4" imgW="1308100" imgH="419100" progId="Equation.3">
                  <p:embed/>
                </p:oleObj>
              </mc:Choice>
              <mc:Fallback>
                <p:oleObj name="数式" r:id="rId4" imgW="13081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76498"/>
                        <a:ext cx="45339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16"/>
          <p:cNvSpPr>
            <a:spLocks noChangeArrowheads="1"/>
          </p:cNvSpPr>
          <p:nvPr/>
        </p:nvSpPr>
        <p:spPr bwMode="auto">
          <a:xfrm>
            <a:off x="1115616" y="2875624"/>
            <a:ext cx="6192688" cy="1368152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1" name="正方形/長方形 16"/>
          <p:cNvSpPr>
            <a:spLocks noChangeArrowheads="1"/>
          </p:cNvSpPr>
          <p:nvPr/>
        </p:nvSpPr>
        <p:spPr bwMode="auto">
          <a:xfrm>
            <a:off x="1835696" y="1052736"/>
            <a:ext cx="4824536" cy="1152128"/>
          </a:xfrm>
          <a:prstGeom prst="rect">
            <a:avLst/>
          </a:prstGeom>
          <a:solidFill>
            <a:srgbClr val="EFF9A5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結論</a:t>
            </a:r>
            <a:endParaRPr lang="ja-JP" altLang="en-US" dirty="0" smtClean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997563"/>
              </p:ext>
            </p:extLst>
          </p:nvPr>
        </p:nvGraphicFramePr>
        <p:xfrm>
          <a:off x="2160626" y="1052885"/>
          <a:ext cx="4283582" cy="107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91" name="数式" r:id="rId3" imgW="1803240" imgH="457200" progId="Equation.3">
                  <p:embed/>
                </p:oleObj>
              </mc:Choice>
              <mc:Fallback>
                <p:oleObj name="数式" r:id="rId3" imgW="1803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626" y="1052885"/>
                        <a:ext cx="4283582" cy="107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691680" y="2204864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この式が誤差になるので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式の値が</a:t>
            </a:r>
            <a:r>
              <a:rPr kumimoji="1" lang="en-US" altLang="ja-JP" sz="2000" dirty="0" smtClean="0"/>
              <a:t>0</a:t>
            </a:r>
            <a:r>
              <a:rPr kumimoji="1" lang="ja-JP" altLang="en-US" sz="2000" dirty="0" smtClean="0"/>
              <a:t>に近ければ近いほどよい近似になる</a:t>
            </a:r>
            <a:endParaRPr kumimoji="1" lang="ja-JP" altLang="en-US" sz="2000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49455"/>
              </p:ext>
            </p:extLst>
          </p:nvPr>
        </p:nvGraphicFramePr>
        <p:xfrm>
          <a:off x="1217023" y="2852936"/>
          <a:ext cx="6061881" cy="139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92" name="数式" r:id="rId5" imgW="1879560" imgH="431640" progId="Equation.3">
                  <p:embed/>
                </p:oleObj>
              </mc:Choice>
              <mc:Fallback>
                <p:oleObj name="数式" r:id="rId5" imgW="1879560" imgH="43164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023" y="2852936"/>
                        <a:ext cx="6061881" cy="139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4221088"/>
            <a:ext cx="8496944" cy="2376264"/>
          </a:xfrm>
        </p:spPr>
        <p:txBody>
          <a:bodyPr/>
          <a:lstStyle/>
          <a:p>
            <a:r>
              <a:rPr lang="ja-JP" altLang="en-US" dirty="0" smtClean="0"/>
              <a:t>うまく使えばよい近似になる</a:t>
            </a:r>
            <a:endParaRPr lang="en-US" altLang="ja-JP" dirty="0" smtClean="0"/>
          </a:p>
          <a:p>
            <a:pPr lvl="1"/>
            <a:r>
              <a:rPr lang="ja-JP" altLang="en-US" dirty="0"/>
              <a:t>誤差</a:t>
            </a:r>
            <a:r>
              <a:rPr lang="ja-JP" altLang="en-US" dirty="0" smtClean="0"/>
              <a:t>の発生を理解する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あとは見た目で</a:t>
            </a:r>
            <a:r>
              <a:rPr lang="en-US" altLang="ja-JP" dirty="0" smtClean="0"/>
              <a:t>ground truth</a:t>
            </a:r>
            <a:r>
              <a:rPr lang="ja-JP" altLang="en-US" dirty="0" smtClean="0"/>
              <a:t>と比べて問題ないと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判断できれば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674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レンダリング方程式を利用すると物理的に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正しい</a:t>
            </a:r>
            <a:r>
              <a:rPr lang="ja-JP" altLang="en-US" dirty="0"/>
              <a:t>レンダリングを自然に行う</a:t>
            </a:r>
            <a:r>
              <a:rPr lang="ja-JP" altLang="en-US" dirty="0" smtClean="0"/>
              <a:t>ことができる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最終的な積分はコード上で行うので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求めたい状況を正しく数式化できれば良い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必要な計算は易しい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求めるハードウェアの要件に合わせた近似で最適化</a:t>
            </a:r>
            <a:endParaRPr kumimoji="1" lang="en-US" altLang="ja-JP" dirty="0" smtClean="0"/>
          </a:p>
          <a:p>
            <a:pPr lvl="3"/>
            <a:r>
              <a:rPr lang="ja-JP" altLang="en-US" dirty="0"/>
              <a:t>場合によって</a:t>
            </a:r>
            <a:r>
              <a:rPr lang="ja-JP" altLang="en-US" dirty="0" smtClean="0"/>
              <a:t>は大胆で割り切った近似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7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straight\Desktop\CEDEC2011\Second\img\APEscreenshot_20110901_2147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8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ja-JP" altLang="en-US" dirty="0">
                <a:solidFill>
                  <a:schemeClr val="bg1"/>
                </a:solidFill>
              </a:rPr>
              <a:t>株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r>
              <a:rPr lang="ja-JP" altLang="en-US" dirty="0">
                <a:solidFill>
                  <a:schemeClr val="bg1"/>
                </a:solidFill>
              </a:rPr>
              <a:t>トライエース 研究開発部</a:t>
            </a: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庄子 達哉</a:t>
            </a:r>
            <a:endParaRPr lang="ja-JP" altLang="en-US" dirty="0">
              <a:solidFill>
                <a:schemeClr val="bg1"/>
              </a:solidFill>
            </a:endParaRPr>
          </a:p>
          <a:p>
            <a:pPr lvl="1"/>
            <a:r>
              <a:rPr lang="ja-JP" altLang="en-US" dirty="0">
                <a:solidFill>
                  <a:schemeClr val="bg1"/>
                </a:solidFill>
              </a:rPr>
              <a:t>河野 </a:t>
            </a:r>
            <a:r>
              <a:rPr lang="ja-JP" altLang="en-US" dirty="0" smtClean="0">
                <a:solidFill>
                  <a:schemeClr val="bg1"/>
                </a:solidFill>
              </a:rPr>
              <a:t>慧一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石井 聡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mtClean="0">
                <a:solidFill>
                  <a:schemeClr val="bg1"/>
                </a:solidFill>
              </a:rPr>
              <a:t>大嶋 貴史</a:t>
            </a:r>
            <a:endParaRPr lang="ja-JP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5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straight\Desktop\CEDEC2011\Second\img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ご質問</a:t>
            </a:r>
            <a:r>
              <a:rPr lang="ja-JP" altLang="en-US" dirty="0" smtClean="0"/>
              <a:t>は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23728" y="5301208"/>
            <a:ext cx="4703985" cy="52322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defTabSz="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defTabSz="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defTabSz="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defTabSz="457200" eaLnBrk="0" hangingPunct="0"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/>
            <a:r>
              <a:rPr kumimoji="0" lang="en-US" altLang="ja-JP" sz="2800" dirty="0">
                <a:solidFill>
                  <a:schemeClr val="bg1"/>
                </a:solidFill>
                <a:ea typeface="ＭＳ Ｐゴシック" pitchFamily="50" charset="-128"/>
              </a:rPr>
              <a:t>http://research.tri-ace.com</a:t>
            </a:r>
          </a:p>
        </p:txBody>
      </p:sp>
    </p:spTree>
    <p:extLst>
      <p:ext uri="{BB962C8B-B14F-4D97-AF65-F5344CB8AC3E}">
        <p14:creationId xmlns:p14="http://schemas.microsoft.com/office/powerpoint/2010/main" val="3101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放射照度とは</a:t>
            </a:r>
            <a:endParaRPr lang="en-US" altLang="ja-JP" smtClean="0"/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放射照度</a:t>
            </a:r>
            <a:r>
              <a:rPr lang="en-US" altLang="ja-JP" dirty="0" smtClean="0"/>
              <a:t>(irradiance)</a:t>
            </a:r>
          </a:p>
          <a:p>
            <a:pPr lvl="1" eaLnBrk="1" hangingPunct="1"/>
            <a:r>
              <a:rPr lang="ja-JP" altLang="en-US" dirty="0" smtClean="0"/>
              <a:t>単位面積</a:t>
            </a:r>
            <a:r>
              <a:rPr lang="en-US" altLang="ja-JP" i="1" dirty="0" err="1" smtClean="0">
                <a:latin typeface="Times New Roman" pitchFamily="18" charset="0"/>
              </a:rPr>
              <a:t>dA</a:t>
            </a:r>
            <a:r>
              <a:rPr lang="ja-JP" altLang="en-US" dirty="0" smtClean="0"/>
              <a:t>を通過する光の量</a:t>
            </a:r>
            <a:r>
              <a:rPr lang="en-US" altLang="ja-JP" dirty="0" smtClean="0"/>
              <a:t>(</a:t>
            </a:r>
            <a:r>
              <a:rPr lang="ja-JP" altLang="en-US" dirty="0" smtClean="0"/>
              <a:t>放射束</a:t>
            </a:r>
            <a:r>
              <a:rPr lang="en-US" altLang="ja-JP" dirty="0" smtClean="0"/>
              <a:t>)</a:t>
            </a:r>
            <a:r>
              <a:rPr lang="en-US" altLang="ja-JP" dirty="0">
                <a:latin typeface="Symbol" pitchFamily="18" charset="2"/>
                <a:ea typeface="HGS明朝B" pitchFamily="18" charset="-128"/>
              </a:rPr>
              <a:t> F</a:t>
            </a:r>
            <a:endParaRPr lang="en-US" altLang="ja-JP" dirty="0" smtClean="0">
              <a:ea typeface="HGS明朝B" pitchFamily="18" charset="-128"/>
            </a:endParaRPr>
          </a:p>
          <a:p>
            <a:pPr lvl="2" eaLnBrk="1" hangingPunct="1">
              <a:buFont typeface="Arial" charset="0"/>
              <a:buNone/>
            </a:pPr>
            <a:endParaRPr lang="ja-JP" altLang="en-US" dirty="0" smtClean="0"/>
          </a:p>
          <a:p>
            <a:pPr eaLnBrk="1" hangingPunct="1"/>
            <a:endParaRPr lang="ja-JP" altLang="en-US" dirty="0" smtClean="0"/>
          </a:p>
        </p:txBody>
      </p:sp>
      <p:pic>
        <p:nvPicPr>
          <p:cNvPr id="14396" name="Picture 60" descr="C:\Users\straight\Desktop\CEDEC2011\Second\Figure_Graph_images\Figur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" y="2564904"/>
            <a:ext cx="52576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2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6225"/>
              </p:ext>
            </p:extLst>
          </p:nvPr>
        </p:nvGraphicFramePr>
        <p:xfrm>
          <a:off x="4932040" y="2924944"/>
          <a:ext cx="398780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" name="数式" r:id="rId4" imgW="1193800" imgH="711200" progId="Equation.3">
                  <p:embed/>
                </p:oleObj>
              </mc:Choice>
              <mc:Fallback>
                <p:oleObj name="数式" r:id="rId4" imgW="1193800" imgH="711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924944"/>
                        <a:ext cx="398780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放射束とは</a:t>
            </a:r>
            <a:r>
              <a:rPr lang="en-US" altLang="ja-JP" smtClean="0"/>
              <a:t>?</a:t>
            </a:r>
            <a:endParaRPr lang="ja-JP" altLang="en-US" smtClean="0"/>
          </a:p>
        </p:txBody>
      </p:sp>
      <p:sp>
        <p:nvSpPr>
          <p:cNvPr id="1536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光エネルギーの時間微分</a:t>
            </a:r>
            <a:r>
              <a:rPr lang="en-US" altLang="ja-JP" smtClean="0"/>
              <a:t>(radiant flux)</a:t>
            </a:r>
          </a:p>
          <a:p>
            <a:pPr lvl="1"/>
            <a:r>
              <a:rPr lang="ja-JP" altLang="en-US" smtClean="0"/>
              <a:t>単位 </a:t>
            </a:r>
            <a:r>
              <a:rPr lang="en-US" altLang="ja-JP" smtClean="0"/>
              <a:t>W(</a:t>
            </a:r>
            <a:r>
              <a:rPr lang="ja-JP" altLang="en-US" smtClean="0"/>
              <a:t>ワット</a:t>
            </a:r>
            <a:r>
              <a:rPr lang="en-US" altLang="ja-JP" smtClean="0"/>
              <a:t>) = J/s</a:t>
            </a:r>
          </a:p>
          <a:p>
            <a:pPr lvl="1"/>
            <a:r>
              <a:rPr lang="en-US" altLang="ja-JP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ja-JP" altLang="en-US" smtClean="0"/>
              <a:t>は光のエネルギー</a:t>
            </a:r>
            <a:r>
              <a:rPr lang="en-US" altLang="ja-JP" smtClean="0"/>
              <a:t>(</a:t>
            </a:r>
            <a:r>
              <a:rPr lang="ja-JP" altLang="en-US" smtClean="0"/>
              <a:t>放射エネルギー </a:t>
            </a:r>
            <a:r>
              <a:rPr lang="en-US" altLang="ja-JP" smtClean="0"/>
              <a:t>J)</a:t>
            </a:r>
            <a:r>
              <a:rPr lang="ja-JP" altLang="en-US" smtClean="0"/>
              <a:t>を表す</a:t>
            </a:r>
          </a:p>
        </p:txBody>
      </p:sp>
      <p:graphicFrame>
        <p:nvGraphicFramePr>
          <p:cNvPr id="15364" name="オブジェクト 3"/>
          <p:cNvGraphicFramePr>
            <a:graphicFrameLocks noChangeAspect="1"/>
          </p:cNvGraphicFramePr>
          <p:nvPr/>
        </p:nvGraphicFramePr>
        <p:xfrm>
          <a:off x="2916238" y="3757613"/>
          <a:ext cx="2663825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5" name="数式" r:id="rId3" imgW="533169" imgH="393529" progId="Equation.3">
                  <p:embed/>
                </p:oleObj>
              </mc:Choice>
              <mc:Fallback>
                <p:oleObj name="数式" r:id="rId3" imgW="533169" imgH="393529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757613"/>
                        <a:ext cx="2663825" cy="168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ユーザー定義 1">
      <a:majorFont>
        <a:latin typeface="Trebuchet MS"/>
        <a:ea typeface="HGPｺﾞｼｯｸM"/>
        <a:cs typeface=""/>
      </a:majorFont>
      <a:minorFont>
        <a:latin typeface="Trebuchet MS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ユーザー定義 1">
      <a:majorFont>
        <a:latin typeface="Trebuchet MS"/>
        <a:ea typeface="HGPｺﾞｼｯｸM"/>
        <a:cs typeface=""/>
      </a:majorFont>
      <a:minorFont>
        <a:latin typeface="Trebuchet MS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2030</Words>
  <Application>Microsoft Office PowerPoint</Application>
  <PresentationFormat>画面に合わせる (4:3)</PresentationFormat>
  <Paragraphs>383</Paragraphs>
  <Slides>73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76" baseType="lpstr">
      <vt:lpstr>デザインの設定</vt:lpstr>
      <vt:lpstr>1_デザインの設定</vt:lpstr>
      <vt:lpstr>数式</vt:lpstr>
      <vt:lpstr>PowerPoint プレゼンテーション</vt:lpstr>
      <vt:lpstr>物理ベースレンダリング</vt:lpstr>
      <vt:lpstr>このセッションで扱う方程式</vt:lpstr>
      <vt:lpstr>このセッションの目的</vt:lpstr>
      <vt:lpstr>レンダリング方程式</vt:lpstr>
      <vt:lpstr>出射する光とは</vt:lpstr>
      <vt:lpstr>放射輝度とは</vt:lpstr>
      <vt:lpstr>放射照度とは</vt:lpstr>
      <vt:lpstr>放射束とは?</vt:lpstr>
      <vt:lpstr>レンダリングとは</vt:lpstr>
      <vt:lpstr>求めてみる</vt:lpstr>
      <vt:lpstr>求めてみる</vt:lpstr>
      <vt:lpstr>絞り</vt:lpstr>
      <vt:lpstr>絞りを考慮しない</vt:lpstr>
      <vt:lpstr>レンズ</vt:lpstr>
      <vt:lpstr>出射する放射輝度を求める</vt:lpstr>
      <vt:lpstr>出射する放射輝度を求める</vt:lpstr>
      <vt:lpstr>つまり</vt:lpstr>
      <vt:lpstr>Le(自己放射)を求める</vt:lpstr>
      <vt:lpstr>Lr(反射)を求める</vt:lpstr>
      <vt:lpstr>Lr=…</vt:lpstr>
      <vt:lpstr>Lr=…</vt:lpstr>
      <vt:lpstr>Lr=…</vt:lpstr>
      <vt:lpstr>BRDFとは?(1)</vt:lpstr>
      <vt:lpstr>BRDFとは?(2)</vt:lpstr>
      <vt:lpstr>というわけで…</vt:lpstr>
      <vt:lpstr>BRDFを使うと</vt:lpstr>
      <vt:lpstr>BRDFの物理的制約その1</vt:lpstr>
      <vt:lpstr>BRDFの物理的制約その2</vt:lpstr>
      <vt:lpstr>Reciprocityの検証(1)</vt:lpstr>
      <vt:lpstr>Reciprocityの検証(2)</vt:lpstr>
      <vt:lpstr>レンダリング方程式を解く</vt:lpstr>
      <vt:lpstr>Lambertで解いてみる(前提条件)</vt:lpstr>
      <vt:lpstr>Lambertで解いてみる(1)</vt:lpstr>
      <vt:lpstr>Lambertで解いてみる(2)</vt:lpstr>
      <vt:lpstr>Lambertで解いてみる(3)</vt:lpstr>
      <vt:lpstr>Lambertで解いてみる(4)</vt:lpstr>
      <vt:lpstr>Lambertで解いてみる(5)</vt:lpstr>
      <vt:lpstr>Lambertで解いてみる(6)</vt:lpstr>
      <vt:lpstr>Lambertで解いてみる(7)</vt:lpstr>
      <vt:lpstr>Lambertで解いてみる(8)</vt:lpstr>
      <vt:lpstr>Lambertで解いてみる(9)</vt:lpstr>
      <vt:lpstr>Lambertで解いてみる(10)</vt:lpstr>
      <vt:lpstr>式の意味</vt:lpstr>
      <vt:lpstr>シェーダで解く</vt:lpstr>
      <vt:lpstr>シェーダにおける放射輝度</vt:lpstr>
      <vt:lpstr>Radiance Texture</vt:lpstr>
      <vt:lpstr>Radiance Environment Map</vt:lpstr>
      <vt:lpstr>REMを作成する(1)</vt:lpstr>
      <vt:lpstr>REMを作成する(2)</vt:lpstr>
      <vt:lpstr>REMを作成する(3)</vt:lpstr>
      <vt:lpstr>DAを求める</vt:lpstr>
      <vt:lpstr>REMを利用したレンダリング(前提)</vt:lpstr>
      <vt:lpstr>REMを利用したレンダリング(1)</vt:lpstr>
      <vt:lpstr>REMを利用したレンダリング(2)</vt:lpstr>
      <vt:lpstr>REMを利用したレンダリング(3)</vt:lpstr>
      <vt:lpstr>REMを利用したレンダリング(4)</vt:lpstr>
      <vt:lpstr>Irradiance Environment Map</vt:lpstr>
      <vt:lpstr>IEMの生成</vt:lpstr>
      <vt:lpstr>最適化</vt:lpstr>
      <vt:lpstr>積分の分解</vt:lpstr>
      <vt:lpstr>積分の最適化</vt:lpstr>
      <vt:lpstr>畳み込み定理</vt:lpstr>
      <vt:lpstr>基底変換</vt:lpstr>
      <vt:lpstr>もっと大胆に</vt:lpstr>
      <vt:lpstr>検証(1)</vt:lpstr>
      <vt:lpstr>検証(2)</vt:lpstr>
      <vt:lpstr>検証(3)</vt:lpstr>
      <vt:lpstr>検証(4)</vt:lpstr>
      <vt:lpstr>結論</vt:lpstr>
      <vt:lpstr>まとめ</vt:lpstr>
      <vt:lpstr>謝辞</vt:lpstr>
      <vt:lpstr>ご質問は?</vt:lpstr>
    </vt:vector>
  </TitlesOfParts>
  <Company>日経BP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日経 BP</dc:creator>
  <cp:lastModifiedBy>Yoshiharu Gotanda</cp:lastModifiedBy>
  <cp:revision>1031</cp:revision>
  <dcterms:created xsi:type="dcterms:W3CDTF">2009-06-29T02:54:40Z</dcterms:created>
  <dcterms:modified xsi:type="dcterms:W3CDTF">2011-09-05T07:59:44Z</dcterms:modified>
</cp:coreProperties>
</file>