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2.xml" ContentType="application/vnd.openxmlformats-officedocument.drawingml.chart+xml"/>
  <Override PartName="/ppt/notesSlides/notesSlide56.xml" ContentType="application/vnd.openxmlformats-officedocument.presentationml.notesSlide+xml"/>
  <Override PartName="/ppt/charts/chart3.xml" ContentType="application/vnd.openxmlformats-officedocument.drawingml.chart+xml"/>
  <Override PartName="/ppt/notesSlides/notesSlide57.xml" ContentType="application/vnd.openxmlformats-officedocument.presentationml.notesSlide+xml"/>
  <Override PartName="/ppt/charts/chart4.xml" ContentType="application/vnd.openxmlformats-officedocument.drawingml.chart+xml"/>
  <Override PartName="/ppt/notesSlides/notesSlide58.xml" ContentType="application/vnd.openxmlformats-officedocument.presentationml.notesSlide+xml"/>
  <Override PartName="/ppt/charts/chart5.xml" ContentType="application/vnd.openxmlformats-officedocument.drawingml.chart+xml"/>
  <Override PartName="/ppt/notesSlides/notesSlide59.xml" ContentType="application/vnd.openxmlformats-officedocument.presentationml.notesSlide+xml"/>
  <Override PartName="/ppt/charts/chart6.xml" ContentType="application/vnd.openxmlformats-officedocument.drawingml.chart+xml"/>
  <Override PartName="/ppt/notesSlides/notesSlide60.xml" ContentType="application/vnd.openxmlformats-officedocument.presentationml.notesSlide+xml"/>
  <Override PartName="/ppt/charts/chart7.xml" ContentType="application/vnd.openxmlformats-officedocument.drawingml.chart+xml"/>
  <Override PartName="/ppt/notesSlides/notesSlide61.xml" ContentType="application/vnd.openxmlformats-officedocument.presentationml.notesSlide+xml"/>
  <Override PartName="/ppt/charts/chart8.xml" ContentType="application/vnd.openxmlformats-officedocument.drawingml.chart+xml"/>
  <Override PartName="/ppt/notesSlides/notesSlide62.xml" ContentType="application/vnd.openxmlformats-officedocument.presentationml.notesSlide+xml"/>
  <Override PartName="/ppt/charts/chart9.xml" ContentType="application/vnd.openxmlformats-officedocument.drawingml.chart+xml"/>
  <Override PartName="/ppt/notesSlides/notesSlide63.xml" ContentType="application/vnd.openxmlformats-officedocument.presentationml.notesSlide+xml"/>
  <Override PartName="/ppt/charts/chart10.xml" ContentType="application/vnd.openxmlformats-officedocument.drawingml.chart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11.xml" ContentType="application/vnd.openxmlformats-officedocument.drawingml.chart+xml"/>
  <Override PartName="/ppt/notesSlides/notesSlide67.xml" ContentType="application/vnd.openxmlformats-officedocument.presentationml.notesSlide+xml"/>
  <Override PartName="/ppt/charts/chart12.xml" ContentType="application/vnd.openxmlformats-officedocument.drawingml.chart+xml"/>
  <Override PartName="/ppt/notesSlides/notesSlide68.xml" ContentType="application/vnd.openxmlformats-officedocument.presentationml.notesSlide+xml"/>
  <Override PartName="/ppt/charts/chart13.xml" ContentType="application/vnd.openxmlformats-officedocument.drawingml.chart+xml"/>
  <Override PartName="/ppt/notesSlides/notesSlide69.xml" ContentType="application/vnd.openxmlformats-officedocument.presentationml.notesSlide+xml"/>
  <Override PartName="/ppt/charts/chart14.xml" ContentType="application/vnd.openxmlformats-officedocument.drawingml.chart+xml"/>
  <Override PartName="/ppt/notesSlides/notesSlide70.xml" ContentType="application/vnd.openxmlformats-officedocument.presentationml.notesSlide+xml"/>
  <Override PartName="/ppt/charts/chart15.xml" ContentType="application/vnd.openxmlformats-officedocument.drawingml.chart+xml"/>
  <Override PartName="/ppt/notesSlides/notesSlide71.xml" ContentType="application/vnd.openxmlformats-officedocument.presentationml.notesSlide+xml"/>
  <Override PartName="/ppt/charts/chart16.xml" ContentType="application/vnd.openxmlformats-officedocument.drawingml.chart+xml"/>
  <Override PartName="/ppt/notesSlides/notesSlide72.xml" ContentType="application/vnd.openxmlformats-officedocument.presentationml.notesSlide+xml"/>
  <Override PartName="/ppt/charts/chart17.xml" ContentType="application/vnd.openxmlformats-officedocument.drawingml.chart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18.xml" ContentType="application/vnd.openxmlformats-officedocument.drawingml.chart+xml"/>
  <Override PartName="/ppt/notesSlides/notesSlide75.xml" ContentType="application/vnd.openxmlformats-officedocument.presentationml.notesSlide+xml"/>
  <Override PartName="/ppt/charts/chart19.xml" ContentType="application/vnd.openxmlformats-officedocument.drawingml.chart+xml"/>
  <Override PartName="/ppt/notesSlides/notesSlide76.xml" ContentType="application/vnd.openxmlformats-officedocument.presentationml.notesSlide+xml"/>
  <Override PartName="/ppt/charts/chart20.xml" ContentType="application/vnd.openxmlformats-officedocument.drawingml.chart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455" r:id="rId3"/>
    <p:sldId id="523" r:id="rId4"/>
    <p:sldId id="525" r:id="rId5"/>
    <p:sldId id="471" r:id="rId6"/>
    <p:sldId id="526" r:id="rId7"/>
    <p:sldId id="499" r:id="rId8"/>
    <p:sldId id="595" r:id="rId9"/>
    <p:sldId id="398" r:id="rId10"/>
    <p:sldId id="596" r:id="rId11"/>
    <p:sldId id="597" r:id="rId12"/>
    <p:sldId id="484" r:id="rId13"/>
    <p:sldId id="400" r:id="rId14"/>
    <p:sldId id="498" r:id="rId15"/>
    <p:sldId id="434" r:id="rId16"/>
    <p:sldId id="486" r:id="rId17"/>
    <p:sldId id="487" r:id="rId18"/>
    <p:sldId id="524" r:id="rId19"/>
    <p:sldId id="488" r:id="rId20"/>
    <p:sldId id="490" r:id="rId21"/>
    <p:sldId id="534" r:id="rId22"/>
    <p:sldId id="492" r:id="rId23"/>
    <p:sldId id="260" r:id="rId24"/>
    <p:sldId id="527" r:id="rId25"/>
    <p:sldId id="648" r:id="rId26"/>
    <p:sldId id="261" r:id="rId27"/>
    <p:sldId id="405" r:id="rId28"/>
    <p:sldId id="500" r:id="rId29"/>
    <p:sldId id="537" r:id="rId30"/>
    <p:sldId id="416" r:id="rId31"/>
    <p:sldId id="675" r:id="rId32"/>
    <p:sldId id="715" r:id="rId33"/>
    <p:sldId id="438" r:id="rId34"/>
    <p:sldId id="439" r:id="rId35"/>
    <p:sldId id="406" r:id="rId36"/>
    <p:sldId id="701" r:id="rId37"/>
    <p:sldId id="713" r:id="rId38"/>
    <p:sldId id="417" r:id="rId39"/>
    <p:sldId id="418" r:id="rId40"/>
    <p:sldId id="603" r:id="rId41"/>
    <p:sldId id="604" r:id="rId42"/>
    <p:sldId id="600" r:id="rId43"/>
    <p:sldId id="601" r:id="rId44"/>
    <p:sldId id="602" r:id="rId45"/>
    <p:sldId id="680" r:id="rId46"/>
    <p:sldId id="681" r:id="rId47"/>
    <p:sldId id="605" r:id="rId48"/>
    <p:sldId id="650" r:id="rId49"/>
    <p:sldId id="501" r:id="rId50"/>
    <p:sldId id="705" r:id="rId51"/>
    <p:sldId id="706" r:id="rId52"/>
    <p:sldId id="641" r:id="rId53"/>
    <p:sldId id="710" r:id="rId54"/>
    <p:sldId id="679" r:id="rId55"/>
    <p:sldId id="653" r:id="rId56"/>
    <p:sldId id="658" r:id="rId57"/>
    <p:sldId id="657" r:id="rId58"/>
    <p:sldId id="656" r:id="rId59"/>
    <p:sldId id="655" r:id="rId60"/>
    <p:sldId id="659" r:id="rId61"/>
    <p:sldId id="660" r:id="rId62"/>
    <p:sldId id="661" r:id="rId63"/>
    <p:sldId id="662" r:id="rId64"/>
    <p:sldId id="460" r:id="rId65"/>
    <p:sldId id="627" r:id="rId66"/>
    <p:sldId id="663" r:id="rId67"/>
    <p:sldId id="697" r:id="rId68"/>
    <p:sldId id="695" r:id="rId69"/>
    <p:sldId id="696" r:id="rId70"/>
    <p:sldId id="694" r:id="rId71"/>
    <p:sldId id="693" r:id="rId72"/>
    <p:sldId id="692" r:id="rId73"/>
    <p:sldId id="470" r:id="rId74"/>
    <p:sldId id="689" r:id="rId75"/>
    <p:sldId id="690" r:id="rId76"/>
    <p:sldId id="691" r:id="rId77"/>
    <p:sldId id="424" r:id="rId78"/>
    <p:sldId id="531" r:id="rId79"/>
    <p:sldId id="532" r:id="rId80"/>
    <p:sldId id="579" r:id="rId81"/>
    <p:sldId id="558" r:id="rId82"/>
    <p:sldId id="559" r:id="rId83"/>
    <p:sldId id="563" r:id="rId84"/>
    <p:sldId id="562" r:id="rId85"/>
    <p:sldId id="564" r:id="rId86"/>
    <p:sldId id="580" r:id="rId87"/>
    <p:sldId id="553" r:id="rId88"/>
    <p:sldId id="555" r:id="rId89"/>
    <p:sldId id="556" r:id="rId90"/>
    <p:sldId id="557" r:id="rId91"/>
    <p:sldId id="574" r:id="rId92"/>
    <p:sldId id="625" r:id="rId93"/>
    <p:sldId id="512" r:id="rId94"/>
    <p:sldId id="518" r:id="rId95"/>
    <p:sldId id="425" r:id="rId96"/>
    <p:sldId id="529" r:id="rId97"/>
    <p:sldId id="702" r:id="rId98"/>
    <p:sldId id="712" r:id="rId99"/>
    <p:sldId id="714" r:id="rId100"/>
    <p:sldId id="703" r:id="rId101"/>
    <p:sldId id="698" r:id="rId102"/>
    <p:sldId id="507" r:id="rId103"/>
    <p:sldId id="427" r:id="rId104"/>
    <p:sldId id="626" r:id="rId105"/>
    <p:sldId id="480" r:id="rId106"/>
    <p:sldId id="565" r:id="rId107"/>
    <p:sldId id="341" r:id="rId108"/>
  </p:sldIdLst>
  <p:sldSz cx="9144000" cy="5143500" type="screen16x9"/>
  <p:notesSz cx="6802438" cy="993457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DFCDD91-4610-495A-A1EE-890A0EE1B8C1}">
          <p14:sldIdLst>
            <p14:sldId id="256"/>
            <p14:sldId id="455"/>
            <p14:sldId id="523"/>
            <p14:sldId id="525"/>
            <p14:sldId id="471"/>
            <p14:sldId id="526"/>
            <p14:sldId id="499"/>
            <p14:sldId id="595"/>
            <p14:sldId id="398"/>
            <p14:sldId id="596"/>
            <p14:sldId id="597"/>
            <p14:sldId id="484"/>
            <p14:sldId id="400"/>
            <p14:sldId id="498"/>
            <p14:sldId id="434"/>
            <p14:sldId id="486"/>
            <p14:sldId id="487"/>
            <p14:sldId id="524"/>
            <p14:sldId id="488"/>
            <p14:sldId id="490"/>
            <p14:sldId id="534"/>
            <p14:sldId id="492"/>
            <p14:sldId id="260"/>
            <p14:sldId id="527"/>
            <p14:sldId id="648"/>
            <p14:sldId id="261"/>
            <p14:sldId id="405"/>
            <p14:sldId id="500"/>
            <p14:sldId id="537"/>
            <p14:sldId id="416"/>
            <p14:sldId id="675"/>
            <p14:sldId id="715"/>
            <p14:sldId id="438"/>
            <p14:sldId id="439"/>
            <p14:sldId id="406"/>
            <p14:sldId id="701"/>
            <p14:sldId id="713"/>
            <p14:sldId id="417"/>
            <p14:sldId id="418"/>
            <p14:sldId id="603"/>
            <p14:sldId id="604"/>
            <p14:sldId id="600"/>
            <p14:sldId id="601"/>
            <p14:sldId id="602"/>
            <p14:sldId id="680"/>
            <p14:sldId id="681"/>
            <p14:sldId id="605"/>
            <p14:sldId id="650"/>
            <p14:sldId id="501"/>
            <p14:sldId id="705"/>
            <p14:sldId id="706"/>
            <p14:sldId id="641"/>
            <p14:sldId id="710"/>
            <p14:sldId id="679"/>
            <p14:sldId id="653"/>
            <p14:sldId id="658"/>
            <p14:sldId id="657"/>
            <p14:sldId id="656"/>
            <p14:sldId id="655"/>
            <p14:sldId id="659"/>
            <p14:sldId id="660"/>
            <p14:sldId id="661"/>
            <p14:sldId id="662"/>
            <p14:sldId id="460"/>
            <p14:sldId id="627"/>
            <p14:sldId id="663"/>
            <p14:sldId id="697"/>
            <p14:sldId id="695"/>
            <p14:sldId id="696"/>
            <p14:sldId id="694"/>
            <p14:sldId id="693"/>
            <p14:sldId id="692"/>
            <p14:sldId id="470"/>
            <p14:sldId id="689"/>
            <p14:sldId id="690"/>
            <p14:sldId id="691"/>
            <p14:sldId id="424"/>
            <p14:sldId id="531"/>
            <p14:sldId id="532"/>
            <p14:sldId id="579"/>
            <p14:sldId id="558"/>
            <p14:sldId id="559"/>
            <p14:sldId id="563"/>
            <p14:sldId id="562"/>
            <p14:sldId id="564"/>
            <p14:sldId id="580"/>
            <p14:sldId id="553"/>
            <p14:sldId id="555"/>
            <p14:sldId id="556"/>
            <p14:sldId id="557"/>
            <p14:sldId id="574"/>
            <p14:sldId id="625"/>
            <p14:sldId id="512"/>
            <p14:sldId id="518"/>
            <p14:sldId id="425"/>
            <p14:sldId id="529"/>
            <p14:sldId id="702"/>
            <p14:sldId id="712"/>
            <p14:sldId id="714"/>
            <p14:sldId id="703"/>
            <p14:sldId id="698"/>
            <p14:sldId id="507"/>
            <p14:sldId id="427"/>
            <p14:sldId id="626"/>
            <p14:sldId id="480"/>
            <p14:sldId id="565"/>
            <p14:sldId id="34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豊 佐野" initials="豊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767"/>
    <a:srgbClr val="3399FF"/>
    <a:srgbClr val="00B0F0"/>
    <a:srgbClr val="61B6FF"/>
    <a:srgbClr val="00192F"/>
    <a:srgbClr val="767B74"/>
    <a:srgbClr val="003300"/>
    <a:srgbClr val="006600"/>
    <a:srgbClr val="008000"/>
    <a:srgbClr val="00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1" autoAdjust="0"/>
    <p:restoredTop sz="56588" autoAdjust="0"/>
  </p:normalViewPr>
  <p:slideViewPr>
    <p:cSldViewPr>
      <p:cViewPr varScale="1">
        <p:scale>
          <a:sx n="125" d="100"/>
          <a:sy n="125" d="100"/>
        </p:scale>
        <p:origin x="-3396" y="-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86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6"/>
    </p:cViewPr>
  </p:sorterViewPr>
  <p:notesViewPr>
    <p:cSldViewPr>
      <p:cViewPr varScale="1">
        <p:scale>
          <a:sx n="116" d="100"/>
          <a:sy n="116" d="100"/>
        </p:scale>
        <p:origin x="-5144" y="-84"/>
      </p:cViewPr>
      <p:guideLst>
        <p:guide orient="horz" pos="3129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OS8.0以上の割合</c:v>
                </c:pt>
              </c:strCache>
            </c:strRef>
          </c:tx>
          <c:spPr>
            <a:solidFill>
              <a:schemeClr val="accent3"/>
            </a:solidFill>
          </c:spPr>
          <c:dPt>
            <c:idx val="6"/>
            <c:bubble3D val="0"/>
            <c:spPr>
              <a:solidFill>
                <a:srgbClr val="7FD13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3B-4807-AEC0-DFEEC1601AB2}"/>
              </c:ext>
            </c:extLst>
          </c:dPt>
          <c:dPt>
            <c:idx val="7"/>
            <c:bubble3D val="0"/>
            <c:spPr>
              <a:solidFill>
                <a:srgbClr val="7FD13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32-408F-A9B3-38B28385ACF6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32-408F-A9B3-38B28385ACF6}"/>
              </c:ext>
            </c:extLst>
          </c:dPt>
          <c:dLbls>
            <c:dLbl>
              <c:idx val="0"/>
              <c:layout>
                <c:manualLayout>
                  <c:x val="-2.9621935620377585E-3"/>
                  <c:y val="-7.426504267557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32-408F-A9B3-38B28385ACF6}"/>
                </c:ext>
              </c:extLst>
            </c:dLbl>
            <c:dLbl>
              <c:idx val="1"/>
              <c:layout>
                <c:manualLayout>
                  <c:x val="2.1545615407471404E-2"/>
                  <c:y val="2.87005350026610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32-408F-A9B3-38B28385ACF6}"/>
                </c:ext>
              </c:extLst>
            </c:dLbl>
            <c:dLbl>
              <c:idx val="2"/>
              <c:layout>
                <c:manualLayout>
                  <c:x val="1.1129782349080517E-3"/>
                  <c:y val="0.140907930307938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32-408F-A9B3-38B28385ACF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Gingerbread</c:v>
                </c:pt>
                <c:pt idx="1">
                  <c:v>Ice Cream Sandwich</c:v>
                </c:pt>
                <c:pt idx="2">
                  <c:v>Jelly Bean</c:v>
                </c:pt>
                <c:pt idx="3">
                  <c:v>KitKat</c:v>
                </c:pt>
                <c:pt idx="4">
                  <c:v>Lollipop</c:v>
                </c:pt>
                <c:pt idx="5">
                  <c:v>Marshmallow</c:v>
                </c:pt>
                <c:pt idx="6">
                  <c:v>Nougat</c:v>
                </c:pt>
                <c:pt idx="7">
                  <c:v>Oreo</c:v>
                </c:pt>
                <c:pt idx="8">
                  <c:v>Pie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</c:v>
                </c:pt>
                <c:pt idx="1">
                  <c:v>0.3</c:v>
                </c:pt>
                <c:pt idx="2">
                  <c:v>3.2</c:v>
                </c:pt>
                <c:pt idx="3">
                  <c:v>6.9</c:v>
                </c:pt>
                <c:pt idx="4">
                  <c:v>14.5</c:v>
                </c:pt>
                <c:pt idx="5">
                  <c:v>16.899999999999999</c:v>
                </c:pt>
                <c:pt idx="6">
                  <c:v>19.2</c:v>
                </c:pt>
                <c:pt idx="7">
                  <c:v>28.3</c:v>
                </c:pt>
                <c:pt idx="8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B32-408F-A9B3-38B28385AC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(PowerVR Series6</a:t>
            </a:r>
            <a:r>
              <a:rPr lang="ja-JP"/>
              <a:t>以降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ser>
          <c:idx val="1"/>
          <c:order val="1"/>
          <c:tx>
            <c:strRef>
              <c:f>Sheet1!$V$1</c:f>
              <c:strCache>
                <c:ptCount val="1"/>
                <c:pt idx="0">
                  <c:v>PowerVR Series6以降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Sheet1!$W$2:$W$31</c:f>
              <c:numCache>
                <c:formatCode>General</c:formatCode>
                <c:ptCount val="30"/>
                <c:pt idx="0">
                  <c:v>2014.25</c:v>
                </c:pt>
                <c:pt idx="1">
                  <c:v>2015.25</c:v>
                </c:pt>
                <c:pt idx="2">
                  <c:v>2014.25</c:v>
                </c:pt>
                <c:pt idx="3">
                  <c:v>2015.5</c:v>
                </c:pt>
                <c:pt idx="4">
                  <c:v>2014</c:v>
                </c:pt>
                <c:pt idx="5">
                  <c:v>2017</c:v>
                </c:pt>
                <c:pt idx="6">
                  <c:v>2014</c:v>
                </c:pt>
                <c:pt idx="7">
                  <c:v>2017.75</c:v>
                </c:pt>
                <c:pt idx="8">
                  <c:v>2017.75</c:v>
                </c:pt>
                <c:pt idx="9">
                  <c:v>2017.75</c:v>
                </c:pt>
                <c:pt idx="10">
                  <c:v>2017.75</c:v>
                </c:pt>
                <c:pt idx="11">
                  <c:v>2017.75</c:v>
                </c:pt>
                <c:pt idx="12">
                  <c:v>2018.25</c:v>
                </c:pt>
                <c:pt idx="13">
                  <c:v>2018.25</c:v>
                </c:pt>
                <c:pt idx="14">
                  <c:v>2018.25</c:v>
                </c:pt>
                <c:pt idx="15">
                  <c:v>2019</c:v>
                </c:pt>
                <c:pt idx="16">
                  <c:v>2019</c:v>
                </c:pt>
                <c:pt idx="17">
                  <c:v>2014.75</c:v>
                </c:pt>
                <c:pt idx="18">
                  <c:v>2017.25</c:v>
                </c:pt>
                <c:pt idx="19">
                  <c:v>2017</c:v>
                </c:pt>
                <c:pt idx="20">
                  <c:v>2017</c:v>
                </c:pt>
                <c:pt idx="21">
                  <c:v>2017</c:v>
                </c:pt>
                <c:pt idx="22">
                  <c:v>2015</c:v>
                </c:pt>
                <c:pt idx="23">
                  <c:v>2015</c:v>
                </c:pt>
                <c:pt idx="24">
                  <c:v>2014</c:v>
                </c:pt>
                <c:pt idx="25">
                  <c:v>2018</c:v>
                </c:pt>
                <c:pt idx="26">
                  <c:v>2018</c:v>
                </c:pt>
                <c:pt idx="27">
                  <c:v>2015</c:v>
                </c:pt>
                <c:pt idx="28">
                  <c:v>2015</c:v>
                </c:pt>
                <c:pt idx="29">
                  <c:v>2018.75</c:v>
                </c:pt>
              </c:numCache>
            </c:numRef>
          </c:xVal>
          <c:yVal>
            <c:numRef>
              <c:f>Sheet1!$X$2:$X$31</c:f>
              <c:numCache>
                <c:formatCode>General</c:formatCode>
                <c:ptCount val="30"/>
                <c:pt idx="0">
                  <c:v>116.992</c:v>
                </c:pt>
                <c:pt idx="1">
                  <c:v>136.44800000000001</c:v>
                </c:pt>
                <c:pt idx="2">
                  <c:v>136.44800000000001</c:v>
                </c:pt>
                <c:pt idx="3">
                  <c:v>163.84</c:v>
                </c:pt>
                <c:pt idx="4">
                  <c:v>112.64</c:v>
                </c:pt>
                <c:pt idx="5">
                  <c:v>41.6</c:v>
                </c:pt>
                <c:pt idx="6">
                  <c:v>76.8</c:v>
                </c:pt>
                <c:pt idx="7">
                  <c:v>10.4</c:v>
                </c:pt>
                <c:pt idx="8">
                  <c:v>10.4</c:v>
                </c:pt>
                <c:pt idx="9">
                  <c:v>10.4</c:v>
                </c:pt>
                <c:pt idx="10">
                  <c:v>10.4</c:v>
                </c:pt>
                <c:pt idx="11">
                  <c:v>10.4</c:v>
                </c:pt>
                <c:pt idx="12">
                  <c:v>41.6</c:v>
                </c:pt>
                <c:pt idx="13">
                  <c:v>41.6</c:v>
                </c:pt>
                <c:pt idx="14">
                  <c:v>41.6</c:v>
                </c:pt>
                <c:pt idx="15">
                  <c:v>43.52</c:v>
                </c:pt>
                <c:pt idx="16">
                  <c:v>496.64</c:v>
                </c:pt>
                <c:pt idx="17">
                  <c:v>89.6</c:v>
                </c:pt>
                <c:pt idx="18">
                  <c:v>204.8</c:v>
                </c:pt>
                <c:pt idx="19">
                  <c:v>41.6</c:v>
                </c:pt>
                <c:pt idx="20">
                  <c:v>41.6</c:v>
                </c:pt>
                <c:pt idx="21">
                  <c:v>41.6</c:v>
                </c:pt>
                <c:pt idx="22">
                  <c:v>89.6</c:v>
                </c:pt>
                <c:pt idx="23">
                  <c:v>76.8</c:v>
                </c:pt>
                <c:pt idx="24">
                  <c:v>83.2</c:v>
                </c:pt>
                <c:pt idx="25">
                  <c:v>10.4</c:v>
                </c:pt>
                <c:pt idx="26">
                  <c:v>10.4</c:v>
                </c:pt>
                <c:pt idx="27">
                  <c:v>38.4</c:v>
                </c:pt>
                <c:pt idx="28">
                  <c:v>38.4</c:v>
                </c:pt>
                <c:pt idx="29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00-4E5F-B23B-13A8467A2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259200"/>
        <c:axId val="362261120"/>
      </c:scatterChart>
      <c:valAx>
        <c:axId val="362259200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261120"/>
        <c:crosses val="autoZero"/>
        <c:crossBetween val="midCat"/>
      </c:valAx>
      <c:valAx>
        <c:axId val="362261120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259200"/>
        <c:crosses val="autoZero"/>
        <c:crossBetween val="midCat"/>
        <c:majorUnit val="1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</a:t>
            </a:r>
            <a:r>
              <a:rPr lang="ja-JP"/>
              <a:t>全体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552320"/>
        <c:axId val="362566784"/>
      </c:scatterChart>
      <c:valAx>
        <c:axId val="362552320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566784"/>
        <c:crosses val="autoZero"/>
        <c:crossBetween val="midCat"/>
      </c:valAx>
      <c:valAx>
        <c:axId val="36256678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552320"/>
        <c:crosses val="autoZero"/>
        <c:crossBetween val="midCat"/>
        <c:majorUnit val="1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</a:t>
            </a:r>
            <a:r>
              <a:rPr lang="ja-JP"/>
              <a:t>全体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Sheet1!$Z$1</c:f>
              <c:strCache>
                <c:ptCount val="1"/>
                <c:pt idx="0">
                  <c:v>Low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Sheet1!$Z$2:$Z$8</c:f>
              <c:numCache>
                <c:formatCode>General</c:formatCode>
                <c:ptCount val="7"/>
                <c:pt idx="0">
                  <c:v>164</c:v>
                </c:pt>
                <c:pt idx="1">
                  <c:v>164</c:v>
                </c:pt>
                <c:pt idx="2">
                  <c:v>164</c:v>
                </c:pt>
                <c:pt idx="3">
                  <c:v>164</c:v>
                </c:pt>
                <c:pt idx="4">
                  <c:v>164</c:v>
                </c:pt>
                <c:pt idx="5">
                  <c:v>164</c:v>
                </c:pt>
                <c:pt idx="6">
                  <c:v>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D-4C63-B95E-AE1428E3F764}"/>
            </c:ext>
          </c:extLst>
        </c:ser>
        <c:ser>
          <c:idx val="5"/>
          <c:order val="2"/>
          <c:tx>
            <c:strRef>
              <c:f>Sheet1!$AA$1</c:f>
              <c:strCache>
                <c:ptCount val="1"/>
                <c:pt idx="0">
                  <c:v>LowBorder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Sheet1!$AA$2:$AA$8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CD-4C63-B95E-AE1428E3F764}"/>
            </c:ext>
          </c:extLst>
        </c:ser>
        <c:ser>
          <c:idx val="2"/>
          <c:order val="3"/>
          <c:tx>
            <c:strRef>
              <c:f>Sheet1!$AB$1</c:f>
              <c:strCache>
                <c:ptCount val="1"/>
                <c:pt idx="0">
                  <c:v>Middle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Sheet1!$AB$2:$AB$8</c:f>
              <c:numCache>
                <c:formatCode>General</c:formatCode>
                <c:ptCount val="7"/>
                <c:pt idx="0">
                  <c:v>218</c:v>
                </c:pt>
                <c:pt idx="1">
                  <c:v>218</c:v>
                </c:pt>
                <c:pt idx="2">
                  <c:v>218</c:v>
                </c:pt>
                <c:pt idx="3">
                  <c:v>218</c:v>
                </c:pt>
                <c:pt idx="4">
                  <c:v>218</c:v>
                </c:pt>
                <c:pt idx="5">
                  <c:v>218</c:v>
                </c:pt>
                <c:pt idx="6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CD-4C63-B95E-AE1428E3F764}"/>
            </c:ext>
          </c:extLst>
        </c:ser>
        <c:ser>
          <c:idx val="4"/>
          <c:order val="4"/>
          <c:tx>
            <c:strRef>
              <c:f>Sheet1!$AC$1</c:f>
              <c:strCache>
                <c:ptCount val="1"/>
                <c:pt idx="0">
                  <c:v>Border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Sheet1!$AC$2:$AC$8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CD-4C63-B95E-AE1428E3F764}"/>
            </c:ext>
          </c:extLst>
        </c:ser>
        <c:ser>
          <c:idx val="3"/>
          <c:order val="5"/>
          <c:tx>
            <c:strRef>
              <c:f>Sheet1!$AD$1</c:f>
              <c:strCache>
                <c:ptCount val="1"/>
                <c:pt idx="0">
                  <c:v>High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Sheet1!$AD$2:$AD$8</c:f>
              <c:numCache>
                <c:formatCode>General</c:formatCode>
                <c:ptCount val="7"/>
                <c:pt idx="0">
                  <c:v>594</c:v>
                </c:pt>
                <c:pt idx="1">
                  <c:v>594</c:v>
                </c:pt>
                <c:pt idx="2">
                  <c:v>594</c:v>
                </c:pt>
                <c:pt idx="3">
                  <c:v>594</c:v>
                </c:pt>
                <c:pt idx="4">
                  <c:v>594</c:v>
                </c:pt>
                <c:pt idx="5">
                  <c:v>594</c:v>
                </c:pt>
                <c:pt idx="6">
                  <c:v>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CCD-4C63-B95E-AE1428E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2514688"/>
        <c:axId val="362513152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488576"/>
        <c:axId val="362490496"/>
      </c:scatterChart>
      <c:valAx>
        <c:axId val="362488576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490496"/>
        <c:crosses val="autoZero"/>
        <c:crossBetween val="midCat"/>
      </c:valAx>
      <c:valAx>
        <c:axId val="362490496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488576"/>
        <c:crosses val="autoZero"/>
        <c:crossBetween val="midCat"/>
        <c:majorUnit val="100"/>
        <c:minorUnit val="40"/>
      </c:valAx>
      <c:valAx>
        <c:axId val="36251315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514688"/>
        <c:crosses val="max"/>
        <c:crossBetween val="between"/>
      </c:valAx>
      <c:catAx>
        <c:axId val="362514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2513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</a:t>
            </a:r>
            <a:r>
              <a:rPr lang="ja-JP"/>
              <a:t>全体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Sheet1!$Z$1</c:f>
              <c:strCache>
                <c:ptCount val="1"/>
                <c:pt idx="0">
                  <c:v>Low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Sheet1!$Z$2:$Z$8</c:f>
              <c:numCache>
                <c:formatCode>General</c:formatCode>
                <c:ptCount val="7"/>
                <c:pt idx="0">
                  <c:v>164</c:v>
                </c:pt>
                <c:pt idx="1">
                  <c:v>164</c:v>
                </c:pt>
                <c:pt idx="2">
                  <c:v>164</c:v>
                </c:pt>
                <c:pt idx="3">
                  <c:v>164</c:v>
                </c:pt>
                <c:pt idx="4">
                  <c:v>164</c:v>
                </c:pt>
                <c:pt idx="5">
                  <c:v>164</c:v>
                </c:pt>
                <c:pt idx="6">
                  <c:v>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D-4C63-B95E-AE1428E3F764}"/>
            </c:ext>
          </c:extLst>
        </c:ser>
        <c:ser>
          <c:idx val="5"/>
          <c:order val="2"/>
          <c:tx>
            <c:strRef>
              <c:f>Sheet1!$AA$1</c:f>
              <c:strCache>
                <c:ptCount val="1"/>
                <c:pt idx="0">
                  <c:v>LowBorder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Sheet1!$AA$2:$AA$8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CD-4C63-B95E-AE1428E3F764}"/>
            </c:ext>
          </c:extLst>
        </c:ser>
        <c:ser>
          <c:idx val="2"/>
          <c:order val="3"/>
          <c:tx>
            <c:strRef>
              <c:f>Sheet1!$AB$1</c:f>
              <c:strCache>
                <c:ptCount val="1"/>
                <c:pt idx="0">
                  <c:v>Middle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Sheet1!$AB$2:$AB$8</c:f>
              <c:numCache>
                <c:formatCode>General</c:formatCode>
                <c:ptCount val="7"/>
                <c:pt idx="0">
                  <c:v>218</c:v>
                </c:pt>
                <c:pt idx="1">
                  <c:v>218</c:v>
                </c:pt>
                <c:pt idx="2">
                  <c:v>218</c:v>
                </c:pt>
                <c:pt idx="3">
                  <c:v>218</c:v>
                </c:pt>
                <c:pt idx="4">
                  <c:v>218</c:v>
                </c:pt>
                <c:pt idx="5">
                  <c:v>218</c:v>
                </c:pt>
                <c:pt idx="6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CD-4C63-B95E-AE1428E3F764}"/>
            </c:ext>
          </c:extLst>
        </c:ser>
        <c:ser>
          <c:idx val="4"/>
          <c:order val="4"/>
          <c:tx>
            <c:strRef>
              <c:f>Sheet1!$AC$1</c:f>
              <c:strCache>
                <c:ptCount val="1"/>
                <c:pt idx="0">
                  <c:v>Border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Sheet1!$AC$2:$AC$8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CD-4C63-B95E-AE1428E3F764}"/>
            </c:ext>
          </c:extLst>
        </c:ser>
        <c:ser>
          <c:idx val="3"/>
          <c:order val="5"/>
          <c:tx>
            <c:strRef>
              <c:f>Sheet1!$AD$1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7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Sheet1!$AD$2:$AD$8</c:f>
              <c:numCache>
                <c:formatCode>General</c:formatCode>
                <c:ptCount val="7"/>
                <c:pt idx="0">
                  <c:v>594</c:v>
                </c:pt>
                <c:pt idx="1">
                  <c:v>594</c:v>
                </c:pt>
                <c:pt idx="2">
                  <c:v>594</c:v>
                </c:pt>
                <c:pt idx="3">
                  <c:v>594</c:v>
                </c:pt>
                <c:pt idx="4">
                  <c:v>594</c:v>
                </c:pt>
                <c:pt idx="5">
                  <c:v>594</c:v>
                </c:pt>
                <c:pt idx="6">
                  <c:v>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CCD-4C63-B95E-AE1428E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2831232"/>
        <c:axId val="362829696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932864"/>
        <c:axId val="362828160"/>
      </c:scatterChart>
      <c:valAx>
        <c:axId val="362932864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828160"/>
        <c:crosses val="autoZero"/>
        <c:crossBetween val="midCat"/>
      </c:valAx>
      <c:valAx>
        <c:axId val="362828160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932864"/>
        <c:crosses val="autoZero"/>
        <c:crossBetween val="midCat"/>
        <c:majorUnit val="100"/>
        <c:minorUnit val="40"/>
      </c:valAx>
      <c:valAx>
        <c:axId val="36282969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831232"/>
        <c:crosses val="max"/>
        <c:crossBetween val="between"/>
      </c:valAx>
      <c:catAx>
        <c:axId val="36283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2829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</a:t>
            </a:r>
            <a:r>
              <a:rPr lang="ja-JP"/>
              <a:t>全体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Sheet1!$Z$1</c:f>
              <c:strCache>
                <c:ptCount val="1"/>
                <c:pt idx="0">
                  <c:v>Low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Sheet1!$Z$2:$Z$8</c:f>
              <c:numCache>
                <c:formatCode>General</c:formatCode>
                <c:ptCount val="7"/>
                <c:pt idx="0">
                  <c:v>164</c:v>
                </c:pt>
                <c:pt idx="1">
                  <c:v>164</c:v>
                </c:pt>
                <c:pt idx="2">
                  <c:v>164</c:v>
                </c:pt>
                <c:pt idx="3">
                  <c:v>164</c:v>
                </c:pt>
                <c:pt idx="4">
                  <c:v>164</c:v>
                </c:pt>
                <c:pt idx="5">
                  <c:v>164</c:v>
                </c:pt>
                <c:pt idx="6">
                  <c:v>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D-4C63-B95E-AE1428E3F764}"/>
            </c:ext>
          </c:extLst>
        </c:ser>
        <c:ser>
          <c:idx val="5"/>
          <c:order val="2"/>
          <c:tx>
            <c:strRef>
              <c:f>Sheet1!$AA$1</c:f>
              <c:strCache>
                <c:ptCount val="1"/>
                <c:pt idx="0">
                  <c:v>LowBorder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Sheet1!$AA$2:$AA$8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CD-4C63-B95E-AE1428E3F764}"/>
            </c:ext>
          </c:extLst>
        </c:ser>
        <c:ser>
          <c:idx val="2"/>
          <c:order val="3"/>
          <c:tx>
            <c:strRef>
              <c:f>Sheet1!$AB$1</c:f>
              <c:strCache>
                <c:ptCount val="1"/>
                <c:pt idx="0">
                  <c:v>Middle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Sheet1!$AB$2:$AB$8</c:f>
              <c:numCache>
                <c:formatCode>General</c:formatCode>
                <c:ptCount val="7"/>
                <c:pt idx="0">
                  <c:v>218</c:v>
                </c:pt>
                <c:pt idx="1">
                  <c:v>218</c:v>
                </c:pt>
                <c:pt idx="2">
                  <c:v>218</c:v>
                </c:pt>
                <c:pt idx="3">
                  <c:v>218</c:v>
                </c:pt>
                <c:pt idx="4">
                  <c:v>218</c:v>
                </c:pt>
                <c:pt idx="5">
                  <c:v>218</c:v>
                </c:pt>
                <c:pt idx="6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CD-4C63-B95E-AE1428E3F764}"/>
            </c:ext>
          </c:extLst>
        </c:ser>
        <c:ser>
          <c:idx val="4"/>
          <c:order val="4"/>
          <c:tx>
            <c:strRef>
              <c:f>Sheet1!$AC$1</c:f>
              <c:strCache>
                <c:ptCount val="1"/>
                <c:pt idx="0">
                  <c:v>Border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Sheet1!$AC$2:$AC$8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CD-4C63-B95E-AE1428E3F764}"/>
            </c:ext>
          </c:extLst>
        </c:ser>
        <c:ser>
          <c:idx val="3"/>
          <c:order val="5"/>
          <c:tx>
            <c:strRef>
              <c:f>Sheet1!$AD$1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7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CD-4C63-B95E-AE1428E3F7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Sheet1!$AD$2:$AD$8</c:f>
              <c:numCache>
                <c:formatCode>General</c:formatCode>
                <c:ptCount val="7"/>
                <c:pt idx="0">
                  <c:v>594</c:v>
                </c:pt>
                <c:pt idx="1">
                  <c:v>594</c:v>
                </c:pt>
                <c:pt idx="2">
                  <c:v>594</c:v>
                </c:pt>
                <c:pt idx="3">
                  <c:v>594</c:v>
                </c:pt>
                <c:pt idx="4">
                  <c:v>594</c:v>
                </c:pt>
                <c:pt idx="5">
                  <c:v>594</c:v>
                </c:pt>
                <c:pt idx="6">
                  <c:v>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CCD-4C63-B95E-AE1428E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3038592"/>
        <c:axId val="363037056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028864"/>
        <c:axId val="363030784"/>
      </c:scatterChart>
      <c:valAx>
        <c:axId val="363028864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030784"/>
        <c:crosses val="autoZero"/>
        <c:crossBetween val="midCat"/>
      </c:valAx>
      <c:valAx>
        <c:axId val="36303078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028864"/>
        <c:crosses val="autoZero"/>
        <c:crossBetween val="midCat"/>
        <c:majorUnit val="100"/>
        <c:minorUnit val="40"/>
      </c:valAx>
      <c:valAx>
        <c:axId val="36303705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038592"/>
        <c:crosses val="max"/>
        <c:crossBetween val="between"/>
      </c:valAx>
      <c:catAx>
        <c:axId val="36303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037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</a:t>
            </a:r>
            <a:r>
              <a:rPr lang="ja-JP"/>
              <a:t>全体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Sheet1!$Z$1</c:f>
              <c:strCache>
                <c:ptCount val="1"/>
                <c:pt idx="0">
                  <c:v>Low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Sheet1!$Z$2:$Z$8</c:f>
              <c:numCache>
                <c:formatCode>General</c:formatCode>
                <c:ptCount val="7"/>
                <c:pt idx="0">
                  <c:v>164</c:v>
                </c:pt>
                <c:pt idx="1">
                  <c:v>164</c:v>
                </c:pt>
                <c:pt idx="2">
                  <c:v>164</c:v>
                </c:pt>
                <c:pt idx="3">
                  <c:v>164</c:v>
                </c:pt>
                <c:pt idx="4">
                  <c:v>164</c:v>
                </c:pt>
                <c:pt idx="5">
                  <c:v>164</c:v>
                </c:pt>
                <c:pt idx="6">
                  <c:v>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D-4C63-B95E-AE1428E3F764}"/>
            </c:ext>
          </c:extLst>
        </c:ser>
        <c:ser>
          <c:idx val="5"/>
          <c:order val="2"/>
          <c:tx>
            <c:strRef>
              <c:f>Sheet1!$AA$1</c:f>
              <c:strCache>
                <c:ptCount val="1"/>
                <c:pt idx="0">
                  <c:v>LowBorder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Sheet1!$AA$2:$AA$8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CD-4C63-B95E-AE1428E3F764}"/>
            </c:ext>
          </c:extLst>
        </c:ser>
        <c:ser>
          <c:idx val="2"/>
          <c:order val="3"/>
          <c:tx>
            <c:strRef>
              <c:f>Sheet1!$AB$1</c:f>
              <c:strCache>
                <c:ptCount val="1"/>
                <c:pt idx="0">
                  <c:v>Middle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Sheet1!$AB$2:$AB$8</c:f>
              <c:numCache>
                <c:formatCode>General</c:formatCode>
                <c:ptCount val="7"/>
                <c:pt idx="0">
                  <c:v>218</c:v>
                </c:pt>
                <c:pt idx="1">
                  <c:v>218</c:v>
                </c:pt>
                <c:pt idx="2">
                  <c:v>218</c:v>
                </c:pt>
                <c:pt idx="3">
                  <c:v>218</c:v>
                </c:pt>
                <c:pt idx="4">
                  <c:v>218</c:v>
                </c:pt>
                <c:pt idx="5">
                  <c:v>218</c:v>
                </c:pt>
                <c:pt idx="6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CD-4C63-B95E-AE1428E3F764}"/>
            </c:ext>
          </c:extLst>
        </c:ser>
        <c:ser>
          <c:idx val="4"/>
          <c:order val="4"/>
          <c:tx>
            <c:strRef>
              <c:f>Sheet1!$AC$1</c:f>
              <c:strCache>
                <c:ptCount val="1"/>
                <c:pt idx="0">
                  <c:v>Border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Sheet1!$AC$2:$AC$8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CD-4C63-B95E-AE1428E3F764}"/>
            </c:ext>
          </c:extLst>
        </c:ser>
        <c:ser>
          <c:idx val="3"/>
          <c:order val="5"/>
          <c:tx>
            <c:strRef>
              <c:f>Sheet1!$AD$1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7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CD-4C63-B95E-AE1428E3F764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Sheet1!$AD$2:$AD$8</c:f>
              <c:numCache>
                <c:formatCode>General</c:formatCode>
                <c:ptCount val="7"/>
                <c:pt idx="0">
                  <c:v>594</c:v>
                </c:pt>
                <c:pt idx="1">
                  <c:v>594</c:v>
                </c:pt>
                <c:pt idx="2">
                  <c:v>594</c:v>
                </c:pt>
                <c:pt idx="3">
                  <c:v>594</c:v>
                </c:pt>
                <c:pt idx="4">
                  <c:v>594</c:v>
                </c:pt>
                <c:pt idx="5">
                  <c:v>594</c:v>
                </c:pt>
                <c:pt idx="6">
                  <c:v>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CCD-4C63-B95E-AE1428E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3089920"/>
        <c:axId val="363084032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071744"/>
        <c:axId val="363082112"/>
      </c:scatterChart>
      <c:valAx>
        <c:axId val="363071744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082112"/>
        <c:crosses val="autoZero"/>
        <c:crossBetween val="midCat"/>
      </c:valAx>
      <c:valAx>
        <c:axId val="363082112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071744"/>
        <c:crosses val="autoZero"/>
        <c:crossBetween val="midCat"/>
        <c:majorUnit val="100"/>
        <c:minorUnit val="40"/>
      </c:valAx>
      <c:valAx>
        <c:axId val="36308403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089920"/>
        <c:crosses val="max"/>
        <c:crossBetween val="between"/>
      </c:valAx>
      <c:catAx>
        <c:axId val="363089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08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</a:t>
            </a:r>
            <a:r>
              <a:rPr lang="ja-JP"/>
              <a:t>全体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Sheet1!$Z$1</c:f>
              <c:strCache>
                <c:ptCount val="1"/>
                <c:pt idx="0">
                  <c:v>Low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Sheet1!$Z$2:$Z$8</c:f>
              <c:numCache>
                <c:formatCode>General</c:formatCode>
                <c:ptCount val="7"/>
                <c:pt idx="0">
                  <c:v>124</c:v>
                </c:pt>
                <c:pt idx="1">
                  <c:v>124</c:v>
                </c:pt>
                <c:pt idx="2">
                  <c:v>124</c:v>
                </c:pt>
                <c:pt idx="3">
                  <c:v>124</c:v>
                </c:pt>
                <c:pt idx="4">
                  <c:v>124</c:v>
                </c:pt>
                <c:pt idx="5">
                  <c:v>124</c:v>
                </c:pt>
                <c:pt idx="6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D-4C63-B95E-AE1428E3F764}"/>
            </c:ext>
          </c:extLst>
        </c:ser>
        <c:ser>
          <c:idx val="5"/>
          <c:order val="2"/>
          <c:tx>
            <c:strRef>
              <c:f>Sheet1!$AA$1</c:f>
              <c:strCache>
                <c:ptCount val="1"/>
                <c:pt idx="0">
                  <c:v>LowBorder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Sheet1!$AA$2:$AA$8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CD-4C63-B95E-AE1428E3F764}"/>
            </c:ext>
          </c:extLst>
        </c:ser>
        <c:ser>
          <c:idx val="2"/>
          <c:order val="3"/>
          <c:tx>
            <c:strRef>
              <c:f>Sheet1!$AB$1</c:f>
              <c:strCache>
                <c:ptCount val="1"/>
                <c:pt idx="0">
                  <c:v>Middle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C63-B95E-AE1428E3F764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Sheet1!$AB$2:$AB$8</c:f>
              <c:numCache>
                <c:formatCode>General</c:formatCode>
                <c:ptCount val="7"/>
                <c:pt idx="0">
                  <c:v>258</c:v>
                </c:pt>
                <c:pt idx="1">
                  <c:v>258</c:v>
                </c:pt>
                <c:pt idx="2">
                  <c:v>258</c:v>
                </c:pt>
                <c:pt idx="3">
                  <c:v>258</c:v>
                </c:pt>
                <c:pt idx="4">
                  <c:v>258</c:v>
                </c:pt>
                <c:pt idx="5">
                  <c:v>258</c:v>
                </c:pt>
                <c:pt idx="6">
                  <c:v>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CD-4C63-B95E-AE1428E3F764}"/>
            </c:ext>
          </c:extLst>
        </c:ser>
        <c:ser>
          <c:idx val="4"/>
          <c:order val="4"/>
          <c:tx>
            <c:strRef>
              <c:f>Sheet1!$AC$1</c:f>
              <c:strCache>
                <c:ptCount val="1"/>
                <c:pt idx="0">
                  <c:v>Border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Sheet1!$AC$2:$AC$8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CD-4C63-B95E-AE1428E3F764}"/>
            </c:ext>
          </c:extLst>
        </c:ser>
        <c:ser>
          <c:idx val="3"/>
          <c:order val="5"/>
          <c:tx>
            <c:strRef>
              <c:f>Sheet1!$AD$1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7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CD-4C63-B95E-AE1428E3F764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Sheet1!$AD$2:$AD$8</c:f>
              <c:numCache>
                <c:formatCode>General</c:formatCode>
                <c:ptCount val="7"/>
                <c:pt idx="0">
                  <c:v>594</c:v>
                </c:pt>
                <c:pt idx="1">
                  <c:v>594</c:v>
                </c:pt>
                <c:pt idx="2">
                  <c:v>594</c:v>
                </c:pt>
                <c:pt idx="3">
                  <c:v>594</c:v>
                </c:pt>
                <c:pt idx="4">
                  <c:v>594</c:v>
                </c:pt>
                <c:pt idx="5">
                  <c:v>594</c:v>
                </c:pt>
                <c:pt idx="6">
                  <c:v>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CCD-4C63-B95E-AE1428E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3235584"/>
        <c:axId val="363234048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225856"/>
        <c:axId val="363227776"/>
      </c:scatterChart>
      <c:valAx>
        <c:axId val="363225856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227776"/>
        <c:crosses val="autoZero"/>
        <c:crossBetween val="midCat"/>
      </c:valAx>
      <c:valAx>
        <c:axId val="363227776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225856"/>
        <c:crosses val="autoZero"/>
        <c:crossBetween val="midCat"/>
        <c:majorUnit val="100"/>
        <c:minorUnit val="40"/>
      </c:valAx>
      <c:valAx>
        <c:axId val="36323404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235584"/>
        <c:crosses val="max"/>
        <c:crossBetween val="between"/>
      </c:valAx>
      <c:catAx>
        <c:axId val="36323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234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</a:t>
            </a:r>
            <a:r>
              <a:rPr lang="ja-JP"/>
              <a:t>全体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Sheet1!$Z$1</c:f>
              <c:strCache>
                <c:ptCount val="1"/>
                <c:pt idx="0">
                  <c:v>Low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Sheet1!$Z$2:$Z$8</c:f>
              <c:numCache>
                <c:formatCode>General</c:formatCode>
                <c:ptCount val="7"/>
                <c:pt idx="0">
                  <c:v>124</c:v>
                </c:pt>
                <c:pt idx="1">
                  <c:v>124</c:v>
                </c:pt>
                <c:pt idx="2">
                  <c:v>124</c:v>
                </c:pt>
                <c:pt idx="3">
                  <c:v>124</c:v>
                </c:pt>
                <c:pt idx="4">
                  <c:v>124</c:v>
                </c:pt>
                <c:pt idx="5">
                  <c:v>124</c:v>
                </c:pt>
                <c:pt idx="6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D-4C63-B95E-AE1428E3F764}"/>
            </c:ext>
          </c:extLst>
        </c:ser>
        <c:ser>
          <c:idx val="5"/>
          <c:order val="2"/>
          <c:tx>
            <c:strRef>
              <c:f>Sheet1!$AA$1</c:f>
              <c:strCache>
                <c:ptCount val="1"/>
                <c:pt idx="0">
                  <c:v>LowBorder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Sheet1!$AA$2:$AA$8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CD-4C63-B95E-AE1428E3F764}"/>
            </c:ext>
          </c:extLst>
        </c:ser>
        <c:ser>
          <c:idx val="2"/>
          <c:order val="3"/>
          <c:tx>
            <c:strRef>
              <c:f>Sheet1!$AB$1</c:f>
              <c:strCache>
                <c:ptCount val="1"/>
                <c:pt idx="0">
                  <c:v>Middle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C63-B95E-AE1428E3F764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Sheet1!$AB$2:$AB$8</c:f>
              <c:numCache>
                <c:formatCode>General</c:formatCode>
                <c:ptCount val="7"/>
                <c:pt idx="0">
                  <c:v>258</c:v>
                </c:pt>
                <c:pt idx="1">
                  <c:v>258</c:v>
                </c:pt>
                <c:pt idx="2">
                  <c:v>258</c:v>
                </c:pt>
                <c:pt idx="3">
                  <c:v>258</c:v>
                </c:pt>
                <c:pt idx="4">
                  <c:v>258</c:v>
                </c:pt>
                <c:pt idx="5">
                  <c:v>258</c:v>
                </c:pt>
                <c:pt idx="6">
                  <c:v>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CD-4C63-B95E-AE1428E3F764}"/>
            </c:ext>
          </c:extLst>
        </c:ser>
        <c:ser>
          <c:idx val="4"/>
          <c:order val="4"/>
          <c:tx>
            <c:strRef>
              <c:f>Sheet1!$AC$1</c:f>
              <c:strCache>
                <c:ptCount val="1"/>
                <c:pt idx="0">
                  <c:v>Border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Sheet1!$AC$2:$AC$8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CD-4C63-B95E-AE1428E3F764}"/>
            </c:ext>
          </c:extLst>
        </c:ser>
        <c:ser>
          <c:idx val="3"/>
          <c:order val="5"/>
          <c:tx>
            <c:strRef>
              <c:f>Sheet1!$AD$1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7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CD-4C63-B95E-AE1428E3F764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Sheet1!$AD$2:$AD$8</c:f>
              <c:numCache>
                <c:formatCode>General</c:formatCode>
                <c:ptCount val="7"/>
                <c:pt idx="0">
                  <c:v>594</c:v>
                </c:pt>
                <c:pt idx="1">
                  <c:v>594</c:v>
                </c:pt>
                <c:pt idx="2">
                  <c:v>594</c:v>
                </c:pt>
                <c:pt idx="3">
                  <c:v>594</c:v>
                </c:pt>
                <c:pt idx="4">
                  <c:v>594</c:v>
                </c:pt>
                <c:pt idx="5">
                  <c:v>594</c:v>
                </c:pt>
                <c:pt idx="6">
                  <c:v>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CCD-4C63-B95E-AE1428E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3353600"/>
        <c:axId val="363352064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347968"/>
        <c:axId val="363349888"/>
      </c:scatterChart>
      <c:valAx>
        <c:axId val="363347968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349888"/>
        <c:crosses val="autoZero"/>
        <c:crossBetween val="midCat"/>
      </c:valAx>
      <c:valAx>
        <c:axId val="363349888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347968"/>
        <c:crosses val="autoZero"/>
        <c:crossBetween val="midCat"/>
        <c:majorUnit val="100"/>
        <c:minorUnit val="40"/>
      </c:valAx>
      <c:valAx>
        <c:axId val="36335206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353600"/>
        <c:crosses val="max"/>
        <c:crossBetween val="between"/>
      </c:valAx>
      <c:catAx>
        <c:axId val="36335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352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dirty="0"/>
              <a:t>　</a:t>
            </a:r>
            <a:r>
              <a:rPr lang="en-US" dirty="0"/>
              <a:t>Android (</a:t>
            </a:r>
            <a:r>
              <a:rPr kumimoji="1" lang="en-US" altLang="ja-JP" sz="1862" b="1" i="0" u="none" strike="noStrike" cap="none" baseline="0" dirty="0">
                <a:effectLst/>
              </a:rPr>
              <a:t>Adreno 3xx</a:t>
            </a:r>
            <a:r>
              <a:rPr kumimoji="1" lang="ja-JP" altLang="ja-JP" sz="1862" b="1" i="0" u="none" strike="noStrike" cap="none" baseline="0" dirty="0">
                <a:effectLst/>
              </a:rPr>
              <a:t>と</a:t>
            </a:r>
            <a:r>
              <a:rPr kumimoji="1" lang="en-US" altLang="ja-JP" sz="1862" b="1" i="0" u="none" strike="noStrike" cap="none" baseline="0" dirty="0">
                <a:effectLst/>
              </a:rPr>
              <a:t>Mali-T6xx,</a:t>
            </a:r>
            <a:r>
              <a:rPr kumimoji="1" lang="ja-JP" altLang="ja-JP" sz="1862" b="1" i="0" u="none" strike="noStrike" cap="none" baseline="0" dirty="0">
                <a:effectLst/>
              </a:rPr>
              <a:t> </a:t>
            </a:r>
            <a:r>
              <a:rPr kumimoji="1" lang="en-US" altLang="ja-JP" sz="1862" b="1" i="0" u="none" strike="noStrike" cap="none" baseline="0" dirty="0">
                <a:effectLst/>
              </a:rPr>
              <a:t>T7xx</a:t>
            </a:r>
            <a:r>
              <a:rPr kumimoji="1" lang="ja-JP" altLang="ja-JP" sz="1862" b="1" i="0" u="none" strike="noStrike" cap="none" baseline="0" dirty="0">
                <a:effectLst/>
              </a:rPr>
              <a:t>で</a:t>
            </a:r>
            <a:r>
              <a:rPr kumimoji="1" lang="en-US" altLang="ja-JP" sz="1862" b="1" i="0" u="none" strike="noStrike" cap="none" baseline="0" dirty="0">
                <a:effectLst/>
              </a:rPr>
              <a:t>T760</a:t>
            </a:r>
            <a:r>
              <a:rPr kumimoji="1" lang="ja-JP" altLang="ja-JP" sz="1862" b="1" i="0" u="none" strike="noStrike" cap="none" baseline="0" dirty="0">
                <a:effectLst/>
              </a:rPr>
              <a:t>を除く</a:t>
            </a:r>
            <a:r>
              <a:rPr lang="en-US" dirty="0"/>
              <a:t>)</a:t>
            </a:r>
            <a:r>
              <a:rPr lang="ja-JP" dirty="0"/>
              <a:t>　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3"/>
          <c:tx>
            <c:strRef>
              <c:f>Sheet1!$Z$1</c:f>
              <c:strCache>
                <c:ptCount val="1"/>
                <c:pt idx="0">
                  <c:v>Low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Sheet1!$Z$2:$Z$8</c:f>
              <c:numCache>
                <c:formatCode>General</c:formatCode>
                <c:ptCount val="7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D-4C63-B95E-AE1428E3F764}"/>
            </c:ext>
          </c:extLst>
        </c:ser>
        <c:ser>
          <c:idx val="5"/>
          <c:order val="4"/>
          <c:tx>
            <c:strRef>
              <c:f>Sheet1!$AA$1</c:f>
              <c:strCache>
                <c:ptCount val="1"/>
                <c:pt idx="0">
                  <c:v>LowBorder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Sheet1!$AA$2:$AA$8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CD-4C63-B95E-AE1428E3F764}"/>
            </c:ext>
          </c:extLst>
        </c:ser>
        <c:ser>
          <c:idx val="2"/>
          <c:order val="5"/>
          <c:tx>
            <c:strRef>
              <c:f>Sheet1!$AB$1</c:f>
              <c:strCache>
                <c:ptCount val="1"/>
                <c:pt idx="0">
                  <c:v>Middle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Sheet1!$AB$2:$AB$8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CD-4C63-B95E-AE1428E3F764}"/>
            </c:ext>
          </c:extLst>
        </c:ser>
        <c:ser>
          <c:idx val="4"/>
          <c:order val="6"/>
          <c:tx>
            <c:strRef>
              <c:f>Sheet1!$AC$1</c:f>
              <c:strCache>
                <c:ptCount val="1"/>
                <c:pt idx="0">
                  <c:v>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Sheet1!$AC$2:$AC$8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CD-4C63-B95E-AE1428E3F764}"/>
            </c:ext>
          </c:extLst>
        </c:ser>
        <c:ser>
          <c:idx val="3"/>
          <c:order val="7"/>
          <c:tx>
            <c:strRef>
              <c:f>Sheet1!$AD$1</c:f>
              <c:strCache>
                <c:ptCount val="1"/>
                <c:pt idx="0">
                  <c:v>High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Sheet1!$AD$2:$AD$8</c:f>
              <c:numCache>
                <c:formatCode>General</c:formatCode>
                <c:ptCount val="7"/>
                <c:pt idx="0">
                  <c:v>910</c:v>
                </c:pt>
                <c:pt idx="1">
                  <c:v>910</c:v>
                </c:pt>
                <c:pt idx="2">
                  <c:v>910</c:v>
                </c:pt>
                <c:pt idx="3">
                  <c:v>910</c:v>
                </c:pt>
                <c:pt idx="4">
                  <c:v>910</c:v>
                </c:pt>
                <c:pt idx="5">
                  <c:v>910</c:v>
                </c:pt>
                <c:pt idx="6">
                  <c:v>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CCD-4C63-B95E-AE1428E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3692032"/>
        <c:axId val="363686144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ser>
          <c:idx val="6"/>
          <c:order val="1"/>
          <c:tx>
            <c:strRef>
              <c:f>Sheet1!$G$1</c:f>
              <c:strCache>
                <c:ptCount val="1"/>
                <c:pt idx="0">
                  <c:v>Adreno 3xx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Sheet1!$H$2:$H$32</c:f>
              <c:numCache>
                <c:formatCode>General</c:formatCode>
                <c:ptCount val="31"/>
                <c:pt idx="0">
                  <c:v>2017.25</c:v>
                </c:pt>
                <c:pt idx="1">
                  <c:v>2014</c:v>
                </c:pt>
                <c:pt idx="2">
                  <c:v>2017.25</c:v>
                </c:pt>
                <c:pt idx="3">
                  <c:v>2013.75</c:v>
                </c:pt>
                <c:pt idx="4">
                  <c:v>2013</c:v>
                </c:pt>
                <c:pt idx="5">
                  <c:v>2013</c:v>
                </c:pt>
                <c:pt idx="6">
                  <c:v>2013.25</c:v>
                </c:pt>
                <c:pt idx="7">
                  <c:v>2013.75</c:v>
                </c:pt>
                <c:pt idx="8">
                  <c:v>2014.5</c:v>
                </c:pt>
                <c:pt idx="9">
                  <c:v>2013</c:v>
                </c:pt>
                <c:pt idx="10">
                  <c:v>2013</c:v>
                </c:pt>
                <c:pt idx="11">
                  <c:v>2015</c:v>
                </c:pt>
                <c:pt idx="12">
                  <c:v>2013.75</c:v>
                </c:pt>
                <c:pt idx="13">
                  <c:v>2013.75</c:v>
                </c:pt>
                <c:pt idx="14">
                  <c:v>2013</c:v>
                </c:pt>
                <c:pt idx="15">
                  <c:v>2013.75</c:v>
                </c:pt>
                <c:pt idx="16">
                  <c:v>2013.75</c:v>
                </c:pt>
                <c:pt idx="17">
                  <c:v>2013.25</c:v>
                </c:pt>
                <c:pt idx="18">
                  <c:v>2014</c:v>
                </c:pt>
                <c:pt idx="19">
                  <c:v>2014</c:v>
                </c:pt>
                <c:pt idx="20">
                  <c:v>2016.5</c:v>
                </c:pt>
                <c:pt idx="21">
                  <c:v>2017</c:v>
                </c:pt>
                <c:pt idx="22">
                  <c:v>2013.75</c:v>
                </c:pt>
                <c:pt idx="23">
                  <c:v>2013.75</c:v>
                </c:pt>
                <c:pt idx="24">
                  <c:v>2013.25</c:v>
                </c:pt>
                <c:pt idx="25">
                  <c:v>2013.25</c:v>
                </c:pt>
                <c:pt idx="26">
                  <c:v>2013.75</c:v>
                </c:pt>
                <c:pt idx="27">
                  <c:v>2014</c:v>
                </c:pt>
                <c:pt idx="28">
                  <c:v>2012.75</c:v>
                </c:pt>
                <c:pt idx="29">
                  <c:v>2016.5</c:v>
                </c:pt>
                <c:pt idx="30">
                  <c:v>2017</c:v>
                </c:pt>
              </c:numCache>
            </c:numRef>
          </c:xVal>
          <c:yVal>
            <c:numRef>
              <c:f>Sheet1!$I$2:$I$32</c:f>
              <c:numCache>
                <c:formatCode>General</c:formatCode>
                <c:ptCount val="31"/>
                <c:pt idx="0">
                  <c:v>19.200000000000003</c:v>
                </c:pt>
                <c:pt idx="1">
                  <c:v>21.6</c:v>
                </c:pt>
                <c:pt idx="2">
                  <c:v>27</c:v>
                </c:pt>
                <c:pt idx="3">
                  <c:v>19.200000000000003</c:v>
                </c:pt>
                <c:pt idx="4">
                  <c:v>57.6</c:v>
                </c:pt>
                <c:pt idx="5">
                  <c:v>57.6</c:v>
                </c:pt>
                <c:pt idx="6">
                  <c:v>129.6</c:v>
                </c:pt>
                <c:pt idx="7">
                  <c:v>166.464</c:v>
                </c:pt>
                <c:pt idx="8">
                  <c:v>19.200000000000003</c:v>
                </c:pt>
                <c:pt idx="9">
                  <c:v>19.200000000000003</c:v>
                </c:pt>
                <c:pt idx="10">
                  <c:v>19.200000000000003</c:v>
                </c:pt>
                <c:pt idx="11">
                  <c:v>21.6</c:v>
                </c:pt>
                <c:pt idx="12">
                  <c:v>19.200000000000003</c:v>
                </c:pt>
                <c:pt idx="13">
                  <c:v>19.200000000000003</c:v>
                </c:pt>
                <c:pt idx="14">
                  <c:v>19.200000000000003</c:v>
                </c:pt>
                <c:pt idx="15">
                  <c:v>19.200000000000003</c:v>
                </c:pt>
                <c:pt idx="16">
                  <c:v>19.200000000000003</c:v>
                </c:pt>
                <c:pt idx="17">
                  <c:v>129.6</c:v>
                </c:pt>
                <c:pt idx="18">
                  <c:v>19.200000000000003</c:v>
                </c:pt>
                <c:pt idx="19">
                  <c:v>21.6</c:v>
                </c:pt>
                <c:pt idx="20">
                  <c:v>27</c:v>
                </c:pt>
                <c:pt idx="21">
                  <c:v>27</c:v>
                </c:pt>
                <c:pt idx="22">
                  <c:v>19.200000000000003</c:v>
                </c:pt>
                <c:pt idx="23">
                  <c:v>19.200000000000003</c:v>
                </c:pt>
                <c:pt idx="24">
                  <c:v>129.6</c:v>
                </c:pt>
                <c:pt idx="25">
                  <c:v>129.6</c:v>
                </c:pt>
                <c:pt idx="26">
                  <c:v>158.4</c:v>
                </c:pt>
                <c:pt idx="27">
                  <c:v>166.464</c:v>
                </c:pt>
                <c:pt idx="28">
                  <c:v>19.200000000000003</c:v>
                </c:pt>
                <c:pt idx="29">
                  <c:v>27</c:v>
                </c:pt>
                <c:pt idx="30">
                  <c:v>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99-4C2D-A182-0A52BE4FEF5C}"/>
            </c:ext>
          </c:extLst>
        </c:ser>
        <c:ser>
          <c:idx val="7"/>
          <c:order val="2"/>
          <c:tx>
            <c:strRef>
              <c:f>Sheet1!$M$1</c:f>
              <c:strCache>
                <c:ptCount val="1"/>
                <c:pt idx="0">
                  <c:v>Mali-T6xx, T7xxでT760を除く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Sheet1!$N$2:$N$37</c:f>
              <c:numCache>
                <c:formatCode>General</c:formatCode>
                <c:ptCount val="36"/>
                <c:pt idx="0">
                  <c:v>2014.25</c:v>
                </c:pt>
                <c:pt idx="1">
                  <c:v>2015.5</c:v>
                </c:pt>
                <c:pt idx="2">
                  <c:v>2014.5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2015.25</c:v>
                </c:pt>
                <c:pt idx="7">
                  <c:v>2015.25</c:v>
                </c:pt>
                <c:pt idx="8">
                  <c:v>2015.25</c:v>
                </c:pt>
                <c:pt idx="9">
                  <c:v>2015.25</c:v>
                </c:pt>
                <c:pt idx="10">
                  <c:v>2016.25</c:v>
                </c:pt>
                <c:pt idx="11">
                  <c:v>2016.25</c:v>
                </c:pt>
                <c:pt idx="12">
                  <c:v>2016.25</c:v>
                </c:pt>
                <c:pt idx="13">
                  <c:v>2016.25</c:v>
                </c:pt>
                <c:pt idx="14">
                  <c:v>2015.5</c:v>
                </c:pt>
                <c:pt idx="15">
                  <c:v>2015.5</c:v>
                </c:pt>
                <c:pt idx="16">
                  <c:v>2015</c:v>
                </c:pt>
                <c:pt idx="17">
                  <c:v>2015.25</c:v>
                </c:pt>
                <c:pt idx="18">
                  <c:v>2015.25</c:v>
                </c:pt>
                <c:pt idx="19">
                  <c:v>2015.25</c:v>
                </c:pt>
                <c:pt idx="20">
                  <c:v>2015.25</c:v>
                </c:pt>
                <c:pt idx="21">
                  <c:v>2015.25</c:v>
                </c:pt>
                <c:pt idx="22">
                  <c:v>2015.25</c:v>
                </c:pt>
                <c:pt idx="23">
                  <c:v>2015.25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2012.5</c:v>
                </c:pt>
                <c:pt idx="28">
                  <c:v>2014.25</c:v>
                </c:pt>
                <c:pt idx="29">
                  <c:v>2013.5</c:v>
                </c:pt>
                <c:pt idx="30">
                  <c:v>2014.25</c:v>
                </c:pt>
                <c:pt idx="31">
                  <c:v>2014.5</c:v>
                </c:pt>
                <c:pt idx="32">
                  <c:v>2016.5</c:v>
                </c:pt>
                <c:pt idx="33">
                  <c:v>2016.5</c:v>
                </c:pt>
                <c:pt idx="34">
                  <c:v>2016</c:v>
                </c:pt>
                <c:pt idx="35">
                  <c:v>2015.25</c:v>
                </c:pt>
              </c:numCache>
            </c:numRef>
          </c:xVal>
          <c:yVal>
            <c:numRef>
              <c:f>Sheet1!$O$2:$O$37</c:f>
              <c:numCache>
                <c:formatCode>General</c:formatCode>
                <c:ptCount val="36"/>
                <c:pt idx="0">
                  <c:v>81.599999999999994</c:v>
                </c:pt>
                <c:pt idx="1">
                  <c:v>6.8000000000000007</c:v>
                </c:pt>
                <c:pt idx="2">
                  <c:v>81.599999999999994</c:v>
                </c:pt>
                <c:pt idx="3">
                  <c:v>81.599999999999994</c:v>
                </c:pt>
                <c:pt idx="4">
                  <c:v>54.366000000000007</c:v>
                </c:pt>
                <c:pt idx="5">
                  <c:v>54.366000000000007</c:v>
                </c:pt>
                <c:pt idx="6">
                  <c:v>20.399999999999999</c:v>
                </c:pt>
                <c:pt idx="7">
                  <c:v>17</c:v>
                </c:pt>
                <c:pt idx="8">
                  <c:v>13.600000000000001</c:v>
                </c:pt>
                <c:pt idx="9">
                  <c:v>13.600000000000001</c:v>
                </c:pt>
                <c:pt idx="10">
                  <c:v>18.700000000000003</c:v>
                </c:pt>
                <c:pt idx="11">
                  <c:v>18.700000000000003</c:v>
                </c:pt>
                <c:pt idx="12">
                  <c:v>18.700000000000003</c:v>
                </c:pt>
                <c:pt idx="13">
                  <c:v>20.399999999999999</c:v>
                </c:pt>
                <c:pt idx="14">
                  <c:v>35.699999999999996</c:v>
                </c:pt>
                <c:pt idx="15">
                  <c:v>20.400000000000002</c:v>
                </c:pt>
                <c:pt idx="16">
                  <c:v>13.600000000000001</c:v>
                </c:pt>
                <c:pt idx="17">
                  <c:v>17.68</c:v>
                </c:pt>
                <c:pt idx="18">
                  <c:v>20.399999999999999</c:v>
                </c:pt>
                <c:pt idx="19">
                  <c:v>13.600000000000001</c:v>
                </c:pt>
                <c:pt idx="20">
                  <c:v>13.600000000000001</c:v>
                </c:pt>
                <c:pt idx="21">
                  <c:v>13.600000000000001</c:v>
                </c:pt>
                <c:pt idx="22">
                  <c:v>13.600000000000001</c:v>
                </c:pt>
                <c:pt idx="23">
                  <c:v>13.600000000000001</c:v>
                </c:pt>
                <c:pt idx="24">
                  <c:v>20.400000000000002</c:v>
                </c:pt>
                <c:pt idx="25">
                  <c:v>20.400000000000002</c:v>
                </c:pt>
                <c:pt idx="26">
                  <c:v>10.199999999999999</c:v>
                </c:pt>
                <c:pt idx="27">
                  <c:v>72.488</c:v>
                </c:pt>
                <c:pt idx="28">
                  <c:v>81.599999999999994</c:v>
                </c:pt>
                <c:pt idx="29">
                  <c:v>108.73200000000001</c:v>
                </c:pt>
                <c:pt idx="30">
                  <c:v>108.73200000000001</c:v>
                </c:pt>
                <c:pt idx="31">
                  <c:v>122.39999999999999</c:v>
                </c:pt>
                <c:pt idx="32">
                  <c:v>6.8000000000000007</c:v>
                </c:pt>
                <c:pt idx="33">
                  <c:v>6.8000000000000007</c:v>
                </c:pt>
                <c:pt idx="34">
                  <c:v>20.399999999999999</c:v>
                </c:pt>
                <c:pt idx="35">
                  <c:v>22.712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99-4C2D-A182-0A52BE4FE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673856"/>
        <c:axId val="363684224"/>
      </c:scatterChart>
      <c:valAx>
        <c:axId val="363673856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684224"/>
        <c:crosses val="autoZero"/>
        <c:crossBetween val="midCat"/>
      </c:valAx>
      <c:valAx>
        <c:axId val="36368422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673856"/>
        <c:crosses val="autoZero"/>
        <c:crossBetween val="midCat"/>
        <c:majorUnit val="100"/>
        <c:minorUnit val="40"/>
      </c:valAx>
      <c:valAx>
        <c:axId val="36368614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692032"/>
        <c:crosses val="max"/>
        <c:crossBetween val="between"/>
      </c:valAx>
      <c:catAx>
        <c:axId val="36369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686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dirty="0"/>
              <a:t>　</a:t>
            </a:r>
            <a:r>
              <a:rPr lang="en-US" dirty="0"/>
              <a:t>Android (</a:t>
            </a:r>
            <a:r>
              <a:rPr kumimoji="1" lang="en-US" altLang="ja-JP" sz="1862" b="1" i="0" u="none" strike="noStrike" cap="none" baseline="0" dirty="0">
                <a:effectLst/>
              </a:rPr>
              <a:t>Adreno 3xx</a:t>
            </a:r>
            <a:r>
              <a:rPr kumimoji="1" lang="ja-JP" altLang="ja-JP" sz="1862" b="1" i="0" u="none" strike="noStrike" cap="none" baseline="0" dirty="0">
                <a:effectLst/>
              </a:rPr>
              <a:t>と</a:t>
            </a:r>
            <a:r>
              <a:rPr kumimoji="1" lang="en-US" altLang="ja-JP" sz="1862" b="1" i="0" u="none" strike="noStrike" cap="none" baseline="0" dirty="0">
                <a:effectLst/>
              </a:rPr>
              <a:t>Mali-T6xx,</a:t>
            </a:r>
            <a:r>
              <a:rPr kumimoji="1" lang="ja-JP" altLang="ja-JP" sz="1862" b="1" i="0" u="none" strike="noStrike" cap="none" baseline="0" dirty="0">
                <a:effectLst/>
              </a:rPr>
              <a:t> </a:t>
            </a:r>
            <a:r>
              <a:rPr kumimoji="1" lang="en-US" altLang="ja-JP" sz="1862" b="1" i="0" u="none" strike="noStrike" cap="none" baseline="0" dirty="0">
                <a:effectLst/>
              </a:rPr>
              <a:t>T7xx</a:t>
            </a:r>
            <a:r>
              <a:rPr kumimoji="1" lang="ja-JP" altLang="ja-JP" sz="1862" b="1" i="0" u="none" strike="noStrike" cap="none" baseline="0" dirty="0">
                <a:effectLst/>
              </a:rPr>
              <a:t>で</a:t>
            </a:r>
            <a:r>
              <a:rPr kumimoji="1" lang="en-US" altLang="ja-JP" sz="1862" b="1" i="0" u="none" strike="noStrike" cap="none" baseline="0" dirty="0">
                <a:effectLst/>
              </a:rPr>
              <a:t>T760</a:t>
            </a:r>
            <a:r>
              <a:rPr kumimoji="1" lang="ja-JP" altLang="ja-JP" sz="1862" b="1" i="0" u="none" strike="noStrike" cap="none" baseline="0" dirty="0">
                <a:effectLst/>
              </a:rPr>
              <a:t>を除く</a:t>
            </a:r>
            <a:r>
              <a:rPr lang="en-US" dirty="0"/>
              <a:t>)</a:t>
            </a:r>
            <a:r>
              <a:rPr lang="ja-JP" dirty="0"/>
              <a:t>　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3"/>
          <c:tx>
            <c:strRef>
              <c:f>Sheet1!$Z$1</c:f>
              <c:strCache>
                <c:ptCount val="1"/>
                <c:pt idx="0">
                  <c:v>Low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64-4605-AEC4-936117FCA7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64-4605-AEC4-936117FCA796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Sheet1!$Z$2:$Z$8</c:f>
              <c:numCache>
                <c:formatCode>General</c:formatCode>
                <c:ptCount val="7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D-4C63-B95E-AE1428E3F764}"/>
            </c:ext>
          </c:extLst>
        </c:ser>
        <c:ser>
          <c:idx val="5"/>
          <c:order val="4"/>
          <c:tx>
            <c:strRef>
              <c:f>Sheet1!$AA$1</c:f>
              <c:strCache>
                <c:ptCount val="1"/>
                <c:pt idx="0">
                  <c:v>LowBorder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Sheet1!$AA$2:$AA$8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CD-4C63-B95E-AE1428E3F764}"/>
            </c:ext>
          </c:extLst>
        </c:ser>
        <c:ser>
          <c:idx val="2"/>
          <c:order val="5"/>
          <c:tx>
            <c:strRef>
              <c:f>Sheet1!$AB$1</c:f>
              <c:strCache>
                <c:ptCount val="1"/>
                <c:pt idx="0">
                  <c:v>Middle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Sheet1!$AB$2:$AB$8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CD-4C63-B95E-AE1428E3F764}"/>
            </c:ext>
          </c:extLst>
        </c:ser>
        <c:ser>
          <c:idx val="4"/>
          <c:order val="6"/>
          <c:tx>
            <c:strRef>
              <c:f>Sheet1!$AC$1</c:f>
              <c:strCache>
                <c:ptCount val="1"/>
                <c:pt idx="0">
                  <c:v>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Sheet1!$AC$2:$AC$8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CD-4C63-B95E-AE1428E3F764}"/>
            </c:ext>
          </c:extLst>
        </c:ser>
        <c:ser>
          <c:idx val="3"/>
          <c:order val="7"/>
          <c:tx>
            <c:strRef>
              <c:f>Sheet1!$AD$1</c:f>
              <c:strCache>
                <c:ptCount val="1"/>
                <c:pt idx="0">
                  <c:v>High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CD-4C63-B95E-AE1428E3F7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9525" cap="flat" cmpd="sng" algn="ctr">
                <a:noFill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Sheet1!$AD$2:$AD$8</c:f>
              <c:numCache>
                <c:formatCode>General</c:formatCode>
                <c:ptCount val="7"/>
                <c:pt idx="0">
                  <c:v>910</c:v>
                </c:pt>
                <c:pt idx="1">
                  <c:v>910</c:v>
                </c:pt>
                <c:pt idx="2">
                  <c:v>910</c:v>
                </c:pt>
                <c:pt idx="3">
                  <c:v>910</c:v>
                </c:pt>
                <c:pt idx="4">
                  <c:v>910</c:v>
                </c:pt>
                <c:pt idx="5">
                  <c:v>910</c:v>
                </c:pt>
                <c:pt idx="6">
                  <c:v>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CCD-4C63-B95E-AE1428E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3752832"/>
        <c:axId val="363751296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ser>
          <c:idx val="6"/>
          <c:order val="1"/>
          <c:tx>
            <c:strRef>
              <c:f>Sheet1!$G$1</c:f>
              <c:strCache>
                <c:ptCount val="1"/>
                <c:pt idx="0">
                  <c:v>Adreno 3xx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Sheet1!$H$2:$H$32</c:f>
              <c:numCache>
                <c:formatCode>General</c:formatCode>
                <c:ptCount val="31"/>
                <c:pt idx="0">
                  <c:v>2017.25</c:v>
                </c:pt>
                <c:pt idx="1">
                  <c:v>2014</c:v>
                </c:pt>
                <c:pt idx="2">
                  <c:v>2017.25</c:v>
                </c:pt>
                <c:pt idx="3">
                  <c:v>2013.75</c:v>
                </c:pt>
                <c:pt idx="4">
                  <c:v>2013</c:v>
                </c:pt>
                <c:pt idx="5">
                  <c:v>2013</c:v>
                </c:pt>
                <c:pt idx="6">
                  <c:v>2013.25</c:v>
                </c:pt>
                <c:pt idx="7">
                  <c:v>2013.75</c:v>
                </c:pt>
                <c:pt idx="8">
                  <c:v>2014.5</c:v>
                </c:pt>
                <c:pt idx="9">
                  <c:v>2013</c:v>
                </c:pt>
                <c:pt idx="10">
                  <c:v>2013</c:v>
                </c:pt>
                <c:pt idx="11">
                  <c:v>2015</c:v>
                </c:pt>
                <c:pt idx="12">
                  <c:v>2013.75</c:v>
                </c:pt>
                <c:pt idx="13">
                  <c:v>2013.75</c:v>
                </c:pt>
                <c:pt idx="14">
                  <c:v>2013</c:v>
                </c:pt>
                <c:pt idx="15">
                  <c:v>2013.75</c:v>
                </c:pt>
                <c:pt idx="16">
                  <c:v>2013.75</c:v>
                </c:pt>
                <c:pt idx="17">
                  <c:v>2013.25</c:v>
                </c:pt>
                <c:pt idx="18">
                  <c:v>2014</c:v>
                </c:pt>
                <c:pt idx="19">
                  <c:v>2014</c:v>
                </c:pt>
                <c:pt idx="20">
                  <c:v>2016.5</c:v>
                </c:pt>
                <c:pt idx="21">
                  <c:v>2017</c:v>
                </c:pt>
                <c:pt idx="22">
                  <c:v>2013.75</c:v>
                </c:pt>
                <c:pt idx="23">
                  <c:v>2013.75</c:v>
                </c:pt>
                <c:pt idx="24">
                  <c:v>2013.25</c:v>
                </c:pt>
                <c:pt idx="25">
                  <c:v>2013.25</c:v>
                </c:pt>
                <c:pt idx="26">
                  <c:v>2013.75</c:v>
                </c:pt>
                <c:pt idx="27">
                  <c:v>2014</c:v>
                </c:pt>
                <c:pt idx="28">
                  <c:v>2012.75</c:v>
                </c:pt>
                <c:pt idx="29">
                  <c:v>2016.5</c:v>
                </c:pt>
                <c:pt idx="30">
                  <c:v>2017</c:v>
                </c:pt>
              </c:numCache>
            </c:numRef>
          </c:xVal>
          <c:yVal>
            <c:numRef>
              <c:f>Sheet1!$I$2:$I$32</c:f>
              <c:numCache>
                <c:formatCode>General</c:formatCode>
                <c:ptCount val="31"/>
                <c:pt idx="0">
                  <c:v>19.200000000000003</c:v>
                </c:pt>
                <c:pt idx="1">
                  <c:v>21.6</c:v>
                </c:pt>
                <c:pt idx="2">
                  <c:v>27</c:v>
                </c:pt>
                <c:pt idx="3">
                  <c:v>19.200000000000003</c:v>
                </c:pt>
                <c:pt idx="4">
                  <c:v>57.6</c:v>
                </c:pt>
                <c:pt idx="5">
                  <c:v>57.6</c:v>
                </c:pt>
                <c:pt idx="6">
                  <c:v>129.6</c:v>
                </c:pt>
                <c:pt idx="7">
                  <c:v>166.464</c:v>
                </c:pt>
                <c:pt idx="8">
                  <c:v>19.200000000000003</c:v>
                </c:pt>
                <c:pt idx="9">
                  <c:v>19.200000000000003</c:v>
                </c:pt>
                <c:pt idx="10">
                  <c:v>19.200000000000003</c:v>
                </c:pt>
                <c:pt idx="11">
                  <c:v>21.6</c:v>
                </c:pt>
                <c:pt idx="12">
                  <c:v>19.200000000000003</c:v>
                </c:pt>
                <c:pt idx="13">
                  <c:v>19.200000000000003</c:v>
                </c:pt>
                <c:pt idx="14">
                  <c:v>19.200000000000003</c:v>
                </c:pt>
                <c:pt idx="15">
                  <c:v>19.200000000000003</c:v>
                </c:pt>
                <c:pt idx="16">
                  <c:v>19.200000000000003</c:v>
                </c:pt>
                <c:pt idx="17">
                  <c:v>129.6</c:v>
                </c:pt>
                <c:pt idx="18">
                  <c:v>19.200000000000003</c:v>
                </c:pt>
                <c:pt idx="19">
                  <c:v>21.6</c:v>
                </c:pt>
                <c:pt idx="20">
                  <c:v>27</c:v>
                </c:pt>
                <c:pt idx="21">
                  <c:v>27</c:v>
                </c:pt>
                <c:pt idx="22">
                  <c:v>19.200000000000003</c:v>
                </c:pt>
                <c:pt idx="23">
                  <c:v>19.200000000000003</c:v>
                </c:pt>
                <c:pt idx="24">
                  <c:v>129.6</c:v>
                </c:pt>
                <c:pt idx="25">
                  <c:v>129.6</c:v>
                </c:pt>
                <c:pt idx="26">
                  <c:v>158.4</c:v>
                </c:pt>
                <c:pt idx="27">
                  <c:v>166.464</c:v>
                </c:pt>
                <c:pt idx="28">
                  <c:v>19.200000000000003</c:v>
                </c:pt>
                <c:pt idx="29">
                  <c:v>27</c:v>
                </c:pt>
                <c:pt idx="30">
                  <c:v>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99-4C2D-A182-0A52BE4FEF5C}"/>
            </c:ext>
          </c:extLst>
        </c:ser>
        <c:ser>
          <c:idx val="7"/>
          <c:order val="2"/>
          <c:tx>
            <c:strRef>
              <c:f>Sheet1!$M$1</c:f>
              <c:strCache>
                <c:ptCount val="1"/>
                <c:pt idx="0">
                  <c:v>Mali-T6xx, T7xxでT760を除く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Sheet1!$N$2:$N$37</c:f>
              <c:numCache>
                <c:formatCode>General</c:formatCode>
                <c:ptCount val="36"/>
                <c:pt idx="0">
                  <c:v>2014.25</c:v>
                </c:pt>
                <c:pt idx="1">
                  <c:v>2015.5</c:v>
                </c:pt>
                <c:pt idx="2">
                  <c:v>2014.5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2015.25</c:v>
                </c:pt>
                <c:pt idx="7">
                  <c:v>2015.25</c:v>
                </c:pt>
                <c:pt idx="8">
                  <c:v>2015.25</c:v>
                </c:pt>
                <c:pt idx="9">
                  <c:v>2015.25</c:v>
                </c:pt>
                <c:pt idx="10">
                  <c:v>2016.25</c:v>
                </c:pt>
                <c:pt idx="11">
                  <c:v>2016.25</c:v>
                </c:pt>
                <c:pt idx="12">
                  <c:v>2016.25</c:v>
                </c:pt>
                <c:pt idx="13">
                  <c:v>2016.25</c:v>
                </c:pt>
                <c:pt idx="14">
                  <c:v>2015.5</c:v>
                </c:pt>
                <c:pt idx="15">
                  <c:v>2015.5</c:v>
                </c:pt>
                <c:pt idx="16">
                  <c:v>2015</c:v>
                </c:pt>
                <c:pt idx="17">
                  <c:v>2015.25</c:v>
                </c:pt>
                <c:pt idx="18">
                  <c:v>2015.25</c:v>
                </c:pt>
                <c:pt idx="19">
                  <c:v>2015.25</c:v>
                </c:pt>
                <c:pt idx="20">
                  <c:v>2015.25</c:v>
                </c:pt>
                <c:pt idx="21">
                  <c:v>2015.25</c:v>
                </c:pt>
                <c:pt idx="22">
                  <c:v>2015.25</c:v>
                </c:pt>
                <c:pt idx="23">
                  <c:v>2015.25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2012.5</c:v>
                </c:pt>
                <c:pt idx="28">
                  <c:v>2014.25</c:v>
                </c:pt>
                <c:pt idx="29">
                  <c:v>2013.5</c:v>
                </c:pt>
                <c:pt idx="30">
                  <c:v>2014.25</c:v>
                </c:pt>
                <c:pt idx="31">
                  <c:v>2014.5</c:v>
                </c:pt>
                <c:pt idx="32">
                  <c:v>2016.5</c:v>
                </c:pt>
                <c:pt idx="33">
                  <c:v>2016.5</c:v>
                </c:pt>
                <c:pt idx="34">
                  <c:v>2016</c:v>
                </c:pt>
                <c:pt idx="35">
                  <c:v>2015.25</c:v>
                </c:pt>
              </c:numCache>
            </c:numRef>
          </c:xVal>
          <c:yVal>
            <c:numRef>
              <c:f>Sheet1!$O$2:$O$37</c:f>
              <c:numCache>
                <c:formatCode>General</c:formatCode>
                <c:ptCount val="36"/>
                <c:pt idx="0">
                  <c:v>81.599999999999994</c:v>
                </c:pt>
                <c:pt idx="1">
                  <c:v>6.8000000000000007</c:v>
                </c:pt>
                <c:pt idx="2">
                  <c:v>81.599999999999994</c:v>
                </c:pt>
                <c:pt idx="3">
                  <c:v>81.599999999999994</c:v>
                </c:pt>
                <c:pt idx="4">
                  <c:v>54.366000000000007</c:v>
                </c:pt>
                <c:pt idx="5">
                  <c:v>54.366000000000007</c:v>
                </c:pt>
                <c:pt idx="6">
                  <c:v>20.399999999999999</c:v>
                </c:pt>
                <c:pt idx="7">
                  <c:v>17</c:v>
                </c:pt>
                <c:pt idx="8">
                  <c:v>13.600000000000001</c:v>
                </c:pt>
                <c:pt idx="9">
                  <c:v>13.600000000000001</c:v>
                </c:pt>
                <c:pt idx="10">
                  <c:v>18.700000000000003</c:v>
                </c:pt>
                <c:pt idx="11">
                  <c:v>18.700000000000003</c:v>
                </c:pt>
                <c:pt idx="12">
                  <c:v>18.700000000000003</c:v>
                </c:pt>
                <c:pt idx="13">
                  <c:v>20.399999999999999</c:v>
                </c:pt>
                <c:pt idx="14">
                  <c:v>35.699999999999996</c:v>
                </c:pt>
                <c:pt idx="15">
                  <c:v>20.400000000000002</c:v>
                </c:pt>
                <c:pt idx="16">
                  <c:v>13.600000000000001</c:v>
                </c:pt>
                <c:pt idx="17">
                  <c:v>17.68</c:v>
                </c:pt>
                <c:pt idx="18">
                  <c:v>20.399999999999999</c:v>
                </c:pt>
                <c:pt idx="19">
                  <c:v>13.600000000000001</c:v>
                </c:pt>
                <c:pt idx="20">
                  <c:v>13.600000000000001</c:v>
                </c:pt>
                <c:pt idx="21">
                  <c:v>13.600000000000001</c:v>
                </c:pt>
                <c:pt idx="22">
                  <c:v>13.600000000000001</c:v>
                </c:pt>
                <c:pt idx="23">
                  <c:v>13.600000000000001</c:v>
                </c:pt>
                <c:pt idx="24">
                  <c:v>20.400000000000002</c:v>
                </c:pt>
                <c:pt idx="25">
                  <c:v>20.400000000000002</c:v>
                </c:pt>
                <c:pt idx="26">
                  <c:v>10.199999999999999</c:v>
                </c:pt>
                <c:pt idx="27">
                  <c:v>72.488</c:v>
                </c:pt>
                <c:pt idx="28">
                  <c:v>81.599999999999994</c:v>
                </c:pt>
                <c:pt idx="29">
                  <c:v>108.73200000000001</c:v>
                </c:pt>
                <c:pt idx="30">
                  <c:v>108.73200000000001</c:v>
                </c:pt>
                <c:pt idx="31">
                  <c:v>122.39999999999999</c:v>
                </c:pt>
                <c:pt idx="32">
                  <c:v>6.8000000000000007</c:v>
                </c:pt>
                <c:pt idx="33">
                  <c:v>6.8000000000000007</c:v>
                </c:pt>
                <c:pt idx="34">
                  <c:v>20.399999999999999</c:v>
                </c:pt>
                <c:pt idx="35">
                  <c:v>22.712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99-4C2D-A182-0A52BE4FE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739008"/>
        <c:axId val="363749376"/>
      </c:scatterChart>
      <c:valAx>
        <c:axId val="363739008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749376"/>
        <c:crosses val="autoZero"/>
        <c:crossBetween val="midCat"/>
      </c:valAx>
      <c:valAx>
        <c:axId val="363749376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739008"/>
        <c:crosses val="autoZero"/>
        <c:crossBetween val="midCat"/>
        <c:majorUnit val="100"/>
        <c:minorUnit val="40"/>
      </c:valAx>
      <c:valAx>
        <c:axId val="36375129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3752832"/>
        <c:crosses val="max"/>
        <c:crossBetween val="between"/>
      </c:valAx>
      <c:catAx>
        <c:axId val="363752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751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iOS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iOS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Sheet1!$B$2:$B$11</c:f>
              <c:numCache>
                <c:formatCode>General</c:formatCode>
                <c:ptCount val="10"/>
                <c:pt idx="0">
                  <c:v>2016.5</c:v>
                </c:pt>
                <c:pt idx="1">
                  <c:v>2017.25</c:v>
                </c:pt>
                <c:pt idx="2">
                  <c:v>2017.5</c:v>
                </c:pt>
                <c:pt idx="3">
                  <c:v>2018.5</c:v>
                </c:pt>
                <c:pt idx="4">
                  <c:v>2018.5</c:v>
                </c:pt>
                <c:pt idx="5">
                  <c:v>2013.5</c:v>
                </c:pt>
                <c:pt idx="6">
                  <c:v>2014.5</c:v>
                </c:pt>
                <c:pt idx="7">
                  <c:v>2014.5</c:v>
                </c:pt>
                <c:pt idx="8">
                  <c:v>2015.5</c:v>
                </c:pt>
                <c:pt idx="9">
                  <c:v>2015.5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249.60000000000002</c:v>
                </c:pt>
                <c:pt idx="1">
                  <c:v>700.41600000000005</c:v>
                </c:pt>
                <c:pt idx="2">
                  <c:v>324.48</c:v>
                </c:pt>
                <c:pt idx="3">
                  <c:v>486.14400000000001</c:v>
                </c:pt>
                <c:pt idx="4">
                  <c:v>1400.4480000000001</c:v>
                </c:pt>
                <c:pt idx="5">
                  <c:v>115.2</c:v>
                </c:pt>
                <c:pt idx="6">
                  <c:v>136.44800000000001</c:v>
                </c:pt>
                <c:pt idx="7">
                  <c:v>230.4</c:v>
                </c:pt>
                <c:pt idx="8">
                  <c:v>230.39999999999998</c:v>
                </c:pt>
                <c:pt idx="9">
                  <c:v>500.73599999999999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404288"/>
        <c:axId val="253406208"/>
      </c:scatterChart>
      <c:valAx>
        <c:axId val="253404288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406208"/>
        <c:crosses val="autoZero"/>
        <c:crossBetween val="midCat"/>
      </c:valAx>
      <c:valAx>
        <c:axId val="253406208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404288"/>
        <c:crosses val="autoZero"/>
        <c:crossBetween val="midCat"/>
        <c:majorUnit val="2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dirty="0"/>
              <a:t>　</a:t>
            </a:r>
            <a:r>
              <a:rPr lang="en-US" dirty="0"/>
              <a:t>Android (</a:t>
            </a:r>
            <a:r>
              <a:rPr kumimoji="1" lang="en-US" altLang="ja-JP" sz="1862" b="1" i="0" u="none" strike="noStrike" cap="none" baseline="0" dirty="0">
                <a:effectLst/>
              </a:rPr>
              <a:t>Adreno 3xx</a:t>
            </a:r>
            <a:r>
              <a:rPr kumimoji="1" lang="ja-JP" altLang="ja-JP" sz="1862" b="1" i="0" u="none" strike="noStrike" cap="none" baseline="0" dirty="0">
                <a:effectLst/>
              </a:rPr>
              <a:t>と</a:t>
            </a:r>
            <a:r>
              <a:rPr kumimoji="1" lang="en-US" altLang="ja-JP" sz="1862" b="1" i="0" u="none" strike="noStrike" cap="none" baseline="0" dirty="0">
                <a:effectLst/>
              </a:rPr>
              <a:t>Mali-T6xx,</a:t>
            </a:r>
            <a:r>
              <a:rPr kumimoji="1" lang="ja-JP" altLang="ja-JP" sz="1862" b="1" i="0" u="none" strike="noStrike" cap="none" baseline="0" dirty="0">
                <a:effectLst/>
              </a:rPr>
              <a:t> </a:t>
            </a:r>
            <a:r>
              <a:rPr kumimoji="1" lang="en-US" altLang="ja-JP" sz="1862" b="1" i="0" u="none" strike="noStrike" cap="none" baseline="0" dirty="0">
                <a:effectLst/>
              </a:rPr>
              <a:t>T7xx</a:t>
            </a:r>
            <a:r>
              <a:rPr kumimoji="1" lang="ja-JP" altLang="ja-JP" sz="1862" b="1" i="0" u="none" strike="noStrike" cap="none" baseline="0" dirty="0">
                <a:effectLst/>
              </a:rPr>
              <a:t>で</a:t>
            </a:r>
            <a:r>
              <a:rPr kumimoji="1" lang="en-US" altLang="ja-JP" sz="1862" b="1" i="0" u="none" strike="noStrike" cap="none" baseline="0" dirty="0">
                <a:effectLst/>
              </a:rPr>
              <a:t>T760</a:t>
            </a:r>
            <a:r>
              <a:rPr kumimoji="1" lang="ja-JP" altLang="ja-JP" sz="1862" b="1" i="0" u="none" strike="noStrike" cap="none" baseline="0" dirty="0">
                <a:effectLst/>
              </a:rPr>
              <a:t>を除く</a:t>
            </a:r>
            <a:r>
              <a:rPr lang="en-US" dirty="0"/>
              <a:t>)</a:t>
            </a:r>
            <a:r>
              <a:rPr lang="ja-JP" dirty="0"/>
              <a:t>　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1"/>
          <c:order val="3"/>
          <c:tx>
            <c:strRef>
              <c:f>Sheet1!$Z$1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0000"/>
              </a:schemeClr>
            </a:solidFill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Sheet1!$Z$2:$Z$8</c:f>
              <c:numCache>
                <c:formatCode>General</c:formatCode>
                <c:ptCount val="7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D-4C63-B95E-AE1428E3F764}"/>
            </c:ext>
          </c:extLst>
        </c:ser>
        <c:ser>
          <c:idx val="5"/>
          <c:order val="4"/>
          <c:tx>
            <c:strRef>
              <c:f>Sheet1!$AA$1</c:f>
              <c:strCache>
                <c:ptCount val="1"/>
                <c:pt idx="0">
                  <c:v>LowBorder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Sheet1!$AA$2:$AA$8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CD-4C63-B95E-AE1428E3F764}"/>
            </c:ext>
          </c:extLst>
        </c:ser>
        <c:ser>
          <c:idx val="2"/>
          <c:order val="5"/>
          <c:tx>
            <c:strRef>
              <c:f>Sheet1!$AB$1</c:f>
              <c:strCache>
                <c:ptCount val="1"/>
                <c:pt idx="0">
                  <c:v>Middle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Sheet1!$AB$2:$AB$8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CD-4C63-B95E-AE1428E3F764}"/>
            </c:ext>
          </c:extLst>
        </c:ser>
        <c:ser>
          <c:idx val="4"/>
          <c:order val="6"/>
          <c:tx>
            <c:strRef>
              <c:f>Sheet1!$AC$1</c:f>
              <c:strCache>
                <c:ptCount val="1"/>
                <c:pt idx="0">
                  <c:v>Border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Sheet1!$AC$2:$AC$8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CD-4C63-B95E-AE1428E3F764}"/>
            </c:ext>
          </c:extLst>
        </c:ser>
        <c:ser>
          <c:idx val="3"/>
          <c:order val="7"/>
          <c:tx>
            <c:strRef>
              <c:f>Sheet1!$AD$1</c:f>
              <c:strCache>
                <c:ptCount val="1"/>
                <c:pt idx="0">
                  <c:v>High</c:v>
                </c:pt>
              </c:strCache>
            </c:strRef>
          </c:tx>
          <c:spPr>
            <a:noFill/>
            <a:ln w="9525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CCD-4C63-B95E-AE1428E3F7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CCD-4C63-B95E-AE1428E3F764}"/>
              </c:ext>
            </c:extLst>
          </c:dPt>
          <c:cat>
            <c:numRef>
              <c:f>Sheet1!$Y$2:$Y$9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Sheet1!$AD$2:$AD$8</c:f>
              <c:numCache>
                <c:formatCode>General</c:formatCode>
                <c:ptCount val="7"/>
                <c:pt idx="0">
                  <c:v>910</c:v>
                </c:pt>
                <c:pt idx="1">
                  <c:v>910</c:v>
                </c:pt>
                <c:pt idx="2">
                  <c:v>910</c:v>
                </c:pt>
                <c:pt idx="3">
                  <c:v>910</c:v>
                </c:pt>
                <c:pt idx="4">
                  <c:v>910</c:v>
                </c:pt>
                <c:pt idx="5">
                  <c:v>910</c:v>
                </c:pt>
                <c:pt idx="6">
                  <c:v>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CCD-4C63-B95E-AE1428E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4311296"/>
        <c:axId val="364301312"/>
      </c:barChar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ser>
          <c:idx val="6"/>
          <c:order val="1"/>
          <c:tx>
            <c:strRef>
              <c:f>Sheet1!$G$1</c:f>
              <c:strCache>
                <c:ptCount val="1"/>
                <c:pt idx="0">
                  <c:v>Adreno 3xx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Sheet1!$H$2:$H$32</c:f>
              <c:numCache>
                <c:formatCode>General</c:formatCode>
                <c:ptCount val="31"/>
                <c:pt idx="0">
                  <c:v>2017.25</c:v>
                </c:pt>
                <c:pt idx="1">
                  <c:v>2014</c:v>
                </c:pt>
                <c:pt idx="2">
                  <c:v>2017.25</c:v>
                </c:pt>
                <c:pt idx="3">
                  <c:v>2013.75</c:v>
                </c:pt>
                <c:pt idx="4">
                  <c:v>2013</c:v>
                </c:pt>
                <c:pt idx="5">
                  <c:v>2013</c:v>
                </c:pt>
                <c:pt idx="6">
                  <c:v>2013.25</c:v>
                </c:pt>
                <c:pt idx="7">
                  <c:v>2013.75</c:v>
                </c:pt>
                <c:pt idx="8">
                  <c:v>2014.5</c:v>
                </c:pt>
                <c:pt idx="9">
                  <c:v>2013</c:v>
                </c:pt>
                <c:pt idx="10">
                  <c:v>2013</c:v>
                </c:pt>
                <c:pt idx="11">
                  <c:v>2015</c:v>
                </c:pt>
                <c:pt idx="12">
                  <c:v>2013.75</c:v>
                </c:pt>
                <c:pt idx="13">
                  <c:v>2013.75</c:v>
                </c:pt>
                <c:pt idx="14">
                  <c:v>2013</c:v>
                </c:pt>
                <c:pt idx="15">
                  <c:v>2013.75</c:v>
                </c:pt>
                <c:pt idx="16">
                  <c:v>2013.75</c:v>
                </c:pt>
                <c:pt idx="17">
                  <c:v>2013.25</c:v>
                </c:pt>
                <c:pt idx="18">
                  <c:v>2014</c:v>
                </c:pt>
                <c:pt idx="19">
                  <c:v>2014</c:v>
                </c:pt>
                <c:pt idx="20">
                  <c:v>2016.5</c:v>
                </c:pt>
                <c:pt idx="21">
                  <c:v>2017</c:v>
                </c:pt>
                <c:pt idx="22">
                  <c:v>2013.75</c:v>
                </c:pt>
                <c:pt idx="23">
                  <c:v>2013.75</c:v>
                </c:pt>
                <c:pt idx="24">
                  <c:v>2013.25</c:v>
                </c:pt>
                <c:pt idx="25">
                  <c:v>2013.25</c:v>
                </c:pt>
                <c:pt idx="26">
                  <c:v>2013.75</c:v>
                </c:pt>
                <c:pt idx="27">
                  <c:v>2014</c:v>
                </c:pt>
                <c:pt idx="28">
                  <c:v>2012.75</c:v>
                </c:pt>
                <c:pt idx="29">
                  <c:v>2016.5</c:v>
                </c:pt>
                <c:pt idx="30">
                  <c:v>2017</c:v>
                </c:pt>
              </c:numCache>
            </c:numRef>
          </c:xVal>
          <c:yVal>
            <c:numRef>
              <c:f>Sheet1!$I$2:$I$32</c:f>
              <c:numCache>
                <c:formatCode>General</c:formatCode>
                <c:ptCount val="31"/>
                <c:pt idx="0">
                  <c:v>19.200000000000003</c:v>
                </c:pt>
                <c:pt idx="1">
                  <c:v>21.6</c:v>
                </c:pt>
                <c:pt idx="2">
                  <c:v>27</c:v>
                </c:pt>
                <c:pt idx="3">
                  <c:v>19.200000000000003</c:v>
                </c:pt>
                <c:pt idx="4">
                  <c:v>57.6</c:v>
                </c:pt>
                <c:pt idx="5">
                  <c:v>57.6</c:v>
                </c:pt>
                <c:pt idx="6">
                  <c:v>129.6</c:v>
                </c:pt>
                <c:pt idx="7">
                  <c:v>166.464</c:v>
                </c:pt>
                <c:pt idx="8">
                  <c:v>19.200000000000003</c:v>
                </c:pt>
                <c:pt idx="9">
                  <c:v>19.200000000000003</c:v>
                </c:pt>
                <c:pt idx="10">
                  <c:v>19.200000000000003</c:v>
                </c:pt>
                <c:pt idx="11">
                  <c:v>21.6</c:v>
                </c:pt>
                <c:pt idx="12">
                  <c:v>19.200000000000003</c:v>
                </c:pt>
                <c:pt idx="13">
                  <c:v>19.200000000000003</c:v>
                </c:pt>
                <c:pt idx="14">
                  <c:v>19.200000000000003</c:v>
                </c:pt>
                <c:pt idx="15">
                  <c:v>19.200000000000003</c:v>
                </c:pt>
                <c:pt idx="16">
                  <c:v>19.200000000000003</c:v>
                </c:pt>
                <c:pt idx="17">
                  <c:v>129.6</c:v>
                </c:pt>
                <c:pt idx="18">
                  <c:v>19.200000000000003</c:v>
                </c:pt>
                <c:pt idx="19">
                  <c:v>21.6</c:v>
                </c:pt>
                <c:pt idx="20">
                  <c:v>27</c:v>
                </c:pt>
                <c:pt idx="21">
                  <c:v>27</c:v>
                </c:pt>
                <c:pt idx="22">
                  <c:v>19.200000000000003</c:v>
                </c:pt>
                <c:pt idx="23">
                  <c:v>19.200000000000003</c:v>
                </c:pt>
                <c:pt idx="24">
                  <c:v>129.6</c:v>
                </c:pt>
                <c:pt idx="25">
                  <c:v>129.6</c:v>
                </c:pt>
                <c:pt idx="26">
                  <c:v>158.4</c:v>
                </c:pt>
                <c:pt idx="27">
                  <c:v>166.464</c:v>
                </c:pt>
                <c:pt idx="28">
                  <c:v>19.200000000000003</c:v>
                </c:pt>
                <c:pt idx="29">
                  <c:v>27</c:v>
                </c:pt>
                <c:pt idx="30">
                  <c:v>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99-4C2D-A182-0A52BE4FEF5C}"/>
            </c:ext>
          </c:extLst>
        </c:ser>
        <c:ser>
          <c:idx val="7"/>
          <c:order val="2"/>
          <c:tx>
            <c:strRef>
              <c:f>Sheet1!$M$1</c:f>
              <c:strCache>
                <c:ptCount val="1"/>
                <c:pt idx="0">
                  <c:v>Mali-T6xx, T7xxでT760を除く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Sheet1!$N$2:$N$37</c:f>
              <c:numCache>
                <c:formatCode>General</c:formatCode>
                <c:ptCount val="36"/>
                <c:pt idx="0">
                  <c:v>2014.25</c:v>
                </c:pt>
                <c:pt idx="1">
                  <c:v>2015.5</c:v>
                </c:pt>
                <c:pt idx="2">
                  <c:v>2014.5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2015.25</c:v>
                </c:pt>
                <c:pt idx="7">
                  <c:v>2015.25</c:v>
                </c:pt>
                <c:pt idx="8">
                  <c:v>2015.25</c:v>
                </c:pt>
                <c:pt idx="9">
                  <c:v>2015.25</c:v>
                </c:pt>
                <c:pt idx="10">
                  <c:v>2016.25</c:v>
                </c:pt>
                <c:pt idx="11">
                  <c:v>2016.25</c:v>
                </c:pt>
                <c:pt idx="12">
                  <c:v>2016.25</c:v>
                </c:pt>
                <c:pt idx="13">
                  <c:v>2016.25</c:v>
                </c:pt>
                <c:pt idx="14">
                  <c:v>2015.5</c:v>
                </c:pt>
                <c:pt idx="15">
                  <c:v>2015.5</c:v>
                </c:pt>
                <c:pt idx="16">
                  <c:v>2015</c:v>
                </c:pt>
                <c:pt idx="17">
                  <c:v>2015.25</c:v>
                </c:pt>
                <c:pt idx="18">
                  <c:v>2015.25</c:v>
                </c:pt>
                <c:pt idx="19">
                  <c:v>2015.25</c:v>
                </c:pt>
                <c:pt idx="20">
                  <c:v>2015.25</c:v>
                </c:pt>
                <c:pt idx="21">
                  <c:v>2015.25</c:v>
                </c:pt>
                <c:pt idx="22">
                  <c:v>2015.25</c:v>
                </c:pt>
                <c:pt idx="23">
                  <c:v>2015.25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2012.5</c:v>
                </c:pt>
                <c:pt idx="28">
                  <c:v>2014.25</c:v>
                </c:pt>
                <c:pt idx="29">
                  <c:v>2013.5</c:v>
                </c:pt>
                <c:pt idx="30">
                  <c:v>2014.25</c:v>
                </c:pt>
                <c:pt idx="31">
                  <c:v>2014.5</c:v>
                </c:pt>
                <c:pt idx="32">
                  <c:v>2016.5</c:v>
                </c:pt>
                <c:pt idx="33">
                  <c:v>2016.5</c:v>
                </c:pt>
                <c:pt idx="34">
                  <c:v>2016</c:v>
                </c:pt>
                <c:pt idx="35">
                  <c:v>2015.25</c:v>
                </c:pt>
              </c:numCache>
            </c:numRef>
          </c:xVal>
          <c:yVal>
            <c:numRef>
              <c:f>Sheet1!$O$2:$O$37</c:f>
              <c:numCache>
                <c:formatCode>General</c:formatCode>
                <c:ptCount val="36"/>
                <c:pt idx="0">
                  <c:v>81.599999999999994</c:v>
                </c:pt>
                <c:pt idx="1">
                  <c:v>6.8000000000000007</c:v>
                </c:pt>
                <c:pt idx="2">
                  <c:v>81.599999999999994</c:v>
                </c:pt>
                <c:pt idx="3">
                  <c:v>81.599999999999994</c:v>
                </c:pt>
                <c:pt idx="4">
                  <c:v>54.366000000000007</c:v>
                </c:pt>
                <c:pt idx="5">
                  <c:v>54.366000000000007</c:v>
                </c:pt>
                <c:pt idx="6">
                  <c:v>20.399999999999999</c:v>
                </c:pt>
                <c:pt idx="7">
                  <c:v>17</c:v>
                </c:pt>
                <c:pt idx="8">
                  <c:v>13.600000000000001</c:v>
                </c:pt>
                <c:pt idx="9">
                  <c:v>13.600000000000001</c:v>
                </c:pt>
                <c:pt idx="10">
                  <c:v>18.700000000000003</c:v>
                </c:pt>
                <c:pt idx="11">
                  <c:v>18.700000000000003</c:v>
                </c:pt>
                <c:pt idx="12">
                  <c:v>18.700000000000003</c:v>
                </c:pt>
                <c:pt idx="13">
                  <c:v>20.399999999999999</c:v>
                </c:pt>
                <c:pt idx="14">
                  <c:v>35.699999999999996</c:v>
                </c:pt>
                <c:pt idx="15">
                  <c:v>20.400000000000002</c:v>
                </c:pt>
                <c:pt idx="16">
                  <c:v>13.600000000000001</c:v>
                </c:pt>
                <c:pt idx="17">
                  <c:v>17.68</c:v>
                </c:pt>
                <c:pt idx="18">
                  <c:v>20.399999999999999</c:v>
                </c:pt>
                <c:pt idx="19">
                  <c:v>13.600000000000001</c:v>
                </c:pt>
                <c:pt idx="20">
                  <c:v>13.600000000000001</c:v>
                </c:pt>
                <c:pt idx="21">
                  <c:v>13.600000000000001</c:v>
                </c:pt>
                <c:pt idx="22">
                  <c:v>13.600000000000001</c:v>
                </c:pt>
                <c:pt idx="23">
                  <c:v>13.600000000000001</c:v>
                </c:pt>
                <c:pt idx="24">
                  <c:v>20.400000000000002</c:v>
                </c:pt>
                <c:pt idx="25">
                  <c:v>20.400000000000002</c:v>
                </c:pt>
                <c:pt idx="26">
                  <c:v>10.199999999999999</c:v>
                </c:pt>
                <c:pt idx="27">
                  <c:v>72.488</c:v>
                </c:pt>
                <c:pt idx="28">
                  <c:v>81.599999999999994</c:v>
                </c:pt>
                <c:pt idx="29">
                  <c:v>108.73200000000001</c:v>
                </c:pt>
                <c:pt idx="30">
                  <c:v>108.73200000000001</c:v>
                </c:pt>
                <c:pt idx="31">
                  <c:v>122.39999999999999</c:v>
                </c:pt>
                <c:pt idx="32">
                  <c:v>6.8000000000000007</c:v>
                </c:pt>
                <c:pt idx="33">
                  <c:v>6.8000000000000007</c:v>
                </c:pt>
                <c:pt idx="34">
                  <c:v>20.399999999999999</c:v>
                </c:pt>
                <c:pt idx="35">
                  <c:v>22.712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99-4C2D-A182-0A52BE4FE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293120"/>
        <c:axId val="364299392"/>
      </c:scatterChart>
      <c:valAx>
        <c:axId val="364293120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299392"/>
        <c:crosses val="autoZero"/>
        <c:crossBetween val="midCat"/>
      </c:valAx>
      <c:valAx>
        <c:axId val="364299392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293120"/>
        <c:crosses val="autoZero"/>
        <c:crossBetween val="midCat"/>
        <c:majorUnit val="100"/>
        <c:minorUnit val="40"/>
      </c:valAx>
      <c:valAx>
        <c:axId val="36430131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4311296"/>
        <c:crosses val="max"/>
        <c:crossBetween val="between"/>
      </c:valAx>
      <c:catAx>
        <c:axId val="36431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301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</a:t>
            </a:r>
            <a:r>
              <a:rPr lang="ja-JP"/>
              <a:t>全体 </a:t>
            </a:r>
            <a:r>
              <a:rPr lang="en-US"/>
              <a:t>/ 1.6TFLOPS</a:t>
            </a:r>
            <a:r>
              <a:rPr lang="ja-JP"/>
              <a:t>が上限で</a:t>
            </a:r>
            <a:r>
              <a:rPr lang="en-US"/>
              <a:t>iOS</a:t>
            </a:r>
            <a:r>
              <a:rPr lang="ja-JP"/>
              <a:t>比較用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65152"/>
        <c:axId val="358871424"/>
      </c:scatterChart>
      <c:valAx>
        <c:axId val="358865152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8871424"/>
        <c:crosses val="autoZero"/>
        <c:crossBetween val="midCat"/>
      </c:valAx>
      <c:valAx>
        <c:axId val="358871424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8865152"/>
        <c:crosses val="autoZero"/>
        <c:crossBetween val="midCat"/>
        <c:majorUnit val="2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</a:t>
            </a:r>
            <a:r>
              <a:rPr lang="ja-JP"/>
              <a:t>全体 </a:t>
            </a:r>
            <a:r>
              <a:rPr lang="en-US"/>
              <a:t>/ 1.0TFLOPS</a:t>
            </a:r>
            <a:r>
              <a:rPr lang="ja-JP"/>
              <a:t>が上限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573760"/>
        <c:axId val="361608704"/>
      </c:scatterChart>
      <c:valAx>
        <c:axId val="361573760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608704"/>
        <c:crosses val="autoZero"/>
        <c:crossBetween val="midCat"/>
      </c:valAx>
      <c:valAx>
        <c:axId val="36160870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573760"/>
        <c:crosses val="autoZero"/>
        <c:crossBetween val="midCat"/>
        <c:majorUnit val="1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(Adreno 3xx)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Adreno 3xx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Sheet1!$H$2:$H$32</c:f>
              <c:numCache>
                <c:formatCode>General</c:formatCode>
                <c:ptCount val="31"/>
                <c:pt idx="0">
                  <c:v>2017.25</c:v>
                </c:pt>
                <c:pt idx="1">
                  <c:v>2014</c:v>
                </c:pt>
                <c:pt idx="2">
                  <c:v>2017.25</c:v>
                </c:pt>
                <c:pt idx="3">
                  <c:v>2013.75</c:v>
                </c:pt>
                <c:pt idx="4">
                  <c:v>2013</c:v>
                </c:pt>
                <c:pt idx="5">
                  <c:v>2013</c:v>
                </c:pt>
                <c:pt idx="6">
                  <c:v>2013.25</c:v>
                </c:pt>
                <c:pt idx="7">
                  <c:v>2013.75</c:v>
                </c:pt>
                <c:pt idx="8">
                  <c:v>2014.5</c:v>
                </c:pt>
                <c:pt idx="9">
                  <c:v>2013</c:v>
                </c:pt>
                <c:pt idx="10">
                  <c:v>2013</c:v>
                </c:pt>
                <c:pt idx="11">
                  <c:v>2015</c:v>
                </c:pt>
                <c:pt idx="12">
                  <c:v>2013.75</c:v>
                </c:pt>
                <c:pt idx="13">
                  <c:v>2013.75</c:v>
                </c:pt>
                <c:pt idx="14">
                  <c:v>2013</c:v>
                </c:pt>
                <c:pt idx="15">
                  <c:v>2013.75</c:v>
                </c:pt>
                <c:pt idx="16">
                  <c:v>2013.75</c:v>
                </c:pt>
                <c:pt idx="17">
                  <c:v>2013.25</c:v>
                </c:pt>
                <c:pt idx="18">
                  <c:v>2014</c:v>
                </c:pt>
                <c:pt idx="19">
                  <c:v>2014</c:v>
                </c:pt>
                <c:pt idx="20">
                  <c:v>2016.5</c:v>
                </c:pt>
                <c:pt idx="21">
                  <c:v>2017</c:v>
                </c:pt>
                <c:pt idx="22">
                  <c:v>2013.75</c:v>
                </c:pt>
                <c:pt idx="23">
                  <c:v>2013.75</c:v>
                </c:pt>
                <c:pt idx="24">
                  <c:v>2013.25</c:v>
                </c:pt>
                <c:pt idx="25">
                  <c:v>2013.25</c:v>
                </c:pt>
                <c:pt idx="26">
                  <c:v>2013.75</c:v>
                </c:pt>
                <c:pt idx="27">
                  <c:v>2014</c:v>
                </c:pt>
                <c:pt idx="28">
                  <c:v>2012.75</c:v>
                </c:pt>
                <c:pt idx="29">
                  <c:v>2016.5</c:v>
                </c:pt>
                <c:pt idx="30">
                  <c:v>2017</c:v>
                </c:pt>
              </c:numCache>
            </c:numRef>
          </c:xVal>
          <c:yVal>
            <c:numRef>
              <c:f>Sheet1!$I$2:$I$32</c:f>
              <c:numCache>
                <c:formatCode>General</c:formatCode>
                <c:ptCount val="31"/>
                <c:pt idx="0">
                  <c:v>19.200000000000003</c:v>
                </c:pt>
                <c:pt idx="1">
                  <c:v>21.6</c:v>
                </c:pt>
                <c:pt idx="2">
                  <c:v>27</c:v>
                </c:pt>
                <c:pt idx="3">
                  <c:v>19.200000000000003</c:v>
                </c:pt>
                <c:pt idx="4">
                  <c:v>57.6</c:v>
                </c:pt>
                <c:pt idx="5">
                  <c:v>57.6</c:v>
                </c:pt>
                <c:pt idx="6">
                  <c:v>129.6</c:v>
                </c:pt>
                <c:pt idx="7">
                  <c:v>166.464</c:v>
                </c:pt>
                <c:pt idx="8">
                  <c:v>19.200000000000003</c:v>
                </c:pt>
                <c:pt idx="9">
                  <c:v>19.200000000000003</c:v>
                </c:pt>
                <c:pt idx="10">
                  <c:v>19.200000000000003</c:v>
                </c:pt>
                <c:pt idx="11">
                  <c:v>21.6</c:v>
                </c:pt>
                <c:pt idx="12">
                  <c:v>19.200000000000003</c:v>
                </c:pt>
                <c:pt idx="13">
                  <c:v>19.200000000000003</c:v>
                </c:pt>
                <c:pt idx="14">
                  <c:v>19.200000000000003</c:v>
                </c:pt>
                <c:pt idx="15">
                  <c:v>19.200000000000003</c:v>
                </c:pt>
                <c:pt idx="16">
                  <c:v>19.200000000000003</c:v>
                </c:pt>
                <c:pt idx="17">
                  <c:v>129.6</c:v>
                </c:pt>
                <c:pt idx="18">
                  <c:v>19.200000000000003</c:v>
                </c:pt>
                <c:pt idx="19">
                  <c:v>21.6</c:v>
                </c:pt>
                <c:pt idx="20">
                  <c:v>27</c:v>
                </c:pt>
                <c:pt idx="21">
                  <c:v>27</c:v>
                </c:pt>
                <c:pt idx="22">
                  <c:v>19.200000000000003</c:v>
                </c:pt>
                <c:pt idx="23">
                  <c:v>19.200000000000003</c:v>
                </c:pt>
                <c:pt idx="24">
                  <c:v>129.6</c:v>
                </c:pt>
                <c:pt idx="25">
                  <c:v>129.6</c:v>
                </c:pt>
                <c:pt idx="26">
                  <c:v>158.4</c:v>
                </c:pt>
                <c:pt idx="27">
                  <c:v>166.464</c:v>
                </c:pt>
                <c:pt idx="28">
                  <c:v>19.200000000000003</c:v>
                </c:pt>
                <c:pt idx="29">
                  <c:v>27</c:v>
                </c:pt>
                <c:pt idx="30">
                  <c:v>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A2-4F62-A6F3-FEA33E4F6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694720"/>
        <c:axId val="361696640"/>
      </c:scatterChart>
      <c:valAx>
        <c:axId val="361694720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696640"/>
        <c:crosses val="autoZero"/>
        <c:crossBetween val="midCat"/>
      </c:valAx>
      <c:valAx>
        <c:axId val="361696640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694720"/>
        <c:crosses val="autoZero"/>
        <c:crossBetween val="midCat"/>
        <c:majorUnit val="1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(Adreno 4xx</a:t>
            </a:r>
            <a:r>
              <a:rPr lang="ja-JP"/>
              <a:t>以降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Adreno 4xx以降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Sheet1!$K$2:$K$45</c:f>
              <c:numCache>
                <c:formatCode>General</c:formatCode>
                <c:ptCount val="44"/>
                <c:pt idx="0">
                  <c:v>2014.5</c:v>
                </c:pt>
                <c:pt idx="1">
                  <c:v>2015</c:v>
                </c:pt>
                <c:pt idx="2">
                  <c:v>2017</c:v>
                </c:pt>
                <c:pt idx="3">
                  <c:v>2015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2015</c:v>
                </c:pt>
                <c:pt idx="8">
                  <c:v>2014.5</c:v>
                </c:pt>
                <c:pt idx="9">
                  <c:v>2015</c:v>
                </c:pt>
                <c:pt idx="10">
                  <c:v>2016.25</c:v>
                </c:pt>
                <c:pt idx="11">
                  <c:v>2014.5</c:v>
                </c:pt>
                <c:pt idx="12">
                  <c:v>2016.75</c:v>
                </c:pt>
                <c:pt idx="13">
                  <c:v>2015.75</c:v>
                </c:pt>
                <c:pt idx="14">
                  <c:v>2016.25</c:v>
                </c:pt>
                <c:pt idx="15">
                  <c:v>2016.75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2014.5</c:v>
                </c:pt>
                <c:pt idx="20">
                  <c:v>2014.5</c:v>
                </c:pt>
                <c:pt idx="21">
                  <c:v>2015.75</c:v>
                </c:pt>
                <c:pt idx="22">
                  <c:v>2016.5</c:v>
                </c:pt>
                <c:pt idx="23">
                  <c:v>2017.25</c:v>
                </c:pt>
                <c:pt idx="24">
                  <c:v>2017.5</c:v>
                </c:pt>
                <c:pt idx="25">
                  <c:v>2017.25</c:v>
                </c:pt>
                <c:pt idx="26">
                  <c:v>2018.25</c:v>
                </c:pt>
                <c:pt idx="27">
                  <c:v>2016.75</c:v>
                </c:pt>
                <c:pt idx="28">
                  <c:v>2018.25</c:v>
                </c:pt>
                <c:pt idx="29">
                  <c:v>2017.5</c:v>
                </c:pt>
                <c:pt idx="30">
                  <c:v>2017.25</c:v>
                </c:pt>
                <c:pt idx="31">
                  <c:v>2018.25</c:v>
                </c:pt>
                <c:pt idx="32">
                  <c:v>2017.25</c:v>
                </c:pt>
                <c:pt idx="33">
                  <c:v>2017.25</c:v>
                </c:pt>
                <c:pt idx="34">
                  <c:v>2018.5</c:v>
                </c:pt>
                <c:pt idx="35">
                  <c:v>2019</c:v>
                </c:pt>
                <c:pt idx="36">
                  <c:v>2018.25</c:v>
                </c:pt>
                <c:pt idx="37">
                  <c:v>2019</c:v>
                </c:pt>
                <c:pt idx="38">
                  <c:v>2018</c:v>
                </c:pt>
                <c:pt idx="39">
                  <c:v>2019</c:v>
                </c:pt>
                <c:pt idx="40">
                  <c:v>2019.25</c:v>
                </c:pt>
                <c:pt idx="41">
                  <c:v>2019</c:v>
                </c:pt>
                <c:pt idx="42">
                  <c:v>2019.25</c:v>
                </c:pt>
                <c:pt idx="43">
                  <c:v>2019</c:v>
                </c:pt>
              </c:numCache>
            </c:numRef>
          </c:xVal>
          <c:yVal>
            <c:numRef>
              <c:f>Sheet1!$L$2:$L$45</c:f>
              <c:numCache>
                <c:formatCode>General</c:formatCode>
                <c:ptCount val="44"/>
                <c:pt idx="0">
                  <c:v>59.400000000000006</c:v>
                </c:pt>
                <c:pt idx="1">
                  <c:v>59.400000000000006</c:v>
                </c:pt>
                <c:pt idx="2">
                  <c:v>180</c:v>
                </c:pt>
                <c:pt idx="3">
                  <c:v>180</c:v>
                </c:pt>
                <c:pt idx="4">
                  <c:v>172.79999999999998</c:v>
                </c:pt>
                <c:pt idx="5">
                  <c:v>144</c:v>
                </c:pt>
                <c:pt idx="6">
                  <c:v>421.20000000000005</c:v>
                </c:pt>
                <c:pt idx="7">
                  <c:v>407.34720000000004</c:v>
                </c:pt>
                <c:pt idx="8">
                  <c:v>59.400000000000006</c:v>
                </c:pt>
                <c:pt idx="9">
                  <c:v>59.400000000000006</c:v>
                </c:pt>
                <c:pt idx="10">
                  <c:v>48.6</c:v>
                </c:pt>
                <c:pt idx="11">
                  <c:v>59.400000000000006</c:v>
                </c:pt>
                <c:pt idx="12">
                  <c:v>48.6</c:v>
                </c:pt>
                <c:pt idx="13">
                  <c:v>59.400000000000006</c:v>
                </c:pt>
                <c:pt idx="14">
                  <c:v>130.00000000000003</c:v>
                </c:pt>
                <c:pt idx="15">
                  <c:v>130.00000000000003</c:v>
                </c:pt>
                <c:pt idx="16">
                  <c:v>180</c:v>
                </c:pt>
                <c:pt idx="17">
                  <c:v>180</c:v>
                </c:pt>
                <c:pt idx="18">
                  <c:v>180</c:v>
                </c:pt>
                <c:pt idx="19">
                  <c:v>172.79999999999998</c:v>
                </c:pt>
                <c:pt idx="20">
                  <c:v>421.20000000000005</c:v>
                </c:pt>
                <c:pt idx="21">
                  <c:v>498.40128000000004</c:v>
                </c:pt>
                <c:pt idx="22">
                  <c:v>521.56416000000002</c:v>
                </c:pt>
                <c:pt idx="23">
                  <c:v>567.09119999999996</c:v>
                </c:pt>
                <c:pt idx="24">
                  <c:v>120</c:v>
                </c:pt>
                <c:pt idx="25">
                  <c:v>255</c:v>
                </c:pt>
                <c:pt idx="26">
                  <c:v>40.5</c:v>
                </c:pt>
                <c:pt idx="27">
                  <c:v>48.6</c:v>
                </c:pt>
                <c:pt idx="28">
                  <c:v>48.6</c:v>
                </c:pt>
                <c:pt idx="29">
                  <c:v>120</c:v>
                </c:pt>
                <c:pt idx="30">
                  <c:v>170</c:v>
                </c:pt>
                <c:pt idx="31">
                  <c:v>130.00000000000003</c:v>
                </c:pt>
                <c:pt idx="32">
                  <c:v>216</c:v>
                </c:pt>
                <c:pt idx="33">
                  <c:v>255</c:v>
                </c:pt>
                <c:pt idx="34">
                  <c:v>358.4</c:v>
                </c:pt>
                <c:pt idx="35">
                  <c:v>358.4</c:v>
                </c:pt>
                <c:pt idx="36">
                  <c:v>384</c:v>
                </c:pt>
                <c:pt idx="37">
                  <c:v>384</c:v>
                </c:pt>
                <c:pt idx="38">
                  <c:v>727.04</c:v>
                </c:pt>
                <c:pt idx="39">
                  <c:v>954.71999999999991</c:v>
                </c:pt>
                <c:pt idx="40">
                  <c:v>358.4</c:v>
                </c:pt>
                <c:pt idx="41">
                  <c:v>358.4</c:v>
                </c:pt>
                <c:pt idx="42">
                  <c:v>422.4</c:v>
                </c:pt>
                <c:pt idx="43">
                  <c:v>954.71999999999991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B22-4A3A-9D2E-DAB46FE91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930752"/>
        <c:axId val="361933440"/>
      </c:scatterChart>
      <c:valAx>
        <c:axId val="361930752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933440"/>
        <c:crosses val="autoZero"/>
        <c:crossBetween val="midCat"/>
      </c:valAx>
      <c:valAx>
        <c:axId val="361933440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930752"/>
        <c:crosses val="autoZero"/>
        <c:crossBetween val="midCat"/>
        <c:majorUnit val="1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(Mali-T6xx,</a:t>
            </a:r>
            <a:r>
              <a:rPr lang="ja-JP"/>
              <a:t> </a:t>
            </a:r>
            <a:r>
              <a:rPr lang="en-US"/>
              <a:t>T7xx</a:t>
            </a:r>
            <a:r>
              <a:rPr lang="ja-JP"/>
              <a:t>で</a:t>
            </a:r>
            <a:r>
              <a:rPr lang="en-US"/>
              <a:t>T760</a:t>
            </a:r>
            <a:r>
              <a:rPr lang="ja-JP"/>
              <a:t>を除く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Mali-T6xx, T7xxでT760を除く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Sheet1!$N$2:$N$37</c:f>
              <c:numCache>
                <c:formatCode>General</c:formatCode>
                <c:ptCount val="36"/>
                <c:pt idx="0">
                  <c:v>2014.25</c:v>
                </c:pt>
                <c:pt idx="1">
                  <c:v>2015.5</c:v>
                </c:pt>
                <c:pt idx="2">
                  <c:v>2014.5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2015.25</c:v>
                </c:pt>
                <c:pt idx="7">
                  <c:v>2015.25</c:v>
                </c:pt>
                <c:pt idx="8">
                  <c:v>2015.25</c:v>
                </c:pt>
                <c:pt idx="9">
                  <c:v>2015.25</c:v>
                </c:pt>
                <c:pt idx="10">
                  <c:v>2016.25</c:v>
                </c:pt>
                <c:pt idx="11">
                  <c:v>2016.25</c:v>
                </c:pt>
                <c:pt idx="12">
                  <c:v>2016.25</c:v>
                </c:pt>
                <c:pt idx="13">
                  <c:v>2016.25</c:v>
                </c:pt>
                <c:pt idx="14">
                  <c:v>2015.5</c:v>
                </c:pt>
                <c:pt idx="15">
                  <c:v>2015.5</c:v>
                </c:pt>
                <c:pt idx="16">
                  <c:v>2015</c:v>
                </c:pt>
                <c:pt idx="17">
                  <c:v>2015.25</c:v>
                </c:pt>
                <c:pt idx="18">
                  <c:v>2015.25</c:v>
                </c:pt>
                <c:pt idx="19">
                  <c:v>2015.25</c:v>
                </c:pt>
                <c:pt idx="20">
                  <c:v>2015.25</c:v>
                </c:pt>
                <c:pt idx="21">
                  <c:v>2015.25</c:v>
                </c:pt>
                <c:pt idx="22">
                  <c:v>2015.25</c:v>
                </c:pt>
                <c:pt idx="23">
                  <c:v>2015.25</c:v>
                </c:pt>
                <c:pt idx="24">
                  <c:v>2015</c:v>
                </c:pt>
                <c:pt idx="25">
                  <c:v>2015</c:v>
                </c:pt>
                <c:pt idx="26">
                  <c:v>2015</c:v>
                </c:pt>
                <c:pt idx="27">
                  <c:v>2012.5</c:v>
                </c:pt>
                <c:pt idx="28">
                  <c:v>2014.25</c:v>
                </c:pt>
                <c:pt idx="29">
                  <c:v>2013.5</c:v>
                </c:pt>
                <c:pt idx="30">
                  <c:v>2014.25</c:v>
                </c:pt>
                <c:pt idx="31">
                  <c:v>2014.5</c:v>
                </c:pt>
                <c:pt idx="32">
                  <c:v>2016.5</c:v>
                </c:pt>
                <c:pt idx="33">
                  <c:v>2016.5</c:v>
                </c:pt>
                <c:pt idx="34">
                  <c:v>2016</c:v>
                </c:pt>
                <c:pt idx="35">
                  <c:v>2015.25</c:v>
                </c:pt>
              </c:numCache>
            </c:numRef>
          </c:xVal>
          <c:yVal>
            <c:numRef>
              <c:f>Sheet1!$O$2:$O$37</c:f>
              <c:numCache>
                <c:formatCode>General</c:formatCode>
                <c:ptCount val="36"/>
                <c:pt idx="0">
                  <c:v>81.599999999999994</c:v>
                </c:pt>
                <c:pt idx="1">
                  <c:v>6.8000000000000007</c:v>
                </c:pt>
                <c:pt idx="2">
                  <c:v>81.599999999999994</c:v>
                </c:pt>
                <c:pt idx="3">
                  <c:v>81.599999999999994</c:v>
                </c:pt>
                <c:pt idx="4">
                  <c:v>54.366000000000007</c:v>
                </c:pt>
                <c:pt idx="5">
                  <c:v>54.366000000000007</c:v>
                </c:pt>
                <c:pt idx="6">
                  <c:v>20.399999999999999</c:v>
                </c:pt>
                <c:pt idx="7">
                  <c:v>17</c:v>
                </c:pt>
                <c:pt idx="8">
                  <c:v>13.600000000000001</c:v>
                </c:pt>
                <c:pt idx="9">
                  <c:v>13.600000000000001</c:v>
                </c:pt>
                <c:pt idx="10">
                  <c:v>18.700000000000003</c:v>
                </c:pt>
                <c:pt idx="11">
                  <c:v>18.700000000000003</c:v>
                </c:pt>
                <c:pt idx="12">
                  <c:v>18.700000000000003</c:v>
                </c:pt>
                <c:pt idx="13">
                  <c:v>20.399999999999999</c:v>
                </c:pt>
                <c:pt idx="14">
                  <c:v>35.699999999999996</c:v>
                </c:pt>
                <c:pt idx="15">
                  <c:v>20.400000000000002</c:v>
                </c:pt>
                <c:pt idx="16">
                  <c:v>13.600000000000001</c:v>
                </c:pt>
                <c:pt idx="17">
                  <c:v>17.68</c:v>
                </c:pt>
                <c:pt idx="18">
                  <c:v>20.399999999999999</c:v>
                </c:pt>
                <c:pt idx="19">
                  <c:v>13.600000000000001</c:v>
                </c:pt>
                <c:pt idx="20">
                  <c:v>13.600000000000001</c:v>
                </c:pt>
                <c:pt idx="21">
                  <c:v>13.600000000000001</c:v>
                </c:pt>
                <c:pt idx="22">
                  <c:v>13.600000000000001</c:v>
                </c:pt>
                <c:pt idx="23">
                  <c:v>13.600000000000001</c:v>
                </c:pt>
                <c:pt idx="24">
                  <c:v>20.400000000000002</c:v>
                </c:pt>
                <c:pt idx="25">
                  <c:v>20.400000000000002</c:v>
                </c:pt>
                <c:pt idx="26">
                  <c:v>10.199999999999999</c:v>
                </c:pt>
                <c:pt idx="27">
                  <c:v>72.488</c:v>
                </c:pt>
                <c:pt idx="28">
                  <c:v>81.599999999999994</c:v>
                </c:pt>
                <c:pt idx="29">
                  <c:v>108.73200000000001</c:v>
                </c:pt>
                <c:pt idx="30">
                  <c:v>108.73200000000001</c:v>
                </c:pt>
                <c:pt idx="31">
                  <c:v>122.39999999999999</c:v>
                </c:pt>
                <c:pt idx="32">
                  <c:v>6.8000000000000007</c:v>
                </c:pt>
                <c:pt idx="33">
                  <c:v>6.8000000000000007</c:v>
                </c:pt>
                <c:pt idx="34">
                  <c:v>20.399999999999999</c:v>
                </c:pt>
                <c:pt idx="35">
                  <c:v>22.712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1B-4B20-A138-C48C13F79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027648"/>
        <c:axId val="362029824"/>
      </c:scatterChart>
      <c:valAx>
        <c:axId val="362027648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029824"/>
        <c:crosses val="autoZero"/>
        <c:crossBetween val="midCat"/>
      </c:valAx>
      <c:valAx>
        <c:axId val="36202982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027648"/>
        <c:crosses val="autoZero"/>
        <c:crossBetween val="midCat"/>
        <c:majorUnit val="1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(Mali-T760,</a:t>
            </a:r>
            <a:r>
              <a:rPr lang="ja-JP"/>
              <a:t> </a:t>
            </a:r>
            <a:r>
              <a:rPr lang="en-US"/>
              <a:t>Mali-T8xx</a:t>
            </a:r>
            <a:r>
              <a:rPr lang="ja-JP"/>
              <a:t>以降</a:t>
            </a:r>
            <a:r>
              <a:rPr lang="en-US"/>
              <a:t>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Mali-T760, Mali-T8xx以降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Sheet1!$Q$2:$Q$72</c:f>
              <c:numCache>
                <c:formatCode>General</c:formatCode>
                <c:ptCount val="71"/>
                <c:pt idx="0">
                  <c:v>2016.25</c:v>
                </c:pt>
                <c:pt idx="1">
                  <c:v>2016.25</c:v>
                </c:pt>
                <c:pt idx="2">
                  <c:v>2018</c:v>
                </c:pt>
                <c:pt idx="3">
                  <c:v>2018.5</c:v>
                </c:pt>
                <c:pt idx="4">
                  <c:v>2018.5</c:v>
                </c:pt>
                <c:pt idx="5">
                  <c:v>2019.25</c:v>
                </c:pt>
                <c:pt idx="6">
                  <c:v>2019.5</c:v>
                </c:pt>
                <c:pt idx="7">
                  <c:v>2016.75</c:v>
                </c:pt>
                <c:pt idx="8">
                  <c:v>2016.75</c:v>
                </c:pt>
                <c:pt idx="9">
                  <c:v>2018</c:v>
                </c:pt>
                <c:pt idx="10">
                  <c:v>2017.5</c:v>
                </c:pt>
                <c:pt idx="11">
                  <c:v>2018.25</c:v>
                </c:pt>
                <c:pt idx="12">
                  <c:v>2018.25</c:v>
                </c:pt>
                <c:pt idx="13">
                  <c:v>2018</c:v>
                </c:pt>
                <c:pt idx="14">
                  <c:v>2018.25</c:v>
                </c:pt>
                <c:pt idx="15">
                  <c:v>2018.5</c:v>
                </c:pt>
                <c:pt idx="16">
                  <c:v>2018.5</c:v>
                </c:pt>
                <c:pt idx="17">
                  <c:v>2018</c:v>
                </c:pt>
                <c:pt idx="18">
                  <c:v>2019</c:v>
                </c:pt>
                <c:pt idx="19">
                  <c:v>2017.25</c:v>
                </c:pt>
                <c:pt idx="20">
                  <c:v>2017.75</c:v>
                </c:pt>
                <c:pt idx="21">
                  <c:v>2018</c:v>
                </c:pt>
                <c:pt idx="22">
                  <c:v>2018</c:v>
                </c:pt>
                <c:pt idx="23">
                  <c:v>2019.25</c:v>
                </c:pt>
                <c:pt idx="24">
                  <c:v>2018.75</c:v>
                </c:pt>
                <c:pt idx="25">
                  <c:v>2018</c:v>
                </c:pt>
                <c:pt idx="26">
                  <c:v>2018.75</c:v>
                </c:pt>
                <c:pt idx="27">
                  <c:v>2019</c:v>
                </c:pt>
                <c:pt idx="28">
                  <c:v>2019.5</c:v>
                </c:pt>
                <c:pt idx="29">
                  <c:v>2014.5</c:v>
                </c:pt>
                <c:pt idx="30">
                  <c:v>2014.5</c:v>
                </c:pt>
                <c:pt idx="31">
                  <c:v>2014.5</c:v>
                </c:pt>
                <c:pt idx="32">
                  <c:v>2014</c:v>
                </c:pt>
                <c:pt idx="33">
                  <c:v>2014.75</c:v>
                </c:pt>
                <c:pt idx="34">
                  <c:v>2015.25</c:v>
                </c:pt>
                <c:pt idx="35">
                  <c:v>2016.25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2018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2016</c:v>
                </c:pt>
                <c:pt idx="47">
                  <c:v>2016.25</c:v>
                </c:pt>
                <c:pt idx="48">
                  <c:v>2016.75</c:v>
                </c:pt>
                <c:pt idx="49">
                  <c:v>2017.25</c:v>
                </c:pt>
                <c:pt idx="50">
                  <c:v>2017.5</c:v>
                </c:pt>
                <c:pt idx="51">
                  <c:v>2016</c:v>
                </c:pt>
                <c:pt idx="52">
                  <c:v>2017</c:v>
                </c:pt>
                <c:pt idx="53">
                  <c:v>2016.5</c:v>
                </c:pt>
                <c:pt idx="54">
                  <c:v>2017.25</c:v>
                </c:pt>
                <c:pt idx="55">
                  <c:v>2016</c:v>
                </c:pt>
                <c:pt idx="56">
                  <c:v>2016.25</c:v>
                </c:pt>
                <c:pt idx="57">
                  <c:v>2016.25</c:v>
                </c:pt>
                <c:pt idx="58">
                  <c:v>2015.75</c:v>
                </c:pt>
                <c:pt idx="59">
                  <c:v>2015.75</c:v>
                </c:pt>
                <c:pt idx="60">
                  <c:v>2017</c:v>
                </c:pt>
                <c:pt idx="61">
                  <c:v>2017</c:v>
                </c:pt>
                <c:pt idx="62">
                  <c:v>2016</c:v>
                </c:pt>
                <c:pt idx="63">
                  <c:v>2015.75</c:v>
                </c:pt>
                <c:pt idx="64">
                  <c:v>2016.25</c:v>
                </c:pt>
                <c:pt idx="65">
                  <c:v>2016.5</c:v>
                </c:pt>
                <c:pt idx="66">
                  <c:v>2017.25</c:v>
                </c:pt>
                <c:pt idx="67">
                  <c:v>2016.5</c:v>
                </c:pt>
                <c:pt idx="68">
                  <c:v>2015.75</c:v>
                </c:pt>
                <c:pt idx="69">
                  <c:v>2015.75</c:v>
                </c:pt>
                <c:pt idx="70">
                  <c:v>2016</c:v>
                </c:pt>
              </c:numCache>
            </c:numRef>
          </c:xVal>
          <c:yVal>
            <c:numRef>
              <c:f>Sheet1!$R$2:$R$72</c:f>
              <c:numCache>
                <c:formatCode>General</c:formatCode>
                <c:ptCount val="71"/>
                <c:pt idx="0">
                  <c:v>22.1</c:v>
                </c:pt>
                <c:pt idx="1">
                  <c:v>22.1</c:v>
                </c:pt>
                <c:pt idx="2">
                  <c:v>22.1</c:v>
                </c:pt>
                <c:pt idx="3">
                  <c:v>88.4</c:v>
                </c:pt>
                <c:pt idx="4">
                  <c:v>88.4</c:v>
                </c:pt>
                <c:pt idx="5">
                  <c:v>83.64</c:v>
                </c:pt>
                <c:pt idx="6">
                  <c:v>27.88</c:v>
                </c:pt>
                <c:pt idx="7">
                  <c:v>282.06399999999996</c:v>
                </c:pt>
                <c:pt idx="8">
                  <c:v>190.39999999999998</c:v>
                </c:pt>
                <c:pt idx="9">
                  <c:v>23.799999999999997</c:v>
                </c:pt>
                <c:pt idx="10">
                  <c:v>64.599999999999994</c:v>
                </c:pt>
                <c:pt idx="11">
                  <c:v>47.599999999999994</c:v>
                </c:pt>
                <c:pt idx="12">
                  <c:v>52.36</c:v>
                </c:pt>
                <c:pt idx="13">
                  <c:v>40.799999999999997</c:v>
                </c:pt>
                <c:pt idx="14">
                  <c:v>47.599999999999994</c:v>
                </c:pt>
                <c:pt idx="15">
                  <c:v>47.599999999999994</c:v>
                </c:pt>
                <c:pt idx="16">
                  <c:v>44.2</c:v>
                </c:pt>
                <c:pt idx="17">
                  <c:v>88.4</c:v>
                </c:pt>
                <c:pt idx="18">
                  <c:v>88.4</c:v>
                </c:pt>
                <c:pt idx="19">
                  <c:v>371.28000000000009</c:v>
                </c:pt>
                <c:pt idx="20">
                  <c:v>346.79999999999995</c:v>
                </c:pt>
                <c:pt idx="21">
                  <c:v>81.600000000000009</c:v>
                </c:pt>
                <c:pt idx="22">
                  <c:v>91.800000000000011</c:v>
                </c:pt>
                <c:pt idx="23">
                  <c:v>107.40599999999999</c:v>
                </c:pt>
                <c:pt idx="24">
                  <c:v>107.40599999999999</c:v>
                </c:pt>
                <c:pt idx="25">
                  <c:v>350.06399999999996</c:v>
                </c:pt>
                <c:pt idx="26">
                  <c:v>489.59999999999997</c:v>
                </c:pt>
                <c:pt idx="27">
                  <c:v>587.52</c:v>
                </c:pt>
                <c:pt idx="28">
                  <c:v>587.52</c:v>
                </c:pt>
                <c:pt idx="29">
                  <c:v>34</c:v>
                </c:pt>
                <c:pt idx="30">
                  <c:v>47.599999999999994</c:v>
                </c:pt>
                <c:pt idx="31">
                  <c:v>47.599999999999994</c:v>
                </c:pt>
                <c:pt idx="32">
                  <c:v>81.599999999999994</c:v>
                </c:pt>
                <c:pt idx="33">
                  <c:v>142.79999999999998</c:v>
                </c:pt>
                <c:pt idx="34">
                  <c:v>209.98400000000001</c:v>
                </c:pt>
                <c:pt idx="35">
                  <c:v>30.599999999999998</c:v>
                </c:pt>
                <c:pt idx="36">
                  <c:v>30.599999999999998</c:v>
                </c:pt>
                <c:pt idx="37">
                  <c:v>20.399999999999999</c:v>
                </c:pt>
                <c:pt idx="38">
                  <c:v>10.199999999999999</c:v>
                </c:pt>
                <c:pt idx="39">
                  <c:v>10.199999999999999</c:v>
                </c:pt>
                <c:pt idx="40">
                  <c:v>10.199999999999999</c:v>
                </c:pt>
                <c:pt idx="41">
                  <c:v>10.199999999999999</c:v>
                </c:pt>
                <c:pt idx="42">
                  <c:v>10.199999999999999</c:v>
                </c:pt>
                <c:pt idx="43">
                  <c:v>10.199999999999999</c:v>
                </c:pt>
                <c:pt idx="44">
                  <c:v>10.199999999999999</c:v>
                </c:pt>
                <c:pt idx="45">
                  <c:v>20.399999999999999</c:v>
                </c:pt>
                <c:pt idx="46">
                  <c:v>22.1</c:v>
                </c:pt>
                <c:pt idx="47">
                  <c:v>61.2</c:v>
                </c:pt>
                <c:pt idx="48">
                  <c:v>61.2</c:v>
                </c:pt>
                <c:pt idx="49">
                  <c:v>61.2</c:v>
                </c:pt>
                <c:pt idx="50">
                  <c:v>61.2</c:v>
                </c:pt>
                <c:pt idx="51">
                  <c:v>23.799999999999997</c:v>
                </c:pt>
                <c:pt idx="52">
                  <c:v>71.399999999999991</c:v>
                </c:pt>
                <c:pt idx="53">
                  <c:v>23.799999999999997</c:v>
                </c:pt>
                <c:pt idx="54">
                  <c:v>11.899999999999999</c:v>
                </c:pt>
                <c:pt idx="55">
                  <c:v>23.799999999999997</c:v>
                </c:pt>
                <c:pt idx="56">
                  <c:v>35.36</c:v>
                </c:pt>
                <c:pt idx="57">
                  <c:v>44.2</c:v>
                </c:pt>
                <c:pt idx="58">
                  <c:v>47.599999999999994</c:v>
                </c:pt>
                <c:pt idx="59">
                  <c:v>23.799999999999997</c:v>
                </c:pt>
                <c:pt idx="60">
                  <c:v>13.600000000000001</c:v>
                </c:pt>
                <c:pt idx="61">
                  <c:v>47.599999999999994</c:v>
                </c:pt>
                <c:pt idx="62">
                  <c:v>81.599999999999994</c:v>
                </c:pt>
                <c:pt idx="63">
                  <c:v>122.4</c:v>
                </c:pt>
                <c:pt idx="64">
                  <c:v>122.4</c:v>
                </c:pt>
                <c:pt idx="65">
                  <c:v>61.2</c:v>
                </c:pt>
                <c:pt idx="66">
                  <c:v>68</c:v>
                </c:pt>
                <c:pt idx="67">
                  <c:v>44.2</c:v>
                </c:pt>
                <c:pt idx="68">
                  <c:v>106.08</c:v>
                </c:pt>
                <c:pt idx="69">
                  <c:v>106.08</c:v>
                </c:pt>
                <c:pt idx="70">
                  <c:v>265.20000000000005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45-41CC-8A1A-0381529BD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189568"/>
        <c:axId val="362191488"/>
      </c:scatterChart>
      <c:valAx>
        <c:axId val="362189568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191488"/>
        <c:crosses val="autoZero"/>
        <c:crossBetween val="midCat"/>
      </c:valAx>
      <c:valAx>
        <c:axId val="362191488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189568"/>
        <c:crosses val="autoZero"/>
        <c:crossBetween val="midCat"/>
        <c:majorUnit val="1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　</a:t>
            </a:r>
            <a:r>
              <a:rPr lang="en-US"/>
              <a:t>Android (Tegra K1,</a:t>
            </a:r>
            <a:r>
              <a:rPr lang="ja-JP"/>
              <a:t> </a:t>
            </a:r>
            <a:r>
              <a:rPr lang="en-US"/>
              <a:t>X1)</a:t>
            </a:r>
            <a:r>
              <a:rPr lang="ja-JP"/>
              <a:t>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Android SoC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marker>
          <c:xVal>
            <c:numRef>
              <c:f>Sheet1!$E$2:$E$250</c:f>
              <c:numCache>
                <c:formatCode>General</c:formatCode>
                <c:ptCount val="249"/>
                <c:pt idx="0">
                  <c:v>2016.25</c:v>
                </c:pt>
                <c:pt idx="1">
                  <c:v>2016.25</c:v>
                </c:pt>
                <c:pt idx="2">
                  <c:v>2016.25</c:v>
                </c:pt>
                <c:pt idx="3">
                  <c:v>2016</c:v>
                </c:pt>
                <c:pt idx="4">
                  <c:v>2012.75</c:v>
                </c:pt>
                <c:pt idx="5">
                  <c:v>2014.25</c:v>
                </c:pt>
                <c:pt idx="6">
                  <c:v>2015.5</c:v>
                </c:pt>
                <c:pt idx="7">
                  <c:v>2016.25</c:v>
                </c:pt>
                <c:pt idx="8">
                  <c:v>2016.75</c:v>
                </c:pt>
                <c:pt idx="9">
                  <c:v>2017.25</c:v>
                </c:pt>
                <c:pt idx="10">
                  <c:v>2017.5</c:v>
                </c:pt>
                <c:pt idx="11">
                  <c:v>2018.5</c:v>
                </c:pt>
                <c:pt idx="12">
                  <c:v>2018.5</c:v>
                </c:pt>
                <c:pt idx="13">
                  <c:v>2019.25</c:v>
                </c:pt>
                <c:pt idx="14">
                  <c:v>2014.5</c:v>
                </c:pt>
                <c:pt idx="15">
                  <c:v>2015</c:v>
                </c:pt>
                <c:pt idx="16">
                  <c:v>2015.75</c:v>
                </c:pt>
                <c:pt idx="17">
                  <c:v>2016.25</c:v>
                </c:pt>
                <c:pt idx="18">
                  <c:v>2016.75</c:v>
                </c:pt>
                <c:pt idx="19">
                  <c:v>2016.75</c:v>
                </c:pt>
                <c:pt idx="20">
                  <c:v>2017.75</c:v>
                </c:pt>
                <c:pt idx="21">
                  <c:v>2018.75</c:v>
                </c:pt>
                <c:pt idx="22">
                  <c:v>2015.25</c:v>
                </c:pt>
                <c:pt idx="23">
                  <c:v>2014</c:v>
                </c:pt>
                <c:pt idx="24">
                  <c:v>2015.75</c:v>
                </c:pt>
                <c:pt idx="25">
                  <c:v>2017</c:v>
                </c:pt>
                <c:pt idx="26">
                  <c:v>2014</c:v>
                </c:pt>
                <c:pt idx="27">
                  <c:v>2014</c:v>
                </c:pt>
                <c:pt idx="28">
                  <c:v>2017.25</c:v>
                </c:pt>
                <c:pt idx="29">
                  <c:v>2015</c:v>
                </c:pt>
                <c:pt idx="30">
                  <c:v>2016.5</c:v>
                </c:pt>
                <c:pt idx="31">
                  <c:v>2019</c:v>
                </c:pt>
                <c:pt idx="32">
                  <c:v>2015.5</c:v>
                </c:pt>
                <c:pt idx="33">
                  <c:v>2016.5</c:v>
                </c:pt>
                <c:pt idx="34">
                  <c:v>2018.5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2016.5</c:v>
                </c:pt>
                <c:pt idx="39">
                  <c:v>2016.5</c:v>
                </c:pt>
                <c:pt idx="40">
                  <c:v>2017.75</c:v>
                </c:pt>
                <c:pt idx="41">
                  <c:v>2015.25</c:v>
                </c:pt>
                <c:pt idx="42">
                  <c:v>2015</c:v>
                </c:pt>
                <c:pt idx="43">
                  <c:v>2016</c:v>
                </c:pt>
                <c:pt idx="44">
                  <c:v>2015</c:v>
                </c:pt>
                <c:pt idx="45">
                  <c:v>2014.25</c:v>
                </c:pt>
                <c:pt idx="46">
                  <c:v>2015.25</c:v>
                </c:pt>
                <c:pt idx="47">
                  <c:v>2014.25</c:v>
                </c:pt>
                <c:pt idx="48">
                  <c:v>2015.5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2016</c:v>
                </c:pt>
                <c:pt idx="54">
                  <c:v>2015</c:v>
                </c:pt>
                <c:pt idx="55">
                  <c:v>2016</c:v>
                </c:pt>
                <c:pt idx="56">
                  <c:v>2014</c:v>
                </c:pt>
                <c:pt idx="57">
                  <c:v>2014.5</c:v>
                </c:pt>
                <c:pt idx="58">
                  <c:v>2017</c:v>
                </c:pt>
                <c:pt idx="59">
                  <c:v>2017</c:v>
                </c:pt>
                <c:pt idx="60">
                  <c:v>2014.75</c:v>
                </c:pt>
                <c:pt idx="61">
                  <c:v>2014</c:v>
                </c:pt>
                <c:pt idx="62">
                  <c:v>2015</c:v>
                </c:pt>
                <c:pt idx="63">
                  <c:v>2016.5</c:v>
                </c:pt>
                <c:pt idx="64">
                  <c:v>2018</c:v>
                </c:pt>
                <c:pt idx="65">
                  <c:v>2015</c:v>
                </c:pt>
                <c:pt idx="66">
                  <c:v>2017.25</c:v>
                </c:pt>
                <c:pt idx="67">
                  <c:v>2014</c:v>
                </c:pt>
                <c:pt idx="68">
                  <c:v>2014.5</c:v>
                </c:pt>
                <c:pt idx="69">
                  <c:v>2015.25</c:v>
                </c:pt>
                <c:pt idx="70">
                  <c:v>2015.25</c:v>
                </c:pt>
                <c:pt idx="71">
                  <c:v>2015.25</c:v>
                </c:pt>
                <c:pt idx="72">
                  <c:v>2015.25</c:v>
                </c:pt>
                <c:pt idx="73">
                  <c:v>2016.25</c:v>
                </c:pt>
                <c:pt idx="74">
                  <c:v>2016.25</c:v>
                </c:pt>
                <c:pt idx="75">
                  <c:v>2016.25</c:v>
                </c:pt>
                <c:pt idx="76">
                  <c:v>2016.25</c:v>
                </c:pt>
                <c:pt idx="77">
                  <c:v>2016</c:v>
                </c:pt>
                <c:pt idx="78">
                  <c:v>2017.75</c:v>
                </c:pt>
                <c:pt idx="79">
                  <c:v>2017.75</c:v>
                </c:pt>
                <c:pt idx="80">
                  <c:v>2017.75</c:v>
                </c:pt>
                <c:pt idx="81">
                  <c:v>2017.75</c:v>
                </c:pt>
                <c:pt idx="82">
                  <c:v>2017.75</c:v>
                </c:pt>
                <c:pt idx="83">
                  <c:v>2016.25</c:v>
                </c:pt>
                <c:pt idx="84">
                  <c:v>2016.25</c:v>
                </c:pt>
                <c:pt idx="85">
                  <c:v>2014.5</c:v>
                </c:pt>
                <c:pt idx="86">
                  <c:v>2014.5</c:v>
                </c:pt>
                <c:pt idx="87">
                  <c:v>2015.5</c:v>
                </c:pt>
                <c:pt idx="88">
                  <c:v>2015.5</c:v>
                </c:pt>
                <c:pt idx="89">
                  <c:v>2015.75</c:v>
                </c:pt>
                <c:pt idx="90">
                  <c:v>2015.75</c:v>
                </c:pt>
                <c:pt idx="91">
                  <c:v>2016.5</c:v>
                </c:pt>
                <c:pt idx="92">
                  <c:v>2017.25</c:v>
                </c:pt>
                <c:pt idx="93">
                  <c:v>2016.5</c:v>
                </c:pt>
                <c:pt idx="94">
                  <c:v>2017.5</c:v>
                </c:pt>
                <c:pt idx="95">
                  <c:v>2018.25</c:v>
                </c:pt>
                <c:pt idx="96">
                  <c:v>2018.25</c:v>
                </c:pt>
                <c:pt idx="97">
                  <c:v>2018.25</c:v>
                </c:pt>
                <c:pt idx="98">
                  <c:v>2018.25</c:v>
                </c:pt>
                <c:pt idx="99">
                  <c:v>2018.25</c:v>
                </c:pt>
                <c:pt idx="100">
                  <c:v>2019</c:v>
                </c:pt>
                <c:pt idx="101">
                  <c:v>2019.5</c:v>
                </c:pt>
                <c:pt idx="102">
                  <c:v>2018</c:v>
                </c:pt>
                <c:pt idx="103">
                  <c:v>2018</c:v>
                </c:pt>
                <c:pt idx="104">
                  <c:v>2019</c:v>
                </c:pt>
                <c:pt idx="105">
                  <c:v>2014.75</c:v>
                </c:pt>
                <c:pt idx="106">
                  <c:v>2015.75</c:v>
                </c:pt>
                <c:pt idx="107">
                  <c:v>2015.75</c:v>
                </c:pt>
                <c:pt idx="108">
                  <c:v>2017.25</c:v>
                </c:pt>
                <c:pt idx="109">
                  <c:v>2015</c:v>
                </c:pt>
                <c:pt idx="110">
                  <c:v>2015.25</c:v>
                </c:pt>
                <c:pt idx="111">
                  <c:v>2015.25</c:v>
                </c:pt>
                <c:pt idx="112">
                  <c:v>2017</c:v>
                </c:pt>
                <c:pt idx="113">
                  <c:v>2017</c:v>
                </c:pt>
                <c:pt idx="114">
                  <c:v>2017</c:v>
                </c:pt>
                <c:pt idx="115">
                  <c:v>2015</c:v>
                </c:pt>
                <c:pt idx="116">
                  <c:v>2015</c:v>
                </c:pt>
                <c:pt idx="117">
                  <c:v>2014</c:v>
                </c:pt>
                <c:pt idx="118">
                  <c:v>2015.25</c:v>
                </c:pt>
                <c:pt idx="119">
                  <c:v>2015.25</c:v>
                </c:pt>
                <c:pt idx="120">
                  <c:v>2015.25</c:v>
                </c:pt>
                <c:pt idx="121">
                  <c:v>2015.25</c:v>
                </c:pt>
                <c:pt idx="122">
                  <c:v>2015.25</c:v>
                </c:pt>
                <c:pt idx="123">
                  <c:v>2018</c:v>
                </c:pt>
                <c:pt idx="124">
                  <c:v>2018</c:v>
                </c:pt>
                <c:pt idx="125">
                  <c:v>2015</c:v>
                </c:pt>
                <c:pt idx="126">
                  <c:v>2015</c:v>
                </c:pt>
                <c:pt idx="127">
                  <c:v>2017</c:v>
                </c:pt>
                <c:pt idx="128">
                  <c:v>2016</c:v>
                </c:pt>
                <c:pt idx="129">
                  <c:v>2017</c:v>
                </c:pt>
                <c:pt idx="130">
                  <c:v>2014.25</c:v>
                </c:pt>
                <c:pt idx="131">
                  <c:v>2015.25</c:v>
                </c:pt>
                <c:pt idx="132">
                  <c:v>2017</c:v>
                </c:pt>
                <c:pt idx="133">
                  <c:v>2017.25</c:v>
                </c:pt>
                <c:pt idx="134">
                  <c:v>2014</c:v>
                </c:pt>
                <c:pt idx="135">
                  <c:v>2017.25</c:v>
                </c:pt>
                <c:pt idx="136">
                  <c:v>2013.75</c:v>
                </c:pt>
                <c:pt idx="137">
                  <c:v>2014.5</c:v>
                </c:pt>
                <c:pt idx="138">
                  <c:v>2015</c:v>
                </c:pt>
                <c:pt idx="139">
                  <c:v>2017</c:v>
                </c:pt>
                <c:pt idx="140">
                  <c:v>2013</c:v>
                </c:pt>
                <c:pt idx="141">
                  <c:v>2013</c:v>
                </c:pt>
                <c:pt idx="142">
                  <c:v>2013.25</c:v>
                </c:pt>
                <c:pt idx="143">
                  <c:v>2013.75</c:v>
                </c:pt>
                <c:pt idx="144">
                  <c:v>2015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2015</c:v>
                </c:pt>
                <c:pt idx="149">
                  <c:v>2014.5</c:v>
                </c:pt>
                <c:pt idx="150">
                  <c:v>2013</c:v>
                </c:pt>
                <c:pt idx="151">
                  <c:v>2013</c:v>
                </c:pt>
                <c:pt idx="152">
                  <c:v>2015</c:v>
                </c:pt>
                <c:pt idx="153">
                  <c:v>2013.75</c:v>
                </c:pt>
                <c:pt idx="154">
                  <c:v>2013.75</c:v>
                </c:pt>
                <c:pt idx="155">
                  <c:v>2014.5</c:v>
                </c:pt>
                <c:pt idx="156">
                  <c:v>2013</c:v>
                </c:pt>
                <c:pt idx="157">
                  <c:v>2013.75</c:v>
                </c:pt>
                <c:pt idx="158">
                  <c:v>2013.75</c:v>
                </c:pt>
                <c:pt idx="159">
                  <c:v>2013.25</c:v>
                </c:pt>
                <c:pt idx="160">
                  <c:v>2014</c:v>
                </c:pt>
                <c:pt idx="161">
                  <c:v>2014</c:v>
                </c:pt>
                <c:pt idx="162">
                  <c:v>2016.5</c:v>
                </c:pt>
                <c:pt idx="163">
                  <c:v>2017</c:v>
                </c:pt>
                <c:pt idx="164">
                  <c:v>2013.75</c:v>
                </c:pt>
                <c:pt idx="165">
                  <c:v>2013.75</c:v>
                </c:pt>
                <c:pt idx="166">
                  <c:v>2015</c:v>
                </c:pt>
                <c:pt idx="167">
                  <c:v>2016.25</c:v>
                </c:pt>
                <c:pt idx="168">
                  <c:v>2014.5</c:v>
                </c:pt>
                <c:pt idx="169">
                  <c:v>2016.75</c:v>
                </c:pt>
                <c:pt idx="170">
                  <c:v>2015.75</c:v>
                </c:pt>
                <c:pt idx="171">
                  <c:v>2016.25</c:v>
                </c:pt>
                <c:pt idx="172">
                  <c:v>2016.75</c:v>
                </c:pt>
                <c:pt idx="173">
                  <c:v>2016</c:v>
                </c:pt>
                <c:pt idx="174">
                  <c:v>2013.25</c:v>
                </c:pt>
                <c:pt idx="175">
                  <c:v>2013.25</c:v>
                </c:pt>
                <c:pt idx="176">
                  <c:v>2013.75</c:v>
                </c:pt>
                <c:pt idx="177">
                  <c:v>2014</c:v>
                </c:pt>
                <c:pt idx="178">
                  <c:v>2016</c:v>
                </c:pt>
                <c:pt idx="179">
                  <c:v>2016</c:v>
                </c:pt>
                <c:pt idx="180">
                  <c:v>2014.5</c:v>
                </c:pt>
                <c:pt idx="181">
                  <c:v>2014.5</c:v>
                </c:pt>
                <c:pt idx="182">
                  <c:v>2015.75</c:v>
                </c:pt>
                <c:pt idx="183">
                  <c:v>2016.5</c:v>
                </c:pt>
                <c:pt idx="184">
                  <c:v>2017.25</c:v>
                </c:pt>
                <c:pt idx="185">
                  <c:v>2012.75</c:v>
                </c:pt>
                <c:pt idx="186">
                  <c:v>2017.5</c:v>
                </c:pt>
                <c:pt idx="187">
                  <c:v>2017.25</c:v>
                </c:pt>
                <c:pt idx="188">
                  <c:v>2016.5</c:v>
                </c:pt>
                <c:pt idx="189">
                  <c:v>2017</c:v>
                </c:pt>
                <c:pt idx="190">
                  <c:v>2018.25</c:v>
                </c:pt>
                <c:pt idx="191">
                  <c:v>2016.75</c:v>
                </c:pt>
                <c:pt idx="192">
                  <c:v>2018.25</c:v>
                </c:pt>
                <c:pt idx="193">
                  <c:v>2017.5</c:v>
                </c:pt>
                <c:pt idx="194">
                  <c:v>2017.25</c:v>
                </c:pt>
                <c:pt idx="195">
                  <c:v>2018.25</c:v>
                </c:pt>
                <c:pt idx="196">
                  <c:v>2017.25</c:v>
                </c:pt>
                <c:pt idx="197">
                  <c:v>2017.25</c:v>
                </c:pt>
                <c:pt idx="198">
                  <c:v>2018.5</c:v>
                </c:pt>
                <c:pt idx="199">
                  <c:v>2019</c:v>
                </c:pt>
                <c:pt idx="200">
                  <c:v>2018.25</c:v>
                </c:pt>
                <c:pt idx="201">
                  <c:v>2019</c:v>
                </c:pt>
                <c:pt idx="202">
                  <c:v>2018</c:v>
                </c:pt>
                <c:pt idx="203">
                  <c:v>2019</c:v>
                </c:pt>
                <c:pt idx="204">
                  <c:v>2019.25</c:v>
                </c:pt>
                <c:pt idx="205">
                  <c:v>2019</c:v>
                </c:pt>
                <c:pt idx="206">
                  <c:v>2019.25</c:v>
                </c:pt>
                <c:pt idx="207">
                  <c:v>2019</c:v>
                </c:pt>
                <c:pt idx="208">
                  <c:v>2014</c:v>
                </c:pt>
                <c:pt idx="209">
                  <c:v>2018</c:v>
                </c:pt>
                <c:pt idx="210">
                  <c:v>2015</c:v>
                </c:pt>
                <c:pt idx="211">
                  <c:v>2015</c:v>
                </c:pt>
                <c:pt idx="212">
                  <c:v>2016</c:v>
                </c:pt>
                <c:pt idx="213">
                  <c:v>2015</c:v>
                </c:pt>
                <c:pt idx="214">
                  <c:v>2012.5</c:v>
                </c:pt>
                <c:pt idx="215">
                  <c:v>2014.25</c:v>
                </c:pt>
                <c:pt idx="216">
                  <c:v>2013.5</c:v>
                </c:pt>
                <c:pt idx="217">
                  <c:v>2014.25</c:v>
                </c:pt>
                <c:pt idx="218">
                  <c:v>2014.5</c:v>
                </c:pt>
                <c:pt idx="219">
                  <c:v>2014.75</c:v>
                </c:pt>
                <c:pt idx="220">
                  <c:v>2016.5</c:v>
                </c:pt>
                <c:pt idx="221">
                  <c:v>2015.25</c:v>
                </c:pt>
                <c:pt idx="222">
                  <c:v>2016.5</c:v>
                </c:pt>
                <c:pt idx="223">
                  <c:v>2016</c:v>
                </c:pt>
                <c:pt idx="224">
                  <c:v>2015.25</c:v>
                </c:pt>
                <c:pt idx="225">
                  <c:v>2016</c:v>
                </c:pt>
                <c:pt idx="226">
                  <c:v>2018</c:v>
                </c:pt>
                <c:pt idx="227">
                  <c:v>2017</c:v>
                </c:pt>
                <c:pt idx="228">
                  <c:v>2018.25</c:v>
                </c:pt>
                <c:pt idx="229">
                  <c:v>2018.5</c:v>
                </c:pt>
                <c:pt idx="230">
                  <c:v>2018.5</c:v>
                </c:pt>
                <c:pt idx="231">
                  <c:v>2018</c:v>
                </c:pt>
                <c:pt idx="232">
                  <c:v>2019</c:v>
                </c:pt>
                <c:pt idx="233">
                  <c:v>2016</c:v>
                </c:pt>
                <c:pt idx="234">
                  <c:v>2017.25</c:v>
                </c:pt>
                <c:pt idx="235">
                  <c:v>2019.25</c:v>
                </c:pt>
                <c:pt idx="236">
                  <c:v>2018.75</c:v>
                </c:pt>
                <c:pt idx="237">
                  <c:v>2018</c:v>
                </c:pt>
                <c:pt idx="238">
                  <c:v>2019</c:v>
                </c:pt>
                <c:pt idx="239">
                  <c:v>2019.5</c:v>
                </c:pt>
                <c:pt idx="240">
                  <c:v>2018</c:v>
                </c:pt>
                <c:pt idx="241">
                  <c:v>2018</c:v>
                </c:pt>
                <c:pt idx="242">
                  <c:v>2017</c:v>
                </c:pt>
                <c:pt idx="243">
                  <c:v>2017</c:v>
                </c:pt>
                <c:pt idx="244">
                  <c:v>2017</c:v>
                </c:pt>
                <c:pt idx="245">
                  <c:v>2017</c:v>
                </c:pt>
                <c:pt idx="246">
                  <c:v>2017</c:v>
                </c:pt>
                <c:pt idx="247">
                  <c:v>2017</c:v>
                </c:pt>
                <c:pt idx="248">
                  <c:v>2018.75</c:v>
                </c:pt>
              </c:numCache>
            </c:numRef>
          </c:xVal>
          <c:yVal>
            <c:numRef>
              <c:f>Sheet1!$F$2:$F$250</c:f>
              <c:numCache>
                <c:formatCode>General</c:formatCode>
                <c:ptCount val="249"/>
                <c:pt idx="0">
                  <c:v>22.1</c:v>
                </c:pt>
                <c:pt idx="1">
                  <c:v>22.1</c:v>
                </c:pt>
                <c:pt idx="2">
                  <c:v>30.599999999999998</c:v>
                </c:pt>
                <c:pt idx="3">
                  <c:v>22.1</c:v>
                </c:pt>
                <c:pt idx="4">
                  <c:v>3.2</c:v>
                </c:pt>
                <c:pt idx="5">
                  <c:v>81.599999999999994</c:v>
                </c:pt>
                <c:pt idx="6">
                  <c:v>6.8000000000000007</c:v>
                </c:pt>
                <c:pt idx="7">
                  <c:v>61.2</c:v>
                </c:pt>
                <c:pt idx="8">
                  <c:v>61.2</c:v>
                </c:pt>
                <c:pt idx="9">
                  <c:v>61.2</c:v>
                </c:pt>
                <c:pt idx="10">
                  <c:v>61.2</c:v>
                </c:pt>
                <c:pt idx="11">
                  <c:v>88.4</c:v>
                </c:pt>
                <c:pt idx="12">
                  <c:v>88.4</c:v>
                </c:pt>
                <c:pt idx="13">
                  <c:v>83.64</c:v>
                </c:pt>
                <c:pt idx="14">
                  <c:v>81.599999999999994</c:v>
                </c:pt>
                <c:pt idx="15">
                  <c:v>81.599999999999994</c:v>
                </c:pt>
                <c:pt idx="16">
                  <c:v>122.4</c:v>
                </c:pt>
                <c:pt idx="17">
                  <c:v>122.4</c:v>
                </c:pt>
                <c:pt idx="18">
                  <c:v>282.06399999999996</c:v>
                </c:pt>
                <c:pt idx="19">
                  <c:v>190.39999999999998</c:v>
                </c:pt>
                <c:pt idx="20">
                  <c:v>346.79999999999995</c:v>
                </c:pt>
                <c:pt idx="21">
                  <c:v>489.59999999999997</c:v>
                </c:pt>
                <c:pt idx="22">
                  <c:v>153.60000000000002</c:v>
                </c:pt>
                <c:pt idx="23">
                  <c:v>25.6</c:v>
                </c:pt>
                <c:pt idx="24">
                  <c:v>172.8</c:v>
                </c:pt>
                <c:pt idx="25">
                  <c:v>172.8</c:v>
                </c:pt>
                <c:pt idx="26">
                  <c:v>25.6</c:v>
                </c:pt>
                <c:pt idx="27">
                  <c:v>25.6</c:v>
                </c:pt>
                <c:pt idx="28">
                  <c:v>384</c:v>
                </c:pt>
                <c:pt idx="29">
                  <c:v>345.6</c:v>
                </c:pt>
                <c:pt idx="30">
                  <c:v>326.39999999999998</c:v>
                </c:pt>
                <c:pt idx="31">
                  <c:v>403.20000000000005</c:v>
                </c:pt>
                <c:pt idx="32">
                  <c:v>307.20000000000005</c:v>
                </c:pt>
                <c:pt idx="33">
                  <c:v>326.39999999999998</c:v>
                </c:pt>
                <c:pt idx="34">
                  <c:v>345.6</c:v>
                </c:pt>
                <c:pt idx="35">
                  <c:v>96</c:v>
                </c:pt>
                <c:pt idx="36">
                  <c:v>96</c:v>
                </c:pt>
                <c:pt idx="37">
                  <c:v>96</c:v>
                </c:pt>
                <c:pt idx="38">
                  <c:v>124.80000000000001</c:v>
                </c:pt>
                <c:pt idx="39">
                  <c:v>134.39999999999998</c:v>
                </c:pt>
                <c:pt idx="40">
                  <c:v>124.80000000000001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153.6</c:v>
                </c:pt>
                <c:pt idx="45">
                  <c:v>116.992</c:v>
                </c:pt>
                <c:pt idx="46">
                  <c:v>136.44800000000001</c:v>
                </c:pt>
                <c:pt idx="47">
                  <c:v>136.44800000000001</c:v>
                </c:pt>
                <c:pt idx="48">
                  <c:v>163.84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96</c:v>
                </c:pt>
                <c:pt idx="54">
                  <c:v>96</c:v>
                </c:pt>
                <c:pt idx="55">
                  <c:v>96</c:v>
                </c:pt>
                <c:pt idx="56">
                  <c:v>112.64</c:v>
                </c:pt>
                <c:pt idx="57">
                  <c:v>25.6</c:v>
                </c:pt>
                <c:pt idx="58">
                  <c:v>32</c:v>
                </c:pt>
                <c:pt idx="59">
                  <c:v>41.6</c:v>
                </c:pt>
                <c:pt idx="60">
                  <c:v>16</c:v>
                </c:pt>
                <c:pt idx="61">
                  <c:v>64</c:v>
                </c:pt>
                <c:pt idx="62">
                  <c:v>54.366000000000007</c:v>
                </c:pt>
                <c:pt idx="63">
                  <c:v>23.799999999999997</c:v>
                </c:pt>
                <c:pt idx="64">
                  <c:v>23.799999999999997</c:v>
                </c:pt>
                <c:pt idx="65">
                  <c:v>54.366000000000007</c:v>
                </c:pt>
                <c:pt idx="66">
                  <c:v>11.899999999999999</c:v>
                </c:pt>
                <c:pt idx="67">
                  <c:v>76.8</c:v>
                </c:pt>
                <c:pt idx="68">
                  <c:v>34</c:v>
                </c:pt>
                <c:pt idx="69">
                  <c:v>20.399999999999999</c:v>
                </c:pt>
                <c:pt idx="70">
                  <c:v>17</c:v>
                </c:pt>
                <c:pt idx="71">
                  <c:v>13.600000000000001</c:v>
                </c:pt>
                <c:pt idx="72">
                  <c:v>13.600000000000001</c:v>
                </c:pt>
                <c:pt idx="73">
                  <c:v>18.700000000000003</c:v>
                </c:pt>
                <c:pt idx="74">
                  <c:v>18.700000000000003</c:v>
                </c:pt>
                <c:pt idx="75">
                  <c:v>18.700000000000003</c:v>
                </c:pt>
                <c:pt idx="76">
                  <c:v>20.399999999999999</c:v>
                </c:pt>
                <c:pt idx="77">
                  <c:v>23.799999999999997</c:v>
                </c:pt>
                <c:pt idx="78">
                  <c:v>10.4</c:v>
                </c:pt>
                <c:pt idx="79">
                  <c:v>10.4</c:v>
                </c:pt>
                <c:pt idx="80">
                  <c:v>10.4</c:v>
                </c:pt>
                <c:pt idx="81">
                  <c:v>10.4</c:v>
                </c:pt>
                <c:pt idx="82">
                  <c:v>10.4</c:v>
                </c:pt>
                <c:pt idx="83">
                  <c:v>35.36</c:v>
                </c:pt>
                <c:pt idx="84">
                  <c:v>44.2</c:v>
                </c:pt>
                <c:pt idx="85">
                  <c:v>47.599999999999994</c:v>
                </c:pt>
                <c:pt idx="86">
                  <c:v>47.599999999999994</c:v>
                </c:pt>
                <c:pt idx="87">
                  <c:v>35.699999999999996</c:v>
                </c:pt>
                <c:pt idx="88">
                  <c:v>20.400000000000002</c:v>
                </c:pt>
                <c:pt idx="89">
                  <c:v>47.599999999999994</c:v>
                </c:pt>
                <c:pt idx="90">
                  <c:v>23.799999999999997</c:v>
                </c:pt>
                <c:pt idx="91">
                  <c:v>61.2</c:v>
                </c:pt>
                <c:pt idx="92">
                  <c:v>68</c:v>
                </c:pt>
                <c:pt idx="93">
                  <c:v>44.2</c:v>
                </c:pt>
                <c:pt idx="94">
                  <c:v>64.599999999999994</c:v>
                </c:pt>
                <c:pt idx="95">
                  <c:v>41.6</c:v>
                </c:pt>
                <c:pt idx="96">
                  <c:v>41.6</c:v>
                </c:pt>
                <c:pt idx="97">
                  <c:v>41.6</c:v>
                </c:pt>
                <c:pt idx="98">
                  <c:v>47.599999999999994</c:v>
                </c:pt>
                <c:pt idx="99">
                  <c:v>52.36</c:v>
                </c:pt>
                <c:pt idx="100">
                  <c:v>43.52</c:v>
                </c:pt>
                <c:pt idx="101">
                  <c:v>27.88</c:v>
                </c:pt>
                <c:pt idx="102">
                  <c:v>81.600000000000009</c:v>
                </c:pt>
                <c:pt idx="103">
                  <c:v>91.800000000000011</c:v>
                </c:pt>
                <c:pt idx="104">
                  <c:v>496.64</c:v>
                </c:pt>
                <c:pt idx="105">
                  <c:v>89.6</c:v>
                </c:pt>
                <c:pt idx="106">
                  <c:v>106.08</c:v>
                </c:pt>
                <c:pt idx="107">
                  <c:v>106.08</c:v>
                </c:pt>
                <c:pt idx="108">
                  <c:v>204.8</c:v>
                </c:pt>
                <c:pt idx="109">
                  <c:v>13.600000000000001</c:v>
                </c:pt>
                <c:pt idx="110">
                  <c:v>17.68</c:v>
                </c:pt>
                <c:pt idx="111">
                  <c:v>20.399999999999999</c:v>
                </c:pt>
                <c:pt idx="112">
                  <c:v>41.6</c:v>
                </c:pt>
                <c:pt idx="113">
                  <c:v>41.6</c:v>
                </c:pt>
                <c:pt idx="114">
                  <c:v>41.6</c:v>
                </c:pt>
                <c:pt idx="115">
                  <c:v>89.6</c:v>
                </c:pt>
                <c:pt idx="116">
                  <c:v>76.8</c:v>
                </c:pt>
                <c:pt idx="117">
                  <c:v>83.2</c:v>
                </c:pt>
                <c:pt idx="118">
                  <c:v>13.600000000000001</c:v>
                </c:pt>
                <c:pt idx="119">
                  <c:v>13.600000000000001</c:v>
                </c:pt>
                <c:pt idx="120">
                  <c:v>13.600000000000001</c:v>
                </c:pt>
                <c:pt idx="121">
                  <c:v>13.600000000000001</c:v>
                </c:pt>
                <c:pt idx="122">
                  <c:v>13.600000000000001</c:v>
                </c:pt>
                <c:pt idx="123">
                  <c:v>10.4</c:v>
                </c:pt>
                <c:pt idx="124">
                  <c:v>10.4</c:v>
                </c:pt>
                <c:pt idx="125">
                  <c:v>20.400000000000002</c:v>
                </c:pt>
                <c:pt idx="126">
                  <c:v>20.400000000000002</c:v>
                </c:pt>
                <c:pt idx="127">
                  <c:v>13.600000000000001</c:v>
                </c:pt>
                <c:pt idx="128">
                  <c:v>30.599999999999998</c:v>
                </c:pt>
                <c:pt idx="129">
                  <c:v>20.399999999999999</c:v>
                </c:pt>
                <c:pt idx="130">
                  <c:v>290.30399999999997</c:v>
                </c:pt>
                <c:pt idx="131">
                  <c:v>512</c:v>
                </c:pt>
                <c:pt idx="132">
                  <c:v>47.599999999999994</c:v>
                </c:pt>
                <c:pt idx="133">
                  <c:v>19.200000000000003</c:v>
                </c:pt>
                <c:pt idx="134">
                  <c:v>21.6</c:v>
                </c:pt>
                <c:pt idx="135">
                  <c:v>27</c:v>
                </c:pt>
                <c:pt idx="136">
                  <c:v>19.200000000000003</c:v>
                </c:pt>
                <c:pt idx="137">
                  <c:v>59.400000000000006</c:v>
                </c:pt>
                <c:pt idx="138">
                  <c:v>59.400000000000006</c:v>
                </c:pt>
                <c:pt idx="139">
                  <c:v>180</c:v>
                </c:pt>
                <c:pt idx="140">
                  <c:v>57.6</c:v>
                </c:pt>
                <c:pt idx="141">
                  <c:v>57.6</c:v>
                </c:pt>
                <c:pt idx="142">
                  <c:v>129.6</c:v>
                </c:pt>
                <c:pt idx="143">
                  <c:v>166.464</c:v>
                </c:pt>
                <c:pt idx="144">
                  <c:v>180</c:v>
                </c:pt>
                <c:pt idx="145">
                  <c:v>172.79999999999998</c:v>
                </c:pt>
                <c:pt idx="146">
                  <c:v>144</c:v>
                </c:pt>
                <c:pt idx="147">
                  <c:v>421.20000000000005</c:v>
                </c:pt>
                <c:pt idx="148">
                  <c:v>407.34720000000004</c:v>
                </c:pt>
                <c:pt idx="149">
                  <c:v>19.200000000000003</c:v>
                </c:pt>
                <c:pt idx="150">
                  <c:v>19.200000000000003</c:v>
                </c:pt>
                <c:pt idx="151">
                  <c:v>19.200000000000003</c:v>
                </c:pt>
                <c:pt idx="152">
                  <c:v>21.6</c:v>
                </c:pt>
                <c:pt idx="153">
                  <c:v>19.200000000000003</c:v>
                </c:pt>
                <c:pt idx="154">
                  <c:v>19.200000000000003</c:v>
                </c:pt>
                <c:pt idx="155">
                  <c:v>59.400000000000006</c:v>
                </c:pt>
                <c:pt idx="156">
                  <c:v>19.200000000000003</c:v>
                </c:pt>
                <c:pt idx="157">
                  <c:v>19.200000000000003</c:v>
                </c:pt>
                <c:pt idx="158">
                  <c:v>19.200000000000003</c:v>
                </c:pt>
                <c:pt idx="159">
                  <c:v>129.6</c:v>
                </c:pt>
                <c:pt idx="160">
                  <c:v>19.200000000000003</c:v>
                </c:pt>
                <c:pt idx="161">
                  <c:v>21.6</c:v>
                </c:pt>
                <c:pt idx="162">
                  <c:v>27</c:v>
                </c:pt>
                <c:pt idx="163">
                  <c:v>27</c:v>
                </c:pt>
                <c:pt idx="164">
                  <c:v>19.200000000000003</c:v>
                </c:pt>
                <c:pt idx="165">
                  <c:v>19.200000000000003</c:v>
                </c:pt>
                <c:pt idx="166">
                  <c:v>59.400000000000006</c:v>
                </c:pt>
                <c:pt idx="167">
                  <c:v>48.6</c:v>
                </c:pt>
                <c:pt idx="168">
                  <c:v>59.400000000000006</c:v>
                </c:pt>
                <c:pt idx="169">
                  <c:v>48.6</c:v>
                </c:pt>
                <c:pt idx="170">
                  <c:v>59.400000000000006</c:v>
                </c:pt>
                <c:pt idx="171">
                  <c:v>130.00000000000003</c:v>
                </c:pt>
                <c:pt idx="172">
                  <c:v>130.00000000000003</c:v>
                </c:pt>
                <c:pt idx="173">
                  <c:v>180</c:v>
                </c:pt>
                <c:pt idx="174">
                  <c:v>129.6</c:v>
                </c:pt>
                <c:pt idx="175">
                  <c:v>129.6</c:v>
                </c:pt>
                <c:pt idx="176">
                  <c:v>158.4</c:v>
                </c:pt>
                <c:pt idx="177">
                  <c:v>166.464</c:v>
                </c:pt>
                <c:pt idx="178">
                  <c:v>180</c:v>
                </c:pt>
                <c:pt idx="179">
                  <c:v>180</c:v>
                </c:pt>
                <c:pt idx="180">
                  <c:v>172.79999999999998</c:v>
                </c:pt>
                <c:pt idx="181">
                  <c:v>421.20000000000005</c:v>
                </c:pt>
                <c:pt idx="182">
                  <c:v>498.40128000000004</c:v>
                </c:pt>
                <c:pt idx="183">
                  <c:v>521.56416000000002</c:v>
                </c:pt>
                <c:pt idx="184">
                  <c:v>567.09119999999996</c:v>
                </c:pt>
                <c:pt idx="185">
                  <c:v>19.200000000000003</c:v>
                </c:pt>
                <c:pt idx="186">
                  <c:v>120</c:v>
                </c:pt>
                <c:pt idx="187">
                  <c:v>255</c:v>
                </c:pt>
                <c:pt idx="188">
                  <c:v>27</c:v>
                </c:pt>
                <c:pt idx="189">
                  <c:v>27</c:v>
                </c:pt>
                <c:pt idx="190">
                  <c:v>40.5</c:v>
                </c:pt>
                <c:pt idx="191">
                  <c:v>48.6</c:v>
                </c:pt>
                <c:pt idx="192">
                  <c:v>48.6</c:v>
                </c:pt>
                <c:pt idx="193">
                  <c:v>120</c:v>
                </c:pt>
                <c:pt idx="194">
                  <c:v>170</c:v>
                </c:pt>
                <c:pt idx="195">
                  <c:v>130.00000000000003</c:v>
                </c:pt>
                <c:pt idx="196">
                  <c:v>216</c:v>
                </c:pt>
                <c:pt idx="197">
                  <c:v>255</c:v>
                </c:pt>
                <c:pt idx="198">
                  <c:v>358.4</c:v>
                </c:pt>
                <c:pt idx="199">
                  <c:v>358.4</c:v>
                </c:pt>
                <c:pt idx="200">
                  <c:v>384</c:v>
                </c:pt>
                <c:pt idx="201">
                  <c:v>384</c:v>
                </c:pt>
                <c:pt idx="202">
                  <c:v>727.04</c:v>
                </c:pt>
                <c:pt idx="203">
                  <c:v>954.71999999999991</c:v>
                </c:pt>
                <c:pt idx="204">
                  <c:v>358.4</c:v>
                </c:pt>
                <c:pt idx="205">
                  <c:v>358.4</c:v>
                </c:pt>
                <c:pt idx="206">
                  <c:v>422.4</c:v>
                </c:pt>
                <c:pt idx="207">
                  <c:v>954.71999999999991</c:v>
                </c:pt>
                <c:pt idx="208">
                  <c:v>81.599999999999994</c:v>
                </c:pt>
                <c:pt idx="209">
                  <c:v>22.1</c:v>
                </c:pt>
                <c:pt idx="210">
                  <c:v>38.4</c:v>
                </c:pt>
                <c:pt idx="211">
                  <c:v>38.4</c:v>
                </c:pt>
                <c:pt idx="212">
                  <c:v>81.599999999999994</c:v>
                </c:pt>
                <c:pt idx="213">
                  <c:v>10.199999999999999</c:v>
                </c:pt>
                <c:pt idx="214">
                  <c:v>72.488</c:v>
                </c:pt>
                <c:pt idx="215">
                  <c:v>81.599999999999994</c:v>
                </c:pt>
                <c:pt idx="216">
                  <c:v>108.73200000000001</c:v>
                </c:pt>
                <c:pt idx="217">
                  <c:v>108.73200000000001</c:v>
                </c:pt>
                <c:pt idx="218">
                  <c:v>122.39999999999999</c:v>
                </c:pt>
                <c:pt idx="219">
                  <c:v>142.79999999999998</c:v>
                </c:pt>
                <c:pt idx="220">
                  <c:v>6.8000000000000007</c:v>
                </c:pt>
                <c:pt idx="221">
                  <c:v>209.98400000000001</c:v>
                </c:pt>
                <c:pt idx="222">
                  <c:v>6.8000000000000007</c:v>
                </c:pt>
                <c:pt idx="223">
                  <c:v>20.399999999999999</c:v>
                </c:pt>
                <c:pt idx="224">
                  <c:v>22.712</c:v>
                </c:pt>
                <c:pt idx="225">
                  <c:v>23.799999999999997</c:v>
                </c:pt>
                <c:pt idx="226">
                  <c:v>40.799999999999997</c:v>
                </c:pt>
                <c:pt idx="227">
                  <c:v>71.399999999999991</c:v>
                </c:pt>
                <c:pt idx="228">
                  <c:v>47.599999999999994</c:v>
                </c:pt>
                <c:pt idx="229">
                  <c:v>47.599999999999994</c:v>
                </c:pt>
                <c:pt idx="230">
                  <c:v>44.2</c:v>
                </c:pt>
                <c:pt idx="231">
                  <c:v>88.4</c:v>
                </c:pt>
                <c:pt idx="232">
                  <c:v>88.4</c:v>
                </c:pt>
                <c:pt idx="233">
                  <c:v>265.20000000000005</c:v>
                </c:pt>
                <c:pt idx="234">
                  <c:v>371.28000000000009</c:v>
                </c:pt>
                <c:pt idx="235">
                  <c:v>107.40599999999999</c:v>
                </c:pt>
                <c:pt idx="236">
                  <c:v>107.40599999999999</c:v>
                </c:pt>
                <c:pt idx="237">
                  <c:v>350.06399999999996</c:v>
                </c:pt>
                <c:pt idx="238">
                  <c:v>587.52</c:v>
                </c:pt>
                <c:pt idx="239">
                  <c:v>587.52</c:v>
                </c:pt>
                <c:pt idx="240">
                  <c:v>10.199999999999999</c:v>
                </c:pt>
                <c:pt idx="241">
                  <c:v>10.199999999999999</c:v>
                </c:pt>
                <c:pt idx="242">
                  <c:v>10.199999999999999</c:v>
                </c:pt>
                <c:pt idx="243">
                  <c:v>10.199999999999999</c:v>
                </c:pt>
                <c:pt idx="244">
                  <c:v>10.199999999999999</c:v>
                </c:pt>
                <c:pt idx="245">
                  <c:v>10.199999999999999</c:v>
                </c:pt>
                <c:pt idx="246">
                  <c:v>10.199999999999999</c:v>
                </c:pt>
                <c:pt idx="247">
                  <c:v>20.399999999999999</c:v>
                </c:pt>
                <c:pt idx="248">
                  <c:v>41.6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3D-4184-BE1B-2C219A1EC553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Tegra K1, X1</c:v>
                </c:pt>
              </c:strCache>
            </c:strRef>
          </c:tx>
          <c:spPr>
            <a:ln w="25400" cap="rnd">
              <a:noFill/>
            </a:ln>
            <a:effectLst/>
          </c:spPr>
          <c:marker>
            <c:symbol val="circle"/>
            <c:size val="6"/>
            <c:spPr>
              <a:solidFill>
                <a:srgbClr val="FF7F00"/>
              </a:solidFill>
              <a:ln w="12700">
                <a:solidFill>
                  <a:srgbClr val="FFBF00"/>
                </a:solidFill>
              </a:ln>
              <a:effectLst/>
            </c:spPr>
          </c:marker>
          <c:xVal>
            <c:numRef>
              <c:f>Sheet1!$T$2:$T$3</c:f>
              <c:numCache>
                <c:formatCode>General</c:formatCode>
                <c:ptCount val="2"/>
                <c:pt idx="0">
                  <c:v>2014.25</c:v>
                </c:pt>
                <c:pt idx="1">
                  <c:v>2015.25</c:v>
                </c:pt>
              </c:numCache>
            </c:numRef>
          </c:xVal>
          <c:yVal>
            <c:numRef>
              <c:f>Sheet1!$U$2:$U$3</c:f>
              <c:numCache>
                <c:formatCode>General</c:formatCode>
                <c:ptCount val="2"/>
                <c:pt idx="0">
                  <c:v>290.30399999999997</c:v>
                </c:pt>
                <c:pt idx="1">
                  <c:v>512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8D-4155-965D-383F6F42E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625664"/>
        <c:axId val="362627840"/>
      </c:scatterChart>
      <c:valAx>
        <c:axId val="362625664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627840"/>
        <c:crosses val="autoZero"/>
        <c:crossBetween val="midCat"/>
      </c:valAx>
      <c:valAx>
        <c:axId val="362627840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GFLOPS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2625664"/>
        <c:crosses val="autoZero"/>
        <c:crossBetween val="midCat"/>
        <c:majorUnit val="100"/>
        <c:minorUnit val="4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79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A86DAA3-F1D4-4E2B-9FBD-61A5521347B2}" type="datetimeFigureOut">
              <a:rPr lang="ja-JP" altLang="en-US"/>
              <a:pPr>
                <a:defRPr/>
              </a:pPr>
              <a:t>2019/9/9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3610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2863" y="9436100"/>
            <a:ext cx="294798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AAA6A7D-3567-4F7C-9F8F-3F3327BD64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842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79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6E91369-F495-4B4A-85BD-7D438503F46F}" type="datetimeFigureOut">
              <a:rPr lang="ja-JP" altLang="en-US"/>
              <a:pPr>
                <a:defRPr/>
              </a:pPr>
              <a:t>2019/9/9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19638"/>
            <a:ext cx="5441950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610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2863" y="9436100"/>
            <a:ext cx="294798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E0D5171-8B02-4564-8A30-ABEC52B8CA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0299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67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78382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794848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632732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044559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566307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527805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403685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834796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107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7010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946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471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285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3059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644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689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1021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2144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089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066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9045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4036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446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0668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689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689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6789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3908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485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7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3567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3681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124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5336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4068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06829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533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3304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3304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6047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594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768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1244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124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1244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1244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1244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1244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1244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1244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59418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49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4421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2723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3398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5487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5487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54873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5487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59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80220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61701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60673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0637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64499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605465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69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257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2385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1030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9001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97304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87218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19547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2085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47605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01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70467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79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601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53832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601892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384738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1510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626777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84627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194723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60189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161051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844893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89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255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624445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38015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871050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06261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8093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220266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566307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794848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794848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794848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D5171-8B02-4564-8A30-ABEC52B8CA91}" type="slidenum">
              <a:rPr lang="ja-JP" altLang="en-US" smtClean="0"/>
              <a:pPr>
                <a:defRPr/>
              </a:pPr>
              <a:t>99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79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42977"/>
            <a:ext cx="8229600" cy="359449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42977"/>
            <a:ext cx="2057400" cy="3651647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42977"/>
            <a:ext cx="6019800" cy="365164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99" y="34530"/>
            <a:ext cx="8955995" cy="60126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42977"/>
            <a:ext cx="8229600" cy="3594497"/>
          </a:xfrm>
        </p:spPr>
        <p:txBody>
          <a:bodyPr/>
          <a:lstStyle>
            <a:lvl1pPr>
              <a:defRPr sz="2400" b="1" i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42977"/>
            <a:ext cx="4038600" cy="36516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42977"/>
            <a:ext cx="4038600" cy="36516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4416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421606"/>
            <a:ext cx="4040188" cy="31730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8" y="94416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8" y="1421606"/>
            <a:ext cx="4041775" cy="31730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530"/>
            <a:ext cx="8229600" cy="60126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94773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942977"/>
            <a:ext cx="5111750" cy="36516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3" y="1821657"/>
            <a:ext cx="3008313" cy="27729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942976"/>
            <a:ext cx="5486400" cy="260270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942977"/>
            <a:ext cx="8229600" cy="359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pic>
        <p:nvPicPr>
          <p:cNvPr id="7" name="Picture 16" descr="titl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620041"/>
            <a:ext cx="2141730" cy="5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 userDrawn="1"/>
        </p:nvSpPr>
        <p:spPr>
          <a:xfrm>
            <a:off x="5652120" y="4926519"/>
            <a:ext cx="3496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adugi" panose="020B0502040204020203" pitchFamily="34" charset="0"/>
                <a:ea typeface="+mn-ea"/>
              </a:rPr>
              <a:t>Android/iOS compatible engine development report for expert engineers</a:t>
            </a:r>
            <a:endParaRPr kumimoji="1" lang="ja-JP" altLang="en-US" sz="8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adugi" panose="020B0502040204020203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tri-ace.com/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mes-Jones/HLSLCrossCompiler/wik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ity-Technologies/HLSLc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icrosoft/DirectXShaderCompile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about/dashboards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5119" y="1041580"/>
            <a:ext cx="67247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玄人向け</a:t>
            </a:r>
            <a:r>
              <a:rPr kumimoji="1" lang="en-US" altLang="ja-JP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Android/iOS</a:t>
            </a:r>
            <a:r>
              <a:rPr kumimoji="1" lang="ja-JP" alt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対応エンジン</a:t>
            </a:r>
            <a:r>
              <a:rPr kumimoji="1" lang="en-US" altLang="ja-JP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/>
            </a:r>
            <a:br>
              <a:rPr kumimoji="1" lang="en-US" altLang="ja-JP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</a:br>
            <a:r>
              <a:rPr kumimoji="1" lang="ja-JP" altLang="en-US" sz="3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開発レポート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872" y="2076695"/>
            <a:ext cx="5384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  <a:t>Android/iOS compatible engine development report for expert engineers</a:t>
            </a:r>
            <a:endParaRPr kumimoji="1" lang="ja-JP" altLang="en-US" sz="12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小塚明朝 Pr6N H" pitchFamily="18" charset="-128"/>
              <a:ea typeface="小塚明朝 Pr6N H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52020" y="3561860"/>
            <a:ext cx="41184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株式会社トライエース 研究開発部</a:t>
            </a:r>
            <a:endParaRPr kumimoji="1" lang="en-US" altLang="ja-JP" sz="2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ea"/>
              <a:ea typeface="+mn-ea"/>
            </a:endParaRPr>
          </a:p>
          <a:p>
            <a:pPr algn="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  <a:t>tri-Ace Research and Development Department</a:t>
            </a:r>
            <a:br>
              <a:rPr lang="en-US" altLang="ja-JP" sz="1200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</a:br>
            <a:endParaRPr kumimoji="1" lang="en-US" altLang="ja-JP" sz="12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小塚明朝 Pr6N H" pitchFamily="18" charset="-128"/>
              <a:ea typeface="小塚明朝 Pr6N H" pitchFamily="18" charset="-128"/>
            </a:endParaRPr>
          </a:p>
          <a:p>
            <a:pPr algn="r"/>
            <a:r>
              <a:rPr lang="ja-JP" altLang="en-US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ea"/>
                <a:ea typeface="+mn-ea"/>
              </a:rPr>
              <a:t>佐野 豊 </a:t>
            </a:r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小塚明朝 Pr6N H" pitchFamily="18" charset="-128"/>
                <a:ea typeface="小塚明朝 Pr6N H" pitchFamily="18" charset="-128"/>
              </a:rPr>
              <a:t>Yutaka Sano</a:t>
            </a:r>
            <a:endParaRPr kumimoji="1" lang="ja-JP" altLang="en-US" sz="2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92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の開発環境の改善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Nsight Tegra, Visual Studio Edition</a:t>
            </a:r>
            <a:r>
              <a:rPr lang="ja-JP" altLang="en-US" dirty="0"/>
              <a:t>の開発環境 </a:t>
            </a:r>
            <a:r>
              <a:rPr lang="en-US" altLang="ja-JP" dirty="0"/>
              <a:t>(Apache Ant)</a:t>
            </a:r>
          </a:p>
          <a:p>
            <a:pPr lvl="1"/>
            <a:r>
              <a:rPr lang="ja-JP" altLang="en-US" dirty="0"/>
              <a:t>いくつかの問題</a:t>
            </a:r>
            <a:endParaRPr lang="en-US" altLang="ja-JP" dirty="0"/>
          </a:p>
          <a:p>
            <a:pPr lvl="2"/>
            <a:r>
              <a:rPr lang="en-US" altLang="ja-JP" dirty="0"/>
              <a:t>1</a:t>
            </a:r>
            <a:r>
              <a:rPr lang="ja-JP" altLang="en-US" dirty="0"/>
              <a:t>年ほど更新が途絶え</a:t>
            </a:r>
            <a:r>
              <a:rPr lang="en-US" altLang="ja-JP" dirty="0"/>
              <a:t>NDK</a:t>
            </a:r>
            <a:r>
              <a:rPr lang="ja-JP" altLang="en-US" dirty="0"/>
              <a:t>バージョンがあげられない</a:t>
            </a:r>
            <a:endParaRPr lang="en-US" altLang="ja-JP" dirty="0"/>
          </a:p>
          <a:p>
            <a:pPr lvl="2"/>
            <a:r>
              <a:rPr lang="en-US" altLang="ja-JP" dirty="0"/>
              <a:t>apk</a:t>
            </a:r>
            <a:r>
              <a:rPr lang="ja-JP" altLang="en-US" dirty="0"/>
              <a:t>のビルドに時間がかかる</a:t>
            </a:r>
            <a:endParaRPr lang="en-US" altLang="ja-JP" dirty="0"/>
          </a:p>
          <a:p>
            <a:pPr lvl="3"/>
            <a:r>
              <a:rPr lang="ja-JP" altLang="en-US" dirty="0"/>
              <a:t>プロジェクトが大きくなるにつれ顕著</a:t>
            </a:r>
            <a:endParaRPr lang="en-US" altLang="ja-JP" dirty="0"/>
          </a:p>
          <a:p>
            <a:pPr lvl="2"/>
            <a:r>
              <a:rPr lang="ja-JP" altLang="en-US" dirty="0"/>
              <a:t>デバッグ実行開始に時間がかかる</a:t>
            </a:r>
            <a:endParaRPr lang="en-US" altLang="ja-JP" dirty="0"/>
          </a:p>
          <a:p>
            <a:pPr lvl="3"/>
            <a:r>
              <a:rPr lang="en-US" altLang="ja-JP" dirty="0"/>
              <a:t>Nexus</a:t>
            </a:r>
            <a:r>
              <a:rPr lang="ja-JP" altLang="en-US" dirty="0"/>
              <a:t>系端末以外でより顕著</a:t>
            </a:r>
          </a:p>
          <a:p>
            <a:r>
              <a:rPr lang="ja-JP" altLang="en-US" dirty="0"/>
              <a:t>さらに別の開発環境へ移行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39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パフォーマンスチューニング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パフォーマンス改善事例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ja-JP" altLang="en-US" dirty="0"/>
              <a:t>プロファイラの使い方と注意点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53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プロファイラの使い方と注意点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代表的なプロファイラ</a:t>
            </a:r>
            <a:endParaRPr lang="en-US" altLang="ja-JP" dirty="0"/>
          </a:p>
          <a:p>
            <a:pPr lvl="1"/>
            <a:r>
              <a:rPr lang="en-US" altLang="ja-JP" dirty="0"/>
              <a:t>iOS</a:t>
            </a:r>
          </a:p>
          <a:p>
            <a:pPr lvl="2"/>
            <a:r>
              <a:rPr lang="en-US" altLang="ja-JP" dirty="0" err="1"/>
              <a:t>Xcode</a:t>
            </a:r>
            <a:r>
              <a:rPr lang="en-US" altLang="ja-JP" dirty="0"/>
              <a:t>(Instruments)</a:t>
            </a:r>
          </a:p>
          <a:p>
            <a:pPr lvl="1"/>
            <a:r>
              <a:rPr lang="en-US" altLang="ja-JP" dirty="0"/>
              <a:t>Android</a:t>
            </a:r>
          </a:p>
          <a:p>
            <a:pPr lvl="2"/>
            <a:r>
              <a:rPr lang="en-US" altLang="ja-JP" dirty="0"/>
              <a:t>CPU</a:t>
            </a:r>
          </a:p>
          <a:p>
            <a:pPr lvl="3"/>
            <a:r>
              <a:rPr lang="en-US" altLang="ja-JP" dirty="0"/>
              <a:t>Android Studio</a:t>
            </a:r>
          </a:p>
          <a:p>
            <a:pPr lvl="2"/>
            <a:r>
              <a:rPr lang="en-US" altLang="ja-JP" dirty="0"/>
              <a:t>GPU</a:t>
            </a:r>
          </a:p>
          <a:p>
            <a:pPr lvl="3"/>
            <a:r>
              <a:rPr lang="en-US" altLang="ja-JP" dirty="0" err="1"/>
              <a:t>Tegra</a:t>
            </a:r>
            <a:r>
              <a:rPr lang="ja-JP" altLang="en-US" dirty="0"/>
              <a:t> </a:t>
            </a:r>
            <a:r>
              <a:rPr lang="en-US" altLang="ja-JP" dirty="0"/>
              <a:t>Graphics </a:t>
            </a:r>
            <a:r>
              <a:rPr lang="en-US" altLang="ja-JP" dirty="0" err="1"/>
              <a:t>Debbuger</a:t>
            </a:r>
            <a:endParaRPr lang="en-US" altLang="ja-JP" dirty="0"/>
          </a:p>
          <a:p>
            <a:pPr lvl="3"/>
            <a:r>
              <a:rPr lang="en-US" altLang="ja-JP" dirty="0"/>
              <a:t>Snapdragon Profiler</a:t>
            </a:r>
          </a:p>
          <a:p>
            <a:pPr lvl="3"/>
            <a:r>
              <a:rPr lang="en-US" altLang="ja-JP" dirty="0"/>
              <a:t>Mali Graphics Debugger</a:t>
            </a:r>
          </a:p>
          <a:p>
            <a:pPr marL="1371600" lvl="3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55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プロファイラの使い方と注意点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どう使っていくべき</a:t>
            </a:r>
            <a:r>
              <a:rPr lang="en-US" altLang="ja-JP" dirty="0"/>
              <a:t>?</a:t>
            </a:r>
          </a:p>
          <a:p>
            <a:pPr lvl="1"/>
            <a:r>
              <a:rPr lang="en-US" altLang="ja-JP" dirty="0"/>
              <a:t>iOS</a:t>
            </a:r>
            <a:r>
              <a:rPr lang="ja-JP" altLang="en-US" dirty="0"/>
              <a:t>優先でチューニング</a:t>
            </a:r>
            <a:endParaRPr lang="en-US" altLang="ja-JP" dirty="0"/>
          </a:p>
          <a:p>
            <a:pPr lvl="2"/>
            <a:r>
              <a:rPr lang="ja-JP" altLang="en-US" dirty="0"/>
              <a:t>基本的に</a:t>
            </a:r>
            <a:r>
              <a:rPr lang="en-US" altLang="ja-JP" dirty="0" err="1"/>
              <a:t>Xcode</a:t>
            </a:r>
            <a:r>
              <a:rPr lang="ja-JP" altLang="en-US" dirty="0"/>
              <a:t>は優秀</a:t>
            </a:r>
            <a:endParaRPr lang="en-US" altLang="ja-JP" dirty="0"/>
          </a:p>
          <a:p>
            <a:pPr lvl="1"/>
            <a:r>
              <a:rPr lang="en-US" altLang="ja-JP" dirty="0"/>
              <a:t>Android</a:t>
            </a:r>
            <a:r>
              <a:rPr lang="ja-JP" altLang="en-US" dirty="0"/>
              <a:t>の</a:t>
            </a:r>
            <a:r>
              <a:rPr lang="en-US" altLang="ja-JP" dirty="0"/>
              <a:t>GPU</a:t>
            </a:r>
            <a:r>
              <a:rPr lang="ja-JP" altLang="en-US" dirty="0"/>
              <a:t>プロファイラはなるべく触れずにすます</a:t>
            </a:r>
            <a:endParaRPr lang="en-US" altLang="ja-JP" dirty="0"/>
          </a:p>
          <a:p>
            <a:pPr lvl="2"/>
            <a:r>
              <a:rPr lang="ja-JP" altLang="en-US" dirty="0"/>
              <a:t>どうしても必要になったときのみ</a:t>
            </a:r>
            <a:endParaRPr lang="en-US" altLang="ja-JP" dirty="0"/>
          </a:p>
          <a:p>
            <a:pPr lvl="1"/>
            <a:r>
              <a:rPr lang="en-US" altLang="ja-JP" dirty="0"/>
              <a:t>Android</a:t>
            </a:r>
            <a:r>
              <a:rPr lang="ja-JP" altLang="en-US" dirty="0"/>
              <a:t>の</a:t>
            </a:r>
            <a:r>
              <a:rPr lang="en-US" altLang="ja-JP" dirty="0"/>
              <a:t>CPU</a:t>
            </a:r>
            <a:r>
              <a:rPr lang="ja-JP" altLang="en-US" dirty="0"/>
              <a:t>プロファイラは積極的に使ったほうがいい</a:t>
            </a:r>
            <a:endParaRPr lang="en-US" altLang="ja-JP" dirty="0"/>
          </a:p>
          <a:p>
            <a:pPr lvl="2"/>
            <a:r>
              <a:rPr lang="ja-JP" altLang="en-US" dirty="0"/>
              <a:t>各スレッドのどの処理が重いのかを可視化できるため便利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97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プロファイラの使い方と注意点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Android Studio</a:t>
            </a:r>
            <a:r>
              <a:rPr lang="ja-JP" altLang="en-US" dirty="0"/>
              <a:t>の</a:t>
            </a:r>
            <a:r>
              <a:rPr lang="en-US" altLang="ja-JP" dirty="0"/>
              <a:t>CPU</a:t>
            </a:r>
            <a:r>
              <a:rPr lang="ja-JP" altLang="en-US" dirty="0"/>
              <a:t>プロファイラの注意点</a:t>
            </a:r>
            <a:endParaRPr lang="en-US" altLang="ja-JP" dirty="0"/>
          </a:p>
          <a:p>
            <a:pPr lvl="1"/>
            <a:r>
              <a:rPr lang="ja-JP" altLang="en-US" dirty="0"/>
              <a:t>ビルドは必要はない</a:t>
            </a:r>
            <a:endParaRPr lang="en-US" altLang="ja-JP" dirty="0"/>
          </a:p>
          <a:p>
            <a:pPr lvl="2"/>
            <a:r>
              <a:rPr lang="en-US" altLang="ja-JP" dirty="0" err="1"/>
              <a:t>apk</a:t>
            </a:r>
            <a:r>
              <a:rPr lang="ja-JP" altLang="en-US" dirty="0"/>
              <a:t>があればプロファイル可能</a:t>
            </a:r>
            <a:endParaRPr lang="en-US" altLang="ja-JP" dirty="0"/>
          </a:p>
          <a:p>
            <a:pPr lvl="1"/>
            <a:r>
              <a:rPr lang="en-US" altLang="ja-JP" dirty="0"/>
              <a:t>Android 6.0</a:t>
            </a:r>
            <a:r>
              <a:rPr lang="ja-JP" altLang="en-US" dirty="0"/>
              <a:t>以上でトレース関数 </a:t>
            </a:r>
            <a:r>
              <a:rPr lang="en-US" altLang="ja-JP" dirty="0"/>
              <a:t>(</a:t>
            </a:r>
            <a:r>
              <a:rPr lang="en-US" altLang="ja-JP" dirty="0" err="1"/>
              <a:t>ATrace</a:t>
            </a:r>
            <a:r>
              <a:rPr lang="en-US" altLang="ja-JP" dirty="0"/>
              <a:t>)</a:t>
            </a:r>
            <a:r>
              <a:rPr lang="ja-JP" altLang="en-US" dirty="0"/>
              <a:t> を追加</a:t>
            </a:r>
            <a:endParaRPr lang="en-US" altLang="ja-JP" dirty="0"/>
          </a:p>
          <a:p>
            <a:pPr lvl="1"/>
            <a:r>
              <a:rPr lang="en-US" altLang="ja-JP" dirty="0" err="1"/>
              <a:t>jni</a:t>
            </a:r>
            <a:r>
              <a:rPr lang="ja-JP" altLang="en-US" dirty="0"/>
              <a:t>関数コール時の</a:t>
            </a:r>
            <a:r>
              <a:rPr lang="en-US" altLang="ja-JP" dirty="0" err="1">
                <a:ea typeface="MS UI Gothic" panose="020B0600070205080204" pitchFamily="50" charset="-128"/>
              </a:rPr>
              <a:t>JavaVM</a:t>
            </a:r>
            <a:r>
              <a:rPr lang="ja-JP" altLang="en-US" dirty="0"/>
              <a:t>の</a:t>
            </a:r>
            <a:r>
              <a:rPr lang="en-US" altLang="ja-JP" dirty="0" err="1">
                <a:ea typeface="MS UI Gothic" panose="020B0600070205080204" pitchFamily="50" charset="-128"/>
              </a:rPr>
              <a:t>AttachCurrentThread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 err="1">
                <a:ea typeface="ＭＳ ゴシック" panose="020B0609070205080204" pitchFamily="49" charset="-128"/>
              </a:rPr>
              <a:t>DetachCurrentThread</a:t>
            </a:r>
            <a:r>
              <a:rPr lang="ja-JP" altLang="en-US" dirty="0"/>
              <a:t>でスレッド名が飛んでしまう</a:t>
            </a:r>
            <a:endParaRPr lang="en-US" altLang="ja-JP" dirty="0"/>
          </a:p>
          <a:p>
            <a:pPr lvl="2"/>
            <a:r>
              <a:rPr lang="en-US" altLang="ja-JP" dirty="0" err="1"/>
              <a:t>AttachCurrentThread</a:t>
            </a:r>
            <a:r>
              <a:rPr lang="ja-JP" altLang="en-US" dirty="0"/>
              <a:t>前に一旦保存し</a:t>
            </a:r>
            <a:r>
              <a:rPr lang="en-US" altLang="ja-JP" dirty="0" err="1"/>
              <a:t>DetachCurrentThread</a:t>
            </a:r>
            <a:r>
              <a:rPr lang="ja-JP" altLang="en-US" dirty="0"/>
              <a:t>後に戻す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42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プロファイラの使い方と注意点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Snapdragon Profiler</a:t>
            </a:r>
            <a:r>
              <a:rPr lang="ja-JP" altLang="en-US" dirty="0"/>
              <a:t>の注意点</a:t>
            </a:r>
            <a:endParaRPr lang="en-US" altLang="ja-JP" dirty="0"/>
          </a:p>
          <a:p>
            <a:pPr lvl="1"/>
            <a:r>
              <a:rPr lang="en-US" altLang="ja-JP" dirty="0" err="1"/>
              <a:t>glPushGroupMarkerEXT</a:t>
            </a:r>
            <a:r>
              <a:rPr lang="en-US" altLang="ja-JP" dirty="0"/>
              <a:t>, </a:t>
            </a:r>
            <a:r>
              <a:rPr lang="en-US" altLang="ja-JP" dirty="0" err="1"/>
              <a:t>glPopGroupMarkerEXT</a:t>
            </a:r>
            <a:r>
              <a:rPr lang="ja-JP" altLang="en-US" dirty="0"/>
              <a:t>関数を使用しない</a:t>
            </a:r>
            <a:endParaRPr lang="en-US" altLang="ja-JP" dirty="0"/>
          </a:p>
          <a:p>
            <a:pPr lvl="2"/>
            <a:r>
              <a:rPr lang="en-US" altLang="ja-JP" dirty="0"/>
              <a:t>Extension</a:t>
            </a:r>
            <a:r>
              <a:rPr lang="ja-JP" altLang="en-US" dirty="0"/>
              <a:t>はサポートしているがキャプチャ時にクラッシュする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Mali Graphics Debugger</a:t>
            </a:r>
            <a:r>
              <a:rPr lang="ja-JP" altLang="en-US" dirty="0"/>
              <a:t>の注意点</a:t>
            </a:r>
            <a:endParaRPr lang="en-US" altLang="ja-JP" dirty="0"/>
          </a:p>
          <a:p>
            <a:pPr lvl="1"/>
            <a:r>
              <a:rPr lang="en-US" altLang="ja-JP" dirty="0" err="1"/>
              <a:t>gl</a:t>
            </a:r>
            <a:r>
              <a:rPr lang="ja-JP" altLang="en-US" dirty="0"/>
              <a:t>関数は全て</a:t>
            </a:r>
            <a:r>
              <a:rPr lang="en-US" altLang="ja-JP" dirty="0" err="1"/>
              <a:t>eglGetProcAddress</a:t>
            </a:r>
            <a:r>
              <a:rPr lang="ja-JP" altLang="en-US" dirty="0"/>
              <a:t>で取得する</a:t>
            </a:r>
            <a:endParaRPr lang="en-US" altLang="ja-JP" dirty="0"/>
          </a:p>
          <a:p>
            <a:pPr lvl="2"/>
            <a:r>
              <a:rPr lang="ja-JP" altLang="en-US" dirty="0"/>
              <a:t>この方法で取得しなかった</a:t>
            </a:r>
            <a:r>
              <a:rPr lang="en-US" altLang="ja-JP" dirty="0" err="1"/>
              <a:t>gl</a:t>
            </a:r>
            <a:r>
              <a:rPr lang="ja-JP" altLang="en-US" dirty="0"/>
              <a:t>関数はトレースができない</a:t>
            </a:r>
            <a:endParaRPr lang="en-US" altLang="ja-JP" dirty="0"/>
          </a:p>
          <a:p>
            <a:pPr lvl="1"/>
            <a:r>
              <a:rPr lang="en-US" altLang="ja-JP" dirty="0" err="1"/>
              <a:t>glBeginQuery</a:t>
            </a:r>
            <a:r>
              <a:rPr lang="en-US" altLang="ja-JP" dirty="0"/>
              <a:t>, </a:t>
            </a:r>
            <a:r>
              <a:rPr lang="en-US" altLang="ja-JP" dirty="0" err="1"/>
              <a:t>glEndQuery</a:t>
            </a:r>
            <a:r>
              <a:rPr lang="ja-JP" altLang="en-US" dirty="0"/>
              <a:t>関数で</a:t>
            </a:r>
            <a:r>
              <a:rPr lang="en-US" altLang="ja-JP" dirty="0"/>
              <a:t>GL_TIME_ELAPSED_EXT</a:t>
            </a:r>
            <a:r>
              <a:rPr lang="ja-JP" altLang="en-US" dirty="0"/>
              <a:t>を使用しない</a:t>
            </a:r>
            <a:endParaRPr lang="en-US" altLang="ja-JP" dirty="0"/>
          </a:p>
          <a:p>
            <a:pPr lvl="2"/>
            <a:r>
              <a:rPr lang="en-US" altLang="ja-JP" dirty="0"/>
              <a:t>Extension</a:t>
            </a:r>
            <a:r>
              <a:rPr lang="ja-JP" altLang="en-US" dirty="0"/>
              <a:t>はサポートしているがエラーが大量に発生する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33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まずはじめに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劣悪な開発環境の改善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サポートする大量の端末の把握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端末の不具合の回避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据え置き機と同等の機能の実装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パフォーマンスチューニング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/>
              <a:t>まとめ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84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開発は細心の注意を払おう</a:t>
            </a:r>
            <a:endParaRPr lang="en-US" altLang="ja-JP" dirty="0"/>
          </a:p>
          <a:p>
            <a:pPr lvl="1"/>
            <a:r>
              <a:rPr lang="ja-JP" altLang="en-US" dirty="0"/>
              <a:t>なるべく知っている問題は避けたほうが賢明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端末のスペックを理解してトレードオフを見極めよう</a:t>
            </a:r>
            <a:endParaRPr lang="en-US" altLang="ja-JP" dirty="0"/>
          </a:p>
          <a:p>
            <a:pPr lvl="1"/>
            <a:r>
              <a:rPr lang="ja-JP" altLang="en-US" dirty="0"/>
              <a:t>無駄な作業の回避とクオリティアップにつながる</a:t>
            </a:r>
            <a:r>
              <a:rPr lang="en-US" altLang="ja-JP" dirty="0"/>
              <a:t>!</a:t>
            </a:r>
          </a:p>
          <a:p>
            <a:pPr lvl="1"/>
            <a:endParaRPr lang="en-US" altLang="ja-JP" dirty="0"/>
          </a:p>
          <a:p>
            <a:r>
              <a:rPr lang="ja-JP" altLang="en-US" dirty="0"/>
              <a:t>ハイエンドなゲームをモバイルでもどんどん生み出しましょう</a:t>
            </a:r>
            <a:r>
              <a:rPr lang="en-US" altLang="ja-JP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2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E2A04D-0065-41EE-9174-FC51F77F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ご質問は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C0CF0BF-107B-40CE-84E4-BC7059410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3"/>
              </a:rPr>
              <a:t>http://research.tri-ace.com/</a:t>
            </a:r>
            <a:endParaRPr lang="en-US" altLang="ja-JP" dirty="0"/>
          </a:p>
          <a:p>
            <a:pPr lvl="1"/>
            <a:r>
              <a:rPr lang="ja-JP" altLang="en-US" dirty="0"/>
              <a:t>スライドは後日ダウンロード可能になります。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41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の開発環境の改善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の</a:t>
            </a:r>
            <a:r>
              <a:rPr lang="en-US" altLang="ja-JP" dirty="0"/>
              <a:t>Android</a:t>
            </a:r>
            <a:r>
              <a:rPr lang="ja-JP" altLang="en-US" dirty="0"/>
              <a:t>開発環境 </a:t>
            </a:r>
            <a:r>
              <a:rPr lang="en-US" altLang="ja-JP" dirty="0"/>
              <a:t>(Apache Ant)</a:t>
            </a:r>
          </a:p>
          <a:p>
            <a:pPr lvl="1"/>
            <a:r>
              <a:rPr lang="ja-JP" altLang="en-US" dirty="0"/>
              <a:t>追加の改善点</a:t>
            </a:r>
            <a:endParaRPr lang="en-US" altLang="ja-JP" dirty="0"/>
          </a:p>
          <a:p>
            <a:pPr lvl="2"/>
            <a:r>
              <a:rPr lang="en-US" altLang="ja-JP" dirty="0"/>
              <a:t>Visual Studio</a:t>
            </a:r>
            <a:r>
              <a:rPr lang="ja-JP" altLang="en-US" dirty="0"/>
              <a:t>だけで環境構築が可能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(Android SDK, NDK, Open JDK, Apache Ant</a:t>
            </a:r>
            <a:r>
              <a:rPr lang="ja-JP" altLang="en-US" dirty="0"/>
              <a:t>など</a:t>
            </a:r>
            <a:r>
              <a:rPr lang="en-US" altLang="ja-JP" dirty="0"/>
              <a:t>)</a:t>
            </a:r>
          </a:p>
          <a:p>
            <a:pPr lvl="2"/>
            <a:r>
              <a:rPr lang="ja-JP" altLang="en-US" dirty="0"/>
              <a:t>デバッグ実行が以前よりも安定</a:t>
            </a:r>
            <a:endParaRPr lang="en-US" altLang="ja-JP" dirty="0"/>
          </a:p>
          <a:p>
            <a:pPr lvl="1"/>
            <a:r>
              <a:rPr lang="ja-JP" altLang="en-US" dirty="0"/>
              <a:t>悪くなった点も</a:t>
            </a:r>
            <a:endParaRPr lang="en-US" altLang="ja-JP" dirty="0"/>
          </a:p>
          <a:p>
            <a:pPr lvl="2"/>
            <a:r>
              <a:rPr lang="en-US" altLang="ja-JP" dirty="0"/>
              <a:t>Java</a:t>
            </a:r>
            <a:r>
              <a:rPr lang="ja-JP" altLang="en-US" dirty="0"/>
              <a:t>と</a:t>
            </a:r>
            <a:r>
              <a:rPr lang="en-US" altLang="ja-JP" dirty="0"/>
              <a:t>Native (C++) </a:t>
            </a:r>
            <a:r>
              <a:rPr lang="ja-JP" altLang="en-US" dirty="0"/>
              <a:t>のデバッグ処理が分離</a:t>
            </a:r>
            <a:endParaRPr lang="en-US" altLang="ja-JP" dirty="0"/>
          </a:p>
          <a:p>
            <a:pPr lvl="3"/>
            <a:r>
              <a:rPr lang="ja-JP" altLang="en-US" dirty="0"/>
              <a:t>自社では</a:t>
            </a:r>
            <a:r>
              <a:rPr lang="en-US" altLang="ja-JP" dirty="0"/>
              <a:t>Java</a:t>
            </a:r>
            <a:r>
              <a:rPr lang="ja-JP" altLang="en-US" dirty="0"/>
              <a:t>はほとんど使わない</a:t>
            </a:r>
            <a:endParaRPr lang="en-US" altLang="ja-JP" dirty="0"/>
          </a:p>
          <a:p>
            <a:pPr lvl="3"/>
            <a:r>
              <a:rPr lang="ja-JP" altLang="en-US" dirty="0"/>
              <a:t>個別ならデバッグは可能で完全にできなくなったわけではない</a:t>
            </a:r>
            <a:endParaRPr lang="en-US" altLang="ja-JP" dirty="0"/>
          </a:p>
          <a:p>
            <a:pPr lvl="4"/>
            <a:r>
              <a:rPr lang="ja-JP" altLang="en-US" dirty="0"/>
              <a:t>影響は極めて低い</a:t>
            </a:r>
            <a:endParaRPr lang="en-US" altLang="ja-JP" dirty="0"/>
          </a:p>
          <a:p>
            <a:r>
              <a:rPr lang="en-US" altLang="ja-JP" dirty="0"/>
              <a:t>Apache Ant</a:t>
            </a:r>
            <a:r>
              <a:rPr lang="ja-JP" altLang="en-US" dirty="0"/>
              <a:t>から</a:t>
            </a:r>
            <a:r>
              <a:rPr lang="en-US" altLang="ja-JP" dirty="0"/>
              <a:t>Gradle</a:t>
            </a:r>
            <a:r>
              <a:rPr lang="ja-JP" altLang="en-US" dirty="0"/>
              <a:t>へ移行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4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の開発環境の改善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の</a:t>
            </a:r>
            <a:r>
              <a:rPr lang="en-US" altLang="ja-JP" dirty="0"/>
              <a:t>Android</a:t>
            </a:r>
            <a:r>
              <a:rPr lang="ja-JP" altLang="en-US" dirty="0"/>
              <a:t>開発環境 </a:t>
            </a:r>
            <a:r>
              <a:rPr lang="en-US" altLang="ja-JP" dirty="0"/>
              <a:t>(Gradle)</a:t>
            </a:r>
          </a:p>
          <a:p>
            <a:pPr lvl="1"/>
            <a:r>
              <a:rPr lang="ja-JP" altLang="en-US" dirty="0"/>
              <a:t>追加の改善点</a:t>
            </a:r>
            <a:endParaRPr lang="en-US" altLang="ja-JP" dirty="0"/>
          </a:p>
          <a:p>
            <a:pPr lvl="2"/>
            <a:r>
              <a:rPr lang="en-US" altLang="ja-JP" dirty="0"/>
              <a:t>apk</a:t>
            </a:r>
            <a:r>
              <a:rPr lang="ja-JP" altLang="en-US" dirty="0"/>
              <a:t>のビルド時間も高速化</a:t>
            </a:r>
            <a:endParaRPr lang="en-US" altLang="ja-JP" dirty="0"/>
          </a:p>
          <a:p>
            <a:pPr lvl="2"/>
            <a:r>
              <a:rPr lang="ja-JP" altLang="en-US" dirty="0"/>
              <a:t>プロジェクトファイルと</a:t>
            </a:r>
            <a:r>
              <a:rPr lang="en-US" altLang="ja-JP" dirty="0"/>
              <a:t>Gradle</a:t>
            </a:r>
            <a:r>
              <a:rPr lang="ja-JP" altLang="en-US" dirty="0"/>
              <a:t>のマクロによる連動が可能に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2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の開発環境の改善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ここまでのまとめ</a:t>
            </a:r>
            <a:endParaRPr lang="en-US" altLang="ja-JP" dirty="0"/>
          </a:p>
          <a:p>
            <a:pPr lvl="1"/>
            <a:r>
              <a:rPr lang="ja-JP" altLang="en-US" dirty="0"/>
              <a:t>自社では</a:t>
            </a:r>
            <a:r>
              <a:rPr lang="en-US" altLang="ja-JP" dirty="0"/>
              <a:t>Visual Studio</a:t>
            </a:r>
            <a:r>
              <a:rPr lang="ja-JP" altLang="en-US" dirty="0"/>
              <a:t>を使用する方向で移行</a:t>
            </a:r>
            <a:endParaRPr lang="en-US" altLang="ja-JP" dirty="0"/>
          </a:p>
          <a:p>
            <a:pPr lvl="2"/>
            <a:r>
              <a:rPr lang="en-US" altLang="ja-JP" dirty="0"/>
              <a:t>Visual</a:t>
            </a:r>
            <a:r>
              <a:rPr lang="ja-JP" altLang="en-US" dirty="0"/>
              <a:t> </a:t>
            </a:r>
            <a:r>
              <a:rPr lang="en-US" altLang="ja-JP" dirty="0"/>
              <a:t>Studio</a:t>
            </a:r>
            <a:r>
              <a:rPr lang="ja-JP" altLang="en-US" dirty="0"/>
              <a:t>に慣れた人なら学習コストが抑えられる</a:t>
            </a:r>
            <a:endParaRPr lang="en-US" altLang="ja-JP" dirty="0"/>
          </a:p>
          <a:p>
            <a:pPr lvl="2"/>
            <a:r>
              <a:rPr lang="en-US" altLang="ja-JP" dirty="0"/>
              <a:t>Android</a:t>
            </a:r>
            <a:r>
              <a:rPr lang="ja-JP" altLang="en-US" dirty="0"/>
              <a:t> </a:t>
            </a:r>
            <a:r>
              <a:rPr lang="en-US" altLang="ja-JP" dirty="0"/>
              <a:t>Studio</a:t>
            </a:r>
            <a:r>
              <a:rPr lang="ja-JP" altLang="en-US" dirty="0"/>
              <a:t>は基本的な開発環境としては使っていない</a:t>
            </a:r>
            <a:endParaRPr lang="en-US" altLang="ja-JP" dirty="0"/>
          </a:p>
          <a:p>
            <a:pPr lvl="3"/>
            <a:r>
              <a:rPr lang="en-US" altLang="ja-JP" dirty="0"/>
              <a:t>CPU</a:t>
            </a:r>
            <a:r>
              <a:rPr lang="ja-JP" altLang="en-US" dirty="0"/>
              <a:t>プロファイラなどの一部の</a:t>
            </a:r>
            <a:r>
              <a:rPr lang="en-US" altLang="ja-JP" dirty="0"/>
              <a:t>Android</a:t>
            </a:r>
            <a:r>
              <a:rPr lang="ja-JP" altLang="en-US" dirty="0"/>
              <a:t>専用の開発環境は利用</a:t>
            </a:r>
            <a:endParaRPr lang="en-US" altLang="ja-JP" dirty="0"/>
          </a:p>
          <a:p>
            <a:pPr lvl="1"/>
            <a:r>
              <a:rPr lang="ja-JP" altLang="en-US" dirty="0"/>
              <a:t>プログラマーが触れてもいいかなレベルには改善</a:t>
            </a:r>
            <a:endParaRPr lang="en-US" altLang="ja-JP" dirty="0"/>
          </a:p>
          <a:p>
            <a:pPr lvl="2"/>
            <a:r>
              <a:rPr lang="en-US" altLang="ja-JP" dirty="0"/>
              <a:t>Eclipse</a:t>
            </a:r>
            <a:r>
              <a:rPr lang="ja-JP" altLang="en-US" dirty="0"/>
              <a:t>の時代に比べれば天国</a:t>
            </a:r>
            <a:endParaRPr lang="en-US" altLang="ja-JP" b="1" dirty="0"/>
          </a:p>
          <a:p>
            <a:pPr lvl="1"/>
            <a:r>
              <a:rPr lang="en-US" altLang="ja-JP" b="1" dirty="0"/>
              <a:t>Visual</a:t>
            </a:r>
            <a:r>
              <a:rPr lang="ja-JP" altLang="en-US" b="1" dirty="0"/>
              <a:t> </a:t>
            </a:r>
            <a:r>
              <a:rPr lang="en-US" altLang="ja-JP" b="1" dirty="0"/>
              <a:t>Studio</a:t>
            </a:r>
            <a:r>
              <a:rPr lang="ja-JP" altLang="en-US" b="1" dirty="0"/>
              <a:t>以外の開発環境ならとっとと移行しよう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07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劣悪な開発環境の改善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Android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の開発環境の改善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ja-JP" altLang="en-US" dirty="0"/>
              <a:t>シェーダーの対応方法の改善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94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シェーダー対応方法の改善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自社のシェーダーは</a:t>
            </a:r>
            <a:r>
              <a:rPr lang="en-US" altLang="ja-JP" dirty="0"/>
              <a:t>AHSL</a:t>
            </a:r>
          </a:p>
          <a:p>
            <a:pPr lvl="1"/>
            <a:r>
              <a:rPr lang="en-US" altLang="ja-JP" dirty="0"/>
              <a:t>HLSL</a:t>
            </a:r>
            <a:r>
              <a:rPr lang="ja-JP" altLang="en-US" dirty="0"/>
              <a:t>をベースにプラットフォームの違いを吸収したもの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HLSL</a:t>
            </a:r>
            <a:r>
              <a:rPr lang="ja-JP" altLang="en-US" dirty="0"/>
              <a:t>と</a:t>
            </a:r>
            <a:r>
              <a:rPr lang="en-US" altLang="ja-JP" dirty="0"/>
              <a:t>ESSL</a:t>
            </a:r>
            <a:r>
              <a:rPr lang="ja-JP" altLang="en-US" dirty="0"/>
              <a:t>では仕様がいろいろ違う</a:t>
            </a:r>
            <a:endParaRPr lang="en-US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76673"/>
              </p:ext>
            </p:extLst>
          </p:nvPr>
        </p:nvGraphicFramePr>
        <p:xfrm>
          <a:off x="1421650" y="266176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HLSL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ESSL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関数名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frac, lerp, 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fract, mix, …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変数名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float4, float4x4, 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vec4, mat4, …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#include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使える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使えない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暗黙の型変換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する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しない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シェーダー対応方法の改善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この差分をどうする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従来の手法 </a:t>
            </a:r>
            <a:r>
              <a:rPr lang="en-US" altLang="ja-JP" dirty="0"/>
              <a:t>(2011</a:t>
            </a:r>
            <a:r>
              <a:rPr lang="ja-JP" altLang="en-US" dirty="0"/>
              <a:t>～</a:t>
            </a:r>
            <a:r>
              <a:rPr lang="en-US" altLang="ja-JP" dirty="0"/>
              <a:t>2014)</a:t>
            </a:r>
          </a:p>
          <a:p>
            <a:pPr lvl="2"/>
            <a:r>
              <a:rPr lang="ja-JP" altLang="en-US" dirty="0"/>
              <a:t>マクロによる置き換え</a:t>
            </a:r>
            <a:endParaRPr lang="en-US" altLang="ja-JP" dirty="0"/>
          </a:p>
          <a:p>
            <a:pPr lvl="2"/>
            <a:r>
              <a:rPr lang="en-US" altLang="ja-JP" dirty="0"/>
              <a:t>#include</a:t>
            </a:r>
            <a:r>
              <a:rPr lang="ja-JP" altLang="en-US" dirty="0"/>
              <a:t>の事前展開</a:t>
            </a:r>
            <a:endParaRPr lang="en-US" altLang="ja-JP" dirty="0"/>
          </a:p>
          <a:p>
            <a:pPr lvl="2"/>
            <a:r>
              <a:rPr lang="ja-JP" altLang="en-US" dirty="0"/>
              <a:t>暗黙の型変換をしないよう修正</a:t>
            </a:r>
            <a:endParaRPr lang="en-US" altLang="ja-JP" dirty="0"/>
          </a:p>
          <a:p>
            <a:pPr lvl="1"/>
            <a:r>
              <a:rPr lang="ja-JP" altLang="en-US" dirty="0"/>
              <a:t>面倒だが対応はいたって簡単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659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シェーダー対応方法の改善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この差分をどうする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従来の手法の問題点</a:t>
            </a:r>
            <a:endParaRPr lang="en-US" altLang="ja-JP" dirty="0"/>
          </a:p>
          <a:p>
            <a:pPr lvl="2"/>
            <a:r>
              <a:rPr lang="ja-JP" altLang="en-US" dirty="0"/>
              <a:t>シェーダーの自由度が下がる</a:t>
            </a:r>
            <a:endParaRPr lang="en-US" altLang="ja-JP" dirty="0"/>
          </a:p>
          <a:p>
            <a:pPr lvl="3"/>
            <a:r>
              <a:rPr lang="ja-JP" altLang="en-US" dirty="0"/>
              <a:t>暗黙の型変換を使わずに明示化</a:t>
            </a:r>
            <a:endParaRPr lang="en-US" altLang="ja-JP" dirty="0"/>
          </a:p>
          <a:p>
            <a:pPr lvl="2"/>
            <a:r>
              <a:rPr lang="en-US" altLang="ja-JP" dirty="0"/>
              <a:t>#include</a:t>
            </a:r>
            <a:r>
              <a:rPr lang="ja-JP" altLang="en-US" dirty="0"/>
              <a:t>の事前展開のためシェーダーコードが大きくなりがち</a:t>
            </a:r>
            <a:endParaRPr lang="en-US" altLang="ja-JP" dirty="0"/>
          </a:p>
          <a:p>
            <a:pPr lvl="3"/>
            <a:r>
              <a:rPr lang="ja-JP" altLang="en-US" dirty="0"/>
              <a:t>巨大なシェーダーコードだとコンパイルで失敗するケースが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端末によっては発生する</a:t>
            </a:r>
            <a:endParaRPr lang="en-US" altLang="ja-JP" dirty="0"/>
          </a:p>
          <a:p>
            <a:pPr lvl="2"/>
            <a:r>
              <a:rPr lang="ja-JP" altLang="en-US" dirty="0"/>
              <a:t>シェーダーが増えれば増えるほど面倒に</a:t>
            </a:r>
            <a:endParaRPr lang="en-US" altLang="ja-JP" dirty="0"/>
          </a:p>
          <a:p>
            <a:pPr lvl="3"/>
            <a:r>
              <a:rPr lang="ja-JP" altLang="en-US" dirty="0"/>
              <a:t>自社ではモバイルでも</a:t>
            </a:r>
            <a:r>
              <a:rPr lang="en-US" altLang="ja-JP" dirty="0"/>
              <a:t>1000</a:t>
            </a:r>
            <a:r>
              <a:rPr lang="ja-JP" altLang="en-US" dirty="0"/>
              <a:t>シェーダーとか当たり前なので深刻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7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シェーダー対応方法の改善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 err="1"/>
              <a:t>HLSLCrossCompiler</a:t>
            </a:r>
            <a:r>
              <a:rPr lang="ja-JP" altLang="en-US" dirty="0"/>
              <a:t>による変換処理にプロセスを変更</a:t>
            </a:r>
            <a:endParaRPr lang="en-US" altLang="ja-JP" dirty="0"/>
          </a:p>
          <a:p>
            <a:pPr lvl="1"/>
            <a:r>
              <a:rPr lang="ja-JP" altLang="en-US" dirty="0"/>
              <a:t>この</a:t>
            </a:r>
            <a:r>
              <a:rPr lang="en-US" altLang="ja-JP" dirty="0"/>
              <a:t>HLSLCrossCompiler</a:t>
            </a:r>
            <a:r>
              <a:rPr lang="ja-JP" altLang="en-US" dirty="0"/>
              <a:t>はオリジナルからのカスタム</a:t>
            </a:r>
            <a:endParaRPr lang="en-US" altLang="ja-JP" dirty="0"/>
          </a:p>
          <a:p>
            <a:pPr lvl="1"/>
            <a:r>
              <a:rPr lang="en-US" altLang="ja-JP" dirty="0">
                <a:hlinkClick r:id="rId3"/>
              </a:rPr>
              <a:t>https://github.com/James-Jones/HLSLCrossCompiler/wiki</a:t>
            </a:r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99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シェーダー対応方法の改善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HLSLCrossCompiler</a:t>
            </a:r>
            <a:r>
              <a:rPr lang="ja-JP" altLang="en-US" dirty="0"/>
              <a:t>による変換プロセス</a:t>
            </a:r>
            <a:endParaRPr lang="en-US" altLang="ja-JP" dirty="0"/>
          </a:p>
          <a:p>
            <a:pPr lvl="1"/>
            <a:r>
              <a:rPr lang="ja-JP" altLang="en-US" dirty="0"/>
              <a:t>従来のプロセス</a:t>
            </a:r>
            <a:endParaRPr lang="en-US" altLang="ja-JP" dirty="0"/>
          </a:p>
          <a:p>
            <a:pPr lvl="2"/>
            <a:r>
              <a:rPr lang="en-US" altLang="ja-JP" dirty="0"/>
              <a:t>AHSL </a:t>
            </a:r>
            <a:r>
              <a:rPr lang="ja-JP" altLang="en-US" dirty="0"/>
              <a:t>→</a:t>
            </a:r>
            <a:r>
              <a:rPr lang="en-US" altLang="ja-JP" dirty="0"/>
              <a:t> ESSL</a:t>
            </a:r>
          </a:p>
          <a:p>
            <a:pPr lvl="1"/>
            <a:r>
              <a:rPr lang="ja-JP" altLang="en-US" dirty="0"/>
              <a:t>新プロセス</a:t>
            </a:r>
            <a:endParaRPr lang="en-US" altLang="ja-JP" dirty="0"/>
          </a:p>
          <a:p>
            <a:pPr lvl="2"/>
            <a:r>
              <a:rPr lang="en-US" altLang="ja-JP" dirty="0"/>
              <a:t>AHSL </a:t>
            </a:r>
            <a:r>
              <a:rPr lang="ja-JP" altLang="en-US" dirty="0"/>
              <a:t>→</a:t>
            </a:r>
            <a:r>
              <a:rPr lang="en-US" altLang="ja-JP" dirty="0"/>
              <a:t> HLSL </a:t>
            </a:r>
            <a:r>
              <a:rPr lang="ja-JP" altLang="en-US" dirty="0"/>
              <a:t>→</a:t>
            </a:r>
            <a:r>
              <a:rPr lang="en-US" altLang="ja-JP" dirty="0"/>
              <a:t> HLSL bytecode </a:t>
            </a:r>
            <a:r>
              <a:rPr lang="ja-JP" altLang="en-US" dirty="0"/>
              <a:t>→</a:t>
            </a:r>
            <a:r>
              <a:rPr lang="en-US" altLang="ja-JP" dirty="0"/>
              <a:t> ESSL</a:t>
            </a:r>
          </a:p>
          <a:p>
            <a:pPr lvl="3"/>
            <a:r>
              <a:rPr lang="en-US" altLang="ja-JP" dirty="0"/>
              <a:t>HLSL bytecode </a:t>
            </a:r>
            <a:r>
              <a:rPr lang="ja-JP" altLang="en-US" dirty="0"/>
              <a:t>→</a:t>
            </a:r>
            <a:r>
              <a:rPr lang="en-US" altLang="ja-JP" dirty="0"/>
              <a:t> ESSL</a:t>
            </a:r>
            <a:r>
              <a:rPr lang="ja-JP" altLang="en-US" dirty="0"/>
              <a:t>の部分で使用</a:t>
            </a:r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33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まずはじめに</a:t>
            </a:r>
            <a:endParaRPr lang="en-US" altLang="ja-JP" dirty="0"/>
          </a:p>
          <a:p>
            <a:r>
              <a:rPr lang="ja-JP" altLang="en-US" dirty="0"/>
              <a:t>劣悪な開発環境の改善</a:t>
            </a:r>
            <a:endParaRPr lang="en-US" altLang="ja-JP" dirty="0"/>
          </a:p>
          <a:p>
            <a:r>
              <a:rPr lang="ja-JP" altLang="en-US" dirty="0"/>
              <a:t>サポートする大量の端末の把握</a:t>
            </a:r>
            <a:endParaRPr kumimoji="1" lang="en-US" altLang="ja-JP" dirty="0"/>
          </a:p>
          <a:p>
            <a:r>
              <a:rPr lang="ja-JP" altLang="en-US" dirty="0"/>
              <a:t>端末の不具合の回避</a:t>
            </a:r>
            <a:endParaRPr lang="en-US" altLang="ja-JP" dirty="0"/>
          </a:p>
          <a:p>
            <a:r>
              <a:rPr lang="ja-JP" altLang="en-US" dirty="0"/>
              <a:t>据え置き機と同等の機能の実装</a:t>
            </a:r>
            <a:endParaRPr lang="en-US" altLang="ja-JP" dirty="0"/>
          </a:p>
          <a:p>
            <a:r>
              <a:rPr lang="ja-JP" altLang="en-US" dirty="0"/>
              <a:t>パフォーマンスチューニング</a:t>
            </a:r>
            <a:endParaRPr lang="en-US" altLang="ja-JP" dirty="0"/>
          </a:p>
          <a:p>
            <a:r>
              <a:rPr kumimoji="1" lang="ja-JP" altLang="en-US" dirty="0"/>
              <a:t>まとめ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4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シェーダー対応方法の改善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HLSLCrossCompiler</a:t>
            </a:r>
            <a:r>
              <a:rPr lang="ja-JP" altLang="en-US" dirty="0"/>
              <a:t>導入のメリット</a:t>
            </a:r>
            <a:endParaRPr lang="en-US" altLang="ja-JP" dirty="0"/>
          </a:p>
          <a:p>
            <a:pPr lvl="1"/>
            <a:r>
              <a:rPr lang="en-US" altLang="ja-JP" dirty="0"/>
              <a:t>ESSL</a:t>
            </a:r>
            <a:r>
              <a:rPr lang="ja-JP" altLang="en-US" dirty="0"/>
              <a:t>コードの管理がクロスコンパイラ内で完結</a:t>
            </a:r>
            <a:endParaRPr lang="en-US" altLang="ja-JP" dirty="0"/>
          </a:p>
          <a:p>
            <a:pPr lvl="1"/>
            <a:r>
              <a:rPr lang="ja-JP" altLang="en-US" dirty="0"/>
              <a:t>シェーダー開発者は</a:t>
            </a:r>
            <a:r>
              <a:rPr lang="en-US" altLang="ja-JP" dirty="0"/>
              <a:t>ESSL</a:t>
            </a:r>
            <a:r>
              <a:rPr lang="ja-JP" altLang="en-US" dirty="0"/>
              <a:t>を覚える必要がなくなる</a:t>
            </a:r>
            <a:endParaRPr lang="en-US" altLang="ja-JP" dirty="0"/>
          </a:p>
          <a:p>
            <a:pPr lvl="2"/>
            <a:r>
              <a:rPr lang="en-US" altLang="ja-JP" dirty="0"/>
              <a:t>HLSL</a:t>
            </a:r>
            <a:r>
              <a:rPr lang="ja-JP" altLang="en-US" dirty="0"/>
              <a:t>さえ理解してれば何とかなる</a:t>
            </a:r>
            <a:endParaRPr lang="en-US" altLang="ja-JP" dirty="0"/>
          </a:p>
          <a:p>
            <a:pPr lvl="1"/>
            <a:r>
              <a:rPr lang="ja-JP" altLang="en-US" dirty="0"/>
              <a:t>命令コード単位の修正が可能</a:t>
            </a:r>
            <a:endParaRPr lang="en-US" altLang="ja-JP" dirty="0"/>
          </a:p>
          <a:p>
            <a:pPr lvl="1"/>
            <a:r>
              <a:rPr lang="ja-JP" altLang="en-US" dirty="0"/>
              <a:t>使われていない不要なコードが消える</a:t>
            </a:r>
            <a:endParaRPr lang="en-US" altLang="ja-JP" dirty="0"/>
          </a:p>
          <a:p>
            <a:pPr lvl="2"/>
            <a:r>
              <a:rPr lang="ja-JP" altLang="en-US" dirty="0"/>
              <a:t>コードサイズが減りシェーダコンパイルが高速になる</a:t>
            </a:r>
            <a:endParaRPr lang="en-US" altLang="ja-JP" dirty="0"/>
          </a:p>
          <a:p>
            <a:pPr lvl="1"/>
            <a:r>
              <a:rPr lang="en-US" altLang="ja-JP" dirty="0"/>
              <a:t>HLSL bytecode</a:t>
            </a:r>
            <a:r>
              <a:rPr lang="ja-JP" altLang="en-US" dirty="0"/>
              <a:t>から変換するため</a:t>
            </a:r>
            <a:r>
              <a:rPr lang="en-US" altLang="ja-JP" dirty="0"/>
              <a:t>HLSL</a:t>
            </a:r>
            <a:r>
              <a:rPr lang="ja-JP" altLang="en-US" dirty="0"/>
              <a:t>の最適化も反映される</a:t>
            </a:r>
            <a:endParaRPr lang="en-US" altLang="ja-JP" dirty="0"/>
          </a:p>
          <a:p>
            <a:pPr lvl="2"/>
            <a:r>
              <a:rPr lang="ja-JP" altLang="en-US" dirty="0"/>
              <a:t>これがすべての端末でプラスになるはまた別</a:t>
            </a:r>
            <a:endParaRPr lang="en-US" altLang="ja-JP" dirty="0"/>
          </a:p>
          <a:p>
            <a:pPr lvl="1"/>
            <a:r>
              <a:rPr lang="ja-JP" altLang="en-US" dirty="0"/>
              <a:t>コードの難読化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93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シェーダー対応方法の改善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HLSLCrossCompiler</a:t>
            </a:r>
            <a:r>
              <a:rPr lang="ja-JP" altLang="en-US" dirty="0"/>
              <a:t>導入のデメリット</a:t>
            </a:r>
            <a:endParaRPr lang="en-US" altLang="ja-JP" dirty="0"/>
          </a:p>
          <a:p>
            <a:pPr lvl="1"/>
            <a:r>
              <a:rPr lang="ja-JP" altLang="en-US" dirty="0"/>
              <a:t>バグが結構多い</a:t>
            </a:r>
            <a:endParaRPr lang="en-US" altLang="ja-JP" dirty="0"/>
          </a:p>
          <a:p>
            <a:pPr lvl="2"/>
            <a:r>
              <a:rPr lang="ja-JP" altLang="en-US" dirty="0"/>
              <a:t>メモリリークや実装ミスなど</a:t>
            </a:r>
            <a:endParaRPr lang="en-US" altLang="ja-JP" dirty="0"/>
          </a:p>
          <a:p>
            <a:pPr lvl="1"/>
            <a:r>
              <a:rPr lang="ja-JP" altLang="en-US" dirty="0"/>
              <a:t>問題が発生した時に原因特定が困難</a:t>
            </a:r>
            <a:endParaRPr lang="en-US" altLang="ja-JP" dirty="0"/>
          </a:p>
          <a:p>
            <a:pPr lvl="2"/>
            <a:r>
              <a:rPr lang="ja-JP" altLang="en-US" dirty="0"/>
              <a:t>メリットとして挙げた難読化が逆効果に</a:t>
            </a:r>
            <a:endParaRPr lang="en-US" altLang="ja-JP" dirty="0"/>
          </a:p>
          <a:p>
            <a:pPr lvl="1"/>
            <a:r>
              <a:rPr lang="en-US" altLang="ja-JP" dirty="0"/>
              <a:t>MSL</a:t>
            </a:r>
            <a:r>
              <a:rPr lang="ja-JP" altLang="en-US" dirty="0"/>
              <a:t>サポートしていない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デメリットに関しては全て個別に対処</a:t>
            </a:r>
            <a:endParaRPr lang="en-US" altLang="ja-JP" dirty="0"/>
          </a:p>
          <a:p>
            <a:pPr lvl="1"/>
            <a:r>
              <a:rPr lang="ja-JP" altLang="en-US" dirty="0"/>
              <a:t>力技</a:t>
            </a:r>
            <a:endParaRPr lang="en-US" altLang="ja-JP" dirty="0"/>
          </a:p>
          <a:p>
            <a:pPr lvl="1"/>
            <a:r>
              <a:rPr lang="ja-JP" altLang="en-US" dirty="0"/>
              <a:t>従来の手法による対応に比べれば楽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15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シェーダー対応方法の改善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今実装するならこちらを使うほうが良さそう</a:t>
            </a:r>
            <a:endParaRPr lang="en-US" altLang="ja-JP" dirty="0"/>
          </a:p>
          <a:p>
            <a:pPr lvl="1"/>
            <a:r>
              <a:rPr lang="en-US" altLang="ja-JP" dirty="0"/>
              <a:t>Unity</a:t>
            </a:r>
            <a:r>
              <a:rPr lang="ja-JP" altLang="en-US" dirty="0"/>
              <a:t>が</a:t>
            </a:r>
            <a:r>
              <a:rPr lang="en-US" altLang="ja-JP" dirty="0"/>
              <a:t>Fork</a:t>
            </a:r>
            <a:r>
              <a:rPr lang="ja-JP" altLang="en-US" dirty="0"/>
              <a:t>した</a:t>
            </a:r>
            <a:r>
              <a:rPr lang="en-US" altLang="ja-JP" dirty="0"/>
              <a:t>HLSLCrossCompiler</a:t>
            </a:r>
          </a:p>
          <a:p>
            <a:pPr lvl="2"/>
            <a:r>
              <a:rPr lang="en-US" altLang="ja-JP" dirty="0"/>
              <a:t>MSL</a:t>
            </a:r>
            <a:r>
              <a:rPr lang="ja-JP" altLang="en-US" dirty="0"/>
              <a:t>がサポートされている</a:t>
            </a:r>
            <a:endParaRPr lang="en-US" altLang="ja-JP" dirty="0"/>
          </a:p>
          <a:p>
            <a:pPr lvl="2"/>
            <a:r>
              <a:rPr lang="en-US" altLang="ja-JP" dirty="0"/>
              <a:t>Unity</a:t>
            </a:r>
            <a:r>
              <a:rPr lang="ja-JP" altLang="en-US" dirty="0"/>
              <a:t>なので使用頻度は高いかも</a:t>
            </a:r>
            <a:r>
              <a:rPr lang="en-US" altLang="ja-JP" dirty="0"/>
              <a:t>?</a:t>
            </a:r>
          </a:p>
          <a:p>
            <a:pPr lvl="2"/>
            <a:r>
              <a:rPr lang="en-US" altLang="ja-JP" dirty="0">
                <a:hlinkClick r:id="rId3"/>
              </a:rPr>
              <a:t>https://github.com/Unity-Technologies/HLSLcc</a:t>
            </a:r>
            <a:endParaRPr lang="en-US" altLang="ja-JP" dirty="0"/>
          </a:p>
          <a:p>
            <a:pPr lvl="1"/>
            <a:r>
              <a:rPr lang="en-US" altLang="ja-JP" dirty="0"/>
              <a:t>DirectXShaderCompiler</a:t>
            </a:r>
          </a:p>
          <a:p>
            <a:pPr lvl="2"/>
            <a:r>
              <a:rPr lang="en-US" altLang="ja-JP" dirty="0"/>
              <a:t>MSL</a:t>
            </a:r>
            <a:r>
              <a:rPr lang="ja-JP" altLang="en-US" dirty="0"/>
              <a:t>がサポートされている</a:t>
            </a:r>
            <a:endParaRPr lang="en-US" altLang="ja-JP" dirty="0"/>
          </a:p>
          <a:p>
            <a:pPr lvl="2"/>
            <a:r>
              <a:rPr lang="ja-JP" altLang="en-US" dirty="0"/>
              <a:t>更新頻度が高い</a:t>
            </a:r>
            <a:endParaRPr lang="en-US" altLang="ja-JP" dirty="0"/>
          </a:p>
          <a:p>
            <a:pPr lvl="2"/>
            <a:r>
              <a:rPr lang="ja-JP" altLang="en-US" dirty="0"/>
              <a:t>移行は検討中</a:t>
            </a:r>
            <a:endParaRPr lang="en-US" altLang="ja-JP" dirty="0"/>
          </a:p>
          <a:p>
            <a:pPr lvl="2"/>
            <a:r>
              <a:rPr lang="en-US" altLang="ja-JP" dirty="0">
                <a:hlinkClick r:id="rId4"/>
              </a:rPr>
              <a:t>https://github.com/microsoft/DirectXShaderCompiler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84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まずはじめに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劣悪な開発環境の改善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/>
              <a:t>サポートする大量の端末の把握</a:t>
            </a:r>
            <a:endParaRPr lang="en-US" altLang="ja-JP" dirty="0"/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端末の不具合の回避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据え置き機と同等の機能の実装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パフォーマンスチューニング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まとめ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サポートする大量の端末の把握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端末のスペックの話</a:t>
            </a:r>
            <a:endParaRPr lang="en-US" altLang="ja-JP" dirty="0"/>
          </a:p>
          <a:p>
            <a:pPr lvl="1"/>
            <a:r>
              <a:rPr lang="ja-JP" altLang="en-US" dirty="0"/>
              <a:t>シェアの話ではない</a:t>
            </a:r>
            <a:endParaRPr lang="en-US" altLang="ja-JP" dirty="0"/>
          </a:p>
          <a:p>
            <a:r>
              <a:rPr lang="ja-JP" altLang="en-US" dirty="0"/>
              <a:t>ハイエンドなゲームを生み出したいならこの知識は必須</a:t>
            </a:r>
            <a:endParaRPr lang="en-US" altLang="ja-JP" dirty="0"/>
          </a:p>
          <a:p>
            <a:pPr lvl="1"/>
            <a:r>
              <a:rPr lang="ja-JP" altLang="en-US" dirty="0"/>
              <a:t>理解したうえでの開発はとても重要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45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サポートする大量の端末の把握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モバイルでハイエンドなゲームとは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このセッションでは</a:t>
            </a:r>
            <a:r>
              <a:rPr lang="en-US" altLang="ja-JP" dirty="0"/>
              <a:t>GPU</a:t>
            </a:r>
            <a:r>
              <a:rPr lang="ja-JP" altLang="en-US" dirty="0"/>
              <a:t>の</a:t>
            </a:r>
            <a:r>
              <a:rPr lang="en-US" altLang="ja-JP" dirty="0"/>
              <a:t>ALU</a:t>
            </a:r>
            <a:r>
              <a:rPr lang="ja-JP" altLang="en-US" dirty="0"/>
              <a:t>演算性能の理論値で定義</a:t>
            </a:r>
            <a:endParaRPr lang="en-US" altLang="ja-JP" dirty="0"/>
          </a:p>
          <a:p>
            <a:pPr lvl="2"/>
            <a:r>
              <a:rPr lang="en-US" altLang="ja-JP" dirty="0"/>
              <a:t>Android</a:t>
            </a:r>
            <a:r>
              <a:rPr lang="ja-JP" altLang="en-US" dirty="0"/>
              <a:t>だと</a:t>
            </a:r>
            <a:r>
              <a:rPr lang="en-US" altLang="ja-JP" dirty="0"/>
              <a:t>400GFLOPS</a:t>
            </a:r>
            <a:r>
              <a:rPr lang="ja-JP" altLang="en-US" dirty="0"/>
              <a:t>ぐらい</a:t>
            </a:r>
            <a:endParaRPr lang="en-US" altLang="ja-JP" dirty="0"/>
          </a:p>
          <a:p>
            <a:pPr lvl="2"/>
            <a:r>
              <a:rPr lang="en-US" altLang="ja-JP" dirty="0"/>
              <a:t>iOS</a:t>
            </a:r>
            <a:r>
              <a:rPr lang="ja-JP" altLang="en-US" dirty="0"/>
              <a:t>だと</a:t>
            </a:r>
            <a:r>
              <a:rPr lang="en-US" altLang="ja-JP" dirty="0"/>
              <a:t>300GFLOPS</a:t>
            </a:r>
            <a:r>
              <a:rPr lang="ja-JP" altLang="en-US" dirty="0"/>
              <a:t>ぐらい</a:t>
            </a:r>
            <a:endParaRPr lang="en-US" altLang="ja-JP" dirty="0"/>
          </a:p>
          <a:p>
            <a:pPr lvl="3"/>
            <a:r>
              <a:rPr lang="ja-JP" altLang="en-US" dirty="0"/>
              <a:t>差があるのは</a:t>
            </a:r>
            <a:r>
              <a:rPr lang="en-US" altLang="ja-JP" dirty="0"/>
              <a:t>OS</a:t>
            </a:r>
            <a:r>
              <a:rPr lang="ja-JP" altLang="en-US" dirty="0"/>
              <a:t>などの別の要因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88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サポートする大量の端末の把握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端末を分類する</a:t>
            </a:r>
            <a:endParaRPr lang="en-US" altLang="ja-JP" dirty="0"/>
          </a:p>
          <a:p>
            <a:pPr lvl="1"/>
            <a:r>
              <a:rPr lang="ja-JP" altLang="en-US" dirty="0"/>
              <a:t>端末個別に対応するのは非効率</a:t>
            </a:r>
            <a:endParaRPr lang="en-US" altLang="ja-JP" dirty="0"/>
          </a:p>
          <a:p>
            <a:pPr lvl="1"/>
            <a:r>
              <a:rPr lang="ja-JP" altLang="en-US" dirty="0"/>
              <a:t>量が量だけにほぼ不可能</a:t>
            </a:r>
            <a:endParaRPr lang="en-US" altLang="ja-JP" dirty="0"/>
          </a:p>
          <a:p>
            <a:pPr lvl="2"/>
            <a:r>
              <a:rPr lang="en-US" altLang="ja-JP" dirty="0"/>
              <a:t>Android</a:t>
            </a:r>
            <a:r>
              <a:rPr lang="ja-JP" altLang="en-US" dirty="0"/>
              <a:t>端末は</a:t>
            </a:r>
            <a:r>
              <a:rPr lang="en-US" altLang="ja-JP" dirty="0"/>
              <a:t>Google Play</a:t>
            </a:r>
            <a:r>
              <a:rPr lang="ja-JP" altLang="en-US" dirty="0"/>
              <a:t>に登録されているものだけでも</a:t>
            </a:r>
            <a:r>
              <a:rPr lang="en-US" altLang="ja-JP" dirty="0"/>
              <a:t>15000</a:t>
            </a:r>
            <a:r>
              <a:rPr lang="ja-JP" altLang="en-US" dirty="0"/>
              <a:t>を超える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01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サポートする大量の端末の把握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どうやって分類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大きくは</a:t>
            </a:r>
            <a:r>
              <a:rPr lang="en-US" altLang="ja-JP" dirty="0"/>
              <a:t>2</a:t>
            </a:r>
            <a:r>
              <a:rPr lang="ja-JP" altLang="en-US" dirty="0"/>
              <a:t>つに分けて考える</a:t>
            </a:r>
            <a:endParaRPr lang="en-US" altLang="ja-JP" dirty="0"/>
          </a:p>
          <a:p>
            <a:pPr lvl="2"/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  <a:p>
            <a:pPr lvl="2"/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lang="en-US" altLang="ja-JP" dirty="0"/>
          </a:p>
          <a:p>
            <a:pPr lvl="1"/>
            <a:r>
              <a:rPr lang="ja-JP" altLang="en-US" dirty="0"/>
              <a:t>この</a:t>
            </a:r>
            <a:r>
              <a:rPr lang="en-US" altLang="ja-JP" dirty="0"/>
              <a:t>2</a:t>
            </a:r>
            <a:r>
              <a:rPr lang="ja-JP" altLang="en-US" dirty="0"/>
              <a:t>つの組み合わせが結果として全部を把握することにつながる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38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サポートする大量の端末の把握</a:t>
            </a:r>
            <a:endParaRPr lang="en-US" altLang="ja-JP" dirty="0"/>
          </a:p>
          <a:p>
            <a:pPr lvl="1"/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  <a:p>
            <a:pPr lvl="2"/>
            <a:r>
              <a:rPr lang="ja-JP" altLang="en-US" dirty="0"/>
              <a:t>サポートされている機能が近くなる</a:t>
            </a:r>
            <a:endParaRPr lang="en-US" altLang="ja-JP" dirty="0"/>
          </a:p>
          <a:p>
            <a:pPr lvl="2"/>
            <a:r>
              <a:rPr lang="ja-JP" altLang="en-US" dirty="0"/>
              <a:t>レンダリングの不具合は</a:t>
            </a:r>
            <a:r>
              <a:rPr lang="en-US" altLang="ja-JP" dirty="0"/>
              <a:t>GPU</a:t>
            </a:r>
            <a:r>
              <a:rPr lang="ja-JP" altLang="en-US" dirty="0"/>
              <a:t>の種類別で出やすい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GPU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のパフォーマンスによる分類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自社では</a:t>
            </a:r>
            <a:r>
              <a:rPr lang="en-US" altLang="ja-JP" dirty="0"/>
              <a:t>8</a:t>
            </a:r>
            <a:r>
              <a:rPr lang="ja-JP" altLang="en-US" dirty="0"/>
              <a:t>種で分類</a:t>
            </a:r>
            <a:endParaRPr lang="en-US" altLang="ja-JP" dirty="0"/>
          </a:p>
          <a:p>
            <a:pPr lvl="1"/>
            <a:r>
              <a:rPr lang="en-US" altLang="ja-JP" dirty="0"/>
              <a:t>iOS</a:t>
            </a:r>
            <a:r>
              <a:rPr lang="ja-JP" altLang="en-US" dirty="0"/>
              <a:t>では</a:t>
            </a:r>
            <a:r>
              <a:rPr lang="en-US" altLang="ja-JP" dirty="0"/>
              <a:t>2</a:t>
            </a:r>
            <a:r>
              <a:rPr lang="ja-JP" altLang="en-US" dirty="0"/>
              <a:t>種</a:t>
            </a:r>
            <a:endParaRPr lang="en-US" altLang="ja-JP" dirty="0"/>
          </a:p>
          <a:p>
            <a:pPr lvl="2"/>
            <a:r>
              <a:rPr lang="en-US" altLang="ja-JP" dirty="0"/>
              <a:t>Apple</a:t>
            </a:r>
            <a:r>
              <a:rPr lang="ja-JP" altLang="en-US" dirty="0"/>
              <a:t> </a:t>
            </a:r>
            <a:r>
              <a:rPr lang="en-US" altLang="ja-JP" dirty="0"/>
              <a:t>A7</a:t>
            </a:r>
            <a:r>
              <a:rPr lang="ja-JP" altLang="en-US" dirty="0"/>
              <a:t> </a:t>
            </a:r>
            <a:endParaRPr lang="en-US" altLang="ja-JP" dirty="0"/>
          </a:p>
          <a:p>
            <a:pPr lvl="2"/>
            <a:r>
              <a:rPr lang="en-US" altLang="ja-JP" dirty="0"/>
              <a:t>Apple</a:t>
            </a:r>
            <a:r>
              <a:rPr lang="ja-JP" altLang="en-US" dirty="0"/>
              <a:t> </a:t>
            </a:r>
            <a:r>
              <a:rPr lang="en-US" altLang="ja-JP" dirty="0"/>
              <a:t>A8</a:t>
            </a:r>
            <a:r>
              <a:rPr lang="ja-JP" altLang="en-US" dirty="0"/>
              <a:t>以降</a:t>
            </a:r>
            <a:endParaRPr lang="en-US" altLang="ja-JP" sz="1400" dirty="0"/>
          </a:p>
          <a:p>
            <a:pPr lvl="1"/>
            <a:r>
              <a:rPr lang="en-US" altLang="ja-JP" dirty="0"/>
              <a:t>Android</a:t>
            </a:r>
            <a:r>
              <a:rPr lang="ja-JP" altLang="en-US" dirty="0"/>
              <a:t>では</a:t>
            </a:r>
            <a:r>
              <a:rPr lang="en-US" altLang="ja-JP" dirty="0"/>
              <a:t>6</a:t>
            </a:r>
            <a:r>
              <a:rPr lang="ja-JP" altLang="en-US" dirty="0"/>
              <a:t>種</a:t>
            </a:r>
            <a:endParaRPr lang="en-US" altLang="ja-JP" dirty="0"/>
          </a:p>
          <a:p>
            <a:pPr lvl="2"/>
            <a:r>
              <a:rPr lang="en-US" altLang="ja-JP" dirty="0"/>
              <a:t>Adreno 3xx </a:t>
            </a:r>
          </a:p>
          <a:p>
            <a:pPr lvl="2"/>
            <a:r>
              <a:rPr lang="en-US" altLang="ja-JP" dirty="0"/>
              <a:t>Adreno 4xx</a:t>
            </a:r>
            <a:r>
              <a:rPr lang="ja-JP" altLang="en-US" dirty="0"/>
              <a:t>以降</a:t>
            </a:r>
            <a:endParaRPr lang="en-US" altLang="ja-JP" dirty="0"/>
          </a:p>
          <a:p>
            <a:pPr lvl="2"/>
            <a:r>
              <a:rPr lang="en-US" altLang="ja-JP" dirty="0"/>
              <a:t>Mali-T6xx, T7xx</a:t>
            </a:r>
            <a:r>
              <a:rPr lang="ja-JP" altLang="en-US" dirty="0"/>
              <a:t>で</a:t>
            </a:r>
            <a:r>
              <a:rPr lang="en-US" altLang="ja-JP" dirty="0"/>
              <a:t>T760</a:t>
            </a:r>
            <a:r>
              <a:rPr lang="ja-JP" altLang="en-US" dirty="0"/>
              <a:t>を除く </a:t>
            </a:r>
            <a:endParaRPr lang="en-US" altLang="ja-JP" dirty="0"/>
          </a:p>
          <a:p>
            <a:pPr lvl="2"/>
            <a:r>
              <a:rPr lang="en-US" altLang="ja-JP" dirty="0"/>
              <a:t>Mali-T760, Mali-T8xx</a:t>
            </a:r>
            <a:r>
              <a:rPr lang="ja-JP" altLang="en-US" dirty="0"/>
              <a:t>以降</a:t>
            </a:r>
            <a:endParaRPr lang="en-US" altLang="ja-JP" dirty="0"/>
          </a:p>
          <a:p>
            <a:pPr lvl="2"/>
            <a:r>
              <a:rPr lang="en-US" altLang="ja-JP" dirty="0"/>
              <a:t>Tegra K1, X1</a:t>
            </a:r>
          </a:p>
          <a:p>
            <a:pPr lvl="2"/>
            <a:r>
              <a:rPr lang="en-US" altLang="ja-JP" dirty="0"/>
              <a:t>PowerVR Series6</a:t>
            </a:r>
            <a:r>
              <a:rPr lang="ja-JP" altLang="en-US" dirty="0"/>
              <a:t>以降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94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まずはじめに</a:t>
            </a:r>
            <a:endParaRPr lang="en-US" altLang="ja-JP" dirty="0"/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劣悪な開発環境の改善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サポートする大量の端末の把握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端末の不具合の回避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据え置き機と同等の機能の実装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パフォーマンスチューニング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まとめ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他はサポート外扱い</a:t>
            </a:r>
            <a:endParaRPr lang="en-US" altLang="ja-JP" dirty="0"/>
          </a:p>
          <a:p>
            <a:pPr lvl="1"/>
            <a:r>
              <a:rPr lang="en-US" altLang="ja-JP" dirty="0"/>
              <a:t>GLES 3.0</a:t>
            </a:r>
            <a:r>
              <a:rPr lang="ja-JP" altLang="en-US" dirty="0"/>
              <a:t>以上をサポートできる</a:t>
            </a:r>
            <a:endParaRPr lang="en-US" altLang="ja-JP" dirty="0"/>
          </a:p>
          <a:p>
            <a:pPr lvl="2"/>
            <a:r>
              <a:rPr lang="en-US" altLang="ja-JP" dirty="0"/>
              <a:t>Intel, </a:t>
            </a:r>
            <a:r>
              <a:rPr lang="en-US" altLang="ja-JP" dirty="0" err="1"/>
              <a:t>Vivante</a:t>
            </a:r>
            <a:endParaRPr lang="en-US" altLang="ja-JP" dirty="0"/>
          </a:p>
          <a:p>
            <a:pPr lvl="1"/>
            <a:r>
              <a:rPr lang="en-US" altLang="ja-JP" dirty="0"/>
              <a:t>GLES 3.0</a:t>
            </a:r>
            <a:r>
              <a:rPr lang="ja-JP" altLang="en-US" dirty="0"/>
              <a:t> </a:t>
            </a:r>
            <a:r>
              <a:rPr lang="en-US" altLang="ja-JP" dirty="0"/>
              <a:t>/</a:t>
            </a:r>
            <a:r>
              <a:rPr lang="ja-JP" altLang="en-US" dirty="0"/>
              <a:t> </a:t>
            </a:r>
            <a:r>
              <a:rPr lang="en-US" altLang="ja-JP" dirty="0"/>
              <a:t>Metal</a:t>
            </a:r>
            <a:r>
              <a:rPr lang="ja-JP" altLang="en-US" dirty="0"/>
              <a:t>をサポートできない</a:t>
            </a:r>
            <a:endParaRPr lang="en-US" altLang="ja-JP" dirty="0"/>
          </a:p>
          <a:p>
            <a:pPr lvl="2"/>
            <a:r>
              <a:rPr lang="en-US" altLang="ja-JP" dirty="0"/>
              <a:t>Android</a:t>
            </a:r>
            <a:r>
              <a:rPr lang="ja-JP" altLang="en-US" dirty="0"/>
              <a:t>では</a:t>
            </a:r>
            <a:r>
              <a:rPr lang="en-US" altLang="ja-JP" dirty="0"/>
              <a:t>Adreno 2xx,</a:t>
            </a:r>
            <a:r>
              <a:rPr lang="ja-JP" altLang="en-US" dirty="0"/>
              <a:t> </a:t>
            </a:r>
            <a:r>
              <a:rPr lang="en-US" altLang="ja-JP" dirty="0"/>
              <a:t>Mali-T4xx,</a:t>
            </a:r>
            <a:r>
              <a:rPr lang="ja-JP" altLang="en-US" dirty="0"/>
              <a:t> </a:t>
            </a:r>
            <a:r>
              <a:rPr lang="en-US" altLang="ja-JP" dirty="0" err="1"/>
              <a:t>Tegra</a:t>
            </a:r>
            <a:r>
              <a:rPr lang="en-US" altLang="ja-JP" dirty="0"/>
              <a:t> 2,</a:t>
            </a:r>
            <a:r>
              <a:rPr lang="ja-JP" altLang="en-US" dirty="0"/>
              <a:t> </a:t>
            </a:r>
            <a:r>
              <a:rPr lang="en-US" altLang="ja-JP" dirty="0"/>
              <a:t>3,</a:t>
            </a:r>
            <a:r>
              <a:rPr lang="ja-JP" altLang="en-US" dirty="0"/>
              <a:t> </a:t>
            </a:r>
            <a:r>
              <a:rPr lang="en-US" altLang="ja-JP" dirty="0" err="1"/>
              <a:t>PowerVR</a:t>
            </a:r>
            <a:r>
              <a:rPr lang="en-US" altLang="ja-JP" dirty="0"/>
              <a:t> Series5XE</a:t>
            </a:r>
            <a:r>
              <a:rPr lang="ja-JP" altLang="en-US" dirty="0"/>
              <a:t>以前など</a:t>
            </a:r>
            <a:endParaRPr lang="en-US" altLang="ja-JP" dirty="0"/>
          </a:p>
          <a:p>
            <a:pPr lvl="2"/>
            <a:r>
              <a:rPr lang="en-US" altLang="ja-JP" dirty="0"/>
              <a:t>iOS</a:t>
            </a:r>
            <a:r>
              <a:rPr lang="ja-JP" altLang="en-US" dirty="0"/>
              <a:t>では</a:t>
            </a:r>
            <a:r>
              <a:rPr lang="en-US" altLang="ja-JP" dirty="0"/>
              <a:t>Apple A6</a:t>
            </a:r>
            <a:r>
              <a:rPr lang="ja-JP" altLang="en-US" dirty="0"/>
              <a:t>以前</a:t>
            </a:r>
            <a:endParaRPr lang="en-US" altLang="ja-JP" dirty="0"/>
          </a:p>
          <a:p>
            <a:pPr marL="914400" lvl="2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11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サポートされている機能はどう違う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クオリティやパフォーマンスに重要な機能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35511"/>
              </p:ext>
            </p:extLst>
          </p:nvPr>
        </p:nvGraphicFramePr>
        <p:xfrm>
          <a:off x="24496" y="1800000"/>
          <a:ext cx="9093011" cy="24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A7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ETC2</a:t>
                      </a:r>
                      <a:endParaRPr kumimoji="1" lang="ja-JP" altLang="en-US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 render target</a:t>
                      </a:r>
                      <a:endParaRPr kumimoji="1" lang="ja-JP" altLang="en-US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ASTC</a:t>
                      </a:r>
                      <a:r>
                        <a:rPr lang="ja-JP" altLang="en-US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Compute  shader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separate</a:t>
                      </a:r>
                      <a:r>
                        <a:rPr lang="ja-JP" altLang="en-US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r>
                        <a:rPr lang="ja-JP" altLang="en-US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170072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896924" y="4326945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〇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サポート 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×: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非サポート △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どっちもありえる</a:t>
            </a:r>
          </a:p>
        </p:txBody>
      </p:sp>
    </p:spTree>
    <p:extLst>
      <p:ext uri="{BB962C8B-B14F-4D97-AF65-F5344CB8AC3E}">
        <p14:creationId xmlns:p14="http://schemas.microsoft.com/office/powerpoint/2010/main" val="28361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サポートされている機能はどう違う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クオリティやパフォーマンスに重要な機能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02798"/>
              </p:ext>
            </p:extLst>
          </p:nvPr>
        </p:nvGraphicFramePr>
        <p:xfrm>
          <a:off x="24496" y="1800000"/>
          <a:ext cx="9093011" cy="24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A7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ETC2</a:t>
                      </a:r>
                      <a:endParaRPr kumimoji="1" lang="ja-JP" altLang="en-US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 render target</a:t>
                      </a:r>
                      <a:endParaRPr kumimoji="1" lang="ja-JP" altLang="en-US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ASTC</a:t>
                      </a:r>
                      <a:r>
                        <a:rPr lang="ja-JP" altLang="en-US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△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Compute  shader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separate</a:t>
                      </a:r>
                      <a:r>
                        <a:rPr lang="ja-JP" altLang="en-US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r>
                        <a:rPr lang="ja-JP" altLang="en-US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170072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896924" y="4326945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〇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サポート 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×: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非サポート △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どっちもありえる</a:t>
            </a:r>
          </a:p>
        </p:txBody>
      </p:sp>
    </p:spTree>
    <p:extLst>
      <p:ext uri="{BB962C8B-B14F-4D97-AF65-F5344CB8AC3E}">
        <p14:creationId xmlns:p14="http://schemas.microsoft.com/office/powerpoint/2010/main" val="36054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ETC2</a:t>
            </a:r>
          </a:p>
          <a:p>
            <a:pPr lvl="1"/>
            <a:r>
              <a:rPr lang="ja-JP" altLang="en-US" dirty="0"/>
              <a:t>圧縮率は</a:t>
            </a:r>
            <a:r>
              <a:rPr lang="en-US" altLang="ja-JP" dirty="0"/>
              <a:t>BC1</a:t>
            </a:r>
            <a:r>
              <a:rPr lang="ja-JP" altLang="en-US" dirty="0"/>
              <a:t>～</a:t>
            </a:r>
            <a:r>
              <a:rPr lang="en-US" altLang="ja-JP" dirty="0"/>
              <a:t>BC5</a:t>
            </a:r>
            <a:r>
              <a:rPr lang="ja-JP" altLang="en-US" dirty="0"/>
              <a:t>に相当</a:t>
            </a:r>
            <a:endParaRPr lang="en-US" altLang="ja-JP" dirty="0"/>
          </a:p>
          <a:p>
            <a:pPr lvl="1"/>
            <a:r>
              <a:rPr lang="en-US" altLang="ja-JP" dirty="0"/>
              <a:t>GLES</a:t>
            </a:r>
            <a:r>
              <a:rPr lang="ja-JP" altLang="en-US" dirty="0"/>
              <a:t> </a:t>
            </a:r>
            <a:r>
              <a:rPr lang="en-US" altLang="ja-JP" dirty="0"/>
              <a:t>3.0</a:t>
            </a:r>
            <a:r>
              <a:rPr lang="ja-JP" altLang="en-US" dirty="0"/>
              <a:t>以上 </a:t>
            </a:r>
            <a:r>
              <a:rPr lang="en-US" altLang="ja-JP" dirty="0"/>
              <a:t>/</a:t>
            </a:r>
            <a:r>
              <a:rPr lang="ja-JP" altLang="en-US" dirty="0"/>
              <a:t> </a:t>
            </a:r>
            <a:r>
              <a:rPr lang="en-US" altLang="ja-JP" dirty="0"/>
              <a:t>Metal</a:t>
            </a:r>
            <a:r>
              <a:rPr lang="ja-JP" altLang="en-US" dirty="0"/>
              <a:t>で標準サポート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7640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ASTC LDR</a:t>
            </a:r>
          </a:p>
          <a:p>
            <a:pPr lvl="1"/>
            <a:r>
              <a:rPr lang="en-US" altLang="ja-JP" dirty="0"/>
              <a:t>BC7</a:t>
            </a:r>
            <a:r>
              <a:rPr lang="ja-JP" altLang="en-US" dirty="0"/>
              <a:t>相当以上</a:t>
            </a:r>
            <a:endParaRPr lang="en-US" altLang="ja-JP" dirty="0"/>
          </a:p>
          <a:p>
            <a:pPr lvl="2"/>
            <a:r>
              <a:rPr lang="en-US" altLang="ja-JP" dirty="0"/>
              <a:t>BC7</a:t>
            </a:r>
            <a:r>
              <a:rPr lang="ja-JP" altLang="en-US" dirty="0"/>
              <a:t>と違いブロックタイプが複数ある</a:t>
            </a:r>
            <a:endParaRPr lang="en-US" altLang="ja-JP" b="1" dirty="0"/>
          </a:p>
          <a:p>
            <a:pPr lvl="1"/>
            <a:r>
              <a:rPr lang="en-US" altLang="ja-JP" dirty="0"/>
              <a:t>GLES 3.1+AEP</a:t>
            </a:r>
            <a:r>
              <a:rPr lang="ja-JP" altLang="en-US" dirty="0"/>
              <a:t>以上 </a:t>
            </a:r>
            <a:r>
              <a:rPr lang="en-US" altLang="ja-JP" dirty="0"/>
              <a:t>/ Apple A8</a:t>
            </a:r>
            <a:r>
              <a:rPr lang="ja-JP" altLang="en-US" dirty="0"/>
              <a:t>以上で標準サポート</a:t>
            </a:r>
            <a:endParaRPr lang="en-US" altLang="ja-JP" dirty="0"/>
          </a:p>
          <a:p>
            <a:pPr lvl="1"/>
            <a:r>
              <a:rPr lang="fr-FR" altLang="ja-JP" dirty="0"/>
              <a:t>GL_KHR_texture_compression_astc_ldr</a:t>
            </a:r>
            <a:r>
              <a:rPr lang="ja-JP" altLang="en-US" dirty="0"/>
              <a:t>で拡張サポート</a:t>
            </a:r>
            <a:endParaRPr lang="en-US" altLang="ja-JP" dirty="0"/>
          </a:p>
          <a:p>
            <a:pPr lvl="2"/>
            <a:r>
              <a:rPr lang="en-US" altLang="ja-JP" dirty="0"/>
              <a:t>GLES 3.1+AEP</a:t>
            </a:r>
            <a:r>
              <a:rPr lang="ja-JP" altLang="en-US" dirty="0"/>
              <a:t>未満ではいくつかの</a:t>
            </a:r>
            <a:r>
              <a:rPr lang="en-US" altLang="ja-JP" dirty="0"/>
              <a:t>Mali</a:t>
            </a:r>
            <a:r>
              <a:rPr lang="ja-JP" altLang="en-US" dirty="0"/>
              <a:t>系端末だけでサポート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60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>
            <a:noAutofit/>
          </a:bodyPr>
          <a:lstStyle/>
          <a:p>
            <a:r>
              <a:rPr lang="en-US" altLang="ja-JP" dirty="0"/>
              <a:t>FP</a:t>
            </a:r>
            <a:r>
              <a:rPr lang="ja-JP" altLang="en-US" dirty="0"/>
              <a:t> </a:t>
            </a:r>
            <a:r>
              <a:rPr lang="en-US" altLang="ja-JP" dirty="0"/>
              <a:t>render</a:t>
            </a:r>
            <a:r>
              <a:rPr lang="ja-JP" altLang="en-US" dirty="0"/>
              <a:t> </a:t>
            </a:r>
            <a:r>
              <a:rPr lang="en-US" altLang="ja-JP" dirty="0"/>
              <a:t>target</a:t>
            </a:r>
          </a:p>
          <a:p>
            <a:pPr lvl="1"/>
            <a:r>
              <a:rPr lang="ja-JP" altLang="en-US" dirty="0"/>
              <a:t>クオリティに影響が出やすい</a:t>
            </a:r>
            <a:endParaRPr lang="en-US" altLang="ja-JP" dirty="0"/>
          </a:p>
          <a:p>
            <a:pPr lvl="1"/>
            <a:r>
              <a:rPr lang="en-US" altLang="ja-JP" dirty="0"/>
              <a:t>GLES 3.2</a:t>
            </a:r>
            <a:r>
              <a:rPr lang="ja-JP" altLang="en-US" dirty="0"/>
              <a:t>以上 </a:t>
            </a:r>
            <a:r>
              <a:rPr lang="en-US" altLang="ja-JP" dirty="0"/>
              <a:t>/</a:t>
            </a:r>
            <a:r>
              <a:rPr lang="ja-JP" altLang="en-US" dirty="0"/>
              <a:t> </a:t>
            </a:r>
            <a:r>
              <a:rPr lang="en-US" altLang="ja-JP" dirty="0"/>
              <a:t>Metal</a:t>
            </a:r>
            <a:r>
              <a:rPr lang="ja-JP" altLang="en-US" dirty="0"/>
              <a:t>で標準サポート</a:t>
            </a:r>
            <a:endParaRPr lang="en-US" altLang="ja-JP" dirty="0"/>
          </a:p>
          <a:p>
            <a:pPr lvl="1"/>
            <a:r>
              <a:rPr lang="en-US" altLang="ja-JP" dirty="0" err="1"/>
              <a:t>GL_EXT_color_buffer_half_float</a:t>
            </a:r>
            <a:r>
              <a:rPr lang="en-US" altLang="ja-JP" dirty="0"/>
              <a:t>, </a:t>
            </a:r>
            <a:r>
              <a:rPr lang="en-US" altLang="ja-JP" dirty="0" err="1"/>
              <a:t>GL_EXT_color_buffer_float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で拡張サポート</a:t>
            </a:r>
            <a:endParaRPr lang="en-US" altLang="ja-JP" dirty="0"/>
          </a:p>
          <a:p>
            <a:pPr lvl="2"/>
            <a:r>
              <a:rPr lang="en-US" altLang="ja-JP" dirty="0"/>
              <a:t>GLES 3.2</a:t>
            </a:r>
            <a:r>
              <a:rPr lang="ja-JP" altLang="en-US" dirty="0"/>
              <a:t>未満では</a:t>
            </a:r>
            <a:r>
              <a:rPr lang="en-US" altLang="ja-JP" dirty="0"/>
              <a:t>Mali-T6xx,</a:t>
            </a:r>
            <a:r>
              <a:rPr lang="ja-JP" altLang="en-US" dirty="0"/>
              <a:t> </a:t>
            </a:r>
            <a:r>
              <a:rPr lang="en-US" altLang="ja-JP" dirty="0"/>
              <a:t>Mali-T7xx</a:t>
            </a:r>
            <a:r>
              <a:rPr lang="ja-JP" altLang="en-US" dirty="0"/>
              <a:t>以外でサポート</a:t>
            </a:r>
            <a:endParaRPr lang="en-US" altLang="ja-JP" dirty="0"/>
          </a:p>
          <a:p>
            <a:pPr lvl="2"/>
            <a:r>
              <a:rPr lang="en-US" altLang="ja-JP" dirty="0"/>
              <a:t>Mali-T760</a:t>
            </a:r>
            <a:r>
              <a:rPr lang="ja-JP" altLang="en-US" dirty="0"/>
              <a:t>は</a:t>
            </a:r>
            <a:r>
              <a:rPr lang="en-US" altLang="ja-JP" dirty="0"/>
              <a:t>OS</a:t>
            </a:r>
            <a:r>
              <a:rPr lang="ja-JP" altLang="en-US" dirty="0"/>
              <a:t>アップデートでサポートされる</a:t>
            </a:r>
            <a:endParaRPr lang="en-US" altLang="ja-JP" dirty="0"/>
          </a:p>
          <a:p>
            <a:pPr lvl="2"/>
            <a:r>
              <a:rPr lang="en-US" altLang="ja-JP" dirty="0" err="1"/>
              <a:t>PowerVR</a:t>
            </a:r>
            <a:r>
              <a:rPr lang="ja-JP" altLang="en-US" dirty="0"/>
              <a:t>では</a:t>
            </a:r>
            <a:r>
              <a:rPr lang="en-US" altLang="ja-JP" dirty="0" err="1"/>
              <a:t>GL_EXT_color_buffer_half_float</a:t>
            </a:r>
            <a:r>
              <a:rPr lang="ja-JP" altLang="en-US" dirty="0"/>
              <a:t>を返さない</a:t>
            </a:r>
            <a:endParaRPr lang="en-US" altLang="ja-JP" dirty="0"/>
          </a:p>
          <a:p>
            <a:pPr lvl="3"/>
            <a:r>
              <a:rPr lang="en-US" altLang="ja-JP" dirty="0" err="1"/>
              <a:t>GL_EXT_color_buffer_float</a:t>
            </a:r>
            <a:r>
              <a:rPr lang="ja-JP" altLang="en-US" dirty="0"/>
              <a:t>は</a:t>
            </a:r>
            <a:r>
              <a:rPr lang="en-US" altLang="ja-JP" dirty="0"/>
              <a:t>16bit</a:t>
            </a:r>
            <a:r>
              <a:rPr lang="ja-JP" altLang="en-US" dirty="0"/>
              <a:t>のサポートも含まれるため実際は使用可能</a:t>
            </a:r>
            <a:endParaRPr lang="en-US" altLang="ja-JP" dirty="0"/>
          </a:p>
          <a:p>
            <a:pPr lvl="2"/>
            <a:r>
              <a:rPr lang="en-US" altLang="ja-JP" dirty="0"/>
              <a:t>Mali</a:t>
            </a:r>
            <a:r>
              <a:rPr lang="ja-JP" altLang="en-US" dirty="0"/>
              <a:t>では</a:t>
            </a:r>
            <a:r>
              <a:rPr lang="en-US" altLang="ja-JP" dirty="0" err="1"/>
              <a:t>GL_EXT_color_buffer_float</a:t>
            </a:r>
            <a:r>
              <a:rPr lang="en-US" altLang="ja-JP" dirty="0"/>
              <a:t> </a:t>
            </a:r>
            <a:r>
              <a:rPr lang="ja-JP" altLang="en-US" dirty="0"/>
              <a:t>が返ってきても</a:t>
            </a:r>
            <a:r>
              <a:rPr lang="en-US" altLang="ja-JP" dirty="0"/>
              <a:t>32bit</a:t>
            </a:r>
            <a:r>
              <a:rPr lang="ja-JP" altLang="en-US" dirty="0"/>
              <a:t>型フォーマット </a:t>
            </a:r>
            <a:r>
              <a:rPr lang="en-US" altLang="ja-JP" dirty="0"/>
              <a:t>(R32F,</a:t>
            </a:r>
            <a:r>
              <a:rPr lang="ja-JP" altLang="en-US" dirty="0"/>
              <a:t> </a:t>
            </a:r>
            <a:r>
              <a:rPr lang="en-US" altLang="ja-JP" dirty="0"/>
              <a:t>RG32F,</a:t>
            </a:r>
            <a:r>
              <a:rPr lang="ja-JP" altLang="en-US" dirty="0"/>
              <a:t> </a:t>
            </a:r>
            <a:r>
              <a:rPr lang="en-US" altLang="ja-JP" dirty="0"/>
              <a:t>RGB32F,</a:t>
            </a:r>
            <a:r>
              <a:rPr lang="ja-JP" altLang="en-US" dirty="0"/>
              <a:t> </a:t>
            </a:r>
            <a:r>
              <a:rPr lang="en-US" altLang="ja-JP" dirty="0"/>
              <a:t>RGBA32F)</a:t>
            </a:r>
            <a:r>
              <a:rPr lang="ja-JP" altLang="en-US" dirty="0"/>
              <a:t> は実際にはサポートされていない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3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FP</a:t>
            </a:r>
            <a:r>
              <a:rPr lang="ja-JP" altLang="en-US" dirty="0"/>
              <a:t> </a:t>
            </a:r>
            <a:r>
              <a:rPr lang="en-US" altLang="ja-JP" dirty="0"/>
              <a:t>render</a:t>
            </a:r>
            <a:r>
              <a:rPr lang="ja-JP" altLang="en-US" dirty="0"/>
              <a:t> </a:t>
            </a:r>
            <a:r>
              <a:rPr lang="en-US" altLang="ja-JP" dirty="0"/>
              <a:t>target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01922"/>
              </p:ext>
            </p:extLst>
          </p:nvPr>
        </p:nvGraphicFramePr>
        <p:xfrm>
          <a:off x="24496" y="1800000"/>
          <a:ext cx="9093011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A7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/>
                        <a:t>FP16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FP32</a:t>
                      </a:r>
                      <a:endParaRPr kumimoji="1" lang="ja-JP" altLang="en-US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/>
                        <a:t>その他</a:t>
                      </a:r>
                      <a:endParaRPr lang="en-US" altLang="ja-JP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057165" y="3939367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〇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サポート 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×: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非サポート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191D5F9F-0B54-468D-B2F5-F67C0B6C2A82}"/>
              </a:ext>
            </a:extLst>
          </p:cNvPr>
          <p:cNvSpPr txBox="1"/>
          <p:nvPr/>
        </p:nvSpPr>
        <p:spPr>
          <a:xfrm>
            <a:off x="115417" y="3533949"/>
            <a:ext cx="801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n-lt"/>
                <a:ea typeface="+mn-ea"/>
              </a:rPr>
              <a:t>その他：</a:t>
            </a:r>
            <a:r>
              <a:rPr kumimoji="1" lang="en-US" altLang="ja-JP" dirty="0">
                <a:solidFill>
                  <a:schemeClr val="bg1"/>
                </a:solidFill>
                <a:latin typeface="+mn-lt"/>
                <a:ea typeface="+mn-ea"/>
              </a:rPr>
              <a:t>FP32</a:t>
            </a:r>
            <a:r>
              <a:rPr kumimoji="1" lang="ja-JP" altLang="en-US" dirty="0">
                <a:solidFill>
                  <a:schemeClr val="bg1"/>
                </a:solidFill>
                <a:latin typeface="+mn-lt"/>
                <a:ea typeface="+mn-ea"/>
              </a:rPr>
              <a:t>以外で</a:t>
            </a:r>
            <a:r>
              <a:rPr kumimoji="1" lang="en-US" altLang="ja-JP" dirty="0" err="1">
                <a:solidFill>
                  <a:schemeClr val="bg1"/>
                </a:solidFill>
                <a:latin typeface="+mn-lt"/>
                <a:ea typeface="+mn-ea"/>
              </a:rPr>
              <a:t>GL_EXT_color_buffer_float</a:t>
            </a:r>
            <a:r>
              <a:rPr kumimoji="1" lang="ja-JP" altLang="en-US" dirty="0">
                <a:solidFill>
                  <a:schemeClr val="bg1"/>
                </a:solidFill>
                <a:latin typeface="+mn-lt"/>
                <a:ea typeface="+mn-ea"/>
              </a:rPr>
              <a:t>でサポートされるフォーマット</a:t>
            </a:r>
          </a:p>
        </p:txBody>
      </p:sp>
    </p:spTree>
    <p:extLst>
      <p:ext uri="{BB962C8B-B14F-4D97-AF65-F5344CB8AC3E}">
        <p14:creationId xmlns:p14="http://schemas.microsoft.com/office/powerpoint/2010/main" val="32805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FP</a:t>
            </a:r>
            <a:r>
              <a:rPr lang="ja-JP" altLang="en-US" dirty="0"/>
              <a:t> </a:t>
            </a:r>
            <a:r>
              <a:rPr lang="en-US" altLang="ja-JP" dirty="0"/>
              <a:t>render</a:t>
            </a:r>
            <a:r>
              <a:rPr lang="ja-JP" altLang="en-US" dirty="0"/>
              <a:t> </a:t>
            </a:r>
            <a:r>
              <a:rPr lang="en-US" altLang="ja-JP" dirty="0"/>
              <a:t>target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07676"/>
              </p:ext>
            </p:extLst>
          </p:nvPr>
        </p:nvGraphicFramePr>
        <p:xfrm>
          <a:off x="24496" y="1800000"/>
          <a:ext cx="9093011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A7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/>
                        <a:t>FP16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FP32</a:t>
                      </a:r>
                      <a:endParaRPr kumimoji="1" lang="ja-JP" altLang="en-US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/>
                        <a:t>その他</a:t>
                      </a:r>
                      <a:endParaRPr lang="en-US" altLang="ja-JP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057165" y="3939367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〇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サポート 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×: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非サポート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191D5F9F-0B54-468D-B2F5-F67C0B6C2A82}"/>
              </a:ext>
            </a:extLst>
          </p:cNvPr>
          <p:cNvSpPr txBox="1"/>
          <p:nvPr/>
        </p:nvSpPr>
        <p:spPr>
          <a:xfrm>
            <a:off x="115417" y="3533949"/>
            <a:ext cx="801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n-lt"/>
                <a:ea typeface="+mn-ea"/>
              </a:rPr>
              <a:t>その他：</a:t>
            </a:r>
            <a:r>
              <a:rPr kumimoji="1" lang="en-US" altLang="ja-JP" dirty="0">
                <a:solidFill>
                  <a:schemeClr val="bg1"/>
                </a:solidFill>
                <a:latin typeface="+mn-lt"/>
                <a:ea typeface="+mn-ea"/>
              </a:rPr>
              <a:t>FP32</a:t>
            </a:r>
            <a:r>
              <a:rPr kumimoji="1" lang="ja-JP" altLang="en-US" dirty="0">
                <a:solidFill>
                  <a:schemeClr val="bg1"/>
                </a:solidFill>
                <a:latin typeface="+mn-lt"/>
                <a:ea typeface="+mn-ea"/>
              </a:rPr>
              <a:t>以外で</a:t>
            </a:r>
            <a:r>
              <a:rPr kumimoji="1" lang="en-US" altLang="ja-JP" dirty="0" err="1">
                <a:solidFill>
                  <a:schemeClr val="bg1"/>
                </a:solidFill>
                <a:latin typeface="+mn-lt"/>
                <a:ea typeface="+mn-ea"/>
              </a:rPr>
              <a:t>GL_EXT_color_buffer_float</a:t>
            </a:r>
            <a:r>
              <a:rPr kumimoji="1" lang="ja-JP" altLang="en-US" dirty="0">
                <a:solidFill>
                  <a:schemeClr val="bg1"/>
                </a:solidFill>
                <a:latin typeface="+mn-lt"/>
                <a:ea typeface="+mn-ea"/>
              </a:rPr>
              <a:t>でサポートされるフォーマット</a:t>
            </a:r>
          </a:p>
        </p:txBody>
      </p:sp>
    </p:spTree>
    <p:extLst>
      <p:ext uri="{BB962C8B-B14F-4D97-AF65-F5344CB8AC3E}">
        <p14:creationId xmlns:p14="http://schemas.microsoft.com/office/powerpoint/2010/main" val="8521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Compute</a:t>
            </a:r>
            <a:r>
              <a:rPr lang="ja-JP" altLang="en-US" dirty="0"/>
              <a:t> </a:t>
            </a:r>
            <a:r>
              <a:rPr lang="en-US" altLang="ja-JP" dirty="0" err="1"/>
              <a:t>shader</a:t>
            </a:r>
            <a:endParaRPr lang="en-US" altLang="ja-JP" dirty="0"/>
          </a:p>
          <a:p>
            <a:pPr lvl="1"/>
            <a:r>
              <a:rPr lang="en-US" altLang="ja-JP" dirty="0"/>
              <a:t>GLES 3.1</a:t>
            </a:r>
            <a:r>
              <a:rPr lang="ja-JP" altLang="en-US" dirty="0"/>
              <a:t> </a:t>
            </a:r>
            <a:r>
              <a:rPr lang="en-US" altLang="ja-JP" dirty="0"/>
              <a:t>/</a:t>
            </a:r>
            <a:r>
              <a:rPr lang="ja-JP" altLang="en-US" dirty="0"/>
              <a:t> </a:t>
            </a:r>
            <a:r>
              <a:rPr lang="en-US" altLang="ja-JP" dirty="0"/>
              <a:t>Apple A8</a:t>
            </a:r>
            <a:r>
              <a:rPr lang="ja-JP" altLang="en-US" dirty="0"/>
              <a:t>以上で標準サポート</a:t>
            </a:r>
            <a:endParaRPr lang="en-US" altLang="ja-JP" dirty="0"/>
          </a:p>
          <a:p>
            <a:pPr lvl="1"/>
            <a:r>
              <a:rPr lang="en-US" altLang="ja-JP" dirty="0"/>
              <a:t>Compute </a:t>
            </a:r>
            <a:r>
              <a:rPr lang="en-US" altLang="ja-JP" dirty="0" err="1"/>
              <a:t>shader</a:t>
            </a:r>
            <a:r>
              <a:rPr lang="ja-JP" altLang="en-US" dirty="0"/>
              <a:t>を利用した自社エンジンの機能のサポートも同上</a:t>
            </a:r>
            <a:endParaRPr lang="en-US" altLang="ja-JP" dirty="0"/>
          </a:p>
          <a:p>
            <a:pPr lvl="2"/>
            <a:r>
              <a:rPr lang="ja-JP" altLang="en-US" dirty="0"/>
              <a:t>無理に</a:t>
            </a:r>
            <a:r>
              <a:rPr lang="en-US" altLang="ja-JP" dirty="0"/>
              <a:t>CPU</a:t>
            </a:r>
            <a:r>
              <a:rPr lang="ja-JP" altLang="en-US" dirty="0"/>
              <a:t>などで実装したりしない</a:t>
            </a:r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41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separate</a:t>
            </a:r>
            <a:r>
              <a:rPr lang="ja-JP" altLang="en-US" dirty="0"/>
              <a:t> </a:t>
            </a:r>
            <a:r>
              <a:rPr lang="en-US" altLang="ja-JP" dirty="0" err="1"/>
              <a:t>shader</a:t>
            </a:r>
            <a:r>
              <a:rPr lang="ja-JP" altLang="en-US" dirty="0"/>
              <a:t> </a:t>
            </a:r>
            <a:r>
              <a:rPr lang="en-US" altLang="ja-JP" dirty="0"/>
              <a:t>object</a:t>
            </a:r>
          </a:p>
          <a:p>
            <a:pPr lvl="1"/>
            <a:r>
              <a:rPr lang="en-US" altLang="ja-JP" dirty="0"/>
              <a:t>Vertex shader,</a:t>
            </a:r>
            <a:r>
              <a:rPr lang="ja-JP" altLang="en-US" dirty="0"/>
              <a:t> </a:t>
            </a:r>
            <a:r>
              <a:rPr lang="en-US" altLang="ja-JP" dirty="0"/>
              <a:t>Fragment shader</a:t>
            </a:r>
            <a:r>
              <a:rPr lang="ja-JP" altLang="en-US" dirty="0"/>
              <a:t>を分離する機能</a:t>
            </a:r>
            <a:endParaRPr lang="en-US" altLang="ja-JP" dirty="0"/>
          </a:p>
          <a:p>
            <a:pPr lvl="2"/>
            <a:r>
              <a:rPr lang="ja-JP" altLang="en-US" dirty="0"/>
              <a:t>シェーダーリンク情報が不要</a:t>
            </a:r>
            <a:endParaRPr lang="en-US" altLang="ja-JP" dirty="0"/>
          </a:p>
          <a:p>
            <a:pPr lvl="2"/>
            <a:r>
              <a:rPr lang="en-US" altLang="ja-JP" dirty="0"/>
              <a:t>DirectX</a:t>
            </a:r>
            <a:r>
              <a:rPr lang="ja-JP" altLang="en-US" dirty="0"/>
              <a:t>に近い形に</a:t>
            </a:r>
            <a:endParaRPr lang="en-US" altLang="ja-JP" dirty="0"/>
          </a:p>
          <a:p>
            <a:pPr lvl="2"/>
            <a:r>
              <a:rPr lang="ja-JP" altLang="en-US" dirty="0"/>
              <a:t>シェーダーバイナリも分離される</a:t>
            </a:r>
            <a:endParaRPr lang="en-US" altLang="ja-JP" dirty="0"/>
          </a:p>
          <a:p>
            <a:pPr lvl="3"/>
            <a:r>
              <a:rPr lang="ja-JP" altLang="en-US" dirty="0"/>
              <a:t>バイナリサイズが減りやすい</a:t>
            </a:r>
            <a:endParaRPr lang="en-US" altLang="ja-JP" dirty="0"/>
          </a:p>
          <a:p>
            <a:pPr lvl="1"/>
            <a:r>
              <a:rPr lang="en-US" altLang="ja-JP" dirty="0"/>
              <a:t>GLES 3.1</a:t>
            </a:r>
            <a:r>
              <a:rPr lang="ja-JP" altLang="en-US" dirty="0"/>
              <a:t>以上で標準サポート</a:t>
            </a:r>
            <a:endParaRPr lang="en-US" altLang="ja-JP" dirty="0"/>
          </a:p>
          <a:p>
            <a:pPr lvl="1"/>
            <a:r>
              <a:rPr lang="en-US" altLang="ja-JP" dirty="0" err="1"/>
              <a:t>GL_EXT_separate_shader_objects</a:t>
            </a:r>
            <a:r>
              <a:rPr lang="ja-JP" altLang="en-US" dirty="0"/>
              <a:t>で拡張サポート</a:t>
            </a:r>
            <a:endParaRPr lang="en-US" altLang="ja-JP" dirty="0"/>
          </a:p>
          <a:p>
            <a:pPr lvl="2"/>
            <a:r>
              <a:rPr lang="en-US" altLang="ja-JP" dirty="0"/>
              <a:t>GLES 3.1</a:t>
            </a:r>
            <a:r>
              <a:rPr lang="ja-JP" altLang="en-US" dirty="0"/>
              <a:t>未満でサポートするケースはない</a:t>
            </a:r>
            <a:endParaRPr lang="en-US" altLang="ja-JP" dirty="0"/>
          </a:p>
          <a:p>
            <a:pPr lvl="1"/>
            <a:r>
              <a:rPr lang="en-US" altLang="ja-JP" dirty="0"/>
              <a:t>Metal</a:t>
            </a:r>
            <a:r>
              <a:rPr lang="ja-JP" altLang="en-US" dirty="0"/>
              <a:t>ではもともと分かれている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14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まずはじめに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今回の発表内容について</a:t>
            </a:r>
            <a:endParaRPr lang="en-US" altLang="ja-JP" dirty="0"/>
          </a:p>
          <a:p>
            <a:pPr lvl="1"/>
            <a:r>
              <a:rPr lang="ja-JP" altLang="en-US" dirty="0"/>
              <a:t>自社エンジンでモバイルプラットフォームをサポートするにあたり大変だった点のまとめ</a:t>
            </a:r>
            <a:endParaRPr lang="en-US" altLang="ja-JP" dirty="0"/>
          </a:p>
          <a:p>
            <a:pPr lvl="1"/>
            <a:r>
              <a:rPr lang="ja-JP" altLang="en-US" dirty="0"/>
              <a:t>以前の発表 </a:t>
            </a:r>
            <a:r>
              <a:rPr lang="en-US" altLang="ja-JP" dirty="0"/>
              <a:t>(2013</a:t>
            </a:r>
            <a:r>
              <a:rPr lang="ja-JP" altLang="en-US" dirty="0"/>
              <a:t>年</a:t>
            </a:r>
            <a:r>
              <a:rPr lang="en-US" altLang="ja-JP" dirty="0"/>
              <a:t>)</a:t>
            </a:r>
            <a:r>
              <a:rPr lang="ja-JP" altLang="en-US" dirty="0"/>
              <a:t> と比べてより実践的</a:t>
            </a:r>
            <a:endParaRPr lang="en-US" altLang="ja-JP" dirty="0"/>
          </a:p>
          <a:p>
            <a:pPr lvl="1"/>
            <a:r>
              <a:rPr lang="ja-JP" altLang="en-US" dirty="0"/>
              <a:t>玄人向け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4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サポートされている機能の対応表</a:t>
            </a:r>
            <a:endParaRPr lang="en-US" altLang="ja-JP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96193"/>
              </p:ext>
            </p:extLst>
          </p:nvPr>
        </p:nvGraphicFramePr>
        <p:xfrm>
          <a:off x="24496" y="1800000"/>
          <a:ext cx="9093011" cy="24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A7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ETC2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 render target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ASTC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Compute  shader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separate</a:t>
                      </a:r>
                      <a:r>
                        <a:rPr lang="ja-JP" alt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170072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896924" y="4326945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〇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サポート 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×: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非サポート △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どっちもありえる</a:t>
            </a:r>
          </a:p>
        </p:txBody>
      </p:sp>
    </p:spTree>
    <p:extLst>
      <p:ext uri="{BB962C8B-B14F-4D97-AF65-F5344CB8AC3E}">
        <p14:creationId xmlns:p14="http://schemas.microsoft.com/office/powerpoint/2010/main" val="38228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サポートされている機能の対応表</a:t>
            </a:r>
            <a:endParaRPr lang="en-US" altLang="ja-JP" dirty="0"/>
          </a:p>
          <a:p>
            <a:pPr lvl="1"/>
            <a:r>
              <a:rPr lang="ja-JP" altLang="en-US" dirty="0"/>
              <a:t>ここは全てサポート</a:t>
            </a:r>
            <a:endParaRPr lang="en-US" altLang="ja-JP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41001"/>
              </p:ext>
            </p:extLst>
          </p:nvPr>
        </p:nvGraphicFramePr>
        <p:xfrm>
          <a:off x="24496" y="1800000"/>
          <a:ext cx="9093011" cy="24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Apple A7</a:t>
                      </a:r>
                      <a:endParaRPr kumimoji="1" lang="ja-JP" altLang="en-US" sz="11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Adreno 3xx</a:t>
                      </a:r>
                      <a:endParaRPr kumimoji="1" lang="ja-JP" altLang="en-US" sz="11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Mali-T6xx,</a:t>
                      </a:r>
                      <a:b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</a:br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Mali-T7xx</a:t>
                      </a:r>
                      <a:b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</a:br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T760</a:t>
                      </a:r>
                      <a:r>
                        <a:rPr kumimoji="1" lang="ja-JP" altLang="en-US" sz="1100" dirty="0">
                          <a:solidFill>
                            <a:srgbClr val="7F7F7F"/>
                          </a:solidFill>
                        </a:rPr>
                        <a:t>除く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ETC2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 render target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ASTC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△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Compute  </a:t>
                      </a:r>
                      <a:r>
                        <a:rPr lang="en-US" altLang="ja-JP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separate</a:t>
                      </a:r>
                      <a:r>
                        <a:rPr lang="ja-JP" alt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17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グラフィック</a:t>
            </a:r>
            <a:r>
              <a:rPr lang="en-US" altLang="ja-JP" dirty="0"/>
              <a:t>API</a:t>
            </a:r>
            <a:r>
              <a:rPr lang="ja-JP" altLang="en-US" dirty="0"/>
              <a:t>サポート</a:t>
            </a:r>
            <a:endParaRPr lang="en-US" altLang="ja-JP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82460"/>
              </p:ext>
            </p:extLst>
          </p:nvPr>
        </p:nvGraphicFramePr>
        <p:xfrm>
          <a:off x="24496" y="1800000"/>
          <a:ext cx="9093011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A7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GLES</a:t>
                      </a:r>
                      <a:r>
                        <a:rPr kumimoji="1"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3.0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GLES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3.1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GLES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3.1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+AEP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147175" y="3921900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〇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サポート 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ea typeface="+mn-ea"/>
              </a:rPr>
              <a:t>×: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  <a:ea typeface="+mn-ea"/>
              </a:rPr>
              <a:t>非サポート</a:t>
            </a:r>
          </a:p>
        </p:txBody>
      </p:sp>
    </p:spTree>
    <p:extLst>
      <p:ext uri="{BB962C8B-B14F-4D97-AF65-F5344CB8AC3E}">
        <p14:creationId xmlns:p14="http://schemas.microsoft.com/office/powerpoint/2010/main" val="40581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グラフィック</a:t>
            </a:r>
            <a:r>
              <a:rPr lang="en-US" altLang="ja-JP" dirty="0"/>
              <a:t>API</a:t>
            </a:r>
            <a:r>
              <a:rPr lang="ja-JP" altLang="en-US" dirty="0"/>
              <a:t>サポート</a:t>
            </a:r>
            <a:endParaRPr lang="en-US" altLang="ja-JP" dirty="0"/>
          </a:p>
          <a:p>
            <a:pPr lvl="1"/>
            <a:r>
              <a:rPr lang="en-US" altLang="ja-JP" dirty="0"/>
              <a:t>GLES 3.1+AEP</a:t>
            </a:r>
            <a:r>
              <a:rPr lang="ja-JP" altLang="en-US" dirty="0"/>
              <a:t>に注目</a:t>
            </a:r>
            <a:r>
              <a:rPr lang="en-US" altLang="ja-JP" dirty="0"/>
              <a:t>!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41813"/>
              </p:ext>
            </p:extLst>
          </p:nvPr>
        </p:nvGraphicFramePr>
        <p:xfrm>
          <a:off x="24496" y="1800000"/>
          <a:ext cx="9093011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A7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GLES 3.0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GLES 3.1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GLES 3.1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+AEP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Metal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1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対応表に</a:t>
            </a:r>
            <a:endParaRPr lang="en-US" altLang="ja-JP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13138"/>
              </p:ext>
            </p:extLst>
          </p:nvPr>
        </p:nvGraphicFramePr>
        <p:xfrm>
          <a:off x="24496" y="1800000"/>
          <a:ext cx="9093011" cy="24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A7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ETC2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 render target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ASTC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Compute  </a:t>
                      </a:r>
                      <a:r>
                        <a:rPr lang="en-US" altLang="ja-JP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separate</a:t>
                      </a:r>
                      <a:r>
                        <a:rPr lang="ja-JP" alt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17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5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対応表に</a:t>
            </a:r>
            <a:r>
              <a:rPr lang="en-US" altLang="ja-JP" dirty="0"/>
              <a:t>GLES 3.1+AEP</a:t>
            </a:r>
            <a:r>
              <a:rPr lang="ja-JP" altLang="en-US" dirty="0"/>
              <a:t>を追加</a:t>
            </a:r>
            <a:endParaRPr lang="en-US" altLang="ja-JP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14828"/>
              </p:ext>
            </p:extLst>
          </p:nvPr>
        </p:nvGraphicFramePr>
        <p:xfrm>
          <a:off x="24496" y="1800000"/>
          <a:ext cx="9093011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A7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Apple A8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ETC2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 render target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ASTC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Compute  </a:t>
                      </a:r>
                      <a:r>
                        <a:rPr lang="en-US" altLang="ja-JP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separate</a:t>
                      </a:r>
                      <a:r>
                        <a:rPr lang="ja-JP" alt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17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GLES 3.1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+AEP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対応表に</a:t>
            </a:r>
            <a:r>
              <a:rPr lang="en-US" altLang="ja-JP" dirty="0"/>
              <a:t>GLES 3.1+AEP</a:t>
            </a:r>
            <a:r>
              <a:rPr lang="ja-JP" altLang="en-US" dirty="0"/>
              <a:t>を追加</a:t>
            </a:r>
            <a:endParaRPr lang="en-US" altLang="ja-JP" dirty="0"/>
          </a:p>
          <a:p>
            <a:pPr lvl="1"/>
            <a:r>
              <a:rPr lang="en-US" altLang="ja-JP" dirty="0"/>
              <a:t>Android</a:t>
            </a:r>
            <a:r>
              <a:rPr lang="ja-JP" altLang="en-US" dirty="0"/>
              <a:t>の</a:t>
            </a:r>
            <a:r>
              <a:rPr lang="en-US" altLang="ja-JP" dirty="0"/>
              <a:t>GPU</a:t>
            </a:r>
            <a:r>
              <a:rPr lang="ja-JP" altLang="en-US" dirty="0"/>
              <a:t>に注目</a:t>
            </a:r>
            <a:r>
              <a:rPr lang="en-US" altLang="ja-JP" dirty="0"/>
              <a:t>!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86201"/>
              </p:ext>
            </p:extLst>
          </p:nvPr>
        </p:nvGraphicFramePr>
        <p:xfrm>
          <a:off x="24496" y="1800000"/>
          <a:ext cx="9093011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Apple A7</a:t>
                      </a:r>
                      <a:endParaRPr kumimoji="1" lang="ja-JP" altLang="en-US" sz="11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Apple A8</a:t>
                      </a:r>
                      <a:r>
                        <a:rPr kumimoji="1" lang="ja-JP" altLang="en-US" sz="1100" dirty="0">
                          <a:solidFill>
                            <a:srgbClr val="7F7F7F"/>
                          </a:solidFill>
                        </a:rPr>
                        <a:t>以降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3xx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Mali-T6xx,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Mali-T7xx</a:t>
                      </a:r>
                      <a:br>
                        <a:rPr kumimoji="1" lang="en-US" altLang="ja-JP" sz="1100" dirty="0"/>
                      </a:br>
                      <a:r>
                        <a:rPr kumimoji="1" lang="en-US" altLang="ja-JP" sz="1100" dirty="0"/>
                        <a:t>T760</a:t>
                      </a:r>
                      <a:r>
                        <a:rPr kumimoji="1" lang="ja-JP" altLang="en-US" sz="1100" dirty="0"/>
                        <a:t>除く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ETC2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 render target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ASTC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Compute  </a:t>
                      </a:r>
                      <a:r>
                        <a:rPr lang="en-US" altLang="ja-JP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separate</a:t>
                      </a:r>
                      <a:r>
                        <a:rPr lang="ja-JP" alt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17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GLES 3.1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+AEP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F6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F6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4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の種類による分類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では</a:t>
            </a:r>
            <a:r>
              <a:rPr lang="en-US" altLang="ja-JP" dirty="0"/>
              <a:t>GLES 3.1+AEP</a:t>
            </a:r>
            <a:r>
              <a:rPr lang="ja-JP" altLang="en-US" dirty="0"/>
              <a:t>サポートと一致</a:t>
            </a:r>
            <a:endParaRPr lang="en-US" altLang="ja-JP" dirty="0"/>
          </a:p>
          <a:p>
            <a:pPr lvl="1"/>
            <a:r>
              <a:rPr lang="en-US" altLang="ja-JP" dirty="0"/>
              <a:t>GLES 3.1+AEP</a:t>
            </a:r>
            <a:r>
              <a:rPr lang="ja-JP" altLang="en-US" dirty="0"/>
              <a:t>以上サポートは判断基準としてはいいかも</a:t>
            </a:r>
            <a:endParaRPr lang="en-US" altLang="ja-JP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xmlns="" id="{7D6DCD43-5AC3-4DCE-8379-1D294929E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60064"/>
              </p:ext>
            </p:extLst>
          </p:nvPr>
        </p:nvGraphicFramePr>
        <p:xfrm>
          <a:off x="24496" y="1800000"/>
          <a:ext cx="9093011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259">
                  <a:extLst>
                    <a:ext uri="{9D8B030D-6E8A-4147-A177-3AD203B41FA5}">
                      <a16:colId xmlns:a16="http://schemas.microsoft.com/office/drawing/2014/main" xmlns="" val="1154230641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18260343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5442291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007429395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130573078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95632460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3476898293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531937260"/>
                    </a:ext>
                  </a:extLst>
                </a:gridCol>
                <a:gridCol w="843844">
                  <a:extLst>
                    <a:ext uri="{9D8B030D-6E8A-4147-A177-3AD203B41FA5}">
                      <a16:colId xmlns:a16="http://schemas.microsoft.com/office/drawing/2014/main" xmlns="" val="2816459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Apple A7</a:t>
                      </a:r>
                      <a:endParaRPr kumimoji="1" lang="ja-JP" altLang="en-US" sz="11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Apple A8</a:t>
                      </a:r>
                      <a:r>
                        <a:rPr kumimoji="1" lang="ja-JP" altLang="en-US" sz="1100" dirty="0">
                          <a:solidFill>
                            <a:srgbClr val="7F7F7F"/>
                          </a:solidFill>
                        </a:rPr>
                        <a:t>以降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Adreno 3xx</a:t>
                      </a:r>
                      <a:endParaRPr kumimoji="1" lang="ja-JP" altLang="en-US" sz="11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Adreno 4xx</a:t>
                      </a: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Mali-T6xx,</a:t>
                      </a:r>
                      <a:b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</a:br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Mali-T7xx</a:t>
                      </a:r>
                      <a:b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</a:br>
                      <a:r>
                        <a:rPr kumimoji="1" lang="en-US" altLang="ja-JP" sz="1100" dirty="0">
                          <a:solidFill>
                            <a:srgbClr val="7F7F7F"/>
                          </a:solidFill>
                        </a:rPr>
                        <a:t>T760</a:t>
                      </a:r>
                      <a:r>
                        <a:rPr kumimoji="1" lang="ja-JP" altLang="en-US" sz="1100" dirty="0">
                          <a:solidFill>
                            <a:srgbClr val="7F7F7F"/>
                          </a:solidFill>
                        </a:rPr>
                        <a:t>除く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Mali-T760,</a:t>
                      </a:r>
                    </a:p>
                    <a:p>
                      <a:r>
                        <a:rPr kumimoji="1" lang="en-US" altLang="ja-JP" sz="1100" dirty="0"/>
                        <a:t>Mali-T8xx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Tegra K1,</a:t>
                      </a:r>
                    </a:p>
                    <a:p>
                      <a:r>
                        <a:rPr kumimoji="1" lang="en-US" altLang="ja-JP" sz="1100" dirty="0"/>
                        <a:t>Tegra X1</a:t>
                      </a:r>
                      <a:endParaRPr kumimoji="1" lang="ja-JP" altLang="en-US" sz="11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PowerVR Series6</a:t>
                      </a:r>
                      <a:br>
                        <a:rPr kumimoji="1" lang="en-US" altLang="ja-JP" sz="1100" dirty="0"/>
                      </a:br>
                      <a:r>
                        <a:rPr kumimoji="1" lang="ja-JP" altLang="en-US" sz="1100" dirty="0"/>
                        <a:t>以降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ETC2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72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FP render target</a:t>
                      </a:r>
                      <a:endParaRPr kumimoji="1" lang="ja-JP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23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ASTC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△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Compute  </a:t>
                      </a:r>
                      <a:r>
                        <a:rPr lang="en-US" altLang="ja-JP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767B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22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separate</a:t>
                      </a:r>
                      <a:r>
                        <a:rPr lang="ja-JP" altLang="en-US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shader</a:t>
                      </a:r>
                      <a:r>
                        <a:rPr lang="ja-JP" altLang="en-US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rgbClr val="6C7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17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GLES 3.1</a:t>
                      </a:r>
                      <a:r>
                        <a:rPr kumimoji="1" lang="en-US" altLang="ja-JP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+AEP</a:t>
                      </a:r>
                      <a:endParaRPr lang="en-US" altLang="ja-JP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F6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F6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F6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×</a:t>
                      </a:r>
                      <a:endParaRPr kumimoji="1" lang="ja-JP" altLang="en-US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F6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〇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Vulkan</a:t>
            </a:r>
            <a:r>
              <a:rPr lang="ja-JP" altLang="en-US" dirty="0"/>
              <a:t>について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 err="1"/>
              <a:t>Vulkan</a:t>
            </a:r>
            <a:r>
              <a:rPr lang="ja-JP" altLang="en-US" dirty="0"/>
              <a:t>のみサポートする状況でないとうまみが少ない</a:t>
            </a:r>
            <a:endParaRPr lang="en-US" altLang="ja-JP" dirty="0"/>
          </a:p>
          <a:p>
            <a:pPr lvl="1"/>
            <a:r>
              <a:rPr lang="en-US" altLang="ja-JP" dirty="0"/>
              <a:t>GLES</a:t>
            </a:r>
            <a:r>
              <a:rPr lang="ja-JP" altLang="en-US" dirty="0"/>
              <a:t>と</a:t>
            </a:r>
            <a:r>
              <a:rPr lang="en-US" altLang="ja-JP" dirty="0" err="1"/>
              <a:t>Vulkan</a:t>
            </a:r>
            <a:r>
              <a:rPr lang="ja-JP" altLang="en-US" dirty="0"/>
              <a:t>両方サポート</a:t>
            </a:r>
            <a:endParaRPr lang="en-US" altLang="ja-JP" dirty="0"/>
          </a:p>
          <a:p>
            <a:pPr lvl="2"/>
            <a:r>
              <a:rPr lang="ja-JP" altLang="en-US" dirty="0"/>
              <a:t>手間の割に思ったほど速くならない</a:t>
            </a:r>
            <a:endParaRPr lang="en-US" altLang="ja-JP" dirty="0"/>
          </a:p>
          <a:p>
            <a:pPr lvl="1"/>
            <a:r>
              <a:rPr lang="en-US" altLang="ja-JP" dirty="0" err="1"/>
              <a:t>Vulkan</a:t>
            </a:r>
            <a:r>
              <a:rPr lang="ja-JP" altLang="en-US" dirty="0"/>
              <a:t>のみサポート</a:t>
            </a:r>
            <a:endParaRPr lang="en-US" altLang="ja-JP" dirty="0"/>
          </a:p>
          <a:p>
            <a:pPr lvl="2"/>
            <a:r>
              <a:rPr lang="ja-JP" altLang="en-US" dirty="0"/>
              <a:t>サポートは</a:t>
            </a:r>
            <a:r>
              <a:rPr lang="en-US" altLang="ja-JP" dirty="0"/>
              <a:t>Android</a:t>
            </a:r>
            <a:r>
              <a:rPr lang="ja-JP" altLang="en-US" dirty="0"/>
              <a:t> </a:t>
            </a:r>
            <a:r>
              <a:rPr lang="en-US" altLang="ja-JP" dirty="0"/>
              <a:t>7.0</a:t>
            </a:r>
            <a:r>
              <a:rPr lang="ja-JP" altLang="en-US" dirty="0"/>
              <a:t>以上</a:t>
            </a:r>
            <a:endParaRPr lang="en-US" altLang="ja-JP" dirty="0"/>
          </a:p>
          <a:p>
            <a:pPr lvl="3"/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7</a:t>
            </a:r>
            <a:r>
              <a:rPr lang="ja-JP" altLang="en-US" dirty="0"/>
              <a:t>日の時点で</a:t>
            </a:r>
            <a:r>
              <a:rPr lang="en-US" altLang="ja-JP" dirty="0"/>
              <a:t>57.9%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ja-JP" altLang="en-US" dirty="0"/>
              <a:t>右図の緑</a:t>
            </a:r>
            <a:r>
              <a:rPr lang="en-US" altLang="ja-JP" dirty="0"/>
              <a:t>)</a:t>
            </a:r>
          </a:p>
          <a:p>
            <a:pPr lvl="3"/>
            <a:r>
              <a:rPr lang="en-US" altLang="ja-JP" dirty="0">
                <a:hlinkClick r:id="rId3"/>
              </a:rPr>
              <a:t>https://developer.android.com/about/dashboards</a:t>
            </a:r>
            <a:endParaRPr lang="en-US" altLang="ja-JP" dirty="0"/>
          </a:p>
          <a:p>
            <a:pPr lvl="4"/>
            <a:r>
              <a:rPr lang="ja-JP" altLang="en-US" dirty="0"/>
              <a:t>但し</a:t>
            </a:r>
            <a:r>
              <a:rPr lang="en-US" altLang="ja-JP" dirty="0" err="1"/>
              <a:t>Vulkan</a:t>
            </a:r>
            <a:r>
              <a:rPr lang="ja-JP" altLang="en-US" dirty="0"/>
              <a:t>サポートは</a:t>
            </a:r>
            <a:r>
              <a:rPr lang="en-US" altLang="ja-JP" dirty="0"/>
              <a:t>9.0</a:t>
            </a:r>
            <a:r>
              <a:rPr lang="ja-JP" altLang="en-US" dirty="0"/>
              <a:t>でも必須ではない</a:t>
            </a:r>
            <a:endParaRPr lang="en-US" altLang="ja-JP" dirty="0"/>
          </a:p>
          <a:p>
            <a:pPr lvl="4"/>
            <a:r>
              <a:rPr lang="ja-JP" altLang="en-US" dirty="0"/>
              <a:t>実際の割合はこれ以下の可能性</a:t>
            </a:r>
            <a:endParaRPr lang="en-US" altLang="ja-JP" dirty="0"/>
          </a:p>
          <a:p>
            <a:pPr lvl="2"/>
            <a:r>
              <a:rPr lang="en-US" altLang="ja-JP" dirty="0"/>
              <a:t>GLES 3.x</a:t>
            </a:r>
            <a:r>
              <a:rPr lang="ja-JP" altLang="en-US" dirty="0"/>
              <a:t>のサポートはまだ終了できない</a:t>
            </a:r>
            <a:endParaRPr lang="en-US" altLang="ja-JP" dirty="0"/>
          </a:p>
          <a:p>
            <a:pPr lvl="3"/>
            <a:r>
              <a:rPr lang="ja-JP" altLang="en-US" dirty="0"/>
              <a:t>これからリリースするタイトルは</a:t>
            </a:r>
            <a:r>
              <a:rPr lang="en-US" altLang="ja-JP" dirty="0"/>
              <a:t>Vulkan</a:t>
            </a:r>
            <a:r>
              <a:rPr lang="ja-JP" altLang="en-US" dirty="0"/>
              <a:t>オンリーでもいいかも</a:t>
            </a:r>
            <a:endParaRPr lang="en-US" altLang="ja-JP" dirty="0"/>
          </a:p>
          <a:p>
            <a:pPr lvl="2"/>
            <a:endParaRPr lang="en-US" altLang="ja-JP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1041142307"/>
              </p:ext>
            </p:extLst>
          </p:nvPr>
        </p:nvGraphicFramePr>
        <p:xfrm>
          <a:off x="5652120" y="1356614"/>
          <a:ext cx="3537193" cy="283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02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サポートする大量の端末の把握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GPU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の種類による分類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60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まずはじめに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/>
              <a:t>劣悪な開発環境の改善</a:t>
            </a:r>
            <a:endParaRPr lang="en-US" altLang="ja-JP" dirty="0"/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サポートする大量の端末の把握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端末の不具合の回避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据え置き機と同等の機能の実装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パフォーマンスチューニング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29268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 err="1"/>
              <a:t>SoC</a:t>
            </a:r>
            <a:r>
              <a:rPr lang="ja-JP" altLang="en-US" dirty="0"/>
              <a:t>と</a:t>
            </a:r>
            <a:r>
              <a:rPr lang="en-US" altLang="ja-JP" dirty="0"/>
              <a:t>GPU</a:t>
            </a:r>
            <a:r>
              <a:rPr lang="ja-JP" altLang="en-US" dirty="0"/>
              <a:t>パフォーマンスの理論値をデータベース化</a:t>
            </a:r>
            <a:endParaRPr lang="en-US" altLang="ja-JP" dirty="0"/>
          </a:p>
          <a:p>
            <a:pPr lvl="1"/>
            <a:r>
              <a:rPr lang="ja-JP" altLang="en-US" dirty="0"/>
              <a:t>理論値はネット上から手動で</a:t>
            </a:r>
            <a:endParaRPr lang="en-US" altLang="ja-JP" dirty="0"/>
          </a:p>
          <a:p>
            <a:pPr lvl="1"/>
            <a:r>
              <a:rPr lang="ja-JP" altLang="en-US" dirty="0"/>
              <a:t>実計測値による分類方法はしない</a:t>
            </a:r>
            <a:endParaRPr lang="en-US" altLang="ja-JP" dirty="0"/>
          </a:p>
          <a:p>
            <a:pPr lvl="2"/>
            <a:r>
              <a:rPr lang="ja-JP" altLang="en-US" dirty="0"/>
              <a:t>実際にやろうとしたことは過去にあった</a:t>
            </a:r>
            <a:endParaRPr lang="en-US" altLang="ja-JP" dirty="0"/>
          </a:p>
          <a:p>
            <a:pPr lvl="2"/>
            <a:r>
              <a:rPr lang="ja-JP" altLang="en-US" dirty="0"/>
              <a:t>サーマルスロットリング問題がある</a:t>
            </a:r>
            <a:endParaRPr lang="en-US" altLang="ja-JP" dirty="0"/>
          </a:p>
          <a:p>
            <a:pPr lvl="3"/>
            <a:r>
              <a:rPr lang="ja-JP" altLang="en-US" dirty="0"/>
              <a:t>熱が上がるとクロックが下がりパフォーマンスも落ちる</a:t>
            </a:r>
            <a:endParaRPr lang="en-US" altLang="ja-JP" dirty="0"/>
          </a:p>
          <a:p>
            <a:pPr lvl="3"/>
            <a:r>
              <a:rPr lang="ja-JP" altLang="en-US" dirty="0"/>
              <a:t>計測毎に結果が異なり数値が信頼できない</a:t>
            </a:r>
            <a:endParaRPr lang="en-US" altLang="ja-JP" dirty="0"/>
          </a:p>
          <a:p>
            <a:pPr lvl="3"/>
            <a:endParaRPr lang="en-US" altLang="ja-JP" dirty="0"/>
          </a:p>
          <a:p>
            <a:r>
              <a:rPr lang="ja-JP" altLang="en-US" dirty="0"/>
              <a:t>端末と</a:t>
            </a:r>
            <a:r>
              <a:rPr lang="en-US" altLang="ja-JP" dirty="0" err="1"/>
              <a:t>SoC</a:t>
            </a:r>
            <a:r>
              <a:rPr lang="ja-JP" altLang="en-US" dirty="0"/>
              <a:t>もデータベース化</a:t>
            </a:r>
            <a:endParaRPr lang="en-US" altLang="ja-JP" dirty="0"/>
          </a:p>
          <a:p>
            <a:pPr lvl="1"/>
            <a:r>
              <a:rPr lang="ja-JP" altLang="en-US" dirty="0"/>
              <a:t>端末から</a:t>
            </a:r>
            <a:r>
              <a:rPr lang="en-US" altLang="ja-JP" dirty="0"/>
              <a:t>GPU</a:t>
            </a:r>
            <a:r>
              <a:rPr lang="ja-JP" altLang="en-US" dirty="0"/>
              <a:t>パフォーマンスの理論値を求めるため</a:t>
            </a:r>
            <a:endParaRPr lang="en-US" altLang="ja-JP" dirty="0"/>
          </a:p>
          <a:p>
            <a:pPr lvl="3"/>
            <a:endParaRPr lang="en-US" altLang="ja-JP" dirty="0"/>
          </a:p>
          <a:p>
            <a:pPr lvl="4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483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端末のデータベース</a:t>
            </a:r>
            <a:endParaRPr lang="en-US" altLang="ja-JP" dirty="0"/>
          </a:p>
          <a:p>
            <a:pPr lvl="1"/>
            <a:r>
              <a:rPr lang="en-US" altLang="ja-JP" dirty="0"/>
              <a:t>Google Play Console</a:t>
            </a:r>
            <a:r>
              <a:rPr lang="ja-JP" altLang="en-US" dirty="0" err="1"/>
              <a:t>のデバイス</a:t>
            </a:r>
            <a:r>
              <a:rPr lang="ja-JP" altLang="en-US" dirty="0"/>
              <a:t>カタログを使ってある程度自動化</a:t>
            </a:r>
            <a:endParaRPr lang="en-US" altLang="ja-JP" dirty="0"/>
          </a:p>
          <a:p>
            <a:pPr lvl="2"/>
            <a:r>
              <a:rPr lang="ja-JP" altLang="en-US" dirty="0"/>
              <a:t>端末と</a:t>
            </a:r>
            <a:r>
              <a:rPr lang="en-US" altLang="ja-JP" dirty="0" err="1"/>
              <a:t>SoC</a:t>
            </a:r>
            <a:r>
              <a:rPr lang="ja-JP" altLang="en-US" dirty="0"/>
              <a:t>の情報</a:t>
            </a:r>
            <a:endParaRPr lang="en-US" altLang="ja-JP" dirty="0"/>
          </a:p>
          <a:p>
            <a:pPr lvl="3"/>
            <a:r>
              <a:rPr lang="ja-JP" altLang="en-US" dirty="0"/>
              <a:t>自動更新と通知</a:t>
            </a:r>
            <a:endParaRPr lang="en-US" altLang="ja-JP" dirty="0"/>
          </a:p>
          <a:p>
            <a:pPr lvl="2"/>
            <a:r>
              <a:rPr lang="en-US" altLang="ja-JP" dirty="0" err="1"/>
              <a:t>SoC</a:t>
            </a:r>
            <a:r>
              <a:rPr lang="ja-JP" altLang="en-US" dirty="0"/>
              <a:t>と</a:t>
            </a:r>
            <a:r>
              <a:rPr lang="en-US" altLang="ja-JP" dirty="0"/>
              <a:t>GPU</a:t>
            </a:r>
            <a:r>
              <a:rPr lang="ja-JP" altLang="en-US" dirty="0"/>
              <a:t>パフォーマンスの情報</a:t>
            </a:r>
            <a:endParaRPr lang="en-US" altLang="ja-JP" dirty="0"/>
          </a:p>
          <a:p>
            <a:pPr lvl="3"/>
            <a:r>
              <a:rPr lang="ja-JP" altLang="en-US" dirty="0"/>
              <a:t>未知の</a:t>
            </a:r>
            <a:r>
              <a:rPr lang="en-US" altLang="ja-JP" dirty="0" err="1"/>
              <a:t>SoC</a:t>
            </a:r>
            <a:r>
              <a:rPr lang="ja-JP" altLang="en-US" dirty="0"/>
              <a:t>が見つかった場合に通知</a:t>
            </a:r>
            <a:endParaRPr lang="en-US" altLang="ja-JP" dirty="0"/>
          </a:p>
          <a:p>
            <a:pPr lvl="2"/>
            <a:r>
              <a:rPr lang="ja-JP" altLang="en-US" dirty="0"/>
              <a:t>現時点で既知の</a:t>
            </a:r>
            <a:r>
              <a:rPr lang="en-US" altLang="ja-JP" dirty="0" err="1"/>
              <a:t>SoC</a:t>
            </a:r>
            <a:endParaRPr lang="en-US" altLang="ja-JP" dirty="0"/>
          </a:p>
          <a:p>
            <a:pPr lvl="3"/>
            <a:r>
              <a:rPr lang="en-US" altLang="ja-JP" dirty="0"/>
              <a:t>249</a:t>
            </a:r>
            <a:r>
              <a:rPr lang="ja-JP" altLang="en-US" dirty="0"/>
              <a:t>種 </a:t>
            </a:r>
            <a:r>
              <a:rPr lang="en-US" altLang="ja-JP" dirty="0"/>
              <a:t>(GLES 3.0</a:t>
            </a:r>
            <a:r>
              <a:rPr lang="ja-JP" altLang="en-US" dirty="0"/>
              <a:t>以上をサポート可能なもの</a:t>
            </a:r>
            <a:r>
              <a:rPr lang="en-US" altLang="ja-JP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59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デバイスカタログはかなり更新される</a:t>
            </a:r>
            <a:r>
              <a:rPr lang="en-US" altLang="ja-JP" dirty="0"/>
              <a:t>?</a:t>
            </a:r>
          </a:p>
        </p:txBody>
      </p:sp>
      <p:pic>
        <p:nvPicPr>
          <p:cNvPr id="2050" name="Picture 2" descr="C:\Users\y-sano\works\CEDEC\devicecatalog2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2286001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-sano\works\CEDEC\devicecatalog2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2"/>
            <a:ext cx="2286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-sano\works\CEDEC\devicecatalog2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"/>
            <a:ext cx="2286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-sano\works\CEDEC\devicecatalog2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60" y="0"/>
            <a:ext cx="2302350" cy="45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xmlns="" id="{39383F76-30BD-48A6-AD5B-9F138DB672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55" y="-1628774"/>
            <a:ext cx="4572000" cy="514350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E76B7865-F5B3-462E-8274-7BBD907F60AE}"/>
              </a:ext>
            </a:extLst>
          </p:cNvPr>
          <p:cNvSpPr/>
          <p:nvPr/>
        </p:nvSpPr>
        <p:spPr>
          <a:xfrm>
            <a:off x="6327196" y="4101920"/>
            <a:ext cx="1980220" cy="742736"/>
          </a:xfrm>
          <a:prstGeom prst="rect">
            <a:avLst/>
          </a:prstGeom>
          <a:solidFill>
            <a:srgbClr val="7FD13B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2D214789-A987-4CE9-9EBF-0BC4357D7FBC}"/>
              </a:ext>
            </a:extLst>
          </p:cNvPr>
          <p:cNvSpPr/>
          <p:nvPr/>
        </p:nvSpPr>
        <p:spPr>
          <a:xfrm>
            <a:off x="2295255" y="2817736"/>
            <a:ext cx="4562746" cy="699119"/>
          </a:xfrm>
          <a:prstGeom prst="rect">
            <a:avLst/>
          </a:prstGeom>
          <a:solidFill>
            <a:srgbClr val="7FD13B">
              <a:alpha val="10196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9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端末のデータベース</a:t>
            </a:r>
            <a:endParaRPr lang="en-US" altLang="ja-JP" dirty="0"/>
          </a:p>
          <a:p>
            <a:pPr lvl="1"/>
            <a:r>
              <a:rPr lang="en-US" altLang="ja-JP" dirty="0"/>
              <a:t>Google Play Console</a:t>
            </a:r>
            <a:r>
              <a:rPr lang="ja-JP" altLang="en-US" dirty="0" err="1"/>
              <a:t>のデバイス</a:t>
            </a:r>
            <a:r>
              <a:rPr lang="ja-JP" altLang="en-US" dirty="0"/>
              <a:t>カタログを使ってある程度自動化</a:t>
            </a:r>
            <a:endParaRPr lang="en-US" altLang="ja-JP" dirty="0"/>
          </a:p>
          <a:p>
            <a:pPr lvl="2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端末と</a:t>
            </a:r>
            <a:r>
              <a:rPr lang="en-US" altLang="ja-JP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の情報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自動更新と通知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altLang="ja-JP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と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GPU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パフォーマンスの情報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未知の</a:t>
            </a:r>
            <a:r>
              <a:rPr lang="en-US" altLang="ja-JP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が見つかった場合に通知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ja-JP" altLang="en-US" dirty="0"/>
              <a:t>現時点で既知の</a:t>
            </a:r>
            <a:r>
              <a:rPr lang="en-US" altLang="ja-JP" dirty="0" err="1"/>
              <a:t>SoC</a:t>
            </a:r>
            <a:endParaRPr lang="en-US" altLang="ja-JP" dirty="0"/>
          </a:p>
          <a:p>
            <a:pPr lvl="3"/>
            <a:r>
              <a:rPr lang="en-US" altLang="ja-JP" dirty="0"/>
              <a:t>249</a:t>
            </a:r>
            <a:r>
              <a:rPr lang="ja-JP" altLang="en-US" dirty="0"/>
              <a:t>種 </a:t>
            </a:r>
            <a:r>
              <a:rPr lang="en-US" altLang="ja-JP" dirty="0"/>
              <a:t>(GLES 3.0</a:t>
            </a:r>
            <a:r>
              <a:rPr lang="ja-JP" altLang="en-US" dirty="0"/>
              <a:t>以上をサポート可能なもの</a:t>
            </a:r>
            <a:r>
              <a:rPr lang="en-US" altLang="ja-JP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3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iOS</a:t>
            </a:r>
            <a:r>
              <a:rPr lang="ja-JP" altLang="en-US" dirty="0"/>
              <a:t>端末のデータベース</a:t>
            </a:r>
            <a:endParaRPr lang="en-US" altLang="ja-JP" dirty="0"/>
          </a:p>
          <a:p>
            <a:pPr lvl="1"/>
            <a:r>
              <a:rPr lang="en-US" altLang="ja-JP" dirty="0"/>
              <a:t>Android</a:t>
            </a:r>
            <a:r>
              <a:rPr lang="ja-JP" altLang="en-US" dirty="0" err="1"/>
              <a:t>のようなデバイス</a:t>
            </a:r>
            <a:r>
              <a:rPr lang="ja-JP" altLang="en-US" dirty="0"/>
              <a:t>カタログはない</a:t>
            </a:r>
            <a:endParaRPr lang="en-US" altLang="ja-JP" dirty="0"/>
          </a:p>
          <a:p>
            <a:pPr lvl="2"/>
            <a:r>
              <a:rPr lang="ja-JP" altLang="en-US" dirty="0"/>
              <a:t>端末と</a:t>
            </a:r>
            <a:r>
              <a:rPr lang="en-US" altLang="ja-JP" dirty="0" err="1"/>
              <a:t>SoC</a:t>
            </a:r>
            <a:r>
              <a:rPr lang="ja-JP" altLang="en-US" dirty="0"/>
              <a:t>の情報</a:t>
            </a:r>
            <a:endParaRPr lang="en-US" altLang="ja-JP" dirty="0"/>
          </a:p>
          <a:p>
            <a:pPr lvl="3"/>
            <a:r>
              <a:rPr lang="ja-JP" altLang="en-US" dirty="0"/>
              <a:t>手動更新</a:t>
            </a:r>
            <a:endParaRPr lang="en-US" altLang="ja-JP" dirty="0"/>
          </a:p>
          <a:p>
            <a:pPr lvl="2"/>
            <a:r>
              <a:rPr lang="en-US" altLang="ja-JP" dirty="0" err="1"/>
              <a:t>SoC</a:t>
            </a:r>
            <a:r>
              <a:rPr lang="ja-JP" altLang="en-US" dirty="0"/>
              <a:t>と</a:t>
            </a:r>
            <a:r>
              <a:rPr lang="en-US" altLang="ja-JP" dirty="0"/>
              <a:t>GPU</a:t>
            </a:r>
            <a:r>
              <a:rPr lang="ja-JP" altLang="en-US" dirty="0"/>
              <a:t>パフォーマンスの情報</a:t>
            </a:r>
            <a:endParaRPr lang="en-US" altLang="ja-JP" dirty="0"/>
          </a:p>
          <a:p>
            <a:pPr lvl="3"/>
            <a:r>
              <a:rPr lang="ja-JP" altLang="en-US" dirty="0"/>
              <a:t>手動更新</a:t>
            </a:r>
            <a:endParaRPr lang="en-US" altLang="ja-JP" dirty="0"/>
          </a:p>
          <a:p>
            <a:pPr lvl="2"/>
            <a:r>
              <a:rPr lang="ja-JP" altLang="en-US" dirty="0"/>
              <a:t>現時点で既知の</a:t>
            </a:r>
            <a:r>
              <a:rPr lang="en-US" altLang="ja-JP" dirty="0" err="1"/>
              <a:t>SoC</a:t>
            </a:r>
            <a:endParaRPr lang="en-US" altLang="ja-JP" dirty="0"/>
          </a:p>
          <a:p>
            <a:pPr lvl="3"/>
            <a:r>
              <a:rPr lang="en-US" altLang="ja-JP" dirty="0"/>
              <a:t>10</a:t>
            </a:r>
            <a:r>
              <a:rPr lang="ja-JP" altLang="en-US" dirty="0"/>
              <a:t>種 </a:t>
            </a:r>
            <a:r>
              <a:rPr lang="en-US" altLang="ja-JP" dirty="0"/>
              <a:t>(Metal</a:t>
            </a:r>
            <a:r>
              <a:rPr lang="ja-JP" altLang="en-US" dirty="0"/>
              <a:t>をサポート可能なもの</a:t>
            </a:r>
            <a:r>
              <a:rPr lang="en-US" altLang="ja-JP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04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098829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98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099190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8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675026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9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067259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3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644553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83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劣悪な開発環境の改善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大幅な改善ができたケースをいくつか</a:t>
            </a:r>
            <a:endParaRPr lang="en-US" altLang="ja-JP" dirty="0"/>
          </a:p>
          <a:p>
            <a:pPr lvl="1"/>
            <a:r>
              <a:rPr lang="en-US" altLang="ja-JP" dirty="0"/>
              <a:t>Android</a:t>
            </a:r>
            <a:r>
              <a:rPr lang="ja-JP" altLang="en-US" dirty="0"/>
              <a:t>の開発環境の改善</a:t>
            </a:r>
            <a:endParaRPr lang="en-US" altLang="ja-JP" dirty="0"/>
          </a:p>
          <a:p>
            <a:pPr lvl="1"/>
            <a:r>
              <a:rPr lang="ja-JP" altLang="en-US" dirty="0"/>
              <a:t>シェーダーの対応方法の改善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24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719852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38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392122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4986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2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895563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60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グラフからわかること</a:t>
            </a:r>
            <a:endParaRPr lang="en-US" altLang="ja-JP" dirty="0"/>
          </a:p>
          <a:p>
            <a:pPr lvl="1"/>
            <a:r>
              <a:rPr lang="ja-JP" altLang="en-US" dirty="0"/>
              <a:t>低スペック</a:t>
            </a:r>
            <a:r>
              <a:rPr lang="en-US" altLang="ja-JP" dirty="0"/>
              <a:t>=</a:t>
            </a:r>
            <a:r>
              <a:rPr lang="ja-JP" altLang="en-US" dirty="0"/>
              <a:t>古いとは限らない</a:t>
            </a:r>
            <a:endParaRPr lang="en-US" altLang="ja-JP" dirty="0"/>
          </a:p>
          <a:p>
            <a:pPr lvl="2"/>
            <a:r>
              <a:rPr lang="ja-JP" altLang="en-US" dirty="0"/>
              <a:t>コストや電力を抑えるためにスペックを落としたものもある</a:t>
            </a:r>
            <a:endParaRPr lang="en-US" altLang="ja-JP" dirty="0"/>
          </a:p>
          <a:p>
            <a:pPr lvl="2"/>
            <a:r>
              <a:rPr lang="ja-JP" altLang="en-US" dirty="0"/>
              <a:t>別々の問題としてとらえる</a:t>
            </a:r>
            <a:endParaRPr lang="en-US" altLang="ja-JP" dirty="0"/>
          </a:p>
          <a:p>
            <a:pPr lvl="2"/>
            <a:endParaRPr lang="en-US" altLang="ja-JP" dirty="0"/>
          </a:p>
          <a:p>
            <a:r>
              <a:rPr lang="ja-JP" altLang="en-US" dirty="0"/>
              <a:t>グラフの注意点</a:t>
            </a:r>
            <a:endParaRPr lang="en-US" altLang="ja-JP" dirty="0"/>
          </a:p>
          <a:p>
            <a:pPr lvl="1"/>
            <a:r>
              <a:rPr lang="en-US" altLang="ja-JP" dirty="0"/>
              <a:t>Android,</a:t>
            </a:r>
            <a:r>
              <a:rPr lang="ja-JP" altLang="en-US" dirty="0"/>
              <a:t> </a:t>
            </a:r>
            <a:r>
              <a:rPr lang="en-US" altLang="ja-JP" dirty="0"/>
              <a:t>iOS</a:t>
            </a:r>
            <a:r>
              <a:rPr lang="ja-JP" altLang="en-US" dirty="0"/>
              <a:t>の数値 </a:t>
            </a:r>
            <a:r>
              <a:rPr lang="en-US" altLang="ja-JP" dirty="0"/>
              <a:t>(GFLOPS)</a:t>
            </a:r>
            <a:r>
              <a:rPr lang="ja-JP" altLang="en-US" dirty="0"/>
              <a:t>を直接比較しても意味がない</a:t>
            </a:r>
            <a:endParaRPr lang="en-US" altLang="ja-JP" dirty="0"/>
          </a:p>
          <a:p>
            <a:pPr lvl="2"/>
            <a:r>
              <a:rPr lang="en-US" altLang="ja-JP" dirty="0"/>
              <a:t>OS</a:t>
            </a:r>
            <a:r>
              <a:rPr lang="ja-JP" altLang="en-US" dirty="0"/>
              <a:t>などの別の要因で差が出る</a:t>
            </a:r>
            <a:endParaRPr lang="en-US" altLang="ja-JP" dirty="0"/>
          </a:p>
          <a:p>
            <a:pPr lvl="3"/>
            <a:r>
              <a:rPr lang="ja-JP" altLang="en-US" dirty="0"/>
              <a:t>参考程度に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3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どのあたりのパフォーマンスを基準とするかが重要</a:t>
            </a:r>
            <a:endParaRPr lang="en-US" altLang="ja-JP" dirty="0"/>
          </a:p>
          <a:p>
            <a:pPr lvl="1"/>
            <a:r>
              <a:rPr lang="ja-JP" altLang="en-US" dirty="0"/>
              <a:t>低いパフォーマンスの端末をサポートするのにも限界がある</a:t>
            </a:r>
            <a:endParaRPr lang="en-US" altLang="ja-JP" dirty="0"/>
          </a:p>
          <a:p>
            <a:pPr lvl="2"/>
            <a:r>
              <a:rPr lang="ja-JP" altLang="en-US" dirty="0"/>
              <a:t>あらかじめ想定して決める必要がある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サポートする範囲の決め方の一例をご紹介</a:t>
            </a:r>
            <a:endParaRPr lang="en-US" altLang="ja-JP" dirty="0"/>
          </a:p>
          <a:p>
            <a:pPr lvl="1"/>
            <a:r>
              <a:rPr lang="ja-JP" altLang="en-US" dirty="0"/>
              <a:t>こうやって決めたほうがいいのではという提案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1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043334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3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162431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01570" y="2661760"/>
            <a:ext cx="1569660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n w="12700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基準値を設定</a:t>
            </a:r>
          </a:p>
        </p:txBody>
      </p:sp>
    </p:spTree>
    <p:extLst>
      <p:ext uri="{BB962C8B-B14F-4D97-AF65-F5344CB8AC3E}">
        <p14:creationId xmlns:p14="http://schemas.microsoft.com/office/powerpoint/2010/main" val="27529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477344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16605" y="1482338"/>
            <a:ext cx="2262158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この範囲をサポート</a:t>
            </a:r>
            <a:endParaRPr kumimoji="1" lang="ja-JP" altLang="en-US" b="1" dirty="0">
              <a:ln w="12700">
                <a:noFill/>
              </a:ln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1A4E9986-4AE0-4E47-AA88-30F1B9979AEB}"/>
              </a:ext>
            </a:extLst>
          </p:cNvPr>
          <p:cNvSpPr txBox="1"/>
          <p:nvPr/>
        </p:nvSpPr>
        <p:spPr>
          <a:xfrm>
            <a:off x="1155679" y="185167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あとはシェアとのトレードオフ</a:t>
            </a:r>
          </a:p>
        </p:txBody>
      </p:sp>
    </p:spTree>
    <p:extLst>
      <p:ext uri="{BB962C8B-B14F-4D97-AF65-F5344CB8AC3E}">
        <p14:creationId xmlns:p14="http://schemas.microsoft.com/office/powerpoint/2010/main" val="21356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975386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691680" y="2031690"/>
            <a:ext cx="64633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古い</a:t>
            </a:r>
          </a:p>
        </p:txBody>
      </p:sp>
    </p:spTree>
    <p:extLst>
      <p:ext uri="{BB962C8B-B14F-4D97-AF65-F5344CB8AC3E}">
        <p14:creationId xmlns:p14="http://schemas.microsoft.com/office/powerpoint/2010/main" val="41329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劣悪な開発環境の改善</a:t>
            </a:r>
            <a:endParaRPr lang="en-US" altLang="ja-JP" dirty="0"/>
          </a:p>
          <a:p>
            <a:pPr lvl="1"/>
            <a:r>
              <a:rPr lang="en-US" altLang="ja-JP" dirty="0"/>
              <a:t>Android</a:t>
            </a:r>
            <a:r>
              <a:rPr lang="ja-JP" altLang="en-US" dirty="0"/>
              <a:t>の開発環境の改善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シェーダーの対応方法の改善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19774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3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397254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157065" y="3291830"/>
            <a:ext cx="1569660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基準より低い</a:t>
            </a:r>
          </a:p>
        </p:txBody>
      </p:sp>
    </p:spTree>
    <p:extLst>
      <p:ext uri="{BB962C8B-B14F-4D97-AF65-F5344CB8AC3E}">
        <p14:creationId xmlns:p14="http://schemas.microsoft.com/office/powerpoint/2010/main" val="14071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474018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01277" y="3291830"/>
            <a:ext cx="1800493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サポートの限界</a:t>
            </a:r>
          </a:p>
        </p:txBody>
      </p:sp>
    </p:spTree>
    <p:extLst>
      <p:ext uri="{BB962C8B-B14F-4D97-AF65-F5344CB8AC3E}">
        <p14:creationId xmlns:p14="http://schemas.microsoft.com/office/powerpoint/2010/main" val="25445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サポートする大量の端末の把握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ここまでのまとめ</a:t>
            </a:r>
            <a:endParaRPr lang="en-US" altLang="ja-JP" dirty="0"/>
          </a:p>
          <a:p>
            <a:pPr lvl="1"/>
            <a:r>
              <a:rPr lang="ja-JP" altLang="en-US" dirty="0"/>
              <a:t>最初の基準の設定は重要</a:t>
            </a:r>
            <a:endParaRPr lang="en-US" altLang="ja-JP" dirty="0"/>
          </a:p>
          <a:p>
            <a:pPr lvl="2"/>
            <a:r>
              <a:rPr lang="ja-JP" altLang="en-US" dirty="0"/>
              <a:t>基準は基本変えない</a:t>
            </a:r>
            <a:endParaRPr lang="en-US" altLang="ja-JP" dirty="0"/>
          </a:p>
          <a:p>
            <a:pPr lvl="3"/>
            <a:r>
              <a:rPr lang="ja-JP" altLang="en-US" dirty="0"/>
              <a:t>グラフィックスアセットの作成とかゲーム設計に関わる</a:t>
            </a:r>
            <a:endParaRPr lang="en-US" altLang="ja-JP" dirty="0"/>
          </a:p>
          <a:p>
            <a:pPr lvl="4"/>
            <a:r>
              <a:rPr lang="ja-JP" altLang="en-US" dirty="0"/>
              <a:t>最悪リソースの再作成とかゲームの作り直しとかに</a:t>
            </a:r>
            <a:r>
              <a:rPr lang="en-US" altLang="ja-JP" dirty="0"/>
              <a:t>…</a:t>
            </a:r>
          </a:p>
          <a:p>
            <a:pPr lvl="2"/>
            <a:r>
              <a:rPr lang="ja-JP" altLang="en-US" dirty="0"/>
              <a:t>スケールダウンにも限界がある</a:t>
            </a:r>
            <a:endParaRPr lang="en-US" altLang="ja-JP" dirty="0"/>
          </a:p>
          <a:p>
            <a:pPr lvl="1"/>
            <a:r>
              <a:rPr lang="ja-JP" altLang="en-US" dirty="0"/>
              <a:t>サポートする範囲を適切に選択すれば使える機能はかなり増える</a:t>
            </a:r>
            <a:endParaRPr lang="en-US" altLang="ja-JP" dirty="0"/>
          </a:p>
          <a:p>
            <a:pPr lvl="2"/>
            <a:r>
              <a:rPr lang="ja-JP" altLang="en-US" dirty="0"/>
              <a:t>古い端末や低スペック端末をどこまでサポートするか</a:t>
            </a:r>
            <a:endParaRPr lang="en-US" altLang="ja-JP" dirty="0"/>
          </a:p>
          <a:p>
            <a:pPr lvl="3"/>
            <a:r>
              <a:rPr lang="ja-JP" altLang="en-US" dirty="0"/>
              <a:t>具体的に</a:t>
            </a:r>
            <a:r>
              <a:rPr lang="en-US" altLang="ja-JP" dirty="0"/>
              <a:t>Adreno 3xx</a:t>
            </a:r>
            <a:r>
              <a:rPr lang="ja-JP" altLang="en-US" dirty="0"/>
              <a:t>と</a:t>
            </a:r>
            <a:r>
              <a:rPr lang="en-US" altLang="ja-JP" dirty="0"/>
              <a:t>Mali-T6xx,T7xx</a:t>
            </a:r>
            <a:r>
              <a:rPr lang="ja-JP" altLang="en-US" dirty="0"/>
              <a:t>で</a:t>
            </a:r>
            <a:r>
              <a:rPr lang="en-US" altLang="ja-JP" dirty="0"/>
              <a:t>T760</a:t>
            </a:r>
            <a:r>
              <a:rPr lang="ja-JP" altLang="en-US" dirty="0"/>
              <a:t>を除く端末をどうするか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8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161262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43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141682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720424" y="26074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n w="12700">
                  <a:noFill/>
                </a:ln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古い</a:t>
            </a:r>
          </a:p>
        </p:txBody>
      </p:sp>
    </p:spTree>
    <p:extLst>
      <p:ext uri="{BB962C8B-B14F-4D97-AF65-F5344CB8AC3E}">
        <p14:creationId xmlns:p14="http://schemas.microsoft.com/office/powerpoint/2010/main" val="11142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のパフォーマンスによる分類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endParaRPr lang="en-US" altLang="ja-JP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7F62E7C0-9FAD-4A34-B26F-F4A403CF2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330200"/>
              </p:ext>
            </p:extLst>
          </p:nvPr>
        </p:nvGraphicFramePr>
        <p:xfrm>
          <a:off x="71499" y="636535"/>
          <a:ext cx="9001001" cy="392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095436" y="34718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低スペック</a:t>
            </a:r>
          </a:p>
        </p:txBody>
      </p:sp>
    </p:spTree>
    <p:extLst>
      <p:ext uri="{BB962C8B-B14F-4D97-AF65-F5344CB8AC3E}">
        <p14:creationId xmlns:p14="http://schemas.microsoft.com/office/powerpoint/2010/main" val="9108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まずはじめに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劣悪な開発環境の改善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サポートする大量の端末の把握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/>
              <a:t>端末の不具合の回避</a:t>
            </a:r>
            <a:endParaRPr lang="en-US" altLang="ja-JP" dirty="0"/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据え置き機と同等の機能の実装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パフォーマンスチューニング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まとめ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端末の不具合の回避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GPU</a:t>
            </a:r>
            <a:r>
              <a:rPr lang="ja-JP" altLang="en-US" dirty="0"/>
              <a:t>の違いでよく発生する</a:t>
            </a:r>
            <a:endParaRPr lang="en-US" altLang="ja-JP" dirty="0"/>
          </a:p>
          <a:p>
            <a:pPr lvl="1"/>
            <a:r>
              <a:rPr lang="en-US" altLang="ja-JP" dirty="0"/>
              <a:t>Adreno, Mali</a:t>
            </a:r>
            <a:r>
              <a:rPr lang="ja-JP" altLang="en-US" dirty="0"/>
              <a:t>端末が比較的多い</a:t>
            </a:r>
            <a:endParaRPr lang="en-US" altLang="ja-JP" dirty="0"/>
          </a:p>
          <a:p>
            <a:pPr lvl="2"/>
            <a:r>
              <a:rPr lang="ja-JP" altLang="en-US" dirty="0"/>
              <a:t>エミュレーターや</a:t>
            </a:r>
            <a:r>
              <a:rPr lang="en-US" altLang="ja-JP" dirty="0" err="1"/>
              <a:t>Tegra</a:t>
            </a:r>
            <a:r>
              <a:rPr lang="ja-JP" altLang="en-US" dirty="0"/>
              <a:t>端末はもともと優秀なため発生しにくい</a:t>
            </a:r>
            <a:endParaRPr lang="en-US" altLang="ja-JP" dirty="0"/>
          </a:p>
          <a:p>
            <a:pPr lvl="2"/>
            <a:r>
              <a:rPr lang="ja-JP" altLang="en-US" dirty="0"/>
              <a:t>間違ってもエミュレーターや</a:t>
            </a:r>
            <a:r>
              <a:rPr lang="en-US" altLang="ja-JP" dirty="0" err="1"/>
              <a:t>Tegra</a:t>
            </a:r>
            <a:r>
              <a:rPr lang="ja-JP" altLang="en-US" dirty="0"/>
              <a:t>端末だけでチェックを終わらせないように</a:t>
            </a:r>
            <a:r>
              <a:rPr lang="en-US" altLang="ja-JP" dirty="0"/>
              <a:t>!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56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端末の不具合の回避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ここではその実例と対処法をいくつか紹介</a:t>
            </a:r>
            <a:endParaRPr lang="en-US" altLang="ja-JP" dirty="0"/>
          </a:p>
          <a:p>
            <a:pPr lvl="1"/>
            <a:r>
              <a:rPr lang="ja-JP" altLang="en-US" dirty="0"/>
              <a:t>特定の</a:t>
            </a:r>
            <a:r>
              <a:rPr lang="en-US" altLang="ja-JP" dirty="0"/>
              <a:t>Adreno</a:t>
            </a:r>
            <a:r>
              <a:rPr lang="ja-JP" altLang="en-US" dirty="0"/>
              <a:t>端末でなぜか重くなる不具合</a:t>
            </a:r>
            <a:endParaRPr lang="en-US" altLang="ja-JP" dirty="0"/>
          </a:p>
          <a:p>
            <a:pPr lvl="1"/>
            <a:r>
              <a:rPr lang="en-US" altLang="ja-JP" dirty="0"/>
              <a:t>separate </a:t>
            </a:r>
            <a:r>
              <a:rPr lang="en-US" altLang="ja-JP" dirty="0" err="1"/>
              <a:t>shader</a:t>
            </a:r>
            <a:r>
              <a:rPr lang="en-US" altLang="ja-JP" dirty="0"/>
              <a:t> object</a:t>
            </a:r>
            <a:r>
              <a:rPr lang="ja-JP" altLang="en-US" dirty="0"/>
              <a:t>を使用時の不具合</a:t>
            </a:r>
            <a:endParaRPr lang="en-US" altLang="ja-JP" dirty="0"/>
          </a:p>
          <a:p>
            <a:pPr marL="914400" lvl="2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55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の開発環境の改善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初期の</a:t>
            </a:r>
            <a:r>
              <a:rPr lang="en-US" altLang="ja-JP" dirty="0"/>
              <a:t>Eclipse</a:t>
            </a:r>
            <a:r>
              <a:rPr lang="ja-JP" altLang="en-US" dirty="0"/>
              <a:t>の開発環境</a:t>
            </a:r>
            <a:endParaRPr lang="en-US" altLang="ja-JP" dirty="0"/>
          </a:p>
          <a:p>
            <a:pPr lvl="1"/>
            <a:r>
              <a:rPr lang="ja-JP" altLang="en-US" dirty="0"/>
              <a:t>今では</a:t>
            </a:r>
            <a:r>
              <a:rPr lang="en-US" altLang="ja-JP" dirty="0"/>
              <a:t>Android</a:t>
            </a:r>
            <a:r>
              <a:rPr lang="ja-JP" altLang="en-US" dirty="0"/>
              <a:t> </a:t>
            </a:r>
            <a:r>
              <a:rPr lang="en-US" altLang="ja-JP" dirty="0"/>
              <a:t>Studio</a:t>
            </a:r>
            <a:r>
              <a:rPr lang="ja-JP" altLang="en-US" dirty="0"/>
              <a:t>があるためレガシーな環境</a:t>
            </a:r>
            <a:endParaRPr lang="en-US" altLang="ja-JP" dirty="0"/>
          </a:p>
          <a:p>
            <a:pPr lvl="1"/>
            <a:r>
              <a:rPr lang="ja-JP" altLang="en-US" dirty="0"/>
              <a:t>深刻な問題点</a:t>
            </a:r>
            <a:endParaRPr lang="en-US" altLang="ja-JP" dirty="0"/>
          </a:p>
          <a:p>
            <a:pPr lvl="2"/>
            <a:r>
              <a:rPr kumimoji="1" lang="ja-JP" altLang="en-US" dirty="0"/>
              <a:t>デバッグが困難</a:t>
            </a:r>
            <a:endParaRPr lang="en-US" altLang="ja-JP" dirty="0"/>
          </a:p>
          <a:p>
            <a:pPr lvl="2"/>
            <a:r>
              <a:rPr lang="ja-JP" altLang="en-US" dirty="0"/>
              <a:t>ブレイクポイントが止まらない</a:t>
            </a:r>
            <a:endParaRPr lang="en-US" altLang="ja-JP" dirty="0"/>
          </a:p>
          <a:p>
            <a:pPr lvl="2"/>
            <a:r>
              <a:rPr lang="ja-JP" altLang="en-US" dirty="0"/>
              <a:t>そもそも動作が重い</a:t>
            </a:r>
            <a:endParaRPr lang="en-US" altLang="ja-JP" dirty="0"/>
          </a:p>
          <a:p>
            <a:pPr lvl="1"/>
            <a:r>
              <a:rPr lang="en-US" altLang="ja-JP" dirty="0"/>
              <a:t>Visual</a:t>
            </a:r>
            <a:r>
              <a:rPr lang="ja-JP" altLang="en-US" dirty="0"/>
              <a:t> </a:t>
            </a:r>
            <a:r>
              <a:rPr lang="en-US" altLang="ja-JP" dirty="0"/>
              <a:t>Studio</a:t>
            </a:r>
            <a:r>
              <a:rPr lang="ja-JP" altLang="en-US" dirty="0"/>
              <a:t>では当たり前にできたことが当たり前にできない</a:t>
            </a:r>
            <a:endParaRPr lang="en-US" altLang="ja-JP" dirty="0"/>
          </a:p>
          <a:p>
            <a:pPr lvl="1"/>
            <a:r>
              <a:rPr lang="ja-JP" altLang="en-US" dirty="0"/>
              <a:t>この環境でプロジェクト側にゲーム開発させるのはあまりに酷</a:t>
            </a:r>
            <a:endParaRPr lang="en-US" altLang="ja-JP" dirty="0"/>
          </a:p>
          <a:p>
            <a:r>
              <a:rPr kumimoji="1" lang="ja-JP" altLang="en-US" dirty="0"/>
              <a:t>別の開発環境へ移行</a:t>
            </a:r>
            <a:endParaRPr kumimoji="1" lang="en-US" altLang="ja-JP" dirty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9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端末の不具合の回避</a:t>
            </a:r>
            <a:endParaRPr lang="en-US" altLang="ja-JP" dirty="0"/>
          </a:p>
          <a:p>
            <a:pPr lvl="1"/>
            <a:r>
              <a:rPr lang="ja-JP" altLang="en-US" dirty="0"/>
              <a:t>特定の</a:t>
            </a:r>
            <a:r>
              <a:rPr lang="en-US" altLang="ja-JP" dirty="0"/>
              <a:t>Adreno</a:t>
            </a:r>
            <a:r>
              <a:rPr lang="ja-JP" altLang="en-US" dirty="0"/>
              <a:t>端末でなぜか重くなる不具合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 </a:t>
            </a:r>
            <a:r>
              <a:rPr lang="en-US" altLang="ja-JP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shader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object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を使用時の不具合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87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/>
              <a:t>特定の</a:t>
            </a:r>
            <a:r>
              <a:rPr lang="en-US" altLang="ja-JP" sz="3200" dirty="0"/>
              <a:t>Adreno</a:t>
            </a:r>
            <a:r>
              <a:rPr lang="ja-JP" altLang="en-US" sz="3200" dirty="0"/>
              <a:t>端末でなぜか重くなる不具合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プロジェクト側から不具合報告で発覚</a:t>
            </a:r>
            <a:endParaRPr lang="en-US" altLang="ja-JP" dirty="0"/>
          </a:p>
          <a:p>
            <a:pPr lvl="1"/>
            <a:r>
              <a:rPr lang="ja-JP" altLang="en-US" dirty="0"/>
              <a:t>特定の</a:t>
            </a:r>
            <a:r>
              <a:rPr lang="en-US" altLang="ja-JP" dirty="0"/>
              <a:t>Adreno</a:t>
            </a:r>
            <a:r>
              <a:rPr lang="ja-JP" altLang="en-US" dirty="0"/>
              <a:t>端末でなぜか重い</a:t>
            </a:r>
            <a:endParaRPr lang="en-US" altLang="ja-JP" dirty="0"/>
          </a:p>
          <a:p>
            <a:pPr lvl="2"/>
            <a:r>
              <a:rPr lang="ja-JP" altLang="en-US" dirty="0"/>
              <a:t>全ての</a:t>
            </a:r>
            <a:r>
              <a:rPr lang="en-US" altLang="ja-JP" dirty="0"/>
              <a:t>Adreno</a:t>
            </a:r>
            <a:r>
              <a:rPr lang="ja-JP" altLang="en-US" dirty="0"/>
              <a:t>端末ではない</a:t>
            </a:r>
            <a:endParaRPr lang="en-US" altLang="ja-JP" dirty="0"/>
          </a:p>
          <a:p>
            <a:pPr lvl="1"/>
            <a:r>
              <a:rPr lang="ja-JP" altLang="en-US" dirty="0"/>
              <a:t>どの</a:t>
            </a:r>
            <a:r>
              <a:rPr lang="en-US" altLang="ja-JP" dirty="0"/>
              <a:t>API</a:t>
            </a:r>
            <a:r>
              <a:rPr lang="ja-JP" altLang="en-US" dirty="0"/>
              <a:t>で重くなっているかまでは突き止めてくれていた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93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/>
              <a:t>特定の</a:t>
            </a:r>
            <a:r>
              <a:rPr lang="en-US" altLang="ja-JP" sz="3200" dirty="0"/>
              <a:t>Adreno</a:t>
            </a:r>
            <a:r>
              <a:rPr lang="ja-JP" altLang="en-US" sz="3200" dirty="0"/>
              <a:t>端末で自動露出が重かった不具合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 err="1"/>
              <a:t>glReadPixels</a:t>
            </a:r>
            <a:r>
              <a:rPr lang="ja-JP" altLang="en-US" dirty="0"/>
              <a:t>が重い</a:t>
            </a:r>
            <a:endParaRPr lang="en-US" altLang="ja-JP" dirty="0"/>
          </a:p>
          <a:p>
            <a:pPr lvl="1"/>
            <a:r>
              <a:rPr lang="ja-JP" altLang="en-US" dirty="0"/>
              <a:t>自動露出の処理で使用</a:t>
            </a:r>
            <a:endParaRPr lang="en-US" altLang="ja-JP" dirty="0"/>
          </a:p>
          <a:p>
            <a:pPr lvl="2"/>
            <a:r>
              <a:rPr lang="en-US" altLang="ja-JP" dirty="0"/>
              <a:t>Glare</a:t>
            </a:r>
            <a:r>
              <a:rPr lang="ja-JP" altLang="en-US" dirty="0"/>
              <a:t>処理の後に平均輝度を算出</a:t>
            </a:r>
            <a:endParaRPr lang="en-US" altLang="ja-JP" dirty="0"/>
          </a:p>
          <a:p>
            <a:pPr lvl="1"/>
            <a:r>
              <a:rPr lang="en-US" altLang="ja-JP" dirty="0"/>
              <a:t>GLES 3.0</a:t>
            </a:r>
            <a:r>
              <a:rPr lang="ja-JP" altLang="en-US" dirty="0"/>
              <a:t>以下をサポートしなくて良いなら</a:t>
            </a:r>
            <a:r>
              <a:rPr lang="en-US" altLang="ja-JP" dirty="0"/>
              <a:t>Compute </a:t>
            </a:r>
            <a:r>
              <a:rPr lang="en-US" altLang="ja-JP" dirty="0" err="1"/>
              <a:t>shader</a:t>
            </a:r>
            <a:r>
              <a:rPr lang="ja-JP" altLang="en-US" dirty="0"/>
              <a:t>で実装したほうが良い</a:t>
            </a:r>
            <a:endParaRPr lang="en-US" altLang="ja-JP" dirty="0"/>
          </a:p>
        </p:txBody>
      </p:sp>
      <p:pic>
        <p:nvPicPr>
          <p:cNvPr id="7" name="図 6" descr="装置 が含まれている画像&#10;&#10;自動的に生成された説明">
            <a:extLst>
              <a:ext uri="{FF2B5EF4-FFF2-40B4-BE49-F238E27FC236}">
                <a16:creationId xmlns:a16="http://schemas.microsoft.com/office/drawing/2014/main" xmlns="" id="{AB5434C7-3AC4-466F-B412-A511018D6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0494"/>
            <a:ext cx="9144000" cy="13364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図 4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xmlns="" id="{8B57A1DD-039A-428D-950C-F820424D0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36735"/>
            <a:ext cx="9144000" cy="22603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592415" y="3716093"/>
            <a:ext cx="1755195" cy="405045"/>
          </a:xfrm>
          <a:prstGeom prst="rect">
            <a:avLst/>
          </a:prstGeom>
          <a:solidFill>
            <a:srgbClr val="7FD13B">
              <a:alpha val="1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/>
              <a:t>特定の</a:t>
            </a:r>
            <a:r>
              <a:rPr lang="en-US" altLang="ja-JP" sz="3200" dirty="0"/>
              <a:t>Adreno</a:t>
            </a:r>
            <a:r>
              <a:rPr lang="ja-JP" altLang="en-US" sz="3200" dirty="0"/>
              <a:t>端末で自動露出が重かった不具合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どうして重い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実装ミス</a:t>
            </a:r>
            <a:r>
              <a:rPr lang="en-US" altLang="ja-JP" dirty="0"/>
              <a:t>?</a:t>
            </a:r>
          </a:p>
          <a:p>
            <a:pPr lvl="2"/>
            <a:r>
              <a:rPr lang="en-US" altLang="ja-JP" dirty="0"/>
              <a:t>PBO (Pixel Buffer Object)</a:t>
            </a:r>
            <a:r>
              <a:rPr lang="ja-JP" altLang="en-US" dirty="0"/>
              <a:t>で書き出しをしていなかったのか</a:t>
            </a:r>
            <a:r>
              <a:rPr lang="en-US" altLang="ja-JP" dirty="0"/>
              <a:t>?</a:t>
            </a:r>
          </a:p>
          <a:p>
            <a:pPr lvl="3"/>
            <a:r>
              <a:rPr lang="en-US" altLang="ja-JP" dirty="0"/>
              <a:t>PBO</a:t>
            </a:r>
            <a:r>
              <a:rPr lang="ja-JP" altLang="en-US" dirty="0"/>
              <a:t>で書き出していた</a:t>
            </a:r>
            <a:endParaRPr lang="en-US" altLang="ja-JP" dirty="0"/>
          </a:p>
          <a:p>
            <a:pPr lvl="2"/>
            <a:r>
              <a:rPr lang="en-US" altLang="ja-JP" dirty="0"/>
              <a:t>PBO</a:t>
            </a:r>
            <a:r>
              <a:rPr lang="ja-JP" altLang="en-US" dirty="0"/>
              <a:t>をダブルバッファリングしていなかったから</a:t>
            </a:r>
            <a:r>
              <a:rPr lang="en-US" altLang="ja-JP" dirty="0"/>
              <a:t>?</a:t>
            </a:r>
          </a:p>
          <a:p>
            <a:pPr lvl="3"/>
            <a:r>
              <a:rPr lang="ja-JP" altLang="en-US" dirty="0"/>
              <a:t>それもすでにしていた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どうして</a:t>
            </a:r>
            <a:r>
              <a:rPr lang="en-US" altLang="ja-JP" dirty="0"/>
              <a:t>Adreno</a:t>
            </a:r>
            <a:r>
              <a:rPr lang="ja-JP" altLang="en-US" dirty="0"/>
              <a:t>端末でも重いのとそうじゃないのがあるの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重い端末と重くない端末で様々なパラメータを比較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41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/>
              <a:t>特定の</a:t>
            </a:r>
            <a:r>
              <a:rPr lang="en-US" altLang="ja-JP" sz="3200" dirty="0"/>
              <a:t>Adreno</a:t>
            </a:r>
            <a:r>
              <a:rPr lang="ja-JP" altLang="en-US" sz="3200" dirty="0"/>
              <a:t>端末で自動露出が重かった不具合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渡している</a:t>
            </a:r>
            <a:r>
              <a:rPr lang="en-US" altLang="ja-JP" dirty="0"/>
              <a:t>PBO</a:t>
            </a:r>
            <a:r>
              <a:rPr lang="ja-JP" altLang="en-US" dirty="0"/>
              <a:t>のサイズが違う</a:t>
            </a:r>
            <a:endParaRPr lang="en-US" altLang="ja-JP" dirty="0"/>
          </a:p>
          <a:p>
            <a:pPr lvl="1"/>
            <a:r>
              <a:rPr lang="ja-JP" altLang="en-US" dirty="0"/>
              <a:t>以下のような処理で算出していた</a:t>
            </a:r>
            <a:endParaRPr lang="en-US" altLang="ja-JP" dirty="0"/>
          </a:p>
          <a:p>
            <a:pPr lvl="2"/>
            <a:r>
              <a:rPr lang="en-US" altLang="ja-JP" dirty="0" err="1">
                <a:latin typeface="Consolas" panose="020B0609020204030204" pitchFamily="49" charset="0"/>
              </a:rPr>
              <a:t>m_usLumWidth</a:t>
            </a:r>
            <a:r>
              <a:rPr lang="en-US" altLang="ja-JP" dirty="0">
                <a:latin typeface="Consolas" panose="020B0609020204030204" pitchFamily="49" charset="0"/>
              </a:rPr>
              <a:t>, </a:t>
            </a:r>
            <a:r>
              <a:rPr lang="en-US" altLang="ja-JP" dirty="0" err="1">
                <a:latin typeface="Consolas" panose="020B0609020204030204" pitchFamily="49" charset="0"/>
              </a:rPr>
              <a:t>m_usLumHeight</a:t>
            </a:r>
            <a:r>
              <a:rPr lang="ja-JP" altLang="en-US" dirty="0">
                <a:latin typeface="Consolas" panose="020B0609020204030204" pitchFamily="49" charset="0"/>
              </a:rPr>
              <a:t>がそのサイズ</a:t>
            </a:r>
            <a:endParaRPr lang="en-US" altLang="ja-JP" dirty="0"/>
          </a:p>
          <a:p>
            <a:pPr lvl="2"/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11661" y="2371692"/>
            <a:ext cx="6615734" cy="20313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ea typeface="+mn-ea"/>
              </a:rPr>
              <a:t>if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( 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fBufAspect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&gt; 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fAspect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) {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m_usLumWidth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 </a:t>
            </a:r>
            <a:r>
              <a:rPr lang="en-US" altLang="ja-JP" dirty="0">
                <a:solidFill>
                  <a:srgbClr val="CCEDB1"/>
                </a:solidFill>
                <a:latin typeface="Consolas" panose="020B0609020204030204" pitchFamily="49" charset="0"/>
                <a:ea typeface="+mn-ea"/>
              </a:rPr>
              <a:t>16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m_usLumHeight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 </a:t>
            </a:r>
            <a:r>
              <a:rPr lang="en-US" altLang="ja-JP" dirty="0" err="1">
                <a:solidFill>
                  <a:srgbClr val="61B6FF"/>
                </a:solidFill>
                <a:latin typeface="Consolas" panose="020B0609020204030204" pitchFamily="49" charset="0"/>
                <a:ea typeface="+mn-ea"/>
              </a:rPr>
              <a:t>int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(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ea typeface="+mn-ea"/>
              </a:rPr>
              <a:t>16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/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fAspect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);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}</a:t>
            </a:r>
            <a:r>
              <a:rPr lang="en-US" altLang="ja-JP" dirty="0">
                <a:solidFill>
                  <a:srgbClr val="61B6FF"/>
                </a:solidFill>
                <a:latin typeface="Consolas" panose="020B0609020204030204" pitchFamily="49" charset="0"/>
                <a:ea typeface="+mn-ea"/>
              </a:rPr>
              <a:t>else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{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m_usLumWidth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 </a:t>
            </a:r>
            <a:r>
              <a:rPr lang="en-US" altLang="ja-JP" dirty="0" err="1">
                <a:solidFill>
                  <a:srgbClr val="61B6FF"/>
                </a:solidFill>
                <a:latin typeface="Consolas" panose="020B0609020204030204" pitchFamily="49" charset="0"/>
                <a:ea typeface="+mn-ea"/>
              </a:rPr>
              <a:t>int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(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ea typeface="+mn-ea"/>
              </a:rPr>
              <a:t>16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*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fAspect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);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m_usLumHeight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 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ea typeface="+mn-ea"/>
              </a:rPr>
              <a:t>16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}</a:t>
            </a:r>
            <a:endParaRPr kumimoji="1" lang="ja-JP" altLang="en-US" dirty="0">
              <a:solidFill>
                <a:schemeClr val="bg1"/>
              </a:solidFill>
              <a:latin typeface="Consolas" panose="020B0609020204030204" pitchFamily="49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85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/>
              <a:t>特定の</a:t>
            </a:r>
            <a:r>
              <a:rPr lang="en-US" altLang="ja-JP" sz="3200" dirty="0"/>
              <a:t>Adreno</a:t>
            </a:r>
            <a:r>
              <a:rPr lang="ja-JP" altLang="en-US" sz="3200" dirty="0"/>
              <a:t>端末で自動露出が重かった不具合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どのサイズなら大丈夫なのか</a:t>
            </a:r>
            <a:r>
              <a:rPr lang="en-US" altLang="ja-JP" dirty="0"/>
              <a:t>?</a:t>
            </a:r>
          </a:p>
          <a:p>
            <a:pPr lvl="1"/>
            <a:r>
              <a:rPr lang="en-US" altLang="ja-JP" dirty="0"/>
              <a:t>2</a:t>
            </a:r>
            <a:r>
              <a:rPr lang="ja-JP" altLang="en-US" dirty="0" err="1"/>
              <a:t>の冪乗</a:t>
            </a:r>
            <a:endParaRPr lang="en-US" altLang="ja-JP" dirty="0"/>
          </a:p>
          <a:p>
            <a:pPr lvl="2"/>
            <a:r>
              <a:rPr lang="ja-JP" altLang="en-US" dirty="0"/>
              <a:t>以下のように</a:t>
            </a:r>
            <a:r>
              <a:rPr lang="en-US" altLang="ja-JP" dirty="0"/>
              <a:t>PBO</a:t>
            </a:r>
            <a:r>
              <a:rPr lang="ja-JP" altLang="en-US" dirty="0"/>
              <a:t>のサイズを</a:t>
            </a:r>
            <a:r>
              <a:rPr lang="en-US" altLang="ja-JP" dirty="0"/>
              <a:t>2</a:t>
            </a:r>
            <a:r>
              <a:rPr lang="ja-JP" altLang="en-US" dirty="0" err="1"/>
              <a:t>の冪乗まで</a:t>
            </a:r>
            <a:r>
              <a:rPr lang="ja-JP" altLang="en-US" dirty="0"/>
              <a:t>引き上げることで対処</a:t>
            </a:r>
            <a:endParaRPr lang="en-US" altLang="ja-JP" dirty="0"/>
          </a:p>
          <a:p>
            <a:pPr lvl="2"/>
            <a:r>
              <a:rPr lang="ja-JP" altLang="en-US" dirty="0"/>
              <a:t>そうでない場合どうやら</a:t>
            </a:r>
            <a:r>
              <a:rPr lang="en-US" altLang="ja-JP" dirty="0"/>
              <a:t>DMA</a:t>
            </a:r>
            <a:r>
              <a:rPr lang="ja-JP" altLang="en-US" dirty="0"/>
              <a:t>転送されずその場でストールが発生する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11661" y="2371692"/>
            <a:ext cx="6615734" cy="258532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ja-JP" dirty="0">
                <a:solidFill>
                  <a:srgbClr val="61B6FF"/>
                </a:solidFill>
                <a:latin typeface="Consolas" panose="020B0609020204030204" pitchFamily="49" charset="0"/>
                <a:ea typeface="+mn-ea"/>
              </a:rPr>
              <a:t>if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( 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fBufAspect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&gt; 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fAspect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) {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m_usLumWidth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 </a:t>
            </a:r>
            <a:r>
              <a:rPr lang="en-US" altLang="ja-JP" dirty="0">
                <a:solidFill>
                  <a:srgbClr val="CCEDB1"/>
                </a:solidFill>
                <a:latin typeface="Consolas" panose="020B0609020204030204" pitchFamily="49" charset="0"/>
                <a:ea typeface="+mn-ea"/>
              </a:rPr>
              <a:t>16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m_usLumHeight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 </a:t>
            </a:r>
            <a:r>
              <a:rPr lang="en-US" altLang="ja-JP" dirty="0" err="1">
                <a:solidFill>
                  <a:srgbClr val="61B6FF"/>
                </a:solidFill>
                <a:latin typeface="Consolas" panose="020B0609020204030204" pitchFamily="49" charset="0"/>
                <a:ea typeface="+mn-ea"/>
              </a:rPr>
              <a:t>int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(</a:t>
            </a:r>
            <a:r>
              <a:rPr lang="en-US" altLang="ja-JP" dirty="0">
                <a:solidFill>
                  <a:srgbClr val="CCEDB1"/>
                </a:solidFill>
                <a:latin typeface="Consolas" panose="020B0609020204030204" pitchFamily="49" charset="0"/>
                <a:ea typeface="+mn-ea"/>
              </a:rPr>
              <a:t>16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/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fAspect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);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m_usLumHeight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</a:t>
            </a:r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+mn-ea"/>
              </a:rPr>
              <a:t> </a:t>
            </a:r>
            <a:r>
              <a:rPr lang="en-US" altLang="ja-JP" dirty="0">
                <a:solidFill>
                  <a:srgbClr val="FF8C00"/>
                </a:solidFill>
                <a:latin typeface="Consolas" panose="020B0609020204030204" pitchFamily="49" charset="0"/>
                <a:ea typeface="+mn-ea"/>
              </a:rPr>
              <a:t>RoundUpPow2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(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m_usLumHeight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);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}</a:t>
            </a:r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ea typeface="+mn-ea"/>
              </a:rPr>
              <a:t>else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{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m_usLumWidth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 </a:t>
            </a:r>
            <a:r>
              <a:rPr lang="en-US" altLang="ja-JP" dirty="0" err="1">
                <a:solidFill>
                  <a:srgbClr val="61B6FF"/>
                </a:solidFill>
                <a:latin typeface="Consolas" panose="020B0609020204030204" pitchFamily="49" charset="0"/>
                <a:ea typeface="+mn-ea"/>
              </a:rPr>
              <a:t>int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(</a:t>
            </a:r>
            <a:r>
              <a:rPr lang="en-US" altLang="ja-JP" dirty="0">
                <a:solidFill>
                  <a:srgbClr val="CCEDB1"/>
                </a:solidFill>
                <a:latin typeface="Consolas" panose="020B0609020204030204" pitchFamily="49" charset="0"/>
                <a:ea typeface="+mn-ea"/>
              </a:rPr>
              <a:t>16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*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fAspect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);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m_usLumWidth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 </a:t>
            </a:r>
            <a:r>
              <a:rPr lang="en-US" altLang="ja-JP" dirty="0">
                <a:solidFill>
                  <a:srgbClr val="FF8C00"/>
                </a:solidFill>
                <a:latin typeface="Consolas" panose="020B0609020204030204" pitchFamily="49" charset="0"/>
                <a:ea typeface="+mn-ea"/>
              </a:rPr>
              <a:t>RoundUpPow2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(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m_usLumWidth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);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	</a:t>
            </a:r>
            <a:r>
              <a:rPr lang="en-US" altLang="ja-JP" dirty="0" err="1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m_usLumHeight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 = </a:t>
            </a:r>
            <a:r>
              <a:rPr lang="en-US" altLang="ja-JP" dirty="0">
                <a:solidFill>
                  <a:srgbClr val="CCEDB1"/>
                </a:solidFill>
                <a:latin typeface="Consolas" panose="020B0609020204030204" pitchFamily="49" charset="0"/>
                <a:ea typeface="+mn-ea"/>
              </a:rPr>
              <a:t>16</a:t>
            </a:r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;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  <a:latin typeface="Consolas" panose="020B0609020204030204" pitchFamily="49" charset="0"/>
                <a:ea typeface="+mn-ea"/>
              </a:rPr>
              <a:t>}</a:t>
            </a:r>
            <a:endParaRPr kumimoji="1" lang="ja-JP" altLang="en-US" dirty="0">
              <a:solidFill>
                <a:schemeClr val="bg1"/>
              </a:solidFill>
              <a:latin typeface="Consolas" panose="020B0609020204030204" pitchFamily="49" charset="0"/>
              <a:ea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73991DF0-5774-4B7B-8AF9-439059FA34F6}"/>
              </a:ext>
            </a:extLst>
          </p:cNvPr>
          <p:cNvSpPr/>
          <p:nvPr/>
        </p:nvSpPr>
        <p:spPr>
          <a:xfrm>
            <a:off x="2411760" y="3246825"/>
            <a:ext cx="5490610" cy="309692"/>
          </a:xfrm>
          <a:prstGeom prst="rect">
            <a:avLst/>
          </a:prstGeom>
          <a:solidFill>
            <a:srgbClr val="3399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87295643-C28C-4FD0-94D7-A8E2B334CEE4}"/>
              </a:ext>
            </a:extLst>
          </p:cNvPr>
          <p:cNvSpPr/>
          <p:nvPr/>
        </p:nvSpPr>
        <p:spPr>
          <a:xfrm>
            <a:off x="2411760" y="4062258"/>
            <a:ext cx="5220579" cy="309692"/>
          </a:xfrm>
          <a:prstGeom prst="rect">
            <a:avLst/>
          </a:prstGeom>
          <a:solidFill>
            <a:srgbClr val="3399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8D3FADC9-AA4F-4D8E-BC3E-F0312D6E4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0494"/>
            <a:ext cx="9144000" cy="13364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図 7" descr="物体 が含まれている画像&#10;&#10;自動的に生成された説明">
            <a:extLst>
              <a:ext uri="{FF2B5EF4-FFF2-40B4-BE49-F238E27FC236}">
                <a16:creationId xmlns:a16="http://schemas.microsoft.com/office/drawing/2014/main" xmlns="" id="{CCD68B5D-E698-4144-8468-0D473554F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0" y="2391730"/>
            <a:ext cx="9144000" cy="22603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592415" y="3716093"/>
            <a:ext cx="1755195" cy="405045"/>
          </a:xfrm>
          <a:prstGeom prst="rect">
            <a:avLst/>
          </a:prstGeom>
          <a:solidFill>
            <a:srgbClr val="7FD13B">
              <a:alpha val="1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7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9" grpId="0" animBg="1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端末の不具合の回避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特定の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Adreno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端末で自動露出が重かった不具合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ja-JP" dirty="0"/>
              <a:t>separate</a:t>
            </a:r>
            <a:r>
              <a:rPr lang="ja-JP" altLang="en-US" dirty="0"/>
              <a:t> </a:t>
            </a:r>
            <a:r>
              <a:rPr lang="en-US" altLang="ja-JP" dirty="0" err="1"/>
              <a:t>shader</a:t>
            </a:r>
            <a:r>
              <a:rPr lang="ja-JP" altLang="en-US" dirty="0"/>
              <a:t> </a:t>
            </a:r>
            <a:r>
              <a:rPr lang="en-US" altLang="ja-JP" dirty="0"/>
              <a:t>object</a:t>
            </a:r>
            <a:r>
              <a:rPr lang="ja-JP" altLang="en-US" dirty="0"/>
              <a:t>を使用時の不具合</a:t>
            </a:r>
            <a:endParaRPr lang="en-US" altLang="ja-JP" dirty="0"/>
          </a:p>
          <a:p>
            <a:pPr marL="914400" lvl="2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92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separate</a:t>
            </a:r>
            <a:r>
              <a:rPr lang="ja-JP" altLang="en-US" dirty="0"/>
              <a:t> </a:t>
            </a:r>
            <a:r>
              <a:rPr lang="en-US" altLang="ja-JP" dirty="0" err="1"/>
              <a:t>shader</a:t>
            </a:r>
            <a:r>
              <a:rPr lang="ja-JP" altLang="en-US" dirty="0"/>
              <a:t> </a:t>
            </a:r>
            <a:r>
              <a:rPr lang="en-US" altLang="ja-JP" dirty="0"/>
              <a:t>object</a:t>
            </a:r>
            <a:r>
              <a:rPr lang="ja-JP" altLang="en-US" dirty="0"/>
              <a:t>を使用時の不具合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実装完了後の動作確認時</a:t>
            </a:r>
            <a:endParaRPr lang="en-US" altLang="ja-JP" dirty="0"/>
          </a:p>
          <a:p>
            <a:pPr lvl="1"/>
            <a:r>
              <a:rPr lang="ja-JP" altLang="en-US" dirty="0"/>
              <a:t>なぜか表示がおかしくなるケースがある</a:t>
            </a:r>
            <a:endParaRPr lang="en-US" altLang="ja-JP" dirty="0"/>
          </a:p>
          <a:p>
            <a:pPr lvl="2"/>
            <a:r>
              <a:rPr lang="en-US" altLang="ja-JP" dirty="0"/>
              <a:t>GPU</a:t>
            </a:r>
            <a:r>
              <a:rPr lang="ja-JP" altLang="en-US" dirty="0"/>
              <a:t>によって出るものと出ないものがある</a:t>
            </a:r>
            <a:endParaRPr lang="en-US" altLang="ja-JP" dirty="0"/>
          </a:p>
          <a:p>
            <a:pPr lvl="1"/>
            <a:r>
              <a:rPr lang="ja-JP" altLang="en-US" dirty="0"/>
              <a:t>厄介なのが</a:t>
            </a:r>
            <a:r>
              <a:rPr lang="en-US" altLang="ja-JP" dirty="0" err="1"/>
              <a:t>gl</a:t>
            </a:r>
            <a:r>
              <a:rPr lang="ja-JP" altLang="en-US" dirty="0"/>
              <a:t>のエラーが出ない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7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separate</a:t>
            </a:r>
            <a:r>
              <a:rPr lang="ja-JP" altLang="en-US" dirty="0"/>
              <a:t> </a:t>
            </a:r>
            <a:r>
              <a:rPr lang="en-US" altLang="ja-JP" dirty="0" err="1"/>
              <a:t>shader</a:t>
            </a:r>
            <a:r>
              <a:rPr lang="ja-JP" altLang="en-US" dirty="0"/>
              <a:t> </a:t>
            </a:r>
            <a:r>
              <a:rPr lang="en-US" altLang="ja-JP" dirty="0"/>
              <a:t>object</a:t>
            </a:r>
            <a:r>
              <a:rPr lang="ja-JP" altLang="en-US" dirty="0"/>
              <a:t>を使用時の不具合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どうしたものか</a:t>
            </a:r>
            <a:r>
              <a:rPr lang="en-US" altLang="ja-JP" dirty="0"/>
              <a:t>…</a:t>
            </a:r>
          </a:p>
          <a:p>
            <a:pPr lvl="1"/>
            <a:r>
              <a:rPr lang="ja-JP" altLang="en-US" dirty="0"/>
              <a:t>問題が発生するシェーダーノードの組み合わせを探る</a:t>
            </a:r>
            <a:endParaRPr lang="en-US" altLang="ja-JP" dirty="0"/>
          </a:p>
          <a:p>
            <a:r>
              <a:rPr lang="en-US" altLang="ja-JP" dirty="0"/>
              <a:t>Fragment </a:t>
            </a:r>
            <a:r>
              <a:rPr lang="en-US" altLang="ja-JP" dirty="0" err="1"/>
              <a:t>shader</a:t>
            </a:r>
            <a:r>
              <a:rPr lang="ja-JP" altLang="en-US" dirty="0"/>
              <a:t>の入力がないことに気づいた</a:t>
            </a:r>
            <a:endParaRPr lang="en-US" altLang="ja-JP" dirty="0"/>
          </a:p>
          <a:p>
            <a:pPr lvl="1"/>
            <a:r>
              <a:rPr lang="ja-JP" altLang="en-US" dirty="0"/>
              <a:t>しかし</a:t>
            </a:r>
            <a:r>
              <a:rPr lang="en-US" altLang="ja-JP" dirty="0"/>
              <a:t>Fragment </a:t>
            </a:r>
            <a:r>
              <a:rPr lang="en-US" altLang="ja-JP" dirty="0" err="1"/>
              <a:t>shader</a:t>
            </a:r>
            <a:r>
              <a:rPr lang="ja-JP" altLang="en-US" dirty="0"/>
              <a:t>の入力がなくても正常に動作するものもある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6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separate</a:t>
            </a:r>
            <a:r>
              <a:rPr lang="ja-JP" altLang="en-US" dirty="0"/>
              <a:t> </a:t>
            </a:r>
            <a:r>
              <a:rPr lang="en-US" altLang="ja-JP" dirty="0" err="1"/>
              <a:t>shader</a:t>
            </a:r>
            <a:r>
              <a:rPr lang="ja-JP" altLang="en-US" dirty="0"/>
              <a:t> </a:t>
            </a:r>
            <a:r>
              <a:rPr lang="en-US" altLang="ja-JP" dirty="0"/>
              <a:t>object</a:t>
            </a:r>
            <a:r>
              <a:rPr lang="ja-JP" altLang="en-US" dirty="0"/>
              <a:t>を使用時の不具合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Fragment </a:t>
            </a:r>
            <a:r>
              <a:rPr lang="en-US" altLang="ja-JP" dirty="0" err="1"/>
              <a:t>shader</a:t>
            </a:r>
            <a:r>
              <a:rPr lang="ja-JP" altLang="en-US" dirty="0"/>
              <a:t>の入力がない場合</a:t>
            </a:r>
            <a:endParaRPr lang="en-US" altLang="ja-JP" dirty="0"/>
          </a:p>
          <a:p>
            <a:pPr lvl="1"/>
            <a:r>
              <a:rPr lang="en-US" altLang="ja-JP" dirty="0"/>
              <a:t>Vertex </a:t>
            </a:r>
            <a:r>
              <a:rPr lang="en-US" altLang="ja-JP" dirty="0" err="1"/>
              <a:t>shader</a:t>
            </a:r>
            <a:r>
              <a:rPr lang="ja-JP" altLang="en-US" dirty="0"/>
              <a:t>の出力もなくさないといけない</a:t>
            </a:r>
            <a:endParaRPr lang="en-US" altLang="ja-JP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ja-JP" altLang="en-US" dirty="0"/>
              <a:t>組み込み変数 </a:t>
            </a:r>
            <a:r>
              <a:rPr lang="en-US" altLang="ja-JP" dirty="0"/>
              <a:t>(</a:t>
            </a:r>
            <a:r>
              <a:rPr lang="en-US" altLang="ja-JP" dirty="0" err="1"/>
              <a:t>gl_Position</a:t>
            </a:r>
            <a:r>
              <a:rPr lang="ja-JP" altLang="en-US" dirty="0"/>
              <a:t>など</a:t>
            </a:r>
            <a:r>
              <a:rPr lang="en-US" altLang="ja-JP" dirty="0"/>
              <a:t>)</a:t>
            </a:r>
            <a:r>
              <a:rPr lang="ja-JP" altLang="en-US" dirty="0"/>
              <a:t>は除く</a:t>
            </a:r>
            <a:endParaRPr lang="en-US" altLang="ja-JP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ja-JP" dirty="0"/>
              <a:t>Fragment </a:t>
            </a:r>
            <a:r>
              <a:rPr lang="en-US" altLang="ja-JP" dirty="0" err="1"/>
              <a:t>shader</a:t>
            </a:r>
            <a:r>
              <a:rPr lang="ja-JP" altLang="en-US" dirty="0"/>
              <a:t>の入力にダミーの入力を追加する方法は使えない</a:t>
            </a:r>
            <a:endParaRPr lang="en-US" altLang="ja-JP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altLang="ja-JP" dirty="0"/>
              <a:t>GPU</a:t>
            </a:r>
            <a:r>
              <a:rPr lang="ja-JP" altLang="en-US" dirty="0"/>
              <a:t>によってコンパイル後に残るケースと残らないケースがある</a:t>
            </a:r>
            <a:endParaRPr lang="en-US" altLang="ja-JP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ja-JP" dirty="0"/>
              <a:t>separate</a:t>
            </a:r>
            <a:r>
              <a:rPr lang="ja-JP" altLang="en-US" dirty="0"/>
              <a:t> </a:t>
            </a:r>
            <a:r>
              <a:rPr lang="en-US" altLang="ja-JP" dirty="0" err="1"/>
              <a:t>shader</a:t>
            </a:r>
            <a:r>
              <a:rPr lang="ja-JP" altLang="en-US" dirty="0"/>
              <a:t> </a:t>
            </a:r>
            <a:r>
              <a:rPr lang="en-US" altLang="ja-JP" dirty="0"/>
              <a:t>object</a:t>
            </a:r>
            <a:r>
              <a:rPr lang="ja-JP" altLang="en-US" dirty="0"/>
              <a:t>を使用しないケースだと問題にはならない</a:t>
            </a:r>
            <a:endParaRPr lang="en-US" altLang="ja-JP" dirty="0"/>
          </a:p>
          <a:p>
            <a:pPr lvl="2"/>
            <a:r>
              <a:rPr lang="ja-JP" altLang="en-US" dirty="0"/>
              <a:t>リンク時に検証してくれる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075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の開発環境の改善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Nsight Tegra, Visual Studio Edition</a:t>
            </a:r>
            <a:r>
              <a:rPr lang="ja-JP" altLang="en-US" dirty="0"/>
              <a:t>の開発環境 </a:t>
            </a:r>
            <a:r>
              <a:rPr lang="en-US" altLang="ja-JP" dirty="0"/>
              <a:t>(Apache Ant)</a:t>
            </a:r>
          </a:p>
          <a:p>
            <a:pPr lvl="1"/>
            <a:r>
              <a:rPr lang="ja-JP" altLang="en-US" dirty="0"/>
              <a:t>悲惨な状況はとりあえず回避</a:t>
            </a:r>
            <a:endParaRPr lang="en-US" altLang="ja-JP" dirty="0"/>
          </a:p>
          <a:p>
            <a:pPr lvl="2"/>
            <a:r>
              <a:rPr lang="ja-JP" altLang="en-US" dirty="0"/>
              <a:t>デバッグが可能に</a:t>
            </a:r>
            <a:endParaRPr lang="en-US" altLang="ja-JP" dirty="0"/>
          </a:p>
          <a:p>
            <a:pPr lvl="2"/>
            <a:r>
              <a:rPr lang="ja-JP" altLang="en-US" dirty="0"/>
              <a:t>ブレイクポイントが止まる</a:t>
            </a:r>
            <a:endParaRPr lang="en-US" altLang="ja-JP" dirty="0"/>
          </a:p>
          <a:p>
            <a:pPr lvl="2"/>
            <a:r>
              <a:rPr lang="ja-JP" altLang="en-US" dirty="0"/>
              <a:t>動作速度もそこそこ</a:t>
            </a:r>
            <a:endParaRPr lang="en-US" altLang="ja-JP" dirty="0"/>
          </a:p>
          <a:p>
            <a:pPr lvl="1"/>
            <a:r>
              <a:rPr lang="en-US" altLang="ja-JP" dirty="0" err="1"/>
              <a:t>makefile</a:t>
            </a:r>
            <a:r>
              <a:rPr lang="ja-JP" altLang="en-US" dirty="0"/>
              <a:t>は不要でプロジェクトファイルで管理</a:t>
            </a:r>
            <a:endParaRPr lang="en-US" altLang="ja-JP" dirty="0"/>
          </a:p>
          <a:p>
            <a:pPr lvl="1"/>
            <a:r>
              <a:rPr lang="en-US" altLang="ja-JP" dirty="0"/>
              <a:t>NVIDIA</a:t>
            </a:r>
            <a:r>
              <a:rPr lang="ja-JP" altLang="en-US" dirty="0"/>
              <a:t>製のプラグインだが</a:t>
            </a:r>
            <a:r>
              <a:rPr lang="en-US" altLang="ja-JP" dirty="0" err="1"/>
              <a:t>Tegra</a:t>
            </a:r>
            <a:r>
              <a:rPr lang="ja-JP" altLang="en-US" dirty="0"/>
              <a:t>端末じゃなくてもデバッグ可</a:t>
            </a:r>
            <a:endParaRPr lang="en-US" altLang="ja-JP" dirty="0"/>
          </a:p>
          <a:p>
            <a:pPr lvl="1"/>
            <a:r>
              <a:rPr lang="ja-JP" altLang="en-US" dirty="0"/>
              <a:t>当たり前のことがようやくできるように</a:t>
            </a:r>
            <a:endParaRPr lang="en-US" altLang="ja-JP" dirty="0"/>
          </a:p>
          <a:p>
            <a:pPr lvl="1"/>
            <a:r>
              <a:rPr lang="en-US" altLang="ja-JP" dirty="0"/>
              <a:t>Visual</a:t>
            </a:r>
            <a:r>
              <a:rPr lang="ja-JP" altLang="en-US" dirty="0"/>
              <a:t> </a:t>
            </a:r>
            <a:r>
              <a:rPr lang="en-US" altLang="ja-JP" dirty="0"/>
              <a:t>Studio</a:t>
            </a:r>
            <a:r>
              <a:rPr lang="ja-JP" altLang="en-US" dirty="0"/>
              <a:t>上で動作可能になった</a:t>
            </a:r>
            <a:endParaRPr lang="en-US" altLang="ja-JP" dirty="0"/>
          </a:p>
          <a:p>
            <a:pPr lvl="2"/>
            <a:r>
              <a:rPr lang="ja-JP" altLang="en-US" dirty="0"/>
              <a:t>プログラマーもとっつきやすい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046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separate</a:t>
            </a:r>
            <a:r>
              <a:rPr lang="ja-JP" altLang="en-US" dirty="0"/>
              <a:t> </a:t>
            </a:r>
            <a:r>
              <a:rPr lang="en-US" altLang="ja-JP" dirty="0" err="1"/>
              <a:t>shader</a:t>
            </a:r>
            <a:r>
              <a:rPr lang="ja-JP" altLang="en-US" dirty="0"/>
              <a:t> </a:t>
            </a:r>
            <a:r>
              <a:rPr lang="en-US" altLang="ja-JP" dirty="0"/>
              <a:t>object</a:t>
            </a:r>
            <a:r>
              <a:rPr lang="ja-JP" altLang="en-US" dirty="0"/>
              <a:t>を使用時の不具合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en-US" altLang="ja-JP" dirty="0"/>
              <a:t>Fragment </a:t>
            </a:r>
            <a:r>
              <a:rPr lang="en-US" altLang="ja-JP" dirty="0" err="1"/>
              <a:t>shader</a:t>
            </a:r>
            <a:r>
              <a:rPr lang="ja-JP" altLang="en-US" dirty="0"/>
              <a:t>の入力の有無で動的に切り替える</a:t>
            </a:r>
            <a:endParaRPr lang="en-US" altLang="ja-JP" dirty="0"/>
          </a:p>
          <a:p>
            <a:pPr lvl="1"/>
            <a:r>
              <a:rPr lang="ja-JP" altLang="en-US" dirty="0"/>
              <a:t>あればそのまま</a:t>
            </a:r>
            <a:endParaRPr lang="en-US" altLang="ja-JP" dirty="0"/>
          </a:p>
          <a:p>
            <a:pPr lvl="1"/>
            <a:r>
              <a:rPr lang="ja-JP" altLang="en-US" dirty="0"/>
              <a:t>なければ</a:t>
            </a:r>
            <a:r>
              <a:rPr lang="en-US" altLang="ja-JP" dirty="0"/>
              <a:t>Vertex </a:t>
            </a:r>
            <a:r>
              <a:rPr lang="en-US" altLang="ja-JP" dirty="0" err="1"/>
              <a:t>shader</a:t>
            </a:r>
            <a:r>
              <a:rPr lang="ja-JP" altLang="en-US" dirty="0"/>
              <a:t>の出力がないバージョン</a:t>
            </a:r>
            <a:endParaRPr lang="en-US" altLang="ja-JP" dirty="0"/>
          </a:p>
          <a:p>
            <a:pPr lvl="2"/>
            <a:r>
              <a:rPr lang="ja-JP" altLang="en-US" dirty="0"/>
              <a:t>バリエーションは増えるが仕方ない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1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まずはじめに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劣悪な開発環境の改善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サポートする大量の端末の把握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端末の不具合の回避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/>
              <a:t>据え置き機と同等の機能の実装</a:t>
            </a:r>
            <a:endParaRPr lang="en-US" altLang="ja-JP" dirty="0"/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パフォーマンスチューニング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まとめ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据え置き機と同等の機能の実装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実装で何が大変だった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先に挙げた対応</a:t>
            </a:r>
            <a:endParaRPr lang="en-US" altLang="ja-JP" dirty="0"/>
          </a:p>
          <a:p>
            <a:pPr lvl="2"/>
            <a:r>
              <a:rPr lang="en-US" altLang="ja-JP" dirty="0" err="1"/>
              <a:t>HLSLCrossCompiler</a:t>
            </a:r>
            <a:r>
              <a:rPr lang="ja-JP" altLang="en-US" dirty="0"/>
              <a:t>の対応</a:t>
            </a:r>
            <a:endParaRPr lang="en-US" altLang="ja-JP" dirty="0"/>
          </a:p>
          <a:p>
            <a:pPr lvl="2"/>
            <a:r>
              <a:rPr lang="ja-JP" altLang="en-US" dirty="0"/>
              <a:t>サポートされている機能の違いを考慮</a:t>
            </a:r>
            <a:endParaRPr lang="en-US" altLang="ja-JP" dirty="0"/>
          </a:p>
          <a:p>
            <a:pPr lvl="1"/>
            <a:r>
              <a:rPr lang="ja-JP" altLang="en-US" dirty="0"/>
              <a:t>動作確認</a:t>
            </a:r>
            <a:endParaRPr lang="en-US" altLang="ja-JP" dirty="0"/>
          </a:p>
          <a:p>
            <a:pPr lvl="2"/>
            <a:r>
              <a:rPr lang="en-US" altLang="ja-JP" dirty="0"/>
              <a:t>Android,</a:t>
            </a:r>
            <a:r>
              <a:rPr lang="ja-JP" altLang="en-US" dirty="0"/>
              <a:t> </a:t>
            </a:r>
            <a:r>
              <a:rPr lang="en-US" altLang="ja-JP" dirty="0"/>
              <a:t>iOS</a:t>
            </a:r>
            <a:r>
              <a:rPr lang="ja-JP" altLang="en-US" dirty="0"/>
              <a:t>の複数端末で確認をとらないといけない</a:t>
            </a:r>
            <a:endParaRPr lang="en-US" altLang="ja-JP" dirty="0"/>
          </a:p>
          <a:p>
            <a:pPr lvl="3"/>
            <a:r>
              <a:rPr lang="ja-JP" altLang="en-US" dirty="0"/>
              <a:t>最近は自動化で容易に</a:t>
            </a:r>
            <a:endParaRPr lang="en-US" altLang="ja-JP" dirty="0"/>
          </a:p>
          <a:p>
            <a:pPr lvl="1"/>
            <a:r>
              <a:rPr lang="ja-JP" altLang="en-US" dirty="0"/>
              <a:t>これらは大変だった</a:t>
            </a:r>
            <a:endParaRPr lang="en-US" altLang="ja-JP" dirty="0"/>
          </a:p>
          <a:p>
            <a:pPr lvl="1"/>
            <a:r>
              <a:rPr lang="ja-JP" altLang="en-US" b="1" dirty="0"/>
              <a:t>実装自体は大変ではなかった</a:t>
            </a:r>
            <a:endParaRPr lang="en-US" altLang="ja-JP" b="1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lvl="3"/>
            <a:endParaRPr lang="en-US" altLang="ja-JP" dirty="0"/>
          </a:p>
        </p:txBody>
      </p:sp>
      <p:pic>
        <p:nvPicPr>
          <p:cNvPr id="5" name="図 4" descr="音楽, 室内 が含まれている画像&#10;&#10;自動的に生成された説明">
            <a:extLst>
              <a:ext uri="{FF2B5EF4-FFF2-40B4-BE49-F238E27FC236}">
                <a16:creationId xmlns:a16="http://schemas.microsoft.com/office/drawing/2014/main" xmlns="" id="{0C2201AE-D02D-4C57-8D87-C1D1D324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18" y="0"/>
            <a:ext cx="51863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据え置き機と同等の機能の実装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自社の場合は実装に限っては容易</a:t>
            </a:r>
            <a:endParaRPr lang="en-US" altLang="ja-JP" dirty="0"/>
          </a:p>
          <a:p>
            <a:pPr lvl="1"/>
            <a:r>
              <a:rPr lang="ja-JP" altLang="en-US" dirty="0"/>
              <a:t>グラフィックスの新機能はまず</a:t>
            </a:r>
            <a:r>
              <a:rPr lang="en-US" altLang="ja-JP" dirty="0"/>
              <a:t>PC</a:t>
            </a:r>
            <a:r>
              <a:rPr lang="ja-JP" altLang="en-US" dirty="0"/>
              <a:t>で実装</a:t>
            </a:r>
            <a:endParaRPr lang="en-US" altLang="ja-JP" dirty="0"/>
          </a:p>
          <a:p>
            <a:pPr lvl="1"/>
            <a:r>
              <a:rPr lang="ja-JP" altLang="en-US" dirty="0"/>
              <a:t>描画の流れは</a:t>
            </a:r>
            <a:r>
              <a:rPr lang="en-US" altLang="ja-JP" dirty="0"/>
              <a:t>PC</a:t>
            </a:r>
            <a:r>
              <a:rPr lang="ja-JP" altLang="en-US" dirty="0"/>
              <a:t>とほぼ同じ</a:t>
            </a:r>
            <a:endParaRPr lang="en-US" altLang="ja-JP" dirty="0"/>
          </a:p>
          <a:p>
            <a:pPr lvl="2"/>
            <a:r>
              <a:rPr lang="ja-JP" altLang="en-US" dirty="0"/>
              <a:t>あとは</a:t>
            </a:r>
            <a:r>
              <a:rPr lang="en-US" altLang="ja-JP" dirty="0"/>
              <a:t>Android, iOS</a:t>
            </a:r>
            <a:r>
              <a:rPr lang="ja-JP" altLang="en-US" dirty="0"/>
              <a:t>でも動作するように修正すればいいだけ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特別なパフォーマンスチューニングも必要なかった</a:t>
            </a:r>
            <a:endParaRPr lang="en-US" altLang="ja-JP" dirty="0"/>
          </a:p>
          <a:p>
            <a:pPr lvl="1"/>
            <a:r>
              <a:rPr lang="ja-JP" altLang="en-US" dirty="0"/>
              <a:t>他のプラットフォームですでにチューニングされている</a:t>
            </a:r>
            <a:endParaRPr lang="en-US" altLang="ja-JP" dirty="0"/>
          </a:p>
          <a:p>
            <a:pPr lvl="1"/>
            <a:r>
              <a:rPr lang="en-US" altLang="ja-JP" dirty="0" err="1"/>
              <a:t>HLSLCrossCompiler</a:t>
            </a:r>
            <a:r>
              <a:rPr lang="ja-JP" altLang="en-US" dirty="0"/>
              <a:t>の対応がいい感じに動作</a:t>
            </a:r>
            <a:endParaRPr lang="en-US" altLang="ja-JP" dirty="0"/>
          </a:p>
          <a:p>
            <a:pPr lvl="2"/>
            <a:r>
              <a:rPr lang="ja-JP" altLang="en-US" dirty="0"/>
              <a:t>結果として動くようにしたらそのまま普通に動いちゃった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568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据え置き機と同等の機能の実装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特に話せるようなトピックなし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24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まずはじめに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劣悪な開発環境の改善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サポートする大量の端末の把握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端末の不具合の回避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据え置き機と同等の機能の実装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dirty="0"/>
              <a:t>パフォーマンスチューニング</a:t>
            </a:r>
            <a:endParaRPr lang="en-US" altLang="ja-JP" dirty="0"/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まとめ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3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29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パフォーマンスチューニング</a:t>
            </a:r>
            <a:endParaRPr lang="en-US" altLang="ja-JP" dirty="0"/>
          </a:p>
          <a:p>
            <a:pPr lvl="1"/>
            <a:r>
              <a:rPr lang="en-US" altLang="ja-JP" dirty="0"/>
              <a:t>Android</a:t>
            </a:r>
            <a:r>
              <a:rPr lang="ja-JP" altLang="en-US" dirty="0"/>
              <a:t>のパフォーマンス改善事例</a:t>
            </a:r>
            <a:endParaRPr lang="en-US" altLang="ja-JP" dirty="0"/>
          </a:p>
          <a:p>
            <a:pPr lvl="1"/>
            <a:r>
              <a:rPr lang="ja-JP" altLang="en-US" dirty="0"/>
              <a:t>プロファイラの使い方と注意点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46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のパフォーマンス改善事例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最新端末でフレームレートが安定しなかったケース</a:t>
            </a:r>
            <a:endParaRPr lang="en-US" altLang="ja-JP" dirty="0"/>
          </a:p>
          <a:p>
            <a:pPr lvl="1"/>
            <a:r>
              <a:rPr lang="ja-JP" altLang="en-US" dirty="0"/>
              <a:t>プロジェクト側からの要望</a:t>
            </a:r>
            <a:endParaRPr lang="en-US" altLang="ja-JP" dirty="0"/>
          </a:p>
          <a:p>
            <a:pPr lvl="2"/>
            <a:r>
              <a:rPr lang="ja-JP" altLang="en-US" dirty="0"/>
              <a:t>フレームレートが安定しないのでなんとかしてほしい</a:t>
            </a:r>
            <a:endParaRPr lang="en-US" altLang="ja-JP" dirty="0"/>
          </a:p>
          <a:p>
            <a:pPr lvl="1"/>
            <a:r>
              <a:rPr lang="ja-JP" altLang="en-US" dirty="0"/>
              <a:t>当時 </a:t>
            </a:r>
            <a:r>
              <a:rPr lang="en-US" altLang="ja-JP" dirty="0"/>
              <a:t>(</a:t>
            </a:r>
            <a:r>
              <a:rPr lang="ja-JP" altLang="en-US" dirty="0"/>
              <a:t>去年</a:t>
            </a:r>
            <a:r>
              <a:rPr lang="en-US" altLang="ja-JP" dirty="0"/>
              <a:t>)</a:t>
            </a:r>
            <a:r>
              <a:rPr lang="ja-JP" altLang="en-US" dirty="0"/>
              <a:t> 最新でハイスペックな端末</a:t>
            </a:r>
            <a:endParaRPr lang="en-US" altLang="ja-JP" dirty="0"/>
          </a:p>
          <a:p>
            <a:pPr lvl="1"/>
            <a:r>
              <a:rPr lang="ja-JP" altLang="en-US" dirty="0"/>
              <a:t>調査してみることに</a:t>
            </a:r>
            <a:endParaRPr lang="en-US" altLang="ja-JP" dirty="0"/>
          </a:p>
          <a:p>
            <a:pPr lvl="1"/>
            <a:r>
              <a:rPr lang="ja-JP" altLang="en-US" dirty="0"/>
              <a:t>サーマルスロットリングで遅くなっていた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32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のパフォーマンス改善事例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最新端末でフレームレートが安定しなかったケース</a:t>
            </a:r>
            <a:endParaRPr lang="en-US" altLang="ja-JP" dirty="0"/>
          </a:p>
          <a:p>
            <a:pPr lvl="1"/>
            <a:r>
              <a:rPr lang="ja-JP" altLang="en-US" dirty="0"/>
              <a:t>どうにかならないかスレッド周りを見直す</a:t>
            </a:r>
            <a:endParaRPr lang="en-US" altLang="ja-JP" dirty="0"/>
          </a:p>
          <a:p>
            <a:pPr lvl="1"/>
            <a:r>
              <a:rPr lang="ja-JP" altLang="en-US" dirty="0"/>
              <a:t>コア数に応じてスレッド数を変更している箇所を見つける</a:t>
            </a:r>
            <a:endParaRPr lang="en-US" altLang="ja-JP" dirty="0"/>
          </a:p>
          <a:p>
            <a:pPr lvl="2"/>
            <a:r>
              <a:rPr lang="ja-JP" altLang="en-US" dirty="0"/>
              <a:t>報告のあった端末は</a:t>
            </a:r>
            <a:r>
              <a:rPr lang="en-US" altLang="ja-JP" dirty="0"/>
              <a:t>8</a:t>
            </a:r>
            <a:r>
              <a:rPr lang="ja-JP" altLang="en-US" dirty="0"/>
              <a:t>コアなので</a:t>
            </a:r>
            <a:r>
              <a:rPr lang="en-US" altLang="ja-JP" dirty="0"/>
              <a:t>6</a:t>
            </a:r>
            <a:r>
              <a:rPr lang="ja-JP" altLang="en-US" dirty="0"/>
              <a:t>スレッド</a:t>
            </a:r>
            <a:endParaRPr lang="en-US" altLang="ja-JP" dirty="0"/>
          </a:p>
          <a:p>
            <a:pPr lvl="3"/>
            <a:r>
              <a:rPr lang="ja-JP" altLang="en-US" dirty="0"/>
              <a:t>なんか多すぎない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スレッド数を減らしてみる</a:t>
            </a:r>
            <a:endParaRPr lang="en-US" altLang="ja-JP" dirty="0"/>
          </a:p>
          <a:p>
            <a:pPr lvl="1"/>
            <a:r>
              <a:rPr lang="ja-JP" altLang="en-US" dirty="0"/>
              <a:t>サーマルスロットリングが発生しなくなる</a:t>
            </a:r>
            <a:endParaRPr lang="en-US" altLang="ja-JP" dirty="0"/>
          </a:p>
          <a:p>
            <a:pPr lvl="2"/>
            <a:r>
              <a:rPr lang="ja-JP" altLang="en-US" dirty="0"/>
              <a:t>パフォーマンスが改善</a:t>
            </a:r>
            <a:endParaRPr lang="en-US" altLang="ja-JP" dirty="0"/>
          </a:p>
          <a:p>
            <a:pPr lvl="1"/>
            <a:r>
              <a:rPr lang="ja-JP" altLang="en-US" dirty="0"/>
              <a:t>全力を出すのは逆効果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207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Android</a:t>
            </a:r>
            <a:r>
              <a:rPr lang="ja-JP" altLang="en-US" dirty="0"/>
              <a:t>のパフォーマンス改善事例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977"/>
            <a:ext cx="8615300" cy="3594497"/>
          </a:xfrm>
        </p:spPr>
        <p:txBody>
          <a:bodyPr/>
          <a:lstStyle/>
          <a:p>
            <a:r>
              <a:rPr lang="ja-JP" altLang="en-US" dirty="0"/>
              <a:t>最新端末でフレームレートが安定しなかったケース</a:t>
            </a:r>
            <a:endParaRPr lang="en-US" altLang="ja-JP" dirty="0"/>
          </a:p>
          <a:p>
            <a:pPr lvl="1"/>
            <a:r>
              <a:rPr lang="ja-JP" altLang="en-US" dirty="0"/>
              <a:t>全力を</a:t>
            </a:r>
            <a:r>
              <a:rPr lang="ja-JP" altLang="en-US" dirty="0" err="1"/>
              <a:t>出すの</a:t>
            </a:r>
            <a:r>
              <a:rPr lang="ja-JP" altLang="en-US" dirty="0"/>
              <a:t>はやめましょう</a:t>
            </a:r>
            <a:endParaRPr lang="en-US" altLang="ja-JP" dirty="0"/>
          </a:p>
          <a:p>
            <a:pPr lvl="1"/>
            <a:r>
              <a:rPr lang="ja-JP" altLang="en-US" dirty="0"/>
              <a:t>開発中にもサーマルスロットリングをチェックしたほうが良い</a:t>
            </a:r>
            <a:endParaRPr lang="en-US" altLang="ja-JP" dirty="0"/>
          </a:p>
          <a:p>
            <a:pPr lvl="2"/>
            <a:r>
              <a:rPr lang="ja-JP" altLang="en-US" dirty="0"/>
              <a:t>わざと負荷をかけておく</a:t>
            </a:r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74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headEnd type="triangl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kumimoji="1" dirty="0" smtClean="0">
            <a:solidFill>
              <a:schemeClr val="bg1"/>
            </a:solidFill>
            <a:latin typeface="+mn-ea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206628</TotalTime>
  <Words>4736</Words>
  <Application>Microsoft Office PowerPoint</Application>
  <PresentationFormat>画面に合わせる (16:9)</PresentationFormat>
  <Paragraphs>1419</Paragraphs>
  <Slides>107</Slides>
  <Notes>107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107</vt:i4>
      </vt:variant>
    </vt:vector>
  </HeadingPairs>
  <TitlesOfParts>
    <vt:vector size="108" baseType="lpstr">
      <vt:lpstr>デザインの設定</vt:lpstr>
      <vt:lpstr>PowerPoint プレゼンテーション</vt:lpstr>
      <vt:lpstr>目次</vt:lpstr>
      <vt:lpstr>目次</vt:lpstr>
      <vt:lpstr>まずはじめに</vt:lpstr>
      <vt:lpstr>目次</vt:lpstr>
      <vt:lpstr>劣悪な開発環境の改善</vt:lpstr>
      <vt:lpstr>目次</vt:lpstr>
      <vt:lpstr>Androidの開発環境の改善</vt:lpstr>
      <vt:lpstr>Androidの開発環境の改善</vt:lpstr>
      <vt:lpstr>Androidの開発環境の改善</vt:lpstr>
      <vt:lpstr>Androidの開発環境の改善</vt:lpstr>
      <vt:lpstr>Androidの開発環境の改善</vt:lpstr>
      <vt:lpstr>Androidの開発環境の改善</vt:lpstr>
      <vt:lpstr>目次</vt:lpstr>
      <vt:lpstr>シェーダー対応方法の改善</vt:lpstr>
      <vt:lpstr>シェーダー対応方法の改善</vt:lpstr>
      <vt:lpstr>シェーダー対応方法の改善</vt:lpstr>
      <vt:lpstr>シェーダー対応方法の改善</vt:lpstr>
      <vt:lpstr>シェーダー対応方法の改善</vt:lpstr>
      <vt:lpstr>シェーダー対応方法の改善</vt:lpstr>
      <vt:lpstr>シェーダー対応方法の改善</vt:lpstr>
      <vt:lpstr>シェーダー対応方法の改善</vt:lpstr>
      <vt:lpstr>目次</vt:lpstr>
      <vt:lpstr>サポートする大量の端末の把握</vt:lpstr>
      <vt:lpstr>サポートする大量の端末の把握</vt:lpstr>
      <vt:lpstr>サポートする大量の端末の把握</vt:lpstr>
      <vt:lpstr>サポートする大量の端末の把握</vt:lpstr>
      <vt:lpstr>目次</vt:lpstr>
      <vt:lpstr>GPUの種類による分類 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GPUの種類による分類</vt:lpstr>
      <vt:lpstr>Vulkanについて</vt:lpstr>
      <vt:lpstr>目次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GPUのパフォーマンスによる分類</vt:lpstr>
      <vt:lpstr>サポートする大量の端末の把握</vt:lpstr>
      <vt:lpstr>GPUのパフォーマンスによる分類</vt:lpstr>
      <vt:lpstr>GPUのパフォーマンスによる分類</vt:lpstr>
      <vt:lpstr>GPUのパフォーマンスによる分類</vt:lpstr>
      <vt:lpstr>目次</vt:lpstr>
      <vt:lpstr>端末の不具合の回避</vt:lpstr>
      <vt:lpstr>端末の不具合の回避</vt:lpstr>
      <vt:lpstr>目次</vt:lpstr>
      <vt:lpstr>特定のAdreno端末でなぜか重くなる不具合</vt:lpstr>
      <vt:lpstr>特定のAdreno端末で自動露出が重かった不具合</vt:lpstr>
      <vt:lpstr>特定のAdreno端末で自動露出が重かった不具合</vt:lpstr>
      <vt:lpstr>特定のAdreno端末で自動露出が重かった不具合</vt:lpstr>
      <vt:lpstr>特定のAdreno端末で自動露出が重かった不具合</vt:lpstr>
      <vt:lpstr>目次</vt:lpstr>
      <vt:lpstr>separate shader objectを使用時の不具合</vt:lpstr>
      <vt:lpstr>separate shader objectを使用時の不具合</vt:lpstr>
      <vt:lpstr>separate shader objectを使用時の不具合</vt:lpstr>
      <vt:lpstr>separate shader objectを使用時の不具合</vt:lpstr>
      <vt:lpstr>目次</vt:lpstr>
      <vt:lpstr>据え置き機と同等の機能の実装</vt:lpstr>
      <vt:lpstr>据え置き機と同等の機能の実装</vt:lpstr>
      <vt:lpstr>据え置き機と同等の機能の実装</vt:lpstr>
      <vt:lpstr>目次</vt:lpstr>
      <vt:lpstr>目次</vt:lpstr>
      <vt:lpstr>Androidのパフォーマンス改善事例</vt:lpstr>
      <vt:lpstr>Androidのパフォーマンス改善事例</vt:lpstr>
      <vt:lpstr>Androidのパフォーマンス改善事例</vt:lpstr>
      <vt:lpstr>目次</vt:lpstr>
      <vt:lpstr>プロファイラの使い方と注意点</vt:lpstr>
      <vt:lpstr>プロファイラの使い方と注意点</vt:lpstr>
      <vt:lpstr>プロファイラの使い方と注意点</vt:lpstr>
      <vt:lpstr>プロファイラの使い方と注意点</vt:lpstr>
      <vt:lpstr>目次</vt:lpstr>
      <vt:lpstr>まとめ</vt:lpstr>
      <vt:lpstr>ご質問は?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玄人向けAndroid/iOS対応エンジン 開発レポート(CEDEC 2019)</dc:title>
  <dc:creator>y-sano</dc:creator>
  <cp:lastModifiedBy>y-sano</cp:lastModifiedBy>
  <cp:revision>11801</cp:revision>
  <dcterms:created xsi:type="dcterms:W3CDTF">2008-10-27T06:26:59Z</dcterms:created>
  <dcterms:modified xsi:type="dcterms:W3CDTF">2019-09-09T05:43:11Z</dcterms:modified>
</cp:coreProperties>
</file>